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drawings/drawing1.xml" ContentType="application/vnd.openxmlformats-officedocument.drawingml.chartshapes+xml"/>
  <Override PartName="/ppt/charts/chart8.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63"/>
  </p:notesMasterIdLst>
  <p:handoutMasterIdLst>
    <p:handoutMasterId r:id="rId64"/>
  </p:handoutMasterIdLst>
  <p:sldIdLst>
    <p:sldId id="647" r:id="rId2"/>
    <p:sldId id="685" r:id="rId3"/>
    <p:sldId id="738" r:id="rId4"/>
    <p:sldId id="798" r:id="rId5"/>
    <p:sldId id="400" r:id="rId6"/>
    <p:sldId id="774" r:id="rId7"/>
    <p:sldId id="777" r:id="rId8"/>
    <p:sldId id="677" r:id="rId9"/>
    <p:sldId id="668" r:id="rId10"/>
    <p:sldId id="784" r:id="rId11"/>
    <p:sldId id="785" r:id="rId12"/>
    <p:sldId id="786" r:id="rId13"/>
    <p:sldId id="787" r:id="rId14"/>
    <p:sldId id="792" r:id="rId15"/>
    <p:sldId id="793" r:id="rId16"/>
    <p:sldId id="789" r:id="rId17"/>
    <p:sldId id="790" r:id="rId18"/>
    <p:sldId id="688" r:id="rId19"/>
    <p:sldId id="689" r:id="rId20"/>
    <p:sldId id="601" r:id="rId21"/>
    <p:sldId id="603" r:id="rId22"/>
    <p:sldId id="740" r:id="rId23"/>
    <p:sldId id="741" r:id="rId24"/>
    <p:sldId id="742" r:id="rId25"/>
    <p:sldId id="743" r:id="rId26"/>
    <p:sldId id="744" r:id="rId27"/>
    <p:sldId id="745" r:id="rId28"/>
    <p:sldId id="746" r:id="rId29"/>
    <p:sldId id="747" r:id="rId30"/>
    <p:sldId id="748" r:id="rId31"/>
    <p:sldId id="749" r:id="rId32"/>
    <p:sldId id="750" r:id="rId33"/>
    <p:sldId id="751" r:id="rId34"/>
    <p:sldId id="752" r:id="rId35"/>
    <p:sldId id="753" r:id="rId36"/>
    <p:sldId id="754" r:id="rId37"/>
    <p:sldId id="755" r:id="rId38"/>
    <p:sldId id="756" r:id="rId39"/>
    <p:sldId id="757" r:id="rId40"/>
    <p:sldId id="758" r:id="rId41"/>
    <p:sldId id="759" r:id="rId42"/>
    <p:sldId id="760" r:id="rId43"/>
    <p:sldId id="761" r:id="rId44"/>
    <p:sldId id="762" r:id="rId45"/>
    <p:sldId id="763" r:id="rId46"/>
    <p:sldId id="764" r:id="rId47"/>
    <p:sldId id="765" r:id="rId48"/>
    <p:sldId id="766" r:id="rId49"/>
    <p:sldId id="799" r:id="rId50"/>
    <p:sldId id="768" r:id="rId51"/>
    <p:sldId id="769" r:id="rId52"/>
    <p:sldId id="770" r:id="rId53"/>
    <p:sldId id="771" r:id="rId54"/>
    <p:sldId id="672" r:id="rId55"/>
    <p:sldId id="678" r:id="rId56"/>
    <p:sldId id="679" r:id="rId57"/>
    <p:sldId id="403" r:id="rId58"/>
    <p:sldId id="794" r:id="rId59"/>
    <p:sldId id="795" r:id="rId60"/>
    <p:sldId id="796" r:id="rId61"/>
    <p:sldId id="797" r:id="rId62"/>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STNAME"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71" autoAdjust="0"/>
    <p:restoredTop sz="0" autoAdjust="0"/>
  </p:normalViewPr>
  <p:slideViewPr>
    <p:cSldViewPr>
      <p:cViewPr>
        <p:scale>
          <a:sx n="75" d="100"/>
          <a:sy n="75" d="100"/>
        </p:scale>
        <p:origin x="-1404" y="-78"/>
      </p:cViewPr>
      <p:guideLst>
        <p:guide orient="horz" pos="2160"/>
        <p:guide pos="2880"/>
      </p:guideLst>
    </p:cSldViewPr>
  </p:slideViewPr>
  <p:outlineViewPr>
    <p:cViewPr>
      <p:scale>
        <a:sx n="33" d="100"/>
        <a:sy n="33" d="100"/>
      </p:scale>
      <p:origin x="0" y="372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9_&#25512;&#36914;&#20250;&#35696;&#38306;&#20418;\&#38306;&#36899;&#12487;&#12540;&#12479;\&#12467;&#12500;&#12540;&#12487;&#12540;&#12479;&#12391;&#12415;&#12427;&#25104;&#38263;&#25126;&#30053;170708_&#34255;&#22435;17081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9_&#25512;&#36914;&#20250;&#35696;&#38306;&#20418;\&#38306;&#36899;&#12487;&#12540;&#12479;\00_LCC&#12392;&#26469;&#38442;&#25968;\LCC&#12392;&#26469;&#38442;&#22806;&#22269;&#20154;&#25968;&#12398;&#25512;&#3122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11&#65343;&#22823;&#38442;&#12398;&#20998;&#37326;&#21029;&#27714;&#20154;&#20805;&#36275;&#29575;.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icrosoft%20PowerPoint%20&#20869;&#12398;&#12464;&#12521;&#12501;"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99&#65294;&#12487;&#12540;&#12479;&#12391;&#12415;&#12427;&#25104;&#38263;&#25126;&#30053;2017.7&#12398;&#20316;&#25104;\&#9733;&#12487;&#12540;&#12479;&#38598;\&#31532;&#65298;&#31456;&#9314;&#29987;&#26989;\&#65308;P.61&#65310;&#65299;(2)&#36664;&#20986;&#20837;&#12395;&#21344;&#12417;&#12427;&#12450;&#12472;&#12450;&#12398;&#21106;&#21512;.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10.19.135.21\kikaku\10&#35336;&#30011;&#12464;&#12523;&#12540;&#12503;&#65288;23.7.12&#65374;&#65289;\04&#25104;&#38263;&#25126;&#30053;\H29\13_&#9632;&#9632;&#31532;&#65298;&#22238;&#25512;&#36914;&#20250;&#35696;&#38306;&#20418;&#9632;&#9632;\180205_&#9733;&#9733;&#20250;&#35696;&#24403;&#26085;&#36039;&#26009;\&#8251;&#8251;&#8251;&#26469;&#38442;&#22806;&#22269;&#20154;&#26053;&#34892;&#23458;&#12398;&#26356;&#26032;&#12487;&#12540;&#12479;\&#65308;P.22&#65310;&#26469;&#38442;&#22806;&#22269;&#20154;&#25968;&#12398;&#25512;&#31227;_2017&#24180;&#26356;&#26032;.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25_&#22899;&#24615;&#21450;&#12403;&#39640;&#40802;&#32773;&#12398;&#23601;&#32887;&#29575;&#12381;&#12398;&#65297;&#65288;H23&#65374;H28&#65289;.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836444390772806E-2"/>
          <c:y val="6.6999665063274136E-2"/>
          <c:w val="0.83690780052655955"/>
          <c:h val="0.72563531385813518"/>
        </c:manualLayout>
      </c:layout>
      <c:lineChart>
        <c:grouping val="standard"/>
        <c:varyColors val="0"/>
        <c:ser>
          <c:idx val="0"/>
          <c:order val="0"/>
          <c:tx>
            <c:strRef>
              <c:f>'◆元データ◆ (2)'!$D$2</c:f>
              <c:strCache>
                <c:ptCount val="1"/>
                <c:pt idx="0">
                  <c:v>景気動向指数ＣＩ（一致）[大阪]</c:v>
                </c:pt>
              </c:strCache>
            </c:strRef>
          </c:tx>
          <c:spPr>
            <a:ln w="31750"/>
          </c:spPr>
          <c:marker>
            <c:symbol val="circle"/>
            <c:size val="4"/>
          </c:marker>
          <c:cat>
            <c:numRef>
              <c:f>'◆元データ◆ (2)'!$C$15:$C$98</c:f>
              <c:numCache>
                <c:formatCode>yyyy"年"m"月";@</c:formatCode>
                <c:ptCount val="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numCache>
            </c:numRef>
          </c:cat>
          <c:val>
            <c:numRef>
              <c:f>'◆元データ◆ (2)'!$D$15:$D$98</c:f>
              <c:numCache>
                <c:formatCode>0.0</c:formatCode>
                <c:ptCount val="84"/>
                <c:pt idx="0">
                  <c:v>95.2</c:v>
                </c:pt>
                <c:pt idx="1">
                  <c:v>96.3</c:v>
                </c:pt>
                <c:pt idx="2">
                  <c:v>97.1</c:v>
                </c:pt>
                <c:pt idx="3">
                  <c:v>97.7</c:v>
                </c:pt>
                <c:pt idx="4">
                  <c:v>100</c:v>
                </c:pt>
                <c:pt idx="5">
                  <c:v>99.8</c:v>
                </c:pt>
                <c:pt idx="6">
                  <c:v>101.1</c:v>
                </c:pt>
                <c:pt idx="7">
                  <c:v>102.3</c:v>
                </c:pt>
                <c:pt idx="8">
                  <c:v>101.1</c:v>
                </c:pt>
                <c:pt idx="9">
                  <c:v>101.5</c:v>
                </c:pt>
                <c:pt idx="10">
                  <c:v>103.9</c:v>
                </c:pt>
                <c:pt idx="11">
                  <c:v>103.8</c:v>
                </c:pt>
                <c:pt idx="12">
                  <c:v>106.3</c:v>
                </c:pt>
                <c:pt idx="13">
                  <c:v>108.6</c:v>
                </c:pt>
                <c:pt idx="14">
                  <c:v>109.3</c:v>
                </c:pt>
                <c:pt idx="15">
                  <c:v>109.6</c:v>
                </c:pt>
                <c:pt idx="16">
                  <c:v>107.1</c:v>
                </c:pt>
                <c:pt idx="17">
                  <c:v>110</c:v>
                </c:pt>
                <c:pt idx="18">
                  <c:v>111.4</c:v>
                </c:pt>
                <c:pt idx="19">
                  <c:v>112.5</c:v>
                </c:pt>
                <c:pt idx="20">
                  <c:v>109.8</c:v>
                </c:pt>
                <c:pt idx="21">
                  <c:v>112.6</c:v>
                </c:pt>
                <c:pt idx="22">
                  <c:v>112.3</c:v>
                </c:pt>
                <c:pt idx="23">
                  <c:v>113.6</c:v>
                </c:pt>
                <c:pt idx="24">
                  <c:v>112.2</c:v>
                </c:pt>
                <c:pt idx="25">
                  <c:v>111.7</c:v>
                </c:pt>
                <c:pt idx="26">
                  <c:v>113</c:v>
                </c:pt>
                <c:pt idx="27">
                  <c:v>113</c:v>
                </c:pt>
                <c:pt idx="28">
                  <c:v>113.5</c:v>
                </c:pt>
                <c:pt idx="29">
                  <c:v>113.4</c:v>
                </c:pt>
                <c:pt idx="30">
                  <c:v>111.7</c:v>
                </c:pt>
                <c:pt idx="31">
                  <c:v>112.7</c:v>
                </c:pt>
                <c:pt idx="32">
                  <c:v>114.6</c:v>
                </c:pt>
                <c:pt idx="33">
                  <c:v>116.5</c:v>
                </c:pt>
                <c:pt idx="34">
                  <c:v>116.6</c:v>
                </c:pt>
                <c:pt idx="35">
                  <c:v>116.3</c:v>
                </c:pt>
                <c:pt idx="36">
                  <c:v>116.4</c:v>
                </c:pt>
                <c:pt idx="37">
                  <c:v>119.6</c:v>
                </c:pt>
                <c:pt idx="38">
                  <c:v>119.9</c:v>
                </c:pt>
                <c:pt idx="39">
                  <c:v>123.3</c:v>
                </c:pt>
                <c:pt idx="40">
                  <c:v>123.2</c:v>
                </c:pt>
                <c:pt idx="41">
                  <c:v>123.2</c:v>
                </c:pt>
                <c:pt idx="42">
                  <c:v>125</c:v>
                </c:pt>
                <c:pt idx="43">
                  <c:v>124.6</c:v>
                </c:pt>
                <c:pt idx="44">
                  <c:v>124.7</c:v>
                </c:pt>
                <c:pt idx="45">
                  <c:v>125.7</c:v>
                </c:pt>
                <c:pt idx="46">
                  <c:v>126.4</c:v>
                </c:pt>
                <c:pt idx="47">
                  <c:v>128.30000000000001</c:v>
                </c:pt>
                <c:pt idx="48">
                  <c:v>131.1</c:v>
                </c:pt>
                <c:pt idx="49">
                  <c:v>131</c:v>
                </c:pt>
                <c:pt idx="50">
                  <c:v>134.9</c:v>
                </c:pt>
                <c:pt idx="51">
                  <c:v>130.30000000000001</c:v>
                </c:pt>
                <c:pt idx="52">
                  <c:v>132.30000000000001</c:v>
                </c:pt>
                <c:pt idx="53">
                  <c:v>131.69999999999999</c:v>
                </c:pt>
                <c:pt idx="54">
                  <c:v>132</c:v>
                </c:pt>
                <c:pt idx="55">
                  <c:v>131</c:v>
                </c:pt>
                <c:pt idx="56">
                  <c:v>134.6</c:v>
                </c:pt>
                <c:pt idx="57">
                  <c:v>133</c:v>
                </c:pt>
                <c:pt idx="58">
                  <c:v>133</c:v>
                </c:pt>
                <c:pt idx="59">
                  <c:v>132.19999999999999</c:v>
                </c:pt>
                <c:pt idx="60">
                  <c:v>133.5</c:v>
                </c:pt>
                <c:pt idx="61">
                  <c:v>131.9</c:v>
                </c:pt>
                <c:pt idx="62">
                  <c:v>129.1</c:v>
                </c:pt>
                <c:pt idx="63">
                  <c:v>129.80000000000001</c:v>
                </c:pt>
                <c:pt idx="64">
                  <c:v>127.7</c:v>
                </c:pt>
                <c:pt idx="65">
                  <c:v>128.1</c:v>
                </c:pt>
                <c:pt idx="66">
                  <c:v>130.30000000000001</c:v>
                </c:pt>
                <c:pt idx="67">
                  <c:v>128.1</c:v>
                </c:pt>
                <c:pt idx="68">
                  <c:v>128.19999999999999</c:v>
                </c:pt>
                <c:pt idx="69">
                  <c:v>128.9</c:v>
                </c:pt>
                <c:pt idx="70">
                  <c:v>126.6</c:v>
                </c:pt>
                <c:pt idx="71">
                  <c:v>124.7</c:v>
                </c:pt>
                <c:pt idx="72">
                  <c:v>125.2</c:v>
                </c:pt>
                <c:pt idx="73">
                  <c:v>125.3</c:v>
                </c:pt>
                <c:pt idx="74">
                  <c:v>125.7</c:v>
                </c:pt>
                <c:pt idx="75">
                  <c:v>126.3</c:v>
                </c:pt>
                <c:pt idx="76">
                  <c:v>124</c:v>
                </c:pt>
                <c:pt idx="77">
                  <c:v>123.6</c:v>
                </c:pt>
                <c:pt idx="78">
                  <c:v>124.3</c:v>
                </c:pt>
                <c:pt idx="79">
                  <c:v>125.6</c:v>
                </c:pt>
                <c:pt idx="80">
                  <c:v>124.7</c:v>
                </c:pt>
                <c:pt idx="81">
                  <c:v>126.2</c:v>
                </c:pt>
                <c:pt idx="82">
                  <c:v>129.4</c:v>
                </c:pt>
                <c:pt idx="83">
                  <c:v>132</c:v>
                </c:pt>
              </c:numCache>
            </c:numRef>
          </c:val>
          <c:smooth val="0"/>
        </c:ser>
        <c:ser>
          <c:idx val="4"/>
          <c:order val="1"/>
          <c:tx>
            <c:strRef>
              <c:f>'◆元データ◆ (2)'!$E$2</c:f>
              <c:strCache>
                <c:ptCount val="1"/>
                <c:pt idx="0">
                  <c:v>景気動向指数ＣＩ（一致）[全国]</c:v>
                </c:pt>
              </c:strCache>
            </c:strRef>
          </c:tx>
          <c:spPr>
            <a:ln w="31750">
              <a:prstDash val="dash"/>
            </a:ln>
          </c:spPr>
          <c:marker>
            <c:symbol val="star"/>
            <c:size val="4"/>
          </c:marker>
          <c:cat>
            <c:numRef>
              <c:f>'◆元データ◆ (2)'!$C$15:$C$98</c:f>
              <c:numCache>
                <c:formatCode>yyyy"年"m"月";@</c:formatCode>
                <c:ptCount val="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numCache>
            </c:numRef>
          </c:cat>
          <c:val>
            <c:numRef>
              <c:f>'◆元データ◆ (2)'!$E$15:$E$98</c:f>
              <c:numCache>
                <c:formatCode>0.0</c:formatCode>
                <c:ptCount val="84"/>
                <c:pt idx="0">
                  <c:v>96.3</c:v>
                </c:pt>
                <c:pt idx="1">
                  <c:v>97.5</c:v>
                </c:pt>
                <c:pt idx="2">
                  <c:v>98.5</c:v>
                </c:pt>
                <c:pt idx="3">
                  <c:v>99.8</c:v>
                </c:pt>
                <c:pt idx="4">
                  <c:v>99.1</c:v>
                </c:pt>
                <c:pt idx="5">
                  <c:v>99.6</c:v>
                </c:pt>
                <c:pt idx="6">
                  <c:v>100.3</c:v>
                </c:pt>
                <c:pt idx="7">
                  <c:v>101</c:v>
                </c:pt>
                <c:pt idx="8">
                  <c:v>101.3</c:v>
                </c:pt>
                <c:pt idx="9">
                  <c:v>100.8</c:v>
                </c:pt>
                <c:pt idx="10">
                  <c:v>103</c:v>
                </c:pt>
                <c:pt idx="11">
                  <c:v>102.9</c:v>
                </c:pt>
                <c:pt idx="12">
                  <c:v>103.1</c:v>
                </c:pt>
                <c:pt idx="13">
                  <c:v>104.5</c:v>
                </c:pt>
                <c:pt idx="14">
                  <c:v>97.4</c:v>
                </c:pt>
                <c:pt idx="15">
                  <c:v>95.8</c:v>
                </c:pt>
                <c:pt idx="16">
                  <c:v>98</c:v>
                </c:pt>
                <c:pt idx="17">
                  <c:v>100.5</c:v>
                </c:pt>
                <c:pt idx="18">
                  <c:v>102.1</c:v>
                </c:pt>
                <c:pt idx="19">
                  <c:v>103.2</c:v>
                </c:pt>
                <c:pt idx="20">
                  <c:v>104</c:v>
                </c:pt>
                <c:pt idx="21">
                  <c:v>106</c:v>
                </c:pt>
                <c:pt idx="22">
                  <c:v>104.3</c:v>
                </c:pt>
                <c:pt idx="23">
                  <c:v>106.7</c:v>
                </c:pt>
                <c:pt idx="24">
                  <c:v>107.1</c:v>
                </c:pt>
                <c:pt idx="25">
                  <c:v>108</c:v>
                </c:pt>
                <c:pt idx="26">
                  <c:v>109.3</c:v>
                </c:pt>
                <c:pt idx="27">
                  <c:v>107.7</c:v>
                </c:pt>
                <c:pt idx="28">
                  <c:v>107.3</c:v>
                </c:pt>
                <c:pt idx="29">
                  <c:v>105.2</c:v>
                </c:pt>
                <c:pt idx="30">
                  <c:v>104.5</c:v>
                </c:pt>
                <c:pt idx="31">
                  <c:v>104.5</c:v>
                </c:pt>
                <c:pt idx="32">
                  <c:v>102.9</c:v>
                </c:pt>
                <c:pt idx="33">
                  <c:v>102.8</c:v>
                </c:pt>
                <c:pt idx="34">
                  <c:v>102.4</c:v>
                </c:pt>
                <c:pt idx="35">
                  <c:v>104</c:v>
                </c:pt>
                <c:pt idx="36">
                  <c:v>104.5</c:v>
                </c:pt>
                <c:pt idx="37">
                  <c:v>105.5</c:v>
                </c:pt>
                <c:pt idx="38">
                  <c:v>106.5</c:v>
                </c:pt>
                <c:pt idx="39">
                  <c:v>107</c:v>
                </c:pt>
                <c:pt idx="40">
                  <c:v>108.2</c:v>
                </c:pt>
                <c:pt idx="41">
                  <c:v>107.8</c:v>
                </c:pt>
                <c:pt idx="42">
                  <c:v>109.5</c:v>
                </c:pt>
                <c:pt idx="43">
                  <c:v>110.2</c:v>
                </c:pt>
                <c:pt idx="44">
                  <c:v>111.6</c:v>
                </c:pt>
                <c:pt idx="45">
                  <c:v>112.9</c:v>
                </c:pt>
                <c:pt idx="46">
                  <c:v>113.6</c:v>
                </c:pt>
                <c:pt idx="47">
                  <c:v>114</c:v>
                </c:pt>
                <c:pt idx="48">
                  <c:v>116.8</c:v>
                </c:pt>
                <c:pt idx="49">
                  <c:v>115.3</c:v>
                </c:pt>
                <c:pt idx="50">
                  <c:v>117.6</c:v>
                </c:pt>
                <c:pt idx="51">
                  <c:v>114</c:v>
                </c:pt>
                <c:pt idx="52">
                  <c:v>113.7</c:v>
                </c:pt>
                <c:pt idx="53">
                  <c:v>112.7</c:v>
                </c:pt>
                <c:pt idx="54">
                  <c:v>113</c:v>
                </c:pt>
                <c:pt idx="55">
                  <c:v>111.8</c:v>
                </c:pt>
                <c:pt idx="56">
                  <c:v>113.5</c:v>
                </c:pt>
                <c:pt idx="57">
                  <c:v>113.4</c:v>
                </c:pt>
                <c:pt idx="58">
                  <c:v>112.8</c:v>
                </c:pt>
                <c:pt idx="59">
                  <c:v>113.7</c:v>
                </c:pt>
                <c:pt idx="60">
                  <c:v>115</c:v>
                </c:pt>
                <c:pt idx="61">
                  <c:v>113.4</c:v>
                </c:pt>
                <c:pt idx="62">
                  <c:v>112.1</c:v>
                </c:pt>
                <c:pt idx="63">
                  <c:v>113.8</c:v>
                </c:pt>
                <c:pt idx="64">
                  <c:v>112.4</c:v>
                </c:pt>
                <c:pt idx="65">
                  <c:v>113.7</c:v>
                </c:pt>
                <c:pt idx="66">
                  <c:v>113.2</c:v>
                </c:pt>
                <c:pt idx="67">
                  <c:v>112.6</c:v>
                </c:pt>
                <c:pt idx="68">
                  <c:v>112.4</c:v>
                </c:pt>
                <c:pt idx="69">
                  <c:v>113.6</c:v>
                </c:pt>
                <c:pt idx="70">
                  <c:v>112.5</c:v>
                </c:pt>
                <c:pt idx="71">
                  <c:v>111.5</c:v>
                </c:pt>
                <c:pt idx="72">
                  <c:v>111.2</c:v>
                </c:pt>
                <c:pt idx="73">
                  <c:v>110.5</c:v>
                </c:pt>
                <c:pt idx="74">
                  <c:v>110.6</c:v>
                </c:pt>
                <c:pt idx="75">
                  <c:v>111.3</c:v>
                </c:pt>
                <c:pt idx="76">
                  <c:v>110.1</c:v>
                </c:pt>
                <c:pt idx="77">
                  <c:v>111.3</c:v>
                </c:pt>
                <c:pt idx="78">
                  <c:v>111.5</c:v>
                </c:pt>
                <c:pt idx="79">
                  <c:v>111.7</c:v>
                </c:pt>
                <c:pt idx="80">
                  <c:v>111.9</c:v>
                </c:pt>
                <c:pt idx="81">
                  <c:v>112.9</c:v>
                </c:pt>
                <c:pt idx="82">
                  <c:v>114.6</c:v>
                </c:pt>
                <c:pt idx="83">
                  <c:v>114.6</c:v>
                </c:pt>
              </c:numCache>
            </c:numRef>
          </c:val>
          <c:smooth val="0"/>
        </c:ser>
        <c:ser>
          <c:idx val="1"/>
          <c:order val="2"/>
          <c:tx>
            <c:strRef>
              <c:f>'◆元データ◆ (2)'!$F$2</c:f>
              <c:strCache>
                <c:ptCount val="1"/>
                <c:pt idx="0">
                  <c:v>鉱工業生産指数[大阪]</c:v>
                </c:pt>
              </c:strCache>
            </c:strRef>
          </c:tx>
          <c:marker>
            <c:symbol val="none"/>
          </c:marker>
          <c:cat>
            <c:numRef>
              <c:f>'◆元データ◆ (2)'!$C$15:$C$98</c:f>
              <c:numCache>
                <c:formatCode>yyyy"年"m"月";@</c:formatCode>
                <c:ptCount val="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numCache>
            </c:numRef>
          </c:cat>
          <c:val>
            <c:numRef>
              <c:f>'◆元データ◆ (2)'!$F$15:$F$98</c:f>
              <c:numCache>
                <c:formatCode>0.0</c:formatCode>
                <c:ptCount val="84"/>
                <c:pt idx="0">
                  <c:v>96.9</c:v>
                </c:pt>
                <c:pt idx="1">
                  <c:v>98.5</c:v>
                </c:pt>
                <c:pt idx="2">
                  <c:v>98.7</c:v>
                </c:pt>
                <c:pt idx="3">
                  <c:v>97.3</c:v>
                </c:pt>
                <c:pt idx="4">
                  <c:v>100.7</c:v>
                </c:pt>
                <c:pt idx="5">
                  <c:v>100.7</c:v>
                </c:pt>
                <c:pt idx="6">
                  <c:v>101.7</c:v>
                </c:pt>
                <c:pt idx="7">
                  <c:v>103.5</c:v>
                </c:pt>
                <c:pt idx="8">
                  <c:v>101</c:v>
                </c:pt>
                <c:pt idx="9">
                  <c:v>101.2</c:v>
                </c:pt>
                <c:pt idx="10">
                  <c:v>101</c:v>
                </c:pt>
                <c:pt idx="11">
                  <c:v>100.9</c:v>
                </c:pt>
                <c:pt idx="12">
                  <c:v>107.2</c:v>
                </c:pt>
                <c:pt idx="13">
                  <c:v>112.3</c:v>
                </c:pt>
                <c:pt idx="14">
                  <c:v>112.2</c:v>
                </c:pt>
                <c:pt idx="15">
                  <c:v>105.8</c:v>
                </c:pt>
                <c:pt idx="16">
                  <c:v>100.1</c:v>
                </c:pt>
                <c:pt idx="17">
                  <c:v>110</c:v>
                </c:pt>
                <c:pt idx="18">
                  <c:v>110.5</c:v>
                </c:pt>
                <c:pt idx="19">
                  <c:v>113</c:v>
                </c:pt>
                <c:pt idx="20">
                  <c:v>109.3</c:v>
                </c:pt>
                <c:pt idx="21">
                  <c:v>108.7</c:v>
                </c:pt>
                <c:pt idx="22">
                  <c:v>109.1</c:v>
                </c:pt>
                <c:pt idx="23">
                  <c:v>107.8</c:v>
                </c:pt>
                <c:pt idx="24">
                  <c:v>105.4</c:v>
                </c:pt>
                <c:pt idx="25">
                  <c:v>103.8</c:v>
                </c:pt>
                <c:pt idx="26">
                  <c:v>104</c:v>
                </c:pt>
                <c:pt idx="27">
                  <c:v>104.6</c:v>
                </c:pt>
                <c:pt idx="28">
                  <c:v>103.2</c:v>
                </c:pt>
                <c:pt idx="29">
                  <c:v>103.3</c:v>
                </c:pt>
                <c:pt idx="30">
                  <c:v>100.1</c:v>
                </c:pt>
                <c:pt idx="31">
                  <c:v>100.4</c:v>
                </c:pt>
                <c:pt idx="32">
                  <c:v>101.7</c:v>
                </c:pt>
                <c:pt idx="33">
                  <c:v>106.9</c:v>
                </c:pt>
                <c:pt idx="34">
                  <c:v>103</c:v>
                </c:pt>
                <c:pt idx="35">
                  <c:v>103.4</c:v>
                </c:pt>
                <c:pt idx="36">
                  <c:v>101.5</c:v>
                </c:pt>
                <c:pt idx="37">
                  <c:v>105.4</c:v>
                </c:pt>
                <c:pt idx="38">
                  <c:v>103.7</c:v>
                </c:pt>
                <c:pt idx="39">
                  <c:v>107.9</c:v>
                </c:pt>
                <c:pt idx="40">
                  <c:v>108.1</c:v>
                </c:pt>
                <c:pt idx="41">
                  <c:v>106</c:v>
                </c:pt>
                <c:pt idx="42">
                  <c:v>108.8</c:v>
                </c:pt>
                <c:pt idx="43">
                  <c:v>105.8</c:v>
                </c:pt>
                <c:pt idx="44">
                  <c:v>104.9</c:v>
                </c:pt>
                <c:pt idx="45">
                  <c:v>103.5</c:v>
                </c:pt>
                <c:pt idx="46">
                  <c:v>103.4</c:v>
                </c:pt>
                <c:pt idx="47">
                  <c:v>104.6</c:v>
                </c:pt>
                <c:pt idx="48">
                  <c:v>104.6</c:v>
                </c:pt>
                <c:pt idx="49">
                  <c:v>106.1</c:v>
                </c:pt>
                <c:pt idx="50">
                  <c:v>108.5</c:v>
                </c:pt>
                <c:pt idx="51">
                  <c:v>105.8</c:v>
                </c:pt>
                <c:pt idx="52">
                  <c:v>106.9</c:v>
                </c:pt>
                <c:pt idx="53">
                  <c:v>106.6</c:v>
                </c:pt>
                <c:pt idx="54">
                  <c:v>106.6</c:v>
                </c:pt>
                <c:pt idx="55">
                  <c:v>106</c:v>
                </c:pt>
                <c:pt idx="56">
                  <c:v>110.3</c:v>
                </c:pt>
                <c:pt idx="57">
                  <c:v>109.9</c:v>
                </c:pt>
                <c:pt idx="58">
                  <c:v>108.3</c:v>
                </c:pt>
                <c:pt idx="59">
                  <c:v>107.7</c:v>
                </c:pt>
                <c:pt idx="60">
                  <c:v>110.8</c:v>
                </c:pt>
                <c:pt idx="61">
                  <c:v>106.7</c:v>
                </c:pt>
                <c:pt idx="62">
                  <c:v>107.2</c:v>
                </c:pt>
                <c:pt idx="63">
                  <c:v>106.4</c:v>
                </c:pt>
                <c:pt idx="64">
                  <c:v>106.5</c:v>
                </c:pt>
                <c:pt idx="65">
                  <c:v>105.6</c:v>
                </c:pt>
                <c:pt idx="66">
                  <c:v>108</c:v>
                </c:pt>
                <c:pt idx="67">
                  <c:v>102.2</c:v>
                </c:pt>
                <c:pt idx="68">
                  <c:v>105.7</c:v>
                </c:pt>
                <c:pt idx="69">
                  <c:v>106.4</c:v>
                </c:pt>
                <c:pt idx="70">
                  <c:v>103.7</c:v>
                </c:pt>
                <c:pt idx="71">
                  <c:v>100.4</c:v>
                </c:pt>
                <c:pt idx="72">
                  <c:v>102.5</c:v>
                </c:pt>
                <c:pt idx="73">
                  <c:v>102.9</c:v>
                </c:pt>
                <c:pt idx="74">
                  <c:v>105.2</c:v>
                </c:pt>
                <c:pt idx="75">
                  <c:v>105.1</c:v>
                </c:pt>
                <c:pt idx="76">
                  <c:v>101.3</c:v>
                </c:pt>
                <c:pt idx="77">
                  <c:v>96.6</c:v>
                </c:pt>
                <c:pt idx="78">
                  <c:v>97.8</c:v>
                </c:pt>
                <c:pt idx="79">
                  <c:v>101</c:v>
                </c:pt>
                <c:pt idx="80">
                  <c:v>100.5</c:v>
                </c:pt>
                <c:pt idx="81">
                  <c:v>101.3</c:v>
                </c:pt>
                <c:pt idx="82">
                  <c:v>107.2</c:v>
                </c:pt>
                <c:pt idx="83">
                  <c:v>108.4</c:v>
                </c:pt>
              </c:numCache>
            </c:numRef>
          </c:val>
          <c:smooth val="0"/>
        </c:ser>
        <c:ser>
          <c:idx val="2"/>
          <c:order val="3"/>
          <c:tx>
            <c:strRef>
              <c:f>'◆元データ◆ (2)'!$G$2</c:f>
              <c:strCache>
                <c:ptCount val="1"/>
                <c:pt idx="0">
                  <c:v>鉱工業生産指数[全国]</c:v>
                </c:pt>
              </c:strCache>
            </c:strRef>
          </c:tx>
          <c:spPr>
            <a:ln>
              <a:prstDash val="dash"/>
            </a:ln>
          </c:spPr>
          <c:marker>
            <c:symbol val="none"/>
          </c:marker>
          <c:cat>
            <c:numRef>
              <c:f>'◆元データ◆ (2)'!$C$15:$C$98</c:f>
              <c:numCache>
                <c:formatCode>yyyy"年"m"月";@</c:formatCode>
                <c:ptCount val="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numCache>
            </c:numRef>
          </c:cat>
          <c:val>
            <c:numRef>
              <c:f>'◆元データ◆ (2)'!$G$15:$G$98</c:f>
              <c:numCache>
                <c:formatCode>0.0</c:formatCode>
                <c:ptCount val="84"/>
                <c:pt idx="0">
                  <c:v>98.5</c:v>
                </c:pt>
                <c:pt idx="1">
                  <c:v>98.9</c:v>
                </c:pt>
                <c:pt idx="2">
                  <c:v>99.1</c:v>
                </c:pt>
                <c:pt idx="3">
                  <c:v>100.2</c:v>
                </c:pt>
                <c:pt idx="4">
                  <c:v>100</c:v>
                </c:pt>
                <c:pt idx="5">
                  <c:v>99.2</c:v>
                </c:pt>
                <c:pt idx="6">
                  <c:v>100.3</c:v>
                </c:pt>
                <c:pt idx="7">
                  <c:v>100.7</c:v>
                </c:pt>
                <c:pt idx="8">
                  <c:v>102.3</c:v>
                </c:pt>
                <c:pt idx="9">
                  <c:v>99.4</c:v>
                </c:pt>
                <c:pt idx="10">
                  <c:v>101</c:v>
                </c:pt>
                <c:pt idx="11">
                  <c:v>101.6</c:v>
                </c:pt>
                <c:pt idx="12">
                  <c:v>102.1</c:v>
                </c:pt>
                <c:pt idx="13">
                  <c:v>102.7</c:v>
                </c:pt>
                <c:pt idx="14">
                  <c:v>85.8</c:v>
                </c:pt>
                <c:pt idx="15">
                  <c:v>87.6</c:v>
                </c:pt>
                <c:pt idx="16">
                  <c:v>93.6</c:v>
                </c:pt>
                <c:pt idx="17">
                  <c:v>97.5</c:v>
                </c:pt>
                <c:pt idx="18">
                  <c:v>98.7</c:v>
                </c:pt>
                <c:pt idx="19">
                  <c:v>100.4</c:v>
                </c:pt>
                <c:pt idx="20">
                  <c:v>99.5</c:v>
                </c:pt>
                <c:pt idx="21">
                  <c:v>101.3</c:v>
                </c:pt>
                <c:pt idx="22">
                  <c:v>99.1</c:v>
                </c:pt>
                <c:pt idx="23">
                  <c:v>101.1</c:v>
                </c:pt>
                <c:pt idx="24">
                  <c:v>101.5</c:v>
                </c:pt>
                <c:pt idx="25">
                  <c:v>101.3</c:v>
                </c:pt>
                <c:pt idx="26">
                  <c:v>101.1</c:v>
                </c:pt>
                <c:pt idx="27">
                  <c:v>100.6</c:v>
                </c:pt>
                <c:pt idx="28">
                  <c:v>98.8</c:v>
                </c:pt>
                <c:pt idx="29">
                  <c:v>98</c:v>
                </c:pt>
                <c:pt idx="30">
                  <c:v>97.5</c:v>
                </c:pt>
                <c:pt idx="31">
                  <c:v>96.1</c:v>
                </c:pt>
                <c:pt idx="32">
                  <c:v>94</c:v>
                </c:pt>
                <c:pt idx="33">
                  <c:v>94.3</c:v>
                </c:pt>
                <c:pt idx="34">
                  <c:v>93.4</c:v>
                </c:pt>
                <c:pt idx="35">
                  <c:v>94.7</c:v>
                </c:pt>
                <c:pt idx="36">
                  <c:v>94</c:v>
                </c:pt>
                <c:pt idx="37">
                  <c:v>94.8</c:v>
                </c:pt>
                <c:pt idx="38">
                  <c:v>95.1</c:v>
                </c:pt>
                <c:pt idx="39">
                  <c:v>95.7</c:v>
                </c:pt>
                <c:pt idx="40">
                  <c:v>97.7</c:v>
                </c:pt>
                <c:pt idx="41">
                  <c:v>95</c:v>
                </c:pt>
                <c:pt idx="42">
                  <c:v>97.6</c:v>
                </c:pt>
                <c:pt idx="43">
                  <c:v>97.1</c:v>
                </c:pt>
                <c:pt idx="44">
                  <c:v>98.6</c:v>
                </c:pt>
                <c:pt idx="45">
                  <c:v>99.2</c:v>
                </c:pt>
                <c:pt idx="46">
                  <c:v>99.5</c:v>
                </c:pt>
                <c:pt idx="47">
                  <c:v>100</c:v>
                </c:pt>
                <c:pt idx="48">
                  <c:v>103.2</c:v>
                </c:pt>
                <c:pt idx="49">
                  <c:v>101</c:v>
                </c:pt>
                <c:pt idx="50">
                  <c:v>101.5</c:v>
                </c:pt>
                <c:pt idx="51">
                  <c:v>99.2</c:v>
                </c:pt>
                <c:pt idx="52">
                  <c:v>99.5</c:v>
                </c:pt>
                <c:pt idx="53">
                  <c:v>97.6</c:v>
                </c:pt>
                <c:pt idx="54">
                  <c:v>97.5</c:v>
                </c:pt>
                <c:pt idx="55">
                  <c:v>96.7</c:v>
                </c:pt>
                <c:pt idx="56">
                  <c:v>98.1</c:v>
                </c:pt>
                <c:pt idx="57">
                  <c:v>98.5</c:v>
                </c:pt>
                <c:pt idx="58">
                  <c:v>97.9</c:v>
                </c:pt>
                <c:pt idx="59">
                  <c:v>98.1</c:v>
                </c:pt>
                <c:pt idx="60">
                  <c:v>100.9</c:v>
                </c:pt>
                <c:pt idx="61">
                  <c:v>98.7</c:v>
                </c:pt>
                <c:pt idx="62">
                  <c:v>98.2</c:v>
                </c:pt>
                <c:pt idx="63">
                  <c:v>98.9</c:v>
                </c:pt>
                <c:pt idx="64">
                  <c:v>96.7</c:v>
                </c:pt>
                <c:pt idx="65">
                  <c:v>98.3</c:v>
                </c:pt>
                <c:pt idx="66">
                  <c:v>97.4</c:v>
                </c:pt>
                <c:pt idx="67">
                  <c:v>96.7</c:v>
                </c:pt>
                <c:pt idx="68">
                  <c:v>97</c:v>
                </c:pt>
                <c:pt idx="69">
                  <c:v>98.2</c:v>
                </c:pt>
                <c:pt idx="70">
                  <c:v>97.1</c:v>
                </c:pt>
                <c:pt idx="71">
                  <c:v>95.9</c:v>
                </c:pt>
                <c:pt idx="72">
                  <c:v>97</c:v>
                </c:pt>
                <c:pt idx="73">
                  <c:v>95.3</c:v>
                </c:pt>
                <c:pt idx="74">
                  <c:v>96.4</c:v>
                </c:pt>
                <c:pt idx="75">
                  <c:v>96.8</c:v>
                </c:pt>
                <c:pt idx="76">
                  <c:v>95.6</c:v>
                </c:pt>
                <c:pt idx="77">
                  <c:v>97</c:v>
                </c:pt>
                <c:pt idx="78">
                  <c:v>97</c:v>
                </c:pt>
                <c:pt idx="79">
                  <c:v>98.3</c:v>
                </c:pt>
                <c:pt idx="80">
                  <c:v>98.6</c:v>
                </c:pt>
                <c:pt idx="81">
                  <c:v>98.9</c:v>
                </c:pt>
                <c:pt idx="82">
                  <c:v>99.9</c:v>
                </c:pt>
                <c:pt idx="83">
                  <c:v>100.6</c:v>
                </c:pt>
              </c:numCache>
            </c:numRef>
          </c:val>
          <c:smooth val="0"/>
        </c:ser>
        <c:dLbls>
          <c:showLegendKey val="0"/>
          <c:showVal val="0"/>
          <c:showCatName val="0"/>
          <c:showSerName val="0"/>
          <c:showPercent val="0"/>
          <c:showBubbleSize val="0"/>
        </c:dLbls>
        <c:marker val="1"/>
        <c:smooth val="0"/>
        <c:axId val="92616576"/>
        <c:axId val="92618112"/>
      </c:lineChart>
      <c:lineChart>
        <c:grouping val="standard"/>
        <c:varyColors val="0"/>
        <c:ser>
          <c:idx val="3"/>
          <c:order val="4"/>
          <c:tx>
            <c:strRef>
              <c:f>'◆元データ◆ (2)'!$H$2</c:f>
              <c:strCache>
                <c:ptCount val="1"/>
                <c:pt idx="0">
                  <c:v>百貨店・スーパー販売額(年額)[大阪] </c:v>
                </c:pt>
              </c:strCache>
            </c:strRef>
          </c:tx>
          <c:marker>
            <c:symbol val="square"/>
            <c:size val="6"/>
          </c:marker>
          <c:dLbls>
            <c:dLbl>
              <c:idx val="5"/>
              <c:layout>
                <c:manualLayout>
                  <c:x val="-5.5930708494835356E-2"/>
                  <c:y val="2.7837938092942695E-2"/>
                </c:manualLayout>
              </c:layout>
              <c:tx>
                <c:rich>
                  <a:bodyPr/>
                  <a:lstStyle/>
                  <a:p>
                    <a:r>
                      <a:rPr lang="en-US" altLang="en-US" sz="800" dirty="0" smtClean="0"/>
                      <a:t>16,739</a:t>
                    </a:r>
                  </a:p>
                  <a:p>
                    <a:r>
                      <a:rPr lang="en-US" altLang="en-US" sz="800" dirty="0" smtClean="0"/>
                      <a:t>(8.5%)</a:t>
                    </a:r>
                    <a:endParaRPr lang="en-US" altLang="en-US" dirty="0"/>
                  </a:p>
                </c:rich>
              </c:tx>
              <c:showLegendKey val="0"/>
              <c:showVal val="1"/>
              <c:showCatName val="0"/>
              <c:showSerName val="0"/>
              <c:showPercent val="0"/>
              <c:showBubbleSize val="0"/>
            </c:dLbl>
            <c:dLbl>
              <c:idx val="17"/>
              <c:layout>
                <c:manualLayout>
                  <c:x val="-2.285655396794176E-2"/>
                  <c:y val="4.6364604997889289E-2"/>
                </c:manualLayout>
              </c:layout>
              <c:tx>
                <c:rich>
                  <a:bodyPr/>
                  <a:lstStyle/>
                  <a:p>
                    <a:r>
                      <a:rPr lang="en-US" altLang="en-US" sz="800" dirty="0" smtClean="0"/>
                      <a:t>16,977</a:t>
                    </a:r>
                  </a:p>
                  <a:p>
                    <a:r>
                      <a:rPr lang="en-US" altLang="en-US" sz="800" dirty="0" smtClean="0"/>
                      <a:t>(8.7%)</a:t>
                    </a:r>
                    <a:endParaRPr lang="en-US" altLang="en-US" dirty="0"/>
                  </a:p>
                </c:rich>
              </c:tx>
              <c:showLegendKey val="0"/>
              <c:showVal val="1"/>
              <c:showCatName val="0"/>
              <c:showSerName val="0"/>
              <c:showPercent val="0"/>
              <c:showBubbleSize val="0"/>
            </c:dLbl>
            <c:dLbl>
              <c:idx val="29"/>
              <c:layout>
                <c:manualLayout>
                  <c:x val="-2.5190173352475042E-2"/>
                  <c:y val="4.3173183461698593E-2"/>
                </c:manualLayout>
              </c:layout>
              <c:tx>
                <c:rich>
                  <a:bodyPr/>
                  <a:lstStyle/>
                  <a:p>
                    <a:r>
                      <a:rPr lang="en-US" altLang="en-US" sz="800" dirty="0" smtClean="0"/>
                      <a:t>16,987</a:t>
                    </a:r>
                  </a:p>
                  <a:p>
                    <a:r>
                      <a:rPr lang="en-US" altLang="en-US" sz="800" dirty="0" smtClean="0"/>
                      <a:t>(8.7%)</a:t>
                    </a:r>
                    <a:endParaRPr lang="en-US" altLang="en-US" dirty="0"/>
                  </a:p>
                </c:rich>
              </c:tx>
              <c:showLegendKey val="0"/>
              <c:showVal val="1"/>
              <c:showCatName val="0"/>
              <c:showSerName val="0"/>
              <c:showPercent val="0"/>
              <c:showBubbleSize val="0"/>
            </c:dLbl>
            <c:dLbl>
              <c:idx val="41"/>
              <c:layout>
                <c:manualLayout>
                  <c:x val="-2.6866983468086868E-2"/>
                  <c:y val="4.538363229414305E-2"/>
                </c:manualLayout>
              </c:layout>
              <c:tx>
                <c:rich>
                  <a:bodyPr/>
                  <a:lstStyle/>
                  <a:p>
                    <a:r>
                      <a:rPr lang="en-US" altLang="en-US" sz="800" dirty="0" smtClean="0"/>
                      <a:t>17,439</a:t>
                    </a:r>
                  </a:p>
                  <a:p>
                    <a:r>
                      <a:rPr lang="en-US" altLang="en-US" sz="800" dirty="0" smtClean="0"/>
                      <a:t>(8.8%)</a:t>
                    </a:r>
                    <a:endParaRPr lang="en-US" altLang="en-US" dirty="0"/>
                  </a:p>
                </c:rich>
              </c:tx>
              <c:showLegendKey val="0"/>
              <c:showVal val="1"/>
              <c:showCatName val="0"/>
              <c:showSerName val="0"/>
              <c:showPercent val="0"/>
              <c:showBubbleSize val="0"/>
            </c:dLbl>
            <c:dLbl>
              <c:idx val="53"/>
              <c:layout>
                <c:manualLayout>
                  <c:x val="-2.4141117179563163E-2"/>
                  <c:y val="5.4460407052957072E-2"/>
                </c:manualLayout>
              </c:layout>
              <c:tx>
                <c:rich>
                  <a:bodyPr/>
                  <a:lstStyle/>
                  <a:p>
                    <a:r>
                      <a:rPr lang="en-US" altLang="en-US" sz="800" dirty="0" smtClean="0"/>
                      <a:t>17,949</a:t>
                    </a:r>
                  </a:p>
                  <a:p>
                    <a:r>
                      <a:rPr lang="en-US" altLang="ja-JP" sz="800" dirty="0" smtClean="0"/>
                      <a:t>(8.9%)</a:t>
                    </a:r>
                    <a:endParaRPr lang="en-US" altLang="en-US" dirty="0"/>
                  </a:p>
                </c:rich>
              </c:tx>
              <c:showLegendKey val="0"/>
              <c:showVal val="1"/>
              <c:showCatName val="0"/>
              <c:showSerName val="0"/>
              <c:showPercent val="0"/>
              <c:showBubbleSize val="0"/>
            </c:dLbl>
            <c:dLbl>
              <c:idx val="65"/>
              <c:layout>
                <c:manualLayout>
                  <c:x val="-3.1112806509573446E-2"/>
                  <c:y val="4.7220963739268949E-2"/>
                </c:manualLayout>
              </c:layout>
              <c:tx>
                <c:rich>
                  <a:bodyPr/>
                  <a:lstStyle/>
                  <a:p>
                    <a:r>
                      <a:rPr lang="en-US" altLang="en-US" sz="800" dirty="0" smtClean="0"/>
                      <a:t>18,171</a:t>
                    </a:r>
                  </a:p>
                  <a:p>
                    <a:r>
                      <a:rPr lang="en-US" altLang="ja-JP" sz="800" dirty="0" smtClean="0"/>
                      <a:t>(9.1%)</a:t>
                    </a:r>
                    <a:endParaRPr lang="en-US" altLang="en-US" dirty="0"/>
                  </a:p>
                </c:rich>
              </c:tx>
              <c:showLegendKey val="0"/>
              <c:showVal val="1"/>
              <c:showCatName val="0"/>
              <c:showSerName val="0"/>
              <c:showPercent val="0"/>
              <c:showBubbleSize val="0"/>
            </c:dLbl>
            <c:dLbl>
              <c:idx val="77"/>
              <c:layout>
                <c:manualLayout>
                  <c:x val="-2.8622220265023163E-2"/>
                  <c:y val="4.538363229414305E-2"/>
                </c:manualLayout>
              </c:layout>
              <c:tx>
                <c:rich>
                  <a:bodyPr/>
                  <a:lstStyle/>
                  <a:p>
                    <a:r>
                      <a:rPr lang="en-US" altLang="en-US" sz="800" dirty="0" smtClean="0"/>
                      <a:t>17,809</a:t>
                    </a:r>
                  </a:p>
                  <a:p>
                    <a:r>
                      <a:rPr lang="en-US" altLang="ja-JP" sz="800" dirty="0" smtClean="0"/>
                      <a:t>(9.1%)</a:t>
                    </a:r>
                    <a:endParaRPr lang="en-US" altLang="en-US" dirty="0"/>
                  </a:p>
                </c:rich>
              </c:tx>
              <c:showLegendKey val="0"/>
              <c:showVal val="1"/>
              <c:showCatName val="0"/>
              <c:showSerName val="0"/>
              <c:showPercent val="0"/>
              <c:showBubbleSize val="0"/>
            </c:dLbl>
            <c:numFmt formatCode="#,##0;[Red]#,##0" sourceLinked="0"/>
            <c:txPr>
              <a:bodyPr/>
              <a:lstStyle/>
              <a:p>
                <a:pPr>
                  <a:defRPr sz="800"/>
                </a:pPr>
                <a:endParaRPr lang="ja-JP"/>
              </a:p>
            </c:txPr>
            <c:showLegendKey val="0"/>
            <c:showVal val="1"/>
            <c:showCatName val="0"/>
            <c:showSerName val="0"/>
            <c:showPercent val="0"/>
            <c:showBubbleSize val="0"/>
            <c:showLeaderLines val="0"/>
          </c:dLbls>
          <c:cat>
            <c:numRef>
              <c:f>'◆元データ◆ (2)'!$C$15:$C$98</c:f>
              <c:numCache>
                <c:formatCode>yyyy"年"m"月";@</c:formatCode>
                <c:ptCount val="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numCache>
            </c:numRef>
          </c:cat>
          <c:val>
            <c:numRef>
              <c:f>'◆元データ◆ (2)'!$H$15:$H$98</c:f>
              <c:numCache>
                <c:formatCode>General</c:formatCode>
                <c:ptCount val="84"/>
                <c:pt idx="5" formatCode="0.0">
                  <c:v>16739.099999999999</c:v>
                </c:pt>
                <c:pt idx="17" formatCode="0.0">
                  <c:v>16976.599999999999</c:v>
                </c:pt>
                <c:pt idx="29" formatCode="0.0">
                  <c:v>16987.189999999999</c:v>
                </c:pt>
                <c:pt idx="41" formatCode="0.0">
                  <c:v>17438.522899999996</c:v>
                </c:pt>
                <c:pt idx="53" formatCode="0.0">
                  <c:v>17948.729799999997</c:v>
                </c:pt>
                <c:pt idx="65" formatCode="0.0">
                  <c:v>18170.536700000001</c:v>
                </c:pt>
                <c:pt idx="77" formatCode="0.0">
                  <c:v>17808.998899999999</c:v>
                </c:pt>
              </c:numCache>
            </c:numRef>
          </c:val>
          <c:smooth val="0"/>
        </c:ser>
        <c:dLbls>
          <c:showLegendKey val="0"/>
          <c:showVal val="0"/>
          <c:showCatName val="0"/>
          <c:showSerName val="0"/>
          <c:showPercent val="0"/>
          <c:showBubbleSize val="0"/>
        </c:dLbls>
        <c:marker val="1"/>
        <c:smooth val="0"/>
        <c:axId val="92629632"/>
        <c:axId val="92628096"/>
      </c:lineChart>
      <c:dateAx>
        <c:axId val="92616576"/>
        <c:scaling>
          <c:orientation val="minMax"/>
        </c:scaling>
        <c:delete val="0"/>
        <c:axPos val="b"/>
        <c:numFmt formatCode="yyyy&quot;年&quot;m&quot;月&quot;;@" sourceLinked="1"/>
        <c:majorTickMark val="out"/>
        <c:minorTickMark val="none"/>
        <c:tickLblPos val="nextTo"/>
        <c:txPr>
          <a:bodyPr/>
          <a:lstStyle/>
          <a:p>
            <a:pPr>
              <a:defRPr sz="1050"/>
            </a:pPr>
            <a:endParaRPr lang="ja-JP"/>
          </a:p>
        </c:txPr>
        <c:crossAx val="92618112"/>
        <c:crosses val="autoZero"/>
        <c:auto val="1"/>
        <c:lblOffset val="100"/>
        <c:baseTimeUnit val="months"/>
        <c:majorUnit val="6"/>
        <c:majorTimeUnit val="months"/>
      </c:dateAx>
      <c:valAx>
        <c:axId val="92618112"/>
        <c:scaling>
          <c:orientation val="minMax"/>
          <c:min val="70"/>
        </c:scaling>
        <c:delete val="0"/>
        <c:axPos val="l"/>
        <c:majorGridlines/>
        <c:numFmt formatCode="#,##0_);[Red]\(#,##0\)" sourceLinked="0"/>
        <c:majorTickMark val="out"/>
        <c:minorTickMark val="none"/>
        <c:tickLblPos val="nextTo"/>
        <c:crossAx val="92616576"/>
        <c:crosses val="autoZero"/>
        <c:crossBetween val="between"/>
      </c:valAx>
      <c:valAx>
        <c:axId val="92628096"/>
        <c:scaling>
          <c:orientation val="minMax"/>
          <c:max val="25000"/>
          <c:min val="16000"/>
        </c:scaling>
        <c:delete val="0"/>
        <c:axPos val="r"/>
        <c:numFmt formatCode="#,##0_);[Red]\(#,##0\)" sourceLinked="0"/>
        <c:majorTickMark val="out"/>
        <c:minorTickMark val="none"/>
        <c:tickLblPos val="nextTo"/>
        <c:crossAx val="92629632"/>
        <c:crosses val="max"/>
        <c:crossBetween val="between"/>
      </c:valAx>
      <c:dateAx>
        <c:axId val="92629632"/>
        <c:scaling>
          <c:orientation val="minMax"/>
        </c:scaling>
        <c:delete val="1"/>
        <c:axPos val="b"/>
        <c:numFmt formatCode="yyyy&quot;年&quot;m&quot;月&quot;;@" sourceLinked="1"/>
        <c:majorTickMark val="out"/>
        <c:minorTickMark val="none"/>
        <c:tickLblPos val="nextTo"/>
        <c:crossAx val="92628096"/>
        <c:crosses val="autoZero"/>
        <c:auto val="1"/>
        <c:lblOffset val="100"/>
        <c:baseTimeUnit val="months"/>
      </c:dateAx>
    </c:plotArea>
    <c:legend>
      <c:legendPos val="b"/>
      <c:layout>
        <c:manualLayout>
          <c:xMode val="edge"/>
          <c:yMode val="edge"/>
          <c:x val="1.3141746749463752E-2"/>
          <c:y val="0.92088370039028566"/>
          <c:w val="0.95929484993207748"/>
          <c:h val="5.4232479916024652E-2"/>
        </c:manualLayout>
      </c:layout>
      <c:overlay val="0"/>
      <c:spPr>
        <a:noFill/>
      </c:spPr>
      <c:txPr>
        <a:bodyPr/>
        <a:lstStyle/>
        <a:p>
          <a:pPr>
            <a:defRPr sz="800">
              <a:latin typeface="HGPｺﾞｼｯｸM" panose="020B0600000000000000" pitchFamily="50" charset="-128"/>
              <a:ea typeface="HGPｺﾞｼｯｸM" panose="020B0600000000000000" pitchFamily="50" charset="-128"/>
            </a:defRPr>
          </a:pPr>
          <a:endParaRPr lang="ja-JP"/>
        </a:p>
      </c:txPr>
    </c:legend>
    <c:plotVisOnly val="1"/>
    <c:dispBlanksAs val="span"/>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11078242291537"/>
          <c:y val="7.6010935191961032E-2"/>
          <c:w val="0.80452622980138533"/>
          <c:h val="0.69651426944108075"/>
        </c:manualLayout>
      </c:layout>
      <c:barChart>
        <c:barDir val="col"/>
        <c:grouping val="clustered"/>
        <c:varyColors val="0"/>
        <c:ser>
          <c:idx val="0"/>
          <c:order val="0"/>
          <c:tx>
            <c:strRef>
              <c:f>元データ!$B$12</c:f>
              <c:strCache>
                <c:ptCount val="1"/>
                <c:pt idx="0">
                  <c:v>来阪外国人旅行者数（万人）</c:v>
                </c:pt>
              </c:strCache>
            </c:strRef>
          </c:tx>
          <c:invertIfNegative val="0"/>
          <c:dLbls>
            <c:dLbl>
              <c:idx val="2"/>
              <c:layout>
                <c:manualLayout>
                  <c:x val="0"/>
                  <c:y val="0.10462428307572665"/>
                </c:manualLayout>
              </c:layout>
              <c:dLblPos val="outEnd"/>
              <c:showLegendKey val="0"/>
              <c:showVal val="1"/>
              <c:showCatName val="0"/>
              <c:showSerName val="0"/>
              <c:showPercent val="0"/>
              <c:showBubbleSize val="0"/>
            </c:dLbl>
            <c:dLbl>
              <c:idx val="3"/>
              <c:layout>
                <c:manualLayout>
                  <c:x val="1.8832391713747645E-3"/>
                  <c:y val="0.12235612909497424"/>
                </c:manualLayout>
              </c:layout>
              <c:dLblPos val="outEnd"/>
              <c:showLegendKey val="0"/>
              <c:showVal val="1"/>
              <c:showCatName val="0"/>
              <c:showSerName val="0"/>
              <c:showPercent val="0"/>
              <c:showBubbleSize val="0"/>
            </c:dLbl>
            <c:dLbl>
              <c:idx val="4"/>
              <c:layout>
                <c:manualLayout>
                  <c:x val="-1.8832391713747645E-3"/>
                  <c:y val="0.14794352094877028"/>
                </c:manualLayout>
              </c:layout>
              <c:dLblPos val="outEnd"/>
              <c:showLegendKey val="0"/>
              <c:showVal val="1"/>
              <c:showCatName val="0"/>
              <c:showSerName val="0"/>
              <c:showPercent val="0"/>
              <c:showBubbleSize val="0"/>
            </c:dLbl>
            <c:dLbl>
              <c:idx val="5"/>
              <c:layout>
                <c:manualLayout>
                  <c:x val="1.8832391713747645E-3"/>
                  <c:y val="0.22513050452026831"/>
                </c:manualLayout>
              </c:layout>
              <c:dLblPos val="outEnd"/>
              <c:showLegendKey val="0"/>
              <c:showVal val="1"/>
              <c:showCatName val="0"/>
              <c:showSerName val="0"/>
              <c:showPercent val="0"/>
              <c:showBubbleSize val="0"/>
            </c:dLbl>
            <c:dLbl>
              <c:idx val="6"/>
              <c:layout>
                <c:manualLayout>
                  <c:x val="0"/>
                  <c:y val="0.21892801594245165"/>
                </c:manualLayout>
              </c:layout>
              <c:dLblPos val="outEnd"/>
              <c:showLegendKey val="0"/>
              <c:showVal val="1"/>
              <c:showCatName val="0"/>
              <c:showSerName val="0"/>
              <c:showPercent val="0"/>
              <c:showBubbleSize val="0"/>
            </c:dLbl>
            <c:txPr>
              <a:bodyPr/>
              <a:lstStyle/>
              <a:p>
                <a:pPr>
                  <a:defRPr>
                    <a:solidFill>
                      <a:schemeClr val="tx1"/>
                    </a:solidFill>
                  </a:defRPr>
                </a:pPr>
                <a:endParaRPr lang="ja-JP"/>
              </a:p>
            </c:txPr>
            <c:dLblPos val="inBase"/>
            <c:showLegendKey val="0"/>
            <c:showVal val="1"/>
            <c:showCatName val="0"/>
            <c:showSerName val="0"/>
            <c:showPercent val="0"/>
            <c:showBubbleSize val="0"/>
            <c:showLeaderLines val="0"/>
          </c:dLbls>
          <c:cat>
            <c:numRef>
              <c:f>元データ!$A$13:$A$19</c:f>
              <c:numCache>
                <c:formatCode>General</c:formatCode>
                <c:ptCount val="7"/>
                <c:pt idx="0">
                  <c:v>2010</c:v>
                </c:pt>
                <c:pt idx="1">
                  <c:v>2011</c:v>
                </c:pt>
                <c:pt idx="2">
                  <c:v>2012</c:v>
                </c:pt>
                <c:pt idx="3">
                  <c:v>2013</c:v>
                </c:pt>
                <c:pt idx="4">
                  <c:v>2014</c:v>
                </c:pt>
                <c:pt idx="5">
                  <c:v>2015</c:v>
                </c:pt>
                <c:pt idx="6">
                  <c:v>2016</c:v>
                </c:pt>
              </c:numCache>
            </c:numRef>
          </c:cat>
          <c:val>
            <c:numRef>
              <c:f>元データ!$B$13:$B$19</c:f>
              <c:numCache>
                <c:formatCode>#,##0_);[Red]\(#,##0\)</c:formatCode>
                <c:ptCount val="7"/>
                <c:pt idx="0">
                  <c:v>234.9</c:v>
                </c:pt>
                <c:pt idx="1">
                  <c:v>158.30000000000001</c:v>
                </c:pt>
                <c:pt idx="2">
                  <c:v>202.8</c:v>
                </c:pt>
                <c:pt idx="3">
                  <c:v>262.5</c:v>
                </c:pt>
                <c:pt idx="4">
                  <c:v>375.8</c:v>
                </c:pt>
                <c:pt idx="5">
                  <c:v>716.4</c:v>
                </c:pt>
                <c:pt idx="6">
                  <c:v>940</c:v>
                </c:pt>
              </c:numCache>
            </c:numRef>
          </c:val>
        </c:ser>
        <c:dLbls>
          <c:showLegendKey val="0"/>
          <c:showVal val="0"/>
          <c:showCatName val="0"/>
          <c:showSerName val="0"/>
          <c:showPercent val="0"/>
          <c:showBubbleSize val="0"/>
        </c:dLbls>
        <c:gapWidth val="150"/>
        <c:axId val="97242112"/>
        <c:axId val="97252096"/>
      </c:barChart>
      <c:lineChart>
        <c:grouping val="standard"/>
        <c:varyColors val="0"/>
        <c:ser>
          <c:idx val="1"/>
          <c:order val="1"/>
          <c:tx>
            <c:strRef>
              <c:f>元データ!$C$12</c:f>
              <c:strCache>
                <c:ptCount val="1"/>
                <c:pt idx="0">
                  <c:v>関西国際空港におけるLCC国際線旅客便数（便/週）</c:v>
                </c:pt>
              </c:strCache>
            </c:strRef>
          </c:tx>
          <c:spPr>
            <a:ln>
              <a:prstDash val="sysDash"/>
            </a:ln>
          </c:spPr>
          <c:marker>
            <c:symbol val="square"/>
            <c:size val="5"/>
            <c:spPr>
              <a:ln>
                <a:prstDash val="sysDash"/>
              </a:ln>
            </c:spPr>
          </c:marker>
          <c:dLbls>
            <c:dLbl>
              <c:idx val="0"/>
              <c:layout>
                <c:manualLayout>
                  <c:x val="5.4067583223395633E-3"/>
                  <c:y val="-7.0560373749202945E-2"/>
                </c:manualLayout>
              </c:layout>
              <c:showLegendKey val="0"/>
              <c:showVal val="1"/>
              <c:showCatName val="0"/>
              <c:showSerName val="0"/>
              <c:showPercent val="0"/>
              <c:showBubbleSize val="0"/>
            </c:dLbl>
            <c:dLbl>
              <c:idx val="1"/>
              <c:layout>
                <c:manualLayout>
                  <c:x val="-3.1346641933474854E-2"/>
                  <c:y val="-0.1049544274360588"/>
                </c:manualLayout>
              </c:layout>
              <c:showLegendKey val="0"/>
              <c:showVal val="1"/>
              <c:showCatName val="0"/>
              <c:showSerName val="0"/>
              <c:showPercent val="0"/>
              <c:showBubbleSize val="0"/>
            </c:dLbl>
            <c:dLbl>
              <c:idx val="2"/>
              <c:layout>
                <c:manualLayout>
                  <c:x val="-3.2015141267151957E-2"/>
                  <c:y val="-7.2760859689848176E-2"/>
                </c:manualLayout>
              </c:layout>
              <c:showLegendKey val="0"/>
              <c:showVal val="1"/>
              <c:showCatName val="0"/>
              <c:showSerName val="0"/>
              <c:showPercent val="0"/>
              <c:showBubbleSize val="0"/>
            </c:dLbl>
            <c:dLbl>
              <c:idx val="3"/>
              <c:layout>
                <c:manualLayout>
                  <c:x val="-3.6024463091068597E-2"/>
                  <c:y val="-8.5992427494405013E-2"/>
                </c:manualLayout>
              </c:layout>
              <c:showLegendKey val="0"/>
              <c:showVal val="1"/>
              <c:showCatName val="0"/>
              <c:showSerName val="0"/>
              <c:showPercent val="0"/>
              <c:showBubbleSize val="0"/>
            </c:dLbl>
            <c:dLbl>
              <c:idx val="4"/>
              <c:layout>
                <c:manualLayout>
                  <c:x val="-4.258556724503941E-2"/>
                  <c:y val="-7.4090319945654667E-2"/>
                </c:manualLayout>
              </c:layout>
              <c:showLegendKey val="0"/>
              <c:showVal val="1"/>
              <c:showCatName val="0"/>
              <c:showSerName val="0"/>
              <c:showPercent val="0"/>
              <c:showBubbleSize val="0"/>
            </c:dLbl>
            <c:dLbl>
              <c:idx val="5"/>
              <c:layout>
                <c:manualLayout>
                  <c:x val="-3.5781539842091516E-2"/>
                  <c:y val="-5.9528770936915221E-2"/>
                </c:manualLayout>
              </c:layout>
              <c:showLegendKey val="0"/>
              <c:showVal val="1"/>
              <c:showCatName val="0"/>
              <c:showSerName val="0"/>
              <c:showPercent val="0"/>
              <c:showBubbleSize val="0"/>
            </c:dLbl>
            <c:dLbl>
              <c:idx val="6"/>
              <c:layout>
                <c:manualLayout>
                  <c:x val="-3.6996323504791498E-2"/>
                  <c:y val="-7.143087848566558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元データ!$A$13:$A$19</c:f>
              <c:numCache>
                <c:formatCode>General</c:formatCode>
                <c:ptCount val="7"/>
                <c:pt idx="0">
                  <c:v>2010</c:v>
                </c:pt>
                <c:pt idx="1">
                  <c:v>2011</c:v>
                </c:pt>
                <c:pt idx="2">
                  <c:v>2012</c:v>
                </c:pt>
                <c:pt idx="3">
                  <c:v>2013</c:v>
                </c:pt>
                <c:pt idx="4">
                  <c:v>2014</c:v>
                </c:pt>
                <c:pt idx="5">
                  <c:v>2015</c:v>
                </c:pt>
                <c:pt idx="6">
                  <c:v>2016</c:v>
                </c:pt>
              </c:numCache>
            </c:numRef>
          </c:cat>
          <c:val>
            <c:numRef>
              <c:f>元データ!$C$13:$C$19</c:f>
              <c:numCache>
                <c:formatCode>General</c:formatCode>
                <c:ptCount val="7"/>
                <c:pt idx="0">
                  <c:v>42</c:v>
                </c:pt>
                <c:pt idx="1">
                  <c:v>43</c:v>
                </c:pt>
                <c:pt idx="2">
                  <c:v>104</c:v>
                </c:pt>
                <c:pt idx="3">
                  <c:v>119</c:v>
                </c:pt>
                <c:pt idx="4">
                  <c:v>170</c:v>
                </c:pt>
                <c:pt idx="5">
                  <c:v>308</c:v>
                </c:pt>
                <c:pt idx="6">
                  <c:v>365</c:v>
                </c:pt>
              </c:numCache>
            </c:numRef>
          </c:val>
          <c:smooth val="0"/>
        </c:ser>
        <c:dLbls>
          <c:showLegendKey val="0"/>
          <c:showVal val="0"/>
          <c:showCatName val="0"/>
          <c:showSerName val="0"/>
          <c:showPercent val="0"/>
          <c:showBubbleSize val="0"/>
        </c:dLbls>
        <c:marker val="1"/>
        <c:smooth val="0"/>
        <c:axId val="97263616"/>
        <c:axId val="97253632"/>
      </c:lineChart>
      <c:catAx>
        <c:axId val="97242112"/>
        <c:scaling>
          <c:orientation val="minMax"/>
        </c:scaling>
        <c:delete val="0"/>
        <c:axPos val="b"/>
        <c:numFmt formatCode="General" sourceLinked="1"/>
        <c:majorTickMark val="none"/>
        <c:minorTickMark val="none"/>
        <c:tickLblPos val="nextTo"/>
        <c:crossAx val="97252096"/>
        <c:crosses val="autoZero"/>
        <c:auto val="1"/>
        <c:lblAlgn val="ctr"/>
        <c:lblOffset val="100"/>
        <c:noMultiLvlLbl val="0"/>
      </c:catAx>
      <c:valAx>
        <c:axId val="97252096"/>
        <c:scaling>
          <c:orientation val="minMax"/>
        </c:scaling>
        <c:delete val="0"/>
        <c:axPos val="l"/>
        <c:majorGridlines/>
        <c:numFmt formatCode="#,##0_);[Red]\(#,##0\)" sourceLinked="1"/>
        <c:majorTickMark val="none"/>
        <c:minorTickMark val="none"/>
        <c:tickLblPos val="nextTo"/>
        <c:spPr>
          <a:ln w="9525">
            <a:noFill/>
          </a:ln>
        </c:spPr>
        <c:crossAx val="97242112"/>
        <c:crosses val="autoZero"/>
        <c:crossBetween val="between"/>
      </c:valAx>
      <c:valAx>
        <c:axId val="97253632"/>
        <c:scaling>
          <c:orientation val="minMax"/>
        </c:scaling>
        <c:delete val="0"/>
        <c:axPos val="r"/>
        <c:numFmt formatCode="General" sourceLinked="1"/>
        <c:majorTickMark val="out"/>
        <c:minorTickMark val="none"/>
        <c:tickLblPos val="nextTo"/>
        <c:crossAx val="97263616"/>
        <c:crosses val="max"/>
        <c:crossBetween val="between"/>
      </c:valAx>
      <c:catAx>
        <c:axId val="97263616"/>
        <c:scaling>
          <c:orientation val="minMax"/>
        </c:scaling>
        <c:delete val="1"/>
        <c:axPos val="b"/>
        <c:numFmt formatCode="General" sourceLinked="1"/>
        <c:majorTickMark val="out"/>
        <c:minorTickMark val="none"/>
        <c:tickLblPos val="nextTo"/>
        <c:crossAx val="97253632"/>
        <c:crosses val="autoZero"/>
        <c:auto val="1"/>
        <c:lblAlgn val="ctr"/>
        <c:lblOffset val="100"/>
        <c:noMultiLvlLbl val="0"/>
      </c:catAx>
    </c:plotArea>
    <c:legend>
      <c:legendPos val="b"/>
      <c:layout>
        <c:manualLayout>
          <c:xMode val="edge"/>
          <c:yMode val="edge"/>
          <c:x val="7.0375141244468767E-2"/>
          <c:y val="0.89119052055672443"/>
          <c:w val="0.85494802745494403"/>
          <c:h val="0.10243078488580881"/>
        </c:manualLayout>
      </c:layout>
      <c:overlay val="0"/>
      <c:txPr>
        <a:bodyPr/>
        <a:lstStyle/>
        <a:p>
          <a:pPr>
            <a:defRPr sz="8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txPr>
    <a:bodyPr/>
    <a:lstStyle/>
    <a:p>
      <a:pPr>
        <a:defRPr sz="1100"/>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'[P11＿大阪の分野別求人充足率.xlsx]大阪の分野別求人充足率 (新)'!$L$11</c:f>
              <c:strCache>
                <c:ptCount val="1"/>
                <c:pt idx="0">
                  <c:v>医療・福祉</c:v>
                </c:pt>
              </c:strCache>
            </c:strRef>
          </c:tx>
          <c:dLbls>
            <c:dLbl>
              <c:idx val="0"/>
              <c:layout>
                <c:manualLayout>
                  <c:x val="-5.5921126260289361E-2"/>
                  <c:y val="3.7168271090067206E-2"/>
                </c:manualLayout>
              </c:layout>
              <c:showLegendKey val="0"/>
              <c:showVal val="1"/>
              <c:showCatName val="0"/>
              <c:showSerName val="0"/>
              <c:showPercent val="0"/>
              <c:showBubbleSize val="0"/>
            </c:dLbl>
            <c:dLbl>
              <c:idx val="1"/>
              <c:layout>
                <c:manualLayout>
                  <c:x val="-6.0581220115313472E-2"/>
                  <c:y val="5.3097530128667442E-2"/>
                </c:manualLayout>
              </c:layout>
              <c:showLegendKey val="0"/>
              <c:showVal val="1"/>
              <c:showCatName val="0"/>
              <c:showSerName val="0"/>
              <c:showPercent val="0"/>
              <c:showBubbleSize val="0"/>
            </c:dLbl>
            <c:dLbl>
              <c:idx val="2"/>
              <c:layout>
                <c:manualLayout>
                  <c:x val="-4.1940844695217021E-2"/>
                  <c:y val="-3.1858518077200464E-2"/>
                </c:manualLayout>
              </c:layout>
              <c:showLegendKey val="0"/>
              <c:showVal val="1"/>
              <c:showCatName val="0"/>
              <c:showSerName val="0"/>
              <c:showPercent val="0"/>
              <c:showBubbleSize val="0"/>
            </c:dLbl>
            <c:dLbl>
              <c:idx val="3"/>
              <c:layout>
                <c:manualLayout>
                  <c:x val="-4.6600938550241049E-2"/>
                  <c:y val="4.2478024102933949E-2"/>
                </c:manualLayout>
              </c:layout>
              <c:showLegendKey val="0"/>
              <c:showVal val="1"/>
              <c:showCatName val="0"/>
              <c:showSerName val="0"/>
              <c:showPercent val="0"/>
              <c:showBubbleSize val="0"/>
            </c:dLbl>
            <c:dLbl>
              <c:idx val="4"/>
              <c:layout>
                <c:manualLayout>
                  <c:x val="-7.922159553540993E-2"/>
                  <c:y val="2.6548765064333721E-2"/>
                </c:manualLayout>
              </c:layout>
              <c:showLegendKey val="0"/>
              <c:showVal val="1"/>
              <c:showCatName val="0"/>
              <c:showSerName val="0"/>
              <c:showPercent val="0"/>
              <c:showBubbleSize val="0"/>
            </c:dLbl>
            <c:dLbl>
              <c:idx val="5"/>
              <c:layout>
                <c:manualLayout>
                  <c:x val="-2.3300469275120566E-2"/>
                  <c:y val="3.1858518077200464E-2"/>
                </c:manualLayout>
              </c:layout>
              <c:showLegendKey val="0"/>
              <c:showVal val="1"/>
              <c:showCatName val="0"/>
              <c:showSerName val="0"/>
              <c:showPercent val="0"/>
              <c:showBubbleSize val="0"/>
            </c:dLbl>
            <c:txPr>
              <a:bodyPr/>
              <a:lstStyle/>
              <a:p>
                <a:pPr>
                  <a:defRPr sz="600"/>
                </a:pPr>
                <a:endParaRPr lang="ja-JP"/>
              </a:p>
            </c:txPr>
            <c:showLegendKey val="0"/>
            <c:showVal val="1"/>
            <c:showCatName val="0"/>
            <c:showSerName val="0"/>
            <c:showPercent val="0"/>
            <c:showBubbleSize val="0"/>
            <c:showLeaderLines val="0"/>
          </c:dLbls>
          <c:cat>
            <c:numRef>
              <c:f>'[P11＿大阪の分野別求人充足率.xlsx]大阪の分野別求人充足率 (新)'!$M$10:$R$10</c:f>
              <c:numCache>
                <c:formatCode>General</c:formatCode>
                <c:ptCount val="6"/>
                <c:pt idx="0">
                  <c:v>2010</c:v>
                </c:pt>
                <c:pt idx="1">
                  <c:v>2011</c:v>
                </c:pt>
                <c:pt idx="2">
                  <c:v>2012</c:v>
                </c:pt>
                <c:pt idx="3">
                  <c:v>2013</c:v>
                </c:pt>
                <c:pt idx="4">
                  <c:v>2014</c:v>
                </c:pt>
                <c:pt idx="5">
                  <c:v>2015</c:v>
                </c:pt>
              </c:numCache>
            </c:numRef>
          </c:cat>
          <c:val>
            <c:numRef>
              <c:f>'[P11＿大阪の分野別求人充足率.xlsx]大阪の分野別求人充足率 (新)'!$M$11:$R$11</c:f>
              <c:numCache>
                <c:formatCode>#.0"%"</c:formatCode>
                <c:ptCount val="6"/>
                <c:pt idx="0">
                  <c:v>24.9</c:v>
                </c:pt>
                <c:pt idx="1">
                  <c:v>23.4</c:v>
                </c:pt>
                <c:pt idx="2">
                  <c:v>21.6</c:v>
                </c:pt>
                <c:pt idx="3">
                  <c:v>20.399999999999999</c:v>
                </c:pt>
                <c:pt idx="4">
                  <c:v>17.8</c:v>
                </c:pt>
                <c:pt idx="5">
                  <c:v>15.3</c:v>
                </c:pt>
              </c:numCache>
            </c:numRef>
          </c:val>
          <c:smooth val="0"/>
        </c:ser>
        <c:ser>
          <c:idx val="2"/>
          <c:order val="1"/>
          <c:tx>
            <c:strRef>
              <c:f>'[P11＿大阪の分野別求人充足率.xlsx]大阪の分野別求人充足率 (新)'!$L$13</c:f>
              <c:strCache>
                <c:ptCount val="1"/>
                <c:pt idx="0">
                  <c:v>卸売業・小売業</c:v>
                </c:pt>
              </c:strCache>
            </c:strRef>
          </c:tx>
          <c:dLbls>
            <c:dLbl>
              <c:idx val="3"/>
              <c:layout>
                <c:manualLayout>
                  <c:x val="-4.6600938550241049E-2"/>
                  <c:y val="-3.1858518077200464E-2"/>
                </c:manualLayout>
              </c:layout>
              <c:showLegendKey val="0"/>
              <c:showVal val="1"/>
              <c:showCatName val="0"/>
              <c:showSerName val="0"/>
              <c:showPercent val="0"/>
              <c:showBubbleSize val="0"/>
            </c:dLbl>
            <c:dLbl>
              <c:idx val="4"/>
              <c:layout>
                <c:manualLayout>
                  <c:x val="-6.0581220115313472E-2"/>
                  <c:y val="-4.7787777115800699E-2"/>
                </c:manualLayout>
              </c:layout>
              <c:showLegendKey val="0"/>
              <c:showVal val="1"/>
              <c:showCatName val="0"/>
              <c:showSerName val="0"/>
              <c:showPercent val="0"/>
              <c:showBubbleSize val="0"/>
            </c:dLbl>
            <c:txPr>
              <a:bodyPr/>
              <a:lstStyle/>
              <a:p>
                <a:pPr>
                  <a:defRPr sz="600"/>
                </a:pPr>
                <a:endParaRPr lang="ja-JP"/>
              </a:p>
            </c:txPr>
            <c:showLegendKey val="0"/>
            <c:showVal val="1"/>
            <c:showCatName val="0"/>
            <c:showSerName val="0"/>
            <c:showPercent val="0"/>
            <c:showBubbleSize val="0"/>
            <c:showLeaderLines val="0"/>
          </c:dLbls>
          <c:cat>
            <c:numRef>
              <c:f>'[P11＿大阪の分野別求人充足率.xlsx]大阪の分野別求人充足率 (新)'!$M$10:$R$10</c:f>
              <c:numCache>
                <c:formatCode>General</c:formatCode>
                <c:ptCount val="6"/>
                <c:pt idx="0">
                  <c:v>2010</c:v>
                </c:pt>
                <c:pt idx="1">
                  <c:v>2011</c:v>
                </c:pt>
                <c:pt idx="2">
                  <c:v>2012</c:v>
                </c:pt>
                <c:pt idx="3">
                  <c:v>2013</c:v>
                </c:pt>
                <c:pt idx="4">
                  <c:v>2014</c:v>
                </c:pt>
                <c:pt idx="5">
                  <c:v>2015</c:v>
                </c:pt>
              </c:numCache>
            </c:numRef>
          </c:cat>
          <c:val>
            <c:numRef>
              <c:f>'[P11＿大阪の分野別求人充足率.xlsx]大阪の分野別求人充足率 (新)'!$M$13:$R$13</c:f>
              <c:numCache>
                <c:formatCode>#.0"%"</c:formatCode>
                <c:ptCount val="6"/>
                <c:pt idx="0">
                  <c:v>29.7</c:v>
                </c:pt>
                <c:pt idx="1">
                  <c:v>27.8</c:v>
                </c:pt>
                <c:pt idx="2">
                  <c:v>24.4</c:v>
                </c:pt>
                <c:pt idx="3">
                  <c:v>21.6</c:v>
                </c:pt>
                <c:pt idx="4">
                  <c:v>18.7</c:v>
                </c:pt>
                <c:pt idx="5">
                  <c:v>15.7</c:v>
                </c:pt>
              </c:numCache>
            </c:numRef>
          </c:val>
          <c:smooth val="0"/>
        </c:ser>
        <c:ser>
          <c:idx val="3"/>
          <c:order val="2"/>
          <c:tx>
            <c:strRef>
              <c:f>'[P11＿大阪の分野別求人充足率.xlsx]大阪の分野別求人充足率 (新)'!$L$14</c:f>
              <c:strCache>
                <c:ptCount val="1"/>
                <c:pt idx="0">
                  <c:v>宿泊業・飲食サービス業</c:v>
                </c:pt>
              </c:strCache>
            </c:strRef>
          </c:tx>
          <c:dLbls>
            <c:dLbl>
              <c:idx val="0"/>
              <c:layout>
                <c:manualLayout>
                  <c:x val="-2.9891574394192197E-2"/>
                  <c:y val="-4.2478024102933998E-2"/>
                </c:manualLayout>
              </c:layout>
              <c:dLblPos val="r"/>
              <c:showLegendKey val="0"/>
              <c:showVal val="1"/>
              <c:showCatName val="0"/>
              <c:showSerName val="0"/>
              <c:showPercent val="0"/>
              <c:showBubbleSize val="0"/>
            </c:dLbl>
            <c:dLbl>
              <c:idx val="1"/>
              <c:layout>
                <c:manualLayout>
                  <c:x val="-3.3212860437991328E-2"/>
                  <c:y val="-3.7168271090067206E-2"/>
                </c:manualLayout>
              </c:layout>
              <c:dLblPos val="r"/>
              <c:showLegendKey val="0"/>
              <c:showVal val="1"/>
              <c:showCatName val="0"/>
              <c:showSerName val="0"/>
              <c:showPercent val="0"/>
              <c:showBubbleSize val="0"/>
            </c:dLbl>
            <c:dLbl>
              <c:idx val="2"/>
              <c:layout>
                <c:manualLayout>
                  <c:x val="-9.963858131397399E-3"/>
                  <c:y val="-2.6548765064333721E-2"/>
                </c:manualLayout>
              </c:layout>
              <c:dLblPos val="r"/>
              <c:showLegendKey val="0"/>
              <c:showVal val="1"/>
              <c:showCatName val="0"/>
              <c:showSerName val="0"/>
              <c:showPercent val="0"/>
              <c:showBubbleSize val="0"/>
            </c:dLbl>
            <c:dLbl>
              <c:idx val="3"/>
              <c:layout>
                <c:manualLayout>
                  <c:x val="-3.3212860437991328E-3"/>
                  <c:y val="-2.6548765064333721E-2"/>
                </c:manualLayout>
              </c:layout>
              <c:dLblPos val="r"/>
              <c:showLegendKey val="0"/>
              <c:showVal val="1"/>
              <c:showCatName val="0"/>
              <c:showSerName val="0"/>
              <c:showPercent val="0"/>
              <c:showBubbleSize val="0"/>
            </c:dLbl>
            <c:dLbl>
              <c:idx val="4"/>
              <c:layout>
                <c:manualLayout>
                  <c:x val="-5.1261032405265243E-2"/>
                  <c:y val="4.2478024102933949E-2"/>
                </c:manualLayout>
              </c:layout>
              <c:dLblPos val="r"/>
              <c:showLegendKey val="0"/>
              <c:showVal val="1"/>
              <c:showCatName val="0"/>
              <c:showSerName val="0"/>
              <c:showPercent val="0"/>
              <c:showBubbleSize val="0"/>
            </c:dLbl>
            <c:numFmt formatCode="General" sourceLinked="0"/>
            <c:txPr>
              <a:bodyPr/>
              <a:lstStyle/>
              <a:p>
                <a:pPr>
                  <a:defRPr sz="600"/>
                </a:pPr>
                <a:endParaRPr lang="ja-JP"/>
              </a:p>
            </c:txPr>
            <c:dLblPos val="r"/>
            <c:showLegendKey val="0"/>
            <c:showVal val="1"/>
            <c:showCatName val="0"/>
            <c:showSerName val="0"/>
            <c:showPercent val="0"/>
            <c:showBubbleSize val="0"/>
            <c:showLeaderLines val="0"/>
          </c:dLbls>
          <c:cat>
            <c:numRef>
              <c:f>'[P11＿大阪の分野別求人充足率.xlsx]大阪の分野別求人充足率 (新)'!$M$10:$R$10</c:f>
              <c:numCache>
                <c:formatCode>General</c:formatCode>
                <c:ptCount val="6"/>
                <c:pt idx="0">
                  <c:v>2010</c:v>
                </c:pt>
                <c:pt idx="1">
                  <c:v>2011</c:v>
                </c:pt>
                <c:pt idx="2">
                  <c:v>2012</c:v>
                </c:pt>
                <c:pt idx="3">
                  <c:v>2013</c:v>
                </c:pt>
                <c:pt idx="4">
                  <c:v>2014</c:v>
                </c:pt>
                <c:pt idx="5">
                  <c:v>2015</c:v>
                </c:pt>
              </c:numCache>
            </c:numRef>
          </c:cat>
          <c:val>
            <c:numRef>
              <c:f>'[P11＿大阪の分野別求人充足率.xlsx]大阪の分野別求人充足率 (新)'!$M$14:$R$14</c:f>
              <c:numCache>
                <c:formatCode>#.0"%"</c:formatCode>
                <c:ptCount val="6"/>
                <c:pt idx="0">
                  <c:v>19.7</c:v>
                </c:pt>
                <c:pt idx="1">
                  <c:v>17.899999999999999</c:v>
                </c:pt>
                <c:pt idx="2">
                  <c:v>12.9</c:v>
                </c:pt>
                <c:pt idx="3">
                  <c:v>11.4</c:v>
                </c:pt>
                <c:pt idx="4">
                  <c:v>11.9</c:v>
                </c:pt>
                <c:pt idx="5">
                  <c:v>9</c:v>
                </c:pt>
              </c:numCache>
            </c:numRef>
          </c:val>
          <c:smooth val="0"/>
        </c:ser>
        <c:ser>
          <c:idx val="4"/>
          <c:order val="3"/>
          <c:tx>
            <c:strRef>
              <c:f>'[P11＿大阪の分野別求人充足率.xlsx]大阪の分野別求人充足率 (新)'!$L$15</c:f>
              <c:strCache>
                <c:ptCount val="1"/>
                <c:pt idx="0">
                  <c:v>建設業</c:v>
                </c:pt>
              </c:strCache>
            </c:strRef>
          </c:tx>
          <c:dLbls>
            <c:dLbl>
              <c:idx val="2"/>
              <c:layout>
                <c:manualLayout>
                  <c:x val="-1.398028156507234E-2"/>
                  <c:y val="1.592925903860028E-2"/>
                </c:manualLayout>
              </c:layout>
              <c:showLegendKey val="0"/>
              <c:showVal val="1"/>
              <c:showCatName val="0"/>
              <c:showSerName val="0"/>
              <c:showPercent val="0"/>
              <c:showBubbleSize val="0"/>
            </c:dLbl>
            <c:dLbl>
              <c:idx val="3"/>
              <c:layout>
                <c:manualLayout>
                  <c:x val="-1.8640375420096368E-2"/>
                  <c:y val="-2.1239012051466975E-2"/>
                </c:manualLayout>
              </c:layout>
              <c:showLegendKey val="0"/>
              <c:showVal val="1"/>
              <c:showCatName val="0"/>
              <c:showSerName val="0"/>
              <c:showPercent val="0"/>
              <c:showBubbleSize val="0"/>
            </c:dLbl>
            <c:dLbl>
              <c:idx val="4"/>
              <c:layout>
                <c:manualLayout>
                  <c:x val="-2.7960563130144681E-2"/>
                  <c:y val="-1.5929259038600232E-2"/>
                </c:manualLayout>
              </c:layout>
              <c:showLegendKey val="0"/>
              <c:showVal val="1"/>
              <c:showCatName val="0"/>
              <c:showSerName val="0"/>
              <c:showPercent val="0"/>
              <c:showBubbleSize val="0"/>
            </c:dLbl>
            <c:txPr>
              <a:bodyPr/>
              <a:lstStyle/>
              <a:p>
                <a:pPr>
                  <a:defRPr sz="600"/>
                </a:pPr>
                <a:endParaRPr lang="ja-JP"/>
              </a:p>
            </c:txPr>
            <c:showLegendKey val="0"/>
            <c:showVal val="1"/>
            <c:showCatName val="0"/>
            <c:showSerName val="0"/>
            <c:showPercent val="0"/>
            <c:showBubbleSize val="0"/>
            <c:showLeaderLines val="0"/>
          </c:dLbls>
          <c:cat>
            <c:numRef>
              <c:f>'[P11＿大阪の分野別求人充足率.xlsx]大阪の分野別求人充足率 (新)'!$M$10:$R$10</c:f>
              <c:numCache>
                <c:formatCode>General</c:formatCode>
                <c:ptCount val="6"/>
                <c:pt idx="0">
                  <c:v>2010</c:v>
                </c:pt>
                <c:pt idx="1">
                  <c:v>2011</c:v>
                </c:pt>
                <c:pt idx="2">
                  <c:v>2012</c:v>
                </c:pt>
                <c:pt idx="3">
                  <c:v>2013</c:v>
                </c:pt>
                <c:pt idx="4">
                  <c:v>2014</c:v>
                </c:pt>
                <c:pt idx="5">
                  <c:v>2015</c:v>
                </c:pt>
              </c:numCache>
            </c:numRef>
          </c:cat>
          <c:val>
            <c:numRef>
              <c:f>'[P11＿大阪の分野別求人充足率.xlsx]大阪の分野別求人充足率 (新)'!$M$15:$R$15</c:f>
              <c:numCache>
                <c:formatCode>#.0"%"</c:formatCode>
                <c:ptCount val="6"/>
                <c:pt idx="0">
                  <c:v>27.1</c:v>
                </c:pt>
                <c:pt idx="1">
                  <c:v>23.3</c:v>
                </c:pt>
                <c:pt idx="2">
                  <c:v>19.5</c:v>
                </c:pt>
                <c:pt idx="3">
                  <c:v>15.3</c:v>
                </c:pt>
                <c:pt idx="4">
                  <c:v>14.7</c:v>
                </c:pt>
                <c:pt idx="5">
                  <c:v>12.1</c:v>
                </c:pt>
              </c:numCache>
            </c:numRef>
          </c:val>
          <c:smooth val="0"/>
        </c:ser>
        <c:dLbls>
          <c:showLegendKey val="0"/>
          <c:showVal val="0"/>
          <c:showCatName val="0"/>
          <c:showSerName val="0"/>
          <c:showPercent val="0"/>
          <c:showBubbleSize val="0"/>
        </c:dLbls>
        <c:marker val="1"/>
        <c:smooth val="0"/>
        <c:axId val="97312128"/>
        <c:axId val="97330304"/>
      </c:lineChart>
      <c:catAx>
        <c:axId val="97312128"/>
        <c:scaling>
          <c:orientation val="minMax"/>
        </c:scaling>
        <c:delete val="0"/>
        <c:axPos val="b"/>
        <c:numFmt formatCode="General" sourceLinked="1"/>
        <c:majorTickMark val="out"/>
        <c:minorTickMark val="none"/>
        <c:tickLblPos val="nextTo"/>
        <c:crossAx val="97330304"/>
        <c:crosses val="autoZero"/>
        <c:auto val="1"/>
        <c:lblAlgn val="ctr"/>
        <c:lblOffset val="100"/>
        <c:noMultiLvlLbl val="0"/>
      </c:catAx>
      <c:valAx>
        <c:axId val="97330304"/>
        <c:scaling>
          <c:orientation val="minMax"/>
          <c:max val="30"/>
          <c:min val="5"/>
        </c:scaling>
        <c:delete val="0"/>
        <c:axPos val="l"/>
        <c:majorGridlines/>
        <c:numFmt formatCode="General" sourceLinked="0"/>
        <c:majorTickMark val="out"/>
        <c:minorTickMark val="none"/>
        <c:tickLblPos val="nextTo"/>
        <c:crossAx val="97312128"/>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569414427928801E-2"/>
          <c:y val="0.11231915459930795"/>
          <c:w val="0.62613002144971863"/>
          <c:h val="0.72695176649413451"/>
        </c:manualLayout>
      </c:layout>
      <c:barChart>
        <c:barDir val="col"/>
        <c:grouping val="clustered"/>
        <c:varyColors val="0"/>
        <c:ser>
          <c:idx val="0"/>
          <c:order val="0"/>
          <c:tx>
            <c:strRef>
              <c:f>'[Microsoft PowerPoint 内のグラフ]開業数・率（上半期） (2)'!$C$2</c:f>
              <c:strCache>
                <c:ptCount val="1"/>
                <c:pt idx="0">
                  <c:v>開業数</c:v>
                </c:pt>
              </c:strCache>
            </c:strRef>
          </c:tx>
          <c:spPr>
            <a:solidFill>
              <a:schemeClr val="accent4">
                <a:lumMod val="60000"/>
                <a:lumOff val="40000"/>
              </a:schemeClr>
            </a:solidFill>
          </c:spPr>
          <c:invertIfNegative val="0"/>
          <c:dPt>
            <c:idx val="0"/>
            <c:invertIfNegative val="0"/>
            <c:bubble3D val="0"/>
            <c:spPr>
              <a:solidFill>
                <a:schemeClr val="accent4">
                  <a:lumMod val="60000"/>
                  <a:lumOff val="40000"/>
                </a:schemeClr>
              </a:solidFill>
            </c:spPr>
          </c:dPt>
          <c:dPt>
            <c:idx val="8"/>
            <c:invertIfNegative val="0"/>
            <c:bubble3D val="0"/>
          </c:dPt>
          <c:dPt>
            <c:idx val="10"/>
            <c:invertIfNegative val="0"/>
            <c:bubble3D val="0"/>
          </c:dPt>
          <c:dLbls>
            <c:txPr>
              <a:bodyPr/>
              <a:lstStyle/>
              <a:p>
                <a:pPr>
                  <a:defRPr sz="1050" b="1"/>
                </a:pPr>
                <a:endParaRPr lang="ja-JP"/>
              </a:p>
            </c:txPr>
            <c:dLblPos val="outEnd"/>
            <c:showLegendKey val="0"/>
            <c:showVal val="1"/>
            <c:showCatName val="0"/>
            <c:showSerName val="0"/>
            <c:showPercent val="0"/>
            <c:showBubbleSize val="0"/>
            <c:showLeaderLines val="0"/>
          </c:dLbls>
          <c:cat>
            <c:numRef>
              <c:f>'[Microsoft PowerPoint 内のグラフ]開業数・率（上半期） (2)'!$B$3:$B$9</c:f>
              <c:numCache>
                <c:formatCode>General</c:formatCode>
                <c:ptCount val="7"/>
                <c:pt idx="0">
                  <c:v>2010</c:v>
                </c:pt>
                <c:pt idx="1">
                  <c:v>2011</c:v>
                </c:pt>
                <c:pt idx="2">
                  <c:v>2012</c:v>
                </c:pt>
                <c:pt idx="3">
                  <c:v>2013</c:v>
                </c:pt>
                <c:pt idx="4">
                  <c:v>2014</c:v>
                </c:pt>
                <c:pt idx="5">
                  <c:v>2015</c:v>
                </c:pt>
                <c:pt idx="6">
                  <c:v>2016</c:v>
                </c:pt>
              </c:numCache>
            </c:numRef>
          </c:cat>
          <c:val>
            <c:numRef>
              <c:f>'[Microsoft PowerPoint 内のグラフ]開業数・率（上半期） (2)'!$C$3:$C$9</c:f>
              <c:numCache>
                <c:formatCode>#,##0_);[Red]\(#,##0\)</c:formatCode>
                <c:ptCount val="7"/>
                <c:pt idx="0">
                  <c:v>7477</c:v>
                </c:pt>
                <c:pt idx="1">
                  <c:v>7564</c:v>
                </c:pt>
                <c:pt idx="2">
                  <c:v>7854</c:v>
                </c:pt>
                <c:pt idx="3">
                  <c:v>8276</c:v>
                </c:pt>
                <c:pt idx="4">
                  <c:v>8383</c:v>
                </c:pt>
                <c:pt idx="5">
                  <c:v>10119</c:v>
                </c:pt>
                <c:pt idx="6">
                  <c:v>11700</c:v>
                </c:pt>
              </c:numCache>
            </c:numRef>
          </c:val>
        </c:ser>
        <c:dLbls>
          <c:showLegendKey val="0"/>
          <c:showVal val="1"/>
          <c:showCatName val="0"/>
          <c:showSerName val="0"/>
          <c:showPercent val="0"/>
          <c:showBubbleSize val="0"/>
        </c:dLbls>
        <c:gapWidth val="75"/>
        <c:axId val="98518144"/>
        <c:axId val="98519680"/>
      </c:barChart>
      <c:lineChart>
        <c:grouping val="standard"/>
        <c:varyColors val="0"/>
        <c:ser>
          <c:idx val="1"/>
          <c:order val="1"/>
          <c:tx>
            <c:strRef>
              <c:f>'[Microsoft PowerPoint 内のグラフ]開業数・率（上半期） (2)'!$D$2</c:f>
              <c:strCache>
                <c:ptCount val="1"/>
                <c:pt idx="0">
                  <c:v>開業率</c:v>
                </c:pt>
              </c:strCache>
            </c:strRef>
          </c:tx>
          <c:spPr>
            <a:ln>
              <a:solidFill>
                <a:schemeClr val="accent2"/>
              </a:solidFill>
            </a:ln>
          </c:spPr>
          <c:marker>
            <c:symbol val="none"/>
          </c:marker>
          <c:dLbls>
            <c:dLbl>
              <c:idx val="0"/>
              <c:layout>
                <c:manualLayout>
                  <c:x val="-3.9374566843991335E-2"/>
                  <c:y val="-5.5873172298345139E-2"/>
                </c:manualLayout>
              </c:layout>
              <c:showLegendKey val="0"/>
              <c:showVal val="1"/>
              <c:showCatName val="0"/>
              <c:showSerName val="0"/>
              <c:showPercent val="0"/>
              <c:showBubbleSize val="0"/>
            </c:dLbl>
            <c:dLbl>
              <c:idx val="1"/>
              <c:layout>
                <c:manualLayout>
                  <c:x val="-4.5432192512297694E-2"/>
                  <c:y val="-1.6761951689503542E-2"/>
                </c:manualLayout>
              </c:layout>
              <c:showLegendKey val="0"/>
              <c:showVal val="1"/>
              <c:showCatName val="0"/>
              <c:showSerName val="0"/>
              <c:showPercent val="0"/>
              <c:showBubbleSize val="0"/>
            </c:dLbl>
            <c:dLbl>
              <c:idx val="2"/>
              <c:layout>
                <c:manualLayout>
                  <c:x val="-3.6345754009838187E-2"/>
                  <c:y val="-2.7936586149172569E-2"/>
                </c:manualLayout>
              </c:layout>
              <c:showLegendKey val="0"/>
              <c:showVal val="1"/>
              <c:showCatName val="0"/>
              <c:showSerName val="0"/>
              <c:showPercent val="0"/>
              <c:showBubbleSize val="0"/>
            </c:dLbl>
            <c:dLbl>
              <c:idx val="3"/>
              <c:layout>
                <c:manualLayout>
                  <c:x val="-4.2403379678144518E-2"/>
                  <c:y val="-2.2349268919338056E-2"/>
                </c:manualLayout>
              </c:layout>
              <c:showLegendKey val="0"/>
              <c:showVal val="1"/>
              <c:showCatName val="0"/>
              <c:showSerName val="0"/>
              <c:showPercent val="0"/>
              <c:showBubbleSize val="0"/>
            </c:dLbl>
            <c:dLbl>
              <c:idx val="4"/>
              <c:layout>
                <c:manualLayout>
                  <c:x val="-3.0288128341531852E-2"/>
                  <c:y val="5.5873172298345139E-3"/>
                </c:manualLayout>
              </c:layout>
              <c:showLegendKey val="0"/>
              <c:showVal val="1"/>
              <c:showCatName val="0"/>
              <c:showSerName val="0"/>
              <c:showPercent val="0"/>
              <c:showBubbleSize val="0"/>
            </c:dLbl>
            <c:dLbl>
              <c:idx val="5"/>
              <c:layout>
                <c:manualLayout>
                  <c:x val="-4.2403379678144518E-2"/>
                  <c:y val="5.0285855068510577E-2"/>
                </c:manualLayout>
              </c:layout>
              <c:showLegendKey val="0"/>
              <c:showVal val="1"/>
              <c:showCatName val="0"/>
              <c:showSerName val="0"/>
              <c:showPercent val="0"/>
              <c:showBubbleSize val="0"/>
            </c:dLbl>
            <c:dLbl>
              <c:idx val="6"/>
              <c:layout>
                <c:manualLayout>
                  <c:x val="-4.2403379678144518E-2"/>
                  <c:y val="4.4698537838676111E-2"/>
                </c:manualLayout>
              </c:layout>
              <c:tx>
                <c:rich>
                  <a:bodyPr/>
                  <a:lstStyle/>
                  <a:p>
                    <a:r>
                      <a:rPr lang="en-US" altLang="en-US" dirty="0" smtClean="0"/>
                      <a:t>6.</a:t>
                    </a:r>
                    <a:r>
                      <a:rPr lang="en-US" altLang="ja-JP" dirty="0" smtClean="0"/>
                      <a:t>8</a:t>
                    </a:r>
                    <a:r>
                      <a:rPr lang="en-US" altLang="en-US" dirty="0" smtClean="0"/>
                      <a:t>%</a:t>
                    </a:r>
                    <a:endParaRPr lang="en-US" altLang="en-US" dirty="0"/>
                  </a:p>
                </c:rich>
              </c:tx>
              <c:showLegendKey val="0"/>
              <c:showVal val="1"/>
              <c:showCatName val="0"/>
              <c:showSerName val="0"/>
              <c:showPercent val="0"/>
              <c:showBubbleSize val="0"/>
            </c:dLbl>
            <c:txPr>
              <a:bodyPr/>
              <a:lstStyle/>
              <a:p>
                <a:pPr>
                  <a:defRPr b="1"/>
                </a:pPr>
                <a:endParaRPr lang="ja-JP"/>
              </a:p>
            </c:txPr>
            <c:showLegendKey val="0"/>
            <c:showVal val="1"/>
            <c:showCatName val="0"/>
            <c:showSerName val="0"/>
            <c:showPercent val="0"/>
            <c:showBubbleSize val="0"/>
            <c:showLeaderLines val="0"/>
          </c:dLbls>
          <c:cat>
            <c:numRef>
              <c:f>'[Microsoft PowerPoint 内のグラフ]開業数・率（上半期） (2)'!$B$3:$B$9</c:f>
              <c:numCache>
                <c:formatCode>General</c:formatCode>
                <c:ptCount val="7"/>
                <c:pt idx="0">
                  <c:v>2010</c:v>
                </c:pt>
                <c:pt idx="1">
                  <c:v>2011</c:v>
                </c:pt>
                <c:pt idx="2">
                  <c:v>2012</c:v>
                </c:pt>
                <c:pt idx="3">
                  <c:v>2013</c:v>
                </c:pt>
                <c:pt idx="4">
                  <c:v>2014</c:v>
                </c:pt>
                <c:pt idx="5">
                  <c:v>2015</c:v>
                </c:pt>
                <c:pt idx="6">
                  <c:v>2016</c:v>
                </c:pt>
              </c:numCache>
            </c:numRef>
          </c:cat>
          <c:val>
            <c:numRef>
              <c:f>'[Microsoft PowerPoint 内のグラフ]開業数・率（上半期） (2)'!$D$3:$D$9</c:f>
              <c:numCache>
                <c:formatCode>0.0%</c:formatCode>
                <c:ptCount val="7"/>
                <c:pt idx="0">
                  <c:v>4.5601751614693556E-2</c:v>
                </c:pt>
                <c:pt idx="1">
                  <c:v>4.6083173914632812E-2</c:v>
                </c:pt>
                <c:pt idx="2">
                  <c:v>4.7634354473832644E-2</c:v>
                </c:pt>
                <c:pt idx="3">
                  <c:v>4.9906831736306674E-2</c:v>
                </c:pt>
                <c:pt idx="4">
                  <c:v>0.05</c:v>
                </c:pt>
                <c:pt idx="5">
                  <c:v>5.9000000000000004E-2</c:v>
                </c:pt>
                <c:pt idx="6">
                  <c:v>6.7000000000000004E-2</c:v>
                </c:pt>
              </c:numCache>
            </c:numRef>
          </c:val>
          <c:smooth val="0"/>
        </c:ser>
        <c:ser>
          <c:idx val="2"/>
          <c:order val="2"/>
          <c:tx>
            <c:strRef>
              <c:f>'[Microsoft PowerPoint 内のグラフ]開業数・率（上半期） (2)'!$E$2</c:f>
              <c:strCache>
                <c:ptCount val="1"/>
                <c:pt idx="0">
                  <c:v>廃業率</c:v>
                </c:pt>
              </c:strCache>
            </c:strRef>
          </c:tx>
          <c:spPr>
            <a:ln>
              <a:solidFill>
                <a:schemeClr val="accent5">
                  <a:lumMod val="75000"/>
                </a:schemeClr>
              </a:solidFill>
              <a:prstDash val="sysDash"/>
            </a:ln>
          </c:spPr>
          <c:marker>
            <c:symbol val="none"/>
          </c:marker>
          <c:dLbls>
            <c:dLbl>
              <c:idx val="0"/>
              <c:layout>
                <c:manualLayout>
                  <c:x val="-5.7547443848910418E-2"/>
                  <c:y val="2.2349268919338056E-2"/>
                </c:manualLayout>
              </c:layout>
              <c:showLegendKey val="0"/>
              <c:showVal val="1"/>
              <c:showCatName val="0"/>
              <c:showSerName val="0"/>
              <c:showPercent val="0"/>
              <c:showBubbleSize val="0"/>
            </c:dLbl>
            <c:dLbl>
              <c:idx val="1"/>
              <c:layout>
                <c:manualLayout>
                  <c:x val="-4.5432192512297694E-2"/>
                  <c:y val="3.9111220608841597E-2"/>
                </c:manualLayout>
              </c:layout>
              <c:showLegendKey val="0"/>
              <c:showVal val="1"/>
              <c:showCatName val="0"/>
              <c:showSerName val="0"/>
              <c:showPercent val="0"/>
              <c:showBubbleSize val="0"/>
            </c:dLbl>
            <c:dLbl>
              <c:idx val="2"/>
              <c:layout>
                <c:manualLayout>
                  <c:x val="-3.6345754009838187E-2"/>
                  <c:y val="-5.5873172298345139E-3"/>
                </c:manualLayout>
              </c:layout>
              <c:showLegendKey val="0"/>
              <c:showVal val="1"/>
              <c:showCatName val="0"/>
              <c:showSerName val="0"/>
              <c:showPercent val="0"/>
              <c:showBubbleSize val="0"/>
            </c:dLbl>
            <c:dLbl>
              <c:idx val="3"/>
              <c:layout>
                <c:manualLayout>
                  <c:x val="-4.2403379678144518E-2"/>
                  <c:y val="-1.6761951689503542E-2"/>
                </c:manualLayout>
              </c:layout>
              <c:showLegendKey val="0"/>
              <c:showVal val="1"/>
              <c:showCatName val="0"/>
              <c:showSerName val="0"/>
              <c:showPercent val="0"/>
              <c:showBubbleSize val="0"/>
            </c:dLbl>
            <c:dLbl>
              <c:idx val="4"/>
              <c:layout>
                <c:manualLayout>
                  <c:x val="-3.3316941175685032E-2"/>
                  <c:y val="-1.6761951689503542E-2"/>
                </c:manualLayout>
              </c:layout>
              <c:showLegendKey val="0"/>
              <c:showVal val="1"/>
              <c:showCatName val="0"/>
              <c:showSerName val="0"/>
              <c:showPercent val="0"/>
              <c:showBubbleSize val="0"/>
            </c:dLbl>
            <c:dLbl>
              <c:idx val="5"/>
              <c:layout>
                <c:manualLayout>
                  <c:x val="-4.2403379678144518E-2"/>
                  <c:y val="-3.3523903379007083E-2"/>
                </c:manualLayout>
              </c:layout>
              <c:showLegendKey val="0"/>
              <c:showVal val="1"/>
              <c:showCatName val="0"/>
              <c:showSerName val="0"/>
              <c:showPercent val="0"/>
              <c:showBubbleSize val="0"/>
            </c:dLbl>
            <c:dLbl>
              <c:idx val="6"/>
              <c:layout>
                <c:manualLayout>
                  <c:x val="-4.2403379678144518E-2"/>
                  <c:y val="-3.3523903379007083E-2"/>
                </c:manualLayout>
              </c:layout>
              <c:showLegendKey val="0"/>
              <c:showVal val="1"/>
              <c:showCatName val="0"/>
              <c:showSerName val="0"/>
              <c:showPercent val="0"/>
              <c:showBubbleSize val="0"/>
            </c:dLbl>
            <c:txPr>
              <a:bodyPr/>
              <a:lstStyle/>
              <a:p>
                <a:pPr>
                  <a:defRPr b="1"/>
                </a:pPr>
                <a:endParaRPr lang="ja-JP"/>
              </a:p>
            </c:txPr>
            <c:showLegendKey val="0"/>
            <c:showVal val="1"/>
            <c:showCatName val="0"/>
            <c:showSerName val="0"/>
            <c:showPercent val="0"/>
            <c:showBubbleSize val="0"/>
            <c:showLeaderLines val="0"/>
          </c:dLbls>
          <c:cat>
            <c:numRef>
              <c:f>'[Microsoft PowerPoint 内のグラフ]開業数・率（上半期） (2)'!$B$3:$B$9</c:f>
              <c:numCache>
                <c:formatCode>General</c:formatCode>
                <c:ptCount val="7"/>
                <c:pt idx="0">
                  <c:v>2010</c:v>
                </c:pt>
                <c:pt idx="1">
                  <c:v>2011</c:v>
                </c:pt>
                <c:pt idx="2">
                  <c:v>2012</c:v>
                </c:pt>
                <c:pt idx="3">
                  <c:v>2013</c:v>
                </c:pt>
                <c:pt idx="4">
                  <c:v>2014</c:v>
                </c:pt>
                <c:pt idx="5">
                  <c:v>2015</c:v>
                </c:pt>
                <c:pt idx="6">
                  <c:v>2016</c:v>
                </c:pt>
              </c:numCache>
            </c:numRef>
          </c:cat>
          <c:val>
            <c:numRef>
              <c:f>'[Microsoft PowerPoint 内のグラフ]開業数・率（上半期） (2)'!$E$3:$E$9</c:f>
              <c:numCache>
                <c:formatCode>0.0%</c:formatCode>
                <c:ptCount val="7"/>
                <c:pt idx="0">
                  <c:v>4.2999999999999997E-2</c:v>
                </c:pt>
                <c:pt idx="1">
                  <c:v>4.2000000000000003E-2</c:v>
                </c:pt>
                <c:pt idx="2">
                  <c:v>4.1000000000000002E-2</c:v>
                </c:pt>
                <c:pt idx="3">
                  <c:v>3.5999999999999997E-2</c:v>
                </c:pt>
                <c:pt idx="4">
                  <c:v>3.7999999999999999E-2</c:v>
                </c:pt>
                <c:pt idx="5">
                  <c:v>3.7000000000000005E-2</c:v>
                </c:pt>
                <c:pt idx="6">
                  <c:v>3.6999999999999998E-2</c:v>
                </c:pt>
              </c:numCache>
            </c:numRef>
          </c:val>
          <c:smooth val="0"/>
        </c:ser>
        <c:dLbls>
          <c:showLegendKey val="0"/>
          <c:showVal val="1"/>
          <c:showCatName val="0"/>
          <c:showSerName val="0"/>
          <c:showPercent val="0"/>
          <c:showBubbleSize val="0"/>
        </c:dLbls>
        <c:marker val="1"/>
        <c:smooth val="0"/>
        <c:axId val="98547968"/>
        <c:axId val="98546432"/>
      </c:lineChart>
      <c:catAx>
        <c:axId val="98518144"/>
        <c:scaling>
          <c:orientation val="minMax"/>
        </c:scaling>
        <c:delete val="0"/>
        <c:axPos val="b"/>
        <c:numFmt formatCode="General" sourceLinked="1"/>
        <c:majorTickMark val="none"/>
        <c:minorTickMark val="none"/>
        <c:tickLblPos val="nextTo"/>
        <c:txPr>
          <a:bodyPr/>
          <a:lstStyle/>
          <a:p>
            <a:pPr>
              <a:defRPr sz="1100"/>
            </a:pPr>
            <a:endParaRPr lang="ja-JP"/>
          </a:p>
        </c:txPr>
        <c:crossAx val="98519680"/>
        <c:crosses val="autoZero"/>
        <c:auto val="1"/>
        <c:lblAlgn val="ctr"/>
        <c:lblOffset val="100"/>
        <c:noMultiLvlLbl val="0"/>
      </c:catAx>
      <c:valAx>
        <c:axId val="98519680"/>
        <c:scaling>
          <c:orientation val="minMax"/>
          <c:max val="13000"/>
          <c:min val="3000"/>
        </c:scaling>
        <c:delete val="0"/>
        <c:axPos val="l"/>
        <c:minorGridlines>
          <c:spPr>
            <a:ln>
              <a:noFill/>
            </a:ln>
          </c:spPr>
        </c:minorGridlines>
        <c:title>
          <c:tx>
            <c:rich>
              <a:bodyPr rot="0" vert="horz"/>
              <a:lstStyle/>
              <a:p>
                <a:pPr>
                  <a:defRPr sz="800" b="0">
                    <a:solidFill>
                      <a:schemeClr val="tx1"/>
                    </a:solidFill>
                    <a:latin typeface="Meiryo UI" panose="020B0604030504040204" pitchFamily="50" charset="-128"/>
                    <a:ea typeface="Meiryo UI" panose="020B0604030504040204" pitchFamily="50" charset="-128"/>
                    <a:cs typeface="Meiryo UI" panose="020B0604030504040204" pitchFamily="50" charset="-128"/>
                  </a:defRPr>
                </a:pPr>
                <a:r>
                  <a:rPr lang="en-US" altLang="ja-JP"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所</a:t>
                </a:r>
                <a:r>
                  <a:rPr lang="en-US" altLang="ja-JP"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c:rich>
          </c:tx>
          <c:layout>
            <c:manualLayout>
              <c:xMode val="edge"/>
              <c:yMode val="edge"/>
              <c:x val="2.4230502673225438E-2"/>
              <c:y val="2.5429332535564154E-2"/>
            </c:manualLayout>
          </c:layout>
          <c:overlay val="0"/>
        </c:title>
        <c:numFmt formatCode="#,##0_);[Red]\(#,##0\)" sourceLinked="1"/>
        <c:majorTickMark val="none"/>
        <c:minorTickMark val="none"/>
        <c:tickLblPos val="nextTo"/>
        <c:txPr>
          <a:bodyPr/>
          <a:lstStyle/>
          <a:p>
            <a:pPr>
              <a:defRPr sz="100"/>
            </a:pPr>
            <a:endParaRPr lang="ja-JP"/>
          </a:p>
        </c:txPr>
        <c:crossAx val="98518144"/>
        <c:crosses val="autoZero"/>
        <c:crossBetween val="between"/>
        <c:majorUnit val="200000"/>
        <c:minorUnit val="20"/>
      </c:valAx>
      <c:valAx>
        <c:axId val="98546432"/>
        <c:scaling>
          <c:orientation val="minMax"/>
          <c:max val="8.0000000000000016E-2"/>
          <c:min val="3.0000000000000006E-2"/>
        </c:scaling>
        <c:delete val="0"/>
        <c:axPos val="r"/>
        <c:numFmt formatCode="0.0%" sourceLinked="1"/>
        <c:majorTickMark val="out"/>
        <c:minorTickMark val="none"/>
        <c:tickLblPos val="nextTo"/>
        <c:txPr>
          <a:bodyPr/>
          <a:lstStyle/>
          <a:p>
            <a:pPr>
              <a:defRPr>
                <a:solidFill>
                  <a:schemeClr val="tx1"/>
                </a:solidFill>
              </a:defRPr>
            </a:pPr>
            <a:endParaRPr lang="ja-JP"/>
          </a:p>
        </c:txPr>
        <c:crossAx val="98547968"/>
        <c:crosses val="max"/>
        <c:crossBetween val="between"/>
      </c:valAx>
      <c:catAx>
        <c:axId val="98547968"/>
        <c:scaling>
          <c:orientation val="minMax"/>
        </c:scaling>
        <c:delete val="1"/>
        <c:axPos val="b"/>
        <c:numFmt formatCode="General" sourceLinked="1"/>
        <c:majorTickMark val="out"/>
        <c:minorTickMark val="none"/>
        <c:tickLblPos val="nextTo"/>
        <c:crossAx val="98546432"/>
        <c:crosses val="autoZero"/>
        <c:auto val="1"/>
        <c:lblAlgn val="ctr"/>
        <c:lblOffset val="100"/>
        <c:noMultiLvlLbl val="0"/>
      </c:catAx>
    </c:plotArea>
    <c:legend>
      <c:legendPos val="r"/>
      <c:layout>
        <c:manualLayout>
          <c:xMode val="edge"/>
          <c:yMode val="edge"/>
          <c:x val="5.466172453448101E-2"/>
          <c:y val="0.10989241114735777"/>
          <c:w val="0.27265139204078526"/>
          <c:h val="0.22408925629288101"/>
        </c:manualLayout>
      </c:layout>
      <c:overlay val="0"/>
      <c:txPr>
        <a:bodyPr/>
        <a:lstStyle/>
        <a:p>
          <a:pPr>
            <a:lnSpc>
              <a:spcPts val="1000"/>
            </a:lnSpc>
            <a:defRPr sz="9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93119636326451"/>
          <c:y val="8.6496033907877121E-2"/>
          <c:w val="0.75801117179570388"/>
          <c:h val="0.77115509634341872"/>
        </c:manualLayout>
      </c:layout>
      <c:lineChart>
        <c:grouping val="standard"/>
        <c:varyColors val="0"/>
        <c:ser>
          <c:idx val="3"/>
          <c:order val="0"/>
          <c:tx>
            <c:strRef>
              <c:f>サマリ!$B$13</c:f>
              <c:strCache>
                <c:ptCount val="1"/>
                <c:pt idx="0">
                  <c:v>大阪府</c:v>
                </c:pt>
              </c:strCache>
            </c:strRef>
          </c:tx>
          <c:marker>
            <c:symbol val="circle"/>
            <c:size val="6"/>
          </c:marker>
          <c:dLbls>
            <c:dLbl>
              <c:idx val="0"/>
              <c:layout>
                <c:manualLayout>
                  <c:x val="-7.6355399750576133E-2"/>
                  <c:y val="4.8597526053901635E-2"/>
                </c:manualLayout>
              </c:layout>
              <c:spPr/>
              <c:txPr>
                <a:bodyPr/>
                <a:lstStyle/>
                <a:p>
                  <a:pPr>
                    <a:defRPr sz="1200"/>
                  </a:pPr>
                  <a:endParaRPr lang="ja-JP"/>
                </a:p>
              </c:txPr>
              <c:showLegendKey val="0"/>
              <c:showVal val="1"/>
              <c:showCatName val="0"/>
              <c:showSerName val="0"/>
              <c:showPercent val="0"/>
              <c:showBubbleSize val="0"/>
            </c:dLbl>
            <c:dLbl>
              <c:idx val="6"/>
              <c:layout>
                <c:manualLayout>
                  <c:x val="-6.2744423369592225E-2"/>
                  <c:y val="-5.3998596908947885E-2"/>
                </c:manualLayout>
              </c:layout>
              <c:spPr/>
              <c:txPr>
                <a:bodyPr/>
                <a:lstStyle/>
                <a:p>
                  <a:pPr>
                    <a:defRPr sz="1200"/>
                  </a:pPr>
                  <a:endParaRPr lang="ja-JP"/>
                </a:p>
              </c:txPr>
              <c:showLegendKey val="0"/>
              <c:showVal val="1"/>
              <c:showCatName val="0"/>
              <c:showSerName val="0"/>
              <c:showPercent val="0"/>
              <c:showBubbleSize val="0"/>
            </c:dLbl>
            <c:showLegendKey val="0"/>
            <c:showVal val="0"/>
            <c:showCatName val="0"/>
            <c:showSerName val="0"/>
            <c:showPercent val="0"/>
            <c:showBubbleSize val="0"/>
          </c:dLbls>
          <c:cat>
            <c:strRef>
              <c:f>サマリ!$C$17:$I$17</c:f>
              <c:strCache>
                <c:ptCount val="7"/>
                <c:pt idx="0">
                  <c:v>2010年</c:v>
                </c:pt>
                <c:pt idx="1">
                  <c:v>2011年</c:v>
                </c:pt>
                <c:pt idx="2">
                  <c:v>2012年</c:v>
                </c:pt>
                <c:pt idx="3">
                  <c:v>2013年</c:v>
                </c:pt>
                <c:pt idx="4">
                  <c:v>2014年</c:v>
                </c:pt>
                <c:pt idx="5">
                  <c:v>2015年</c:v>
                </c:pt>
                <c:pt idx="6">
                  <c:v>2016年</c:v>
                </c:pt>
              </c:strCache>
            </c:strRef>
          </c:cat>
          <c:val>
            <c:numRef>
              <c:f>サマリ!$C$13:$I$13</c:f>
              <c:numCache>
                <c:formatCode>0.00</c:formatCode>
                <c:ptCount val="7"/>
                <c:pt idx="0">
                  <c:v>0.52</c:v>
                </c:pt>
                <c:pt idx="1">
                  <c:v>0.65</c:v>
                </c:pt>
                <c:pt idx="2">
                  <c:v>0.77</c:v>
                </c:pt>
                <c:pt idx="3">
                  <c:v>0.95</c:v>
                </c:pt>
                <c:pt idx="4">
                  <c:v>1.1100000000000001</c:v>
                </c:pt>
                <c:pt idx="5">
                  <c:v>1.2</c:v>
                </c:pt>
                <c:pt idx="6" formatCode="General">
                  <c:v>1.38</c:v>
                </c:pt>
              </c:numCache>
            </c:numRef>
          </c:val>
          <c:smooth val="0"/>
        </c:ser>
        <c:dLbls>
          <c:showLegendKey val="0"/>
          <c:showVal val="0"/>
          <c:showCatName val="0"/>
          <c:showSerName val="0"/>
          <c:showPercent val="0"/>
          <c:showBubbleSize val="0"/>
        </c:dLbls>
        <c:marker val="1"/>
        <c:smooth val="0"/>
        <c:axId val="98616448"/>
        <c:axId val="98617984"/>
      </c:lineChart>
      <c:lineChart>
        <c:grouping val="standard"/>
        <c:varyColors val="0"/>
        <c:ser>
          <c:idx val="1"/>
          <c:order val="1"/>
          <c:tx>
            <c:strRef>
              <c:f>サマリ!$B$18</c:f>
              <c:strCache>
                <c:ptCount val="1"/>
                <c:pt idx="0">
                  <c:v>全国</c:v>
                </c:pt>
              </c:strCache>
            </c:strRef>
          </c:tx>
          <c:dLbls>
            <c:dLbl>
              <c:idx val="0"/>
              <c:layout>
                <c:manualLayout>
                  <c:x val="-5.8459746781836949E-2"/>
                  <c:y val="-8.0996585388045925E-2"/>
                </c:manualLayout>
              </c:layout>
              <c:spPr/>
              <c:txPr>
                <a:bodyPr/>
                <a:lstStyle/>
                <a:p>
                  <a:pPr>
                    <a:defRPr sz="1200"/>
                  </a:pPr>
                  <a:endParaRPr lang="ja-JP"/>
                </a:p>
              </c:txPr>
              <c:showLegendKey val="0"/>
              <c:showVal val="1"/>
              <c:showCatName val="0"/>
              <c:showSerName val="0"/>
              <c:showPercent val="0"/>
              <c:showBubbleSize val="0"/>
            </c:dLbl>
            <c:dLbl>
              <c:idx val="1"/>
              <c:delete val="1"/>
            </c:dLbl>
            <c:dLbl>
              <c:idx val="2"/>
              <c:delete val="1"/>
            </c:dLbl>
            <c:dLbl>
              <c:idx val="3"/>
              <c:delete val="1"/>
            </c:dLbl>
            <c:dLbl>
              <c:idx val="4"/>
              <c:delete val="1"/>
            </c:dLbl>
            <c:dLbl>
              <c:idx val="5"/>
              <c:delete val="1"/>
            </c:dLbl>
            <c:dLbl>
              <c:idx val="6"/>
              <c:layout>
                <c:manualLayout>
                  <c:x val="-6.6811139179242252E-2"/>
                  <c:y val="-7.5596813028842857E-2"/>
                </c:manualLayout>
              </c:layout>
              <c:spPr/>
              <c:txPr>
                <a:bodyPr/>
                <a:lstStyle/>
                <a:p>
                  <a:pPr>
                    <a:defRPr sz="1200"/>
                  </a:pPr>
                  <a:endParaRPr lang="ja-JP"/>
                </a:p>
              </c:txPr>
              <c:showLegendKey val="0"/>
              <c:showVal val="1"/>
              <c:showCatName val="0"/>
              <c:showSerName val="0"/>
              <c:showPercent val="0"/>
              <c:showBubbleSize val="0"/>
            </c:dLbl>
            <c:showLegendKey val="0"/>
            <c:showVal val="1"/>
            <c:showCatName val="0"/>
            <c:showSerName val="0"/>
            <c:showPercent val="0"/>
            <c:showBubbleSize val="0"/>
            <c:showLeaderLines val="0"/>
          </c:dLbls>
          <c:cat>
            <c:strRef>
              <c:f>サマリ!$C$17:$I$17</c:f>
              <c:strCache>
                <c:ptCount val="7"/>
                <c:pt idx="0">
                  <c:v>2010年</c:v>
                </c:pt>
                <c:pt idx="1">
                  <c:v>2011年</c:v>
                </c:pt>
                <c:pt idx="2">
                  <c:v>2012年</c:v>
                </c:pt>
                <c:pt idx="3">
                  <c:v>2013年</c:v>
                </c:pt>
                <c:pt idx="4">
                  <c:v>2014年</c:v>
                </c:pt>
                <c:pt idx="5">
                  <c:v>2015年</c:v>
                </c:pt>
                <c:pt idx="6">
                  <c:v>2016年</c:v>
                </c:pt>
              </c:strCache>
            </c:strRef>
          </c:cat>
          <c:val>
            <c:numRef>
              <c:f>サマリ!$C$18:$I$18</c:f>
              <c:numCache>
                <c:formatCode>0.0</c:formatCode>
                <c:ptCount val="7"/>
                <c:pt idx="0">
                  <c:v>5.0999999999999996</c:v>
                </c:pt>
                <c:pt idx="1">
                  <c:v>4.5</c:v>
                </c:pt>
                <c:pt idx="2">
                  <c:v>4.3</c:v>
                </c:pt>
                <c:pt idx="3">
                  <c:v>4</c:v>
                </c:pt>
                <c:pt idx="4">
                  <c:v>3.6</c:v>
                </c:pt>
                <c:pt idx="5">
                  <c:v>3.4</c:v>
                </c:pt>
                <c:pt idx="6">
                  <c:v>3.1</c:v>
                </c:pt>
              </c:numCache>
            </c:numRef>
          </c:val>
          <c:smooth val="0"/>
        </c:ser>
        <c:ser>
          <c:idx val="4"/>
          <c:order val="2"/>
          <c:tx>
            <c:strRef>
              <c:f>サマリ!$B$19</c:f>
              <c:strCache>
                <c:ptCount val="1"/>
                <c:pt idx="0">
                  <c:v>大阪</c:v>
                </c:pt>
              </c:strCache>
            </c:strRef>
          </c:tx>
          <c:dLbls>
            <c:dLbl>
              <c:idx val="0"/>
              <c:layout>
                <c:manualLayout>
                  <c:x val="-5.8459746781836949E-2"/>
                  <c:y val="-4.8597951232827556E-2"/>
                </c:manualLayout>
              </c:layout>
              <c:spPr/>
              <c:txPr>
                <a:bodyPr/>
                <a:lstStyle/>
                <a:p>
                  <a:pPr>
                    <a:defRPr sz="1100"/>
                  </a:pPr>
                  <a:endParaRPr lang="ja-JP"/>
                </a:p>
              </c:txPr>
              <c:showLegendKey val="0"/>
              <c:showVal val="1"/>
              <c:showCatName val="0"/>
              <c:showSerName val="0"/>
              <c:showPercent val="0"/>
              <c:showBubbleSize val="0"/>
            </c:dLbl>
            <c:dLbl>
              <c:idx val="1"/>
              <c:delete val="1"/>
            </c:dLbl>
            <c:dLbl>
              <c:idx val="2"/>
              <c:delete val="1"/>
            </c:dLbl>
            <c:dLbl>
              <c:idx val="3"/>
              <c:delete val="1"/>
            </c:dLbl>
            <c:dLbl>
              <c:idx val="4"/>
              <c:delete val="1"/>
            </c:dLbl>
            <c:dLbl>
              <c:idx val="5"/>
              <c:delete val="1"/>
            </c:dLbl>
            <c:dLbl>
              <c:idx val="6"/>
              <c:layout>
                <c:manualLayout>
                  <c:x val="-6.6811139179242252E-2"/>
                  <c:y val="-5.9397495951233677E-2"/>
                </c:manualLayout>
              </c:layout>
              <c:spPr/>
              <c:txPr>
                <a:bodyPr/>
                <a:lstStyle/>
                <a:p>
                  <a:pPr>
                    <a:defRPr sz="1200"/>
                  </a:pPr>
                  <a:endParaRPr lang="ja-JP"/>
                </a:p>
              </c:txPr>
              <c:showLegendKey val="0"/>
              <c:showVal val="1"/>
              <c:showCatName val="0"/>
              <c:showSerName val="0"/>
              <c:showPercent val="0"/>
              <c:showBubbleSize val="0"/>
            </c:dLbl>
            <c:showLegendKey val="0"/>
            <c:showVal val="1"/>
            <c:showCatName val="0"/>
            <c:showSerName val="0"/>
            <c:showPercent val="0"/>
            <c:showBubbleSize val="0"/>
            <c:showLeaderLines val="0"/>
          </c:dLbls>
          <c:cat>
            <c:strRef>
              <c:f>サマリ!$C$17:$I$17</c:f>
              <c:strCache>
                <c:ptCount val="7"/>
                <c:pt idx="0">
                  <c:v>2010年</c:v>
                </c:pt>
                <c:pt idx="1">
                  <c:v>2011年</c:v>
                </c:pt>
                <c:pt idx="2">
                  <c:v>2012年</c:v>
                </c:pt>
                <c:pt idx="3">
                  <c:v>2013年</c:v>
                </c:pt>
                <c:pt idx="4">
                  <c:v>2014年</c:v>
                </c:pt>
                <c:pt idx="5">
                  <c:v>2015年</c:v>
                </c:pt>
                <c:pt idx="6">
                  <c:v>2016年</c:v>
                </c:pt>
              </c:strCache>
            </c:strRef>
          </c:cat>
          <c:val>
            <c:numRef>
              <c:f>サマリ!$C$19:$I$19</c:f>
              <c:numCache>
                <c:formatCode>0.0</c:formatCode>
                <c:ptCount val="7"/>
                <c:pt idx="0">
                  <c:v>6.9</c:v>
                </c:pt>
                <c:pt idx="1">
                  <c:v>5.0999999999999996</c:v>
                </c:pt>
                <c:pt idx="2">
                  <c:v>5.4</c:v>
                </c:pt>
                <c:pt idx="3">
                  <c:v>4.8</c:v>
                </c:pt>
                <c:pt idx="4">
                  <c:v>4.5999999999999996</c:v>
                </c:pt>
                <c:pt idx="5">
                  <c:v>4.2</c:v>
                </c:pt>
                <c:pt idx="6">
                  <c:v>4</c:v>
                </c:pt>
              </c:numCache>
            </c:numRef>
          </c:val>
          <c:smooth val="0"/>
        </c:ser>
        <c:dLbls>
          <c:showLegendKey val="0"/>
          <c:showVal val="0"/>
          <c:showCatName val="0"/>
          <c:showSerName val="0"/>
          <c:showPercent val="0"/>
          <c:showBubbleSize val="0"/>
        </c:dLbls>
        <c:marker val="1"/>
        <c:smooth val="0"/>
        <c:axId val="99956608"/>
        <c:axId val="99955072"/>
      </c:lineChart>
      <c:catAx>
        <c:axId val="98616448"/>
        <c:scaling>
          <c:orientation val="minMax"/>
        </c:scaling>
        <c:delete val="0"/>
        <c:axPos val="b"/>
        <c:majorTickMark val="out"/>
        <c:minorTickMark val="none"/>
        <c:tickLblPos val="nextTo"/>
        <c:txPr>
          <a:bodyPr/>
          <a:lstStyle/>
          <a:p>
            <a:pPr>
              <a:defRPr sz="800"/>
            </a:pPr>
            <a:endParaRPr lang="ja-JP"/>
          </a:p>
        </c:txPr>
        <c:crossAx val="98617984"/>
        <c:crosses val="autoZero"/>
        <c:auto val="1"/>
        <c:lblAlgn val="ctr"/>
        <c:lblOffset val="100"/>
        <c:noMultiLvlLbl val="0"/>
      </c:catAx>
      <c:valAx>
        <c:axId val="98617984"/>
        <c:scaling>
          <c:orientation val="minMax"/>
        </c:scaling>
        <c:delete val="0"/>
        <c:axPos val="l"/>
        <c:majorGridlines/>
        <c:numFmt formatCode="0.00" sourceLinked="1"/>
        <c:majorTickMark val="out"/>
        <c:minorTickMark val="none"/>
        <c:tickLblPos val="nextTo"/>
        <c:txPr>
          <a:bodyPr/>
          <a:lstStyle/>
          <a:p>
            <a:pPr>
              <a:defRPr sz="900"/>
            </a:pPr>
            <a:endParaRPr lang="ja-JP"/>
          </a:p>
        </c:txPr>
        <c:crossAx val="98616448"/>
        <c:crosses val="autoZero"/>
        <c:crossBetween val="between"/>
      </c:valAx>
      <c:valAx>
        <c:axId val="99955072"/>
        <c:scaling>
          <c:orientation val="minMax"/>
          <c:min val="3"/>
        </c:scaling>
        <c:delete val="0"/>
        <c:axPos val="r"/>
        <c:numFmt formatCode="0.0" sourceLinked="1"/>
        <c:majorTickMark val="out"/>
        <c:minorTickMark val="none"/>
        <c:tickLblPos val="nextTo"/>
        <c:txPr>
          <a:bodyPr/>
          <a:lstStyle/>
          <a:p>
            <a:pPr>
              <a:defRPr sz="900"/>
            </a:pPr>
            <a:endParaRPr lang="ja-JP"/>
          </a:p>
        </c:txPr>
        <c:crossAx val="99956608"/>
        <c:crosses val="max"/>
        <c:crossBetween val="between"/>
      </c:valAx>
      <c:catAx>
        <c:axId val="99956608"/>
        <c:scaling>
          <c:orientation val="minMax"/>
        </c:scaling>
        <c:delete val="1"/>
        <c:axPos val="b"/>
        <c:majorTickMark val="out"/>
        <c:minorTickMark val="none"/>
        <c:tickLblPos val="nextTo"/>
        <c:crossAx val="99955072"/>
        <c:crosses val="autoZero"/>
        <c:auto val="1"/>
        <c:lblAlgn val="ctr"/>
        <c:lblOffset val="100"/>
        <c:noMultiLvlLbl val="0"/>
      </c:cat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75240594925635"/>
          <c:y val="3.9615206337319443E-2"/>
          <c:w val="0.84302537182852133"/>
          <c:h val="0.78639757279143374"/>
        </c:manualLayout>
      </c:layout>
      <c:lineChart>
        <c:grouping val="standard"/>
        <c:varyColors val="0"/>
        <c:ser>
          <c:idx val="0"/>
          <c:order val="0"/>
          <c:tx>
            <c:strRef>
              <c:f>'[＜P.61＞３(2)輸出入に占めるアジアの割合.xlsx]Sheet1'!$A$39</c:f>
              <c:strCache>
                <c:ptCount val="1"/>
                <c:pt idx="0">
                  <c:v>近畿圏</c:v>
                </c:pt>
              </c:strCache>
            </c:strRef>
          </c:tx>
          <c:marker>
            <c:symbol val="square"/>
            <c:size val="7"/>
          </c:marker>
          <c:dLbls>
            <c:dLbl>
              <c:idx val="0"/>
              <c:layout>
                <c:manualLayout>
                  <c:x val="-3.0555555555555568E-2"/>
                  <c:y val="4.1666666666666664E-2"/>
                </c:manualLayout>
              </c:layout>
              <c:showLegendKey val="0"/>
              <c:showVal val="1"/>
              <c:showCatName val="0"/>
              <c:showSerName val="0"/>
              <c:showPercent val="0"/>
              <c:showBubbleSize val="0"/>
            </c:dLbl>
            <c:dLbl>
              <c:idx val="1"/>
              <c:layout>
                <c:manualLayout>
                  <c:x val="-5.5555555555555552E-2"/>
                  <c:y val="-4.6296296296296294E-2"/>
                </c:manualLayout>
              </c:layout>
              <c:showLegendKey val="0"/>
              <c:showVal val="1"/>
              <c:showCatName val="0"/>
              <c:showSerName val="0"/>
              <c:showPercent val="0"/>
              <c:showBubbleSize val="0"/>
            </c:dLbl>
            <c:dLbl>
              <c:idx val="2"/>
              <c:layout>
                <c:manualLayout>
                  <c:x val="-3.3333333333333333E-2"/>
                  <c:y val="3.2407407407407406E-2"/>
                </c:manualLayout>
              </c:layout>
              <c:showLegendKey val="0"/>
              <c:showVal val="1"/>
              <c:showCatName val="0"/>
              <c:showSerName val="0"/>
              <c:showPercent val="0"/>
              <c:showBubbleSize val="0"/>
            </c:dLbl>
            <c:dLbl>
              <c:idx val="3"/>
              <c:layout>
                <c:manualLayout>
                  <c:x val="-4.4444444444444446E-2"/>
                  <c:y val="-5.0925925925925923E-2"/>
                </c:manualLayout>
              </c:layout>
              <c:showLegendKey val="0"/>
              <c:showVal val="1"/>
              <c:showCatName val="0"/>
              <c:showSerName val="0"/>
              <c:showPercent val="0"/>
              <c:showBubbleSize val="0"/>
            </c:dLbl>
            <c:dLbl>
              <c:idx val="4"/>
              <c:layout>
                <c:manualLayout>
                  <c:x val="-5.0000000000000051E-2"/>
                  <c:y val="5.0925925925925923E-2"/>
                </c:manualLayout>
              </c:layout>
              <c:showLegendKey val="0"/>
              <c:showVal val="1"/>
              <c:showCatName val="0"/>
              <c:showSerName val="0"/>
              <c:showPercent val="0"/>
              <c:showBubbleSize val="0"/>
            </c:dLbl>
            <c:dLbl>
              <c:idx val="5"/>
              <c:layout>
                <c:manualLayout>
                  <c:x val="-4.9999999999999947E-2"/>
                  <c:y val="-5.5555555555555552E-2"/>
                </c:manualLayout>
              </c:layout>
              <c:showLegendKey val="0"/>
              <c:showVal val="1"/>
              <c:showCatName val="0"/>
              <c:showSerName val="0"/>
              <c:showPercent val="0"/>
              <c:showBubbleSize val="0"/>
            </c:dLbl>
            <c:dLbl>
              <c:idx val="6"/>
              <c:layout>
                <c:manualLayout>
                  <c:x val="-4.1666666666666664E-2"/>
                  <c:y val="-4.1666666666666664E-2"/>
                </c:manualLayout>
              </c:layout>
              <c:showLegendKey val="0"/>
              <c:showVal val="1"/>
              <c:showCatName val="0"/>
              <c:showSerName val="0"/>
              <c:showPercent val="0"/>
              <c:showBubbleSize val="0"/>
            </c:dLbl>
            <c:dLbl>
              <c:idx val="7"/>
              <c:layout>
                <c:manualLayout>
                  <c:x val="-1.6666666666666666E-2"/>
                  <c:y val="1.3888888888888931E-2"/>
                </c:manualLayout>
              </c:layout>
              <c:showLegendKey val="0"/>
              <c:showVal val="1"/>
              <c:showCatName val="0"/>
              <c:showSerName val="0"/>
              <c:showPercent val="0"/>
              <c:showBubbleSize val="0"/>
            </c:dLbl>
            <c:dLbl>
              <c:idx val="8"/>
              <c:layout>
                <c:manualLayout>
                  <c:x val="-5.8333333333333334E-2"/>
                  <c:y val="-4.1666666666666685E-2"/>
                </c:manualLayout>
              </c:layout>
              <c:showLegendKey val="0"/>
              <c:showVal val="1"/>
              <c:showCatName val="0"/>
              <c:showSerName val="0"/>
              <c:showPercent val="0"/>
              <c:showBubbleSize val="0"/>
            </c:dLbl>
            <c:dLbl>
              <c:idx val="9"/>
              <c:layout>
                <c:manualLayout>
                  <c:x val="-5.8333333333333334E-2"/>
                  <c:y val="-4.1666666666666664E-2"/>
                </c:manualLayout>
              </c:layout>
              <c:showLegendKey val="0"/>
              <c:showVal val="1"/>
              <c:showCatName val="0"/>
              <c:showSerName val="0"/>
              <c:showPercent val="0"/>
              <c:showBubbleSize val="0"/>
            </c:dLbl>
            <c:dLbl>
              <c:idx val="10"/>
              <c:layout>
                <c:manualLayout>
                  <c:x val="-3.6111111111111108E-2"/>
                  <c:y val="-5.5555555555555552E-2"/>
                </c:manualLayout>
              </c:layout>
              <c:showLegendKey val="0"/>
              <c:showVal val="1"/>
              <c:showCatName val="0"/>
              <c:showSerName val="0"/>
              <c:showPercent val="0"/>
              <c:showBubbleSize val="0"/>
            </c:dLbl>
            <c:dLbl>
              <c:idx val="11"/>
              <c:layout>
                <c:manualLayout>
                  <c:x val="-2.5000000000000001E-2"/>
                  <c:y val="4.1666666666666664E-2"/>
                </c:manualLayout>
              </c:layout>
              <c:showLegendKey val="0"/>
              <c:showVal val="1"/>
              <c:showCatName val="0"/>
              <c:showSerName val="0"/>
              <c:showPercent val="0"/>
              <c:showBubbleSize val="0"/>
            </c:dLbl>
            <c:dLbl>
              <c:idx val="12"/>
              <c:layout>
                <c:manualLayout>
                  <c:x val="-0.05"/>
                  <c:y val="-5.0925925925925923E-2"/>
                </c:manualLayout>
              </c:layout>
              <c:showLegendKey val="0"/>
              <c:showVal val="1"/>
              <c:showCatName val="0"/>
              <c:showSerName val="0"/>
              <c:showPercent val="0"/>
              <c:showBubbleSize val="0"/>
            </c:dLbl>
            <c:dLbl>
              <c:idx val="13"/>
              <c:layout>
                <c:manualLayout>
                  <c:x val="-1.3888888888888888E-2"/>
                  <c:y val="1.8518153980752405E-2"/>
                </c:manualLayout>
              </c:layout>
              <c:showLegendKey val="0"/>
              <c:showVal val="1"/>
              <c:showCatName val="0"/>
              <c:showSerName val="0"/>
              <c:showPercent val="0"/>
              <c:showBubbleSize val="0"/>
            </c:dLbl>
            <c:dLbl>
              <c:idx val="14"/>
              <c:layout>
                <c:manualLayout>
                  <c:x val="-3.3333552055993004E-2"/>
                  <c:y val="-6.4814814814814811E-2"/>
                </c:manualLayout>
              </c:layout>
              <c:showLegendKey val="0"/>
              <c:showVal val="1"/>
              <c:showCatName val="0"/>
              <c:showSerName val="0"/>
              <c:showPercent val="0"/>
              <c:showBubbleSize val="0"/>
            </c:dLbl>
            <c:txPr>
              <a:bodyPr/>
              <a:lstStyle/>
              <a:p>
                <a:pPr>
                  <a:defRPr sz="600"/>
                </a:pPr>
                <a:endParaRPr lang="ja-JP"/>
              </a:p>
            </c:txPr>
            <c:showLegendKey val="0"/>
            <c:showVal val="1"/>
            <c:showCatName val="0"/>
            <c:showSerName val="0"/>
            <c:showPercent val="0"/>
            <c:showBubbleSize val="0"/>
            <c:showLeaderLines val="0"/>
          </c:dLbls>
          <c:cat>
            <c:numRef>
              <c:f>'[＜P.61＞３(2)輸出入に占めるアジアの割合.xlsx]Sheet1'!$B$38:$Q$38</c:f>
              <c:numCache>
                <c:formatCode>General</c:formatCode>
                <c:ptCount val="16"/>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numCache>
            </c:numRef>
          </c:cat>
          <c:val>
            <c:numRef>
              <c:f>'[＜P.61＞３(2)輸出入に占めるアジアの割合.xlsx]Sheet1'!$B$39:$Q$39</c:f>
              <c:numCache>
                <c:formatCode>#,##0.0;"▲ "#,##0.0</c:formatCode>
                <c:ptCount val="16"/>
                <c:pt idx="0">
                  <c:v>52.9</c:v>
                </c:pt>
                <c:pt idx="1">
                  <c:v>55.4</c:v>
                </c:pt>
                <c:pt idx="2">
                  <c:v>58.1</c:v>
                </c:pt>
                <c:pt idx="3">
                  <c:v>59</c:v>
                </c:pt>
                <c:pt idx="4">
                  <c:v>58.7</c:v>
                </c:pt>
                <c:pt idx="5">
                  <c:v>58.3</c:v>
                </c:pt>
                <c:pt idx="6">
                  <c:v>58.2</c:v>
                </c:pt>
                <c:pt idx="7">
                  <c:v>57.8</c:v>
                </c:pt>
                <c:pt idx="8">
                  <c:v>61.8</c:v>
                </c:pt>
                <c:pt idx="9">
                  <c:v>63.7</c:v>
                </c:pt>
                <c:pt idx="10">
                  <c:v>63.4</c:v>
                </c:pt>
                <c:pt idx="11">
                  <c:v>61.751995848093088</c:v>
                </c:pt>
                <c:pt idx="12">
                  <c:v>62.242146465491288</c:v>
                </c:pt>
                <c:pt idx="13">
                  <c:v>61.246694334357677</c:v>
                </c:pt>
                <c:pt idx="14">
                  <c:v>62.935680300837447</c:v>
                </c:pt>
                <c:pt idx="15" formatCode="0.0">
                  <c:v>63.6</c:v>
                </c:pt>
              </c:numCache>
            </c:numRef>
          </c:val>
          <c:smooth val="0"/>
        </c:ser>
        <c:ser>
          <c:idx val="1"/>
          <c:order val="1"/>
          <c:tx>
            <c:strRef>
              <c:f>'[＜P.61＞３(2)輸出入に占めるアジアの割合.xlsx]Sheet1'!$A$40</c:f>
              <c:strCache>
                <c:ptCount val="1"/>
                <c:pt idx="0">
                  <c:v>全国</c:v>
                </c:pt>
              </c:strCache>
            </c:strRef>
          </c:tx>
          <c:marker>
            <c:symbol val="triangle"/>
            <c:size val="7"/>
          </c:marker>
          <c:dLbls>
            <c:dLbl>
              <c:idx val="0"/>
              <c:layout>
                <c:manualLayout>
                  <c:x val="-5.000000000000001E-2"/>
                  <c:y val="2.7777777777777693E-2"/>
                </c:manualLayout>
              </c:layout>
              <c:showLegendKey val="0"/>
              <c:showVal val="1"/>
              <c:showCatName val="0"/>
              <c:showSerName val="0"/>
              <c:showPercent val="0"/>
              <c:showBubbleSize val="0"/>
            </c:dLbl>
            <c:dLbl>
              <c:idx val="1"/>
              <c:layout>
                <c:manualLayout>
                  <c:x val="-0.05"/>
                  <c:y val="-5.5555555555555552E-2"/>
                </c:manualLayout>
              </c:layout>
              <c:showLegendKey val="0"/>
              <c:showVal val="1"/>
              <c:showCatName val="0"/>
              <c:showSerName val="0"/>
              <c:showPercent val="0"/>
              <c:showBubbleSize val="0"/>
            </c:dLbl>
            <c:dLbl>
              <c:idx val="2"/>
              <c:layout>
                <c:manualLayout>
                  <c:x val="-3.3333333333333333E-2"/>
                  <c:y val="3.7037037037037035E-2"/>
                </c:manualLayout>
              </c:layout>
              <c:showLegendKey val="0"/>
              <c:showVal val="1"/>
              <c:showCatName val="0"/>
              <c:showSerName val="0"/>
              <c:showPercent val="0"/>
              <c:showBubbleSize val="0"/>
            </c:dLbl>
            <c:dLbl>
              <c:idx val="3"/>
              <c:layout>
                <c:manualLayout>
                  <c:x val="-4.7222222222222221E-2"/>
                  <c:y val="-4.1666666666666664E-2"/>
                </c:manualLayout>
              </c:layout>
              <c:showLegendKey val="0"/>
              <c:showVal val="1"/>
              <c:showCatName val="0"/>
              <c:showSerName val="0"/>
              <c:showPercent val="0"/>
              <c:showBubbleSize val="0"/>
            </c:dLbl>
            <c:dLbl>
              <c:idx val="4"/>
              <c:layout>
                <c:manualLayout>
                  <c:x val="-5.0000000000000051E-2"/>
                  <c:y val="-4.6296296296296294E-2"/>
                </c:manualLayout>
              </c:layout>
              <c:showLegendKey val="0"/>
              <c:showVal val="1"/>
              <c:showCatName val="0"/>
              <c:showSerName val="0"/>
              <c:showPercent val="0"/>
              <c:showBubbleSize val="0"/>
            </c:dLbl>
            <c:dLbl>
              <c:idx val="5"/>
              <c:layout>
                <c:manualLayout>
                  <c:x val="-5.8333333333333334E-2"/>
                  <c:y val="5.0925925925925923E-2"/>
                </c:manualLayout>
              </c:layout>
              <c:showLegendKey val="0"/>
              <c:showVal val="1"/>
              <c:showCatName val="0"/>
              <c:showSerName val="0"/>
              <c:showPercent val="0"/>
              <c:showBubbleSize val="0"/>
            </c:dLbl>
            <c:dLbl>
              <c:idx val="6"/>
              <c:layout>
                <c:manualLayout>
                  <c:x val="-0.05"/>
                  <c:y val="-4.1666666666666664E-2"/>
                </c:manualLayout>
              </c:layout>
              <c:showLegendKey val="0"/>
              <c:showVal val="1"/>
              <c:showCatName val="0"/>
              <c:showSerName val="0"/>
              <c:showPercent val="0"/>
              <c:showBubbleSize val="0"/>
            </c:dLbl>
            <c:dLbl>
              <c:idx val="7"/>
              <c:layout>
                <c:manualLayout>
                  <c:x val="-1.6666666666666666E-2"/>
                  <c:y val="1.3888888888888888E-2"/>
                </c:manualLayout>
              </c:layout>
              <c:showLegendKey val="0"/>
              <c:showVal val="1"/>
              <c:showCatName val="0"/>
              <c:showSerName val="0"/>
              <c:showPercent val="0"/>
              <c:showBubbleSize val="0"/>
            </c:dLbl>
            <c:dLbl>
              <c:idx val="8"/>
              <c:layout>
                <c:manualLayout>
                  <c:x val="-7.7777777777777779E-2"/>
                  <c:y val="-5.0925925925925923E-2"/>
                </c:manualLayout>
              </c:layout>
              <c:showLegendKey val="0"/>
              <c:showVal val="1"/>
              <c:showCatName val="0"/>
              <c:showSerName val="0"/>
              <c:showPercent val="0"/>
              <c:showBubbleSize val="0"/>
            </c:dLbl>
            <c:dLbl>
              <c:idx val="9"/>
              <c:layout>
                <c:manualLayout>
                  <c:x val="-5.5555555555555552E-2"/>
                  <c:y val="-4.6296296296296294E-2"/>
                </c:manualLayout>
              </c:layout>
              <c:showLegendKey val="0"/>
              <c:showVal val="1"/>
              <c:showCatName val="0"/>
              <c:showSerName val="0"/>
              <c:showPercent val="0"/>
              <c:showBubbleSize val="0"/>
            </c:dLbl>
            <c:dLbl>
              <c:idx val="10"/>
              <c:layout>
                <c:manualLayout>
                  <c:x val="-0.05"/>
                  <c:y val="-5.5555555555555552E-2"/>
                </c:manualLayout>
              </c:layout>
              <c:showLegendKey val="0"/>
              <c:showVal val="1"/>
              <c:showCatName val="0"/>
              <c:showSerName val="0"/>
              <c:showPercent val="0"/>
              <c:showBubbleSize val="0"/>
            </c:dLbl>
            <c:dLbl>
              <c:idx val="11"/>
              <c:layout>
                <c:manualLayout>
                  <c:x val="-5.5555555555555552E-2"/>
                  <c:y val="-5.0925925925925881E-2"/>
                </c:manualLayout>
              </c:layout>
              <c:showLegendKey val="0"/>
              <c:showVal val="1"/>
              <c:showCatName val="0"/>
              <c:showSerName val="0"/>
              <c:showPercent val="0"/>
              <c:showBubbleSize val="0"/>
            </c:dLbl>
            <c:dLbl>
              <c:idx val="12"/>
              <c:layout>
                <c:manualLayout>
                  <c:x val="-0.05"/>
                  <c:y val="-4.6296296296296294E-2"/>
                </c:manualLayout>
              </c:layout>
              <c:showLegendKey val="0"/>
              <c:showVal val="1"/>
              <c:showCatName val="0"/>
              <c:showSerName val="0"/>
              <c:showPercent val="0"/>
              <c:showBubbleSize val="0"/>
            </c:dLbl>
            <c:dLbl>
              <c:idx val="13"/>
              <c:layout>
                <c:manualLayout>
                  <c:x val="-4.7222222222222221E-2"/>
                  <c:y val="-5.0925925925925923E-2"/>
                </c:manualLayout>
              </c:layout>
              <c:showLegendKey val="0"/>
              <c:showVal val="1"/>
              <c:showCatName val="0"/>
              <c:showSerName val="0"/>
              <c:showPercent val="0"/>
              <c:showBubbleSize val="0"/>
            </c:dLbl>
            <c:dLbl>
              <c:idx val="14"/>
              <c:layout>
                <c:manualLayout>
                  <c:x val="-2.2222222222222223E-2"/>
                  <c:y val="-4.6296296296296294E-2"/>
                </c:manualLayout>
              </c:layout>
              <c:showLegendKey val="0"/>
              <c:showVal val="1"/>
              <c:showCatName val="0"/>
              <c:showSerName val="0"/>
              <c:showPercent val="0"/>
              <c:showBubbleSize val="0"/>
            </c:dLbl>
            <c:txPr>
              <a:bodyPr/>
              <a:lstStyle/>
              <a:p>
                <a:pPr>
                  <a:defRPr sz="600"/>
                </a:pPr>
                <a:endParaRPr lang="ja-JP"/>
              </a:p>
            </c:txPr>
            <c:showLegendKey val="0"/>
            <c:showVal val="1"/>
            <c:showCatName val="0"/>
            <c:showSerName val="0"/>
            <c:showPercent val="0"/>
            <c:showBubbleSize val="0"/>
            <c:showLeaderLines val="0"/>
          </c:dLbls>
          <c:cat>
            <c:numRef>
              <c:f>'[＜P.61＞３(2)輸出入に占めるアジアの割合.xlsx]Sheet1'!$B$38:$Q$38</c:f>
              <c:numCache>
                <c:formatCode>General</c:formatCode>
                <c:ptCount val="16"/>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numCache>
            </c:numRef>
          </c:cat>
          <c:val>
            <c:numRef>
              <c:f>'[＜P.61＞３(2)輸出入に占めるアジアの割合.xlsx]Sheet1'!$B$40:$Q$40</c:f>
              <c:numCache>
                <c:formatCode>#,##0.0;"▲ "#,##0.0</c:formatCode>
                <c:ptCount val="16"/>
                <c:pt idx="0">
                  <c:v>41.2</c:v>
                </c:pt>
                <c:pt idx="1">
                  <c:v>43.2</c:v>
                </c:pt>
                <c:pt idx="2">
                  <c:v>45.5</c:v>
                </c:pt>
                <c:pt idx="3">
                  <c:v>47</c:v>
                </c:pt>
                <c:pt idx="4">
                  <c:v>46.6</c:v>
                </c:pt>
                <c:pt idx="5">
                  <c:v>45.7</c:v>
                </c:pt>
                <c:pt idx="6">
                  <c:v>45.8</c:v>
                </c:pt>
                <c:pt idx="7">
                  <c:v>45</c:v>
                </c:pt>
                <c:pt idx="8">
                  <c:v>49.5</c:v>
                </c:pt>
                <c:pt idx="9">
                  <c:v>51</c:v>
                </c:pt>
                <c:pt idx="10">
                  <c:v>50.2</c:v>
                </c:pt>
                <c:pt idx="11">
                  <c:v>49.2</c:v>
                </c:pt>
                <c:pt idx="12">
                  <c:v>48.9</c:v>
                </c:pt>
                <c:pt idx="13">
                  <c:v>49.1</c:v>
                </c:pt>
                <c:pt idx="14">
                  <c:v>51</c:v>
                </c:pt>
                <c:pt idx="15">
                  <c:v>51.7</c:v>
                </c:pt>
              </c:numCache>
            </c:numRef>
          </c:val>
          <c:smooth val="0"/>
        </c:ser>
        <c:dLbls>
          <c:showLegendKey val="0"/>
          <c:showVal val="0"/>
          <c:showCatName val="0"/>
          <c:showSerName val="0"/>
          <c:showPercent val="0"/>
          <c:showBubbleSize val="0"/>
        </c:dLbls>
        <c:marker val="1"/>
        <c:smooth val="0"/>
        <c:axId val="100200832"/>
        <c:axId val="100202368"/>
      </c:lineChart>
      <c:catAx>
        <c:axId val="100200832"/>
        <c:scaling>
          <c:orientation val="minMax"/>
        </c:scaling>
        <c:delete val="0"/>
        <c:axPos val="b"/>
        <c:numFmt formatCode="General" sourceLinked="1"/>
        <c:majorTickMark val="out"/>
        <c:minorTickMark val="none"/>
        <c:tickLblPos val="nextTo"/>
        <c:txPr>
          <a:bodyPr/>
          <a:lstStyle/>
          <a:p>
            <a:pPr>
              <a:defRPr sz="700"/>
            </a:pPr>
            <a:endParaRPr lang="ja-JP"/>
          </a:p>
        </c:txPr>
        <c:crossAx val="100202368"/>
        <c:crosses val="autoZero"/>
        <c:auto val="1"/>
        <c:lblAlgn val="ctr"/>
        <c:lblOffset val="100"/>
        <c:noMultiLvlLbl val="0"/>
      </c:catAx>
      <c:valAx>
        <c:axId val="100202368"/>
        <c:scaling>
          <c:orientation val="minMax"/>
          <c:min val="35"/>
        </c:scaling>
        <c:delete val="0"/>
        <c:axPos val="l"/>
        <c:majorGridlines/>
        <c:numFmt formatCode="General" sourceLinked="0"/>
        <c:majorTickMark val="out"/>
        <c:minorTickMark val="none"/>
        <c:tickLblPos val="nextTo"/>
        <c:txPr>
          <a:bodyPr/>
          <a:lstStyle/>
          <a:p>
            <a:pPr>
              <a:defRPr sz="1000"/>
            </a:pPr>
            <a:endParaRPr lang="ja-JP"/>
          </a:p>
        </c:txPr>
        <c:crossAx val="100200832"/>
        <c:crosses val="autoZero"/>
        <c:crossBetween val="between"/>
      </c:valAx>
    </c:plotArea>
    <c:legend>
      <c:legendPos val="r"/>
      <c:layout>
        <c:manualLayout>
          <c:xMode val="edge"/>
          <c:yMode val="edge"/>
          <c:x val="0.61646139340305461"/>
          <c:y val="0.64302699630961357"/>
          <c:w val="0.35491685389645317"/>
          <c:h val="0.16743438320209975"/>
        </c:manualLayout>
      </c:layout>
      <c:overlay val="0"/>
      <c:txPr>
        <a:bodyPr/>
        <a:lstStyle/>
        <a:p>
          <a:pPr>
            <a:defRPr sz="800"/>
          </a:pPr>
          <a:endParaRPr lang="ja-JP"/>
        </a:p>
      </c:txPr>
    </c:legend>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832847454777904"/>
          <c:y val="6.6338121722116519E-2"/>
          <c:w val="0.56929925842693319"/>
          <c:h val="0.52781903726194079"/>
        </c:manualLayout>
      </c:layout>
      <c:barChart>
        <c:barDir val="col"/>
        <c:grouping val="clustered"/>
        <c:varyColors val="0"/>
        <c:ser>
          <c:idx val="5"/>
          <c:order val="5"/>
          <c:tx>
            <c:strRef>
              <c:f>'[＜P.22＞来阪外国人数の推移_2017年更新.xlsx]Sheet2'!$T$1</c:f>
              <c:strCache>
                <c:ptCount val="1"/>
                <c:pt idx="0">
                  <c:v>来阪外国人旅行者数</c:v>
                </c:pt>
              </c:strCache>
            </c:strRef>
          </c:tx>
          <c:spPr>
            <a:pattFill prst="pct5">
              <a:fgClr>
                <a:schemeClr val="tx1"/>
              </a:fgClr>
              <a:bgClr>
                <a:schemeClr val="bg1"/>
              </a:bgClr>
            </a:pattFill>
            <a:ln>
              <a:solidFill>
                <a:schemeClr val="tx1"/>
              </a:solidFill>
            </a:ln>
          </c:spPr>
          <c:invertIfNegative val="0"/>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'[＜P.22＞来阪外国人数の推移_2017年更新.xlsx]Sheet2'!$T$2:$T$9</c:f>
              <c:numCache>
                <c:formatCode>#,##0_);[Red]\(#,##0\)</c:formatCode>
                <c:ptCount val="8"/>
                <c:pt idx="0">
                  <c:v>2349</c:v>
                </c:pt>
                <c:pt idx="1">
                  <c:v>1583</c:v>
                </c:pt>
                <c:pt idx="2">
                  <c:v>2028</c:v>
                </c:pt>
                <c:pt idx="3">
                  <c:v>2625</c:v>
                </c:pt>
                <c:pt idx="4">
                  <c:v>3758</c:v>
                </c:pt>
                <c:pt idx="5">
                  <c:v>7165</c:v>
                </c:pt>
                <c:pt idx="6">
                  <c:v>9400</c:v>
                </c:pt>
                <c:pt idx="7">
                  <c:v>11114</c:v>
                </c:pt>
              </c:numCache>
            </c:numRef>
          </c:val>
        </c:ser>
        <c:dLbls>
          <c:showLegendKey val="0"/>
          <c:showVal val="0"/>
          <c:showCatName val="0"/>
          <c:showSerName val="0"/>
          <c:showPercent val="0"/>
          <c:showBubbleSize val="0"/>
        </c:dLbls>
        <c:gapWidth val="150"/>
        <c:axId val="100220928"/>
        <c:axId val="100219136"/>
      </c:barChart>
      <c:lineChart>
        <c:grouping val="standard"/>
        <c:varyColors val="0"/>
        <c:ser>
          <c:idx val="0"/>
          <c:order val="0"/>
          <c:tx>
            <c:strRef>
              <c:f>'[＜P.22＞来阪外国人数の推移_2017年更新.xlsx]Sheet2'!$O$1</c:f>
              <c:strCache>
                <c:ptCount val="1"/>
                <c:pt idx="0">
                  <c:v>中国の割合</c:v>
                </c:pt>
              </c:strCache>
            </c:strRef>
          </c:tx>
          <c:spPr>
            <a:ln w="15875">
              <a:solidFill>
                <a:srgbClr val="C00000"/>
              </a:solidFill>
            </a:ln>
          </c:spPr>
          <c:marker>
            <c:symbol val="square"/>
            <c:size val="5"/>
            <c:spPr>
              <a:solidFill>
                <a:srgbClr val="C00000"/>
              </a:solidFill>
              <a:ln>
                <a:noFill/>
              </a:ln>
            </c:spPr>
          </c:marker>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'[＜P.22＞来阪外国人数の推移_2017年更新.xlsx]Sheet2'!$O$2:$O$9</c:f>
              <c:numCache>
                <c:formatCode>0.0%</c:formatCode>
                <c:ptCount val="8"/>
                <c:pt idx="0">
                  <c:v>0.31162196679438059</c:v>
                </c:pt>
                <c:pt idx="1">
                  <c:v>0.31711939355653823</c:v>
                </c:pt>
                <c:pt idx="2">
                  <c:v>0.30325443786982248</c:v>
                </c:pt>
                <c:pt idx="3">
                  <c:v>0.20152380952380952</c:v>
                </c:pt>
                <c:pt idx="4">
                  <c:v>0.26849387972325706</c:v>
                </c:pt>
                <c:pt idx="5">
                  <c:v>0.37920446615491976</c:v>
                </c:pt>
                <c:pt idx="6">
                  <c:v>0.39670212765957447</c:v>
                </c:pt>
                <c:pt idx="7">
                  <c:v>0.36206586287565234</c:v>
                </c:pt>
              </c:numCache>
            </c:numRef>
          </c:val>
          <c:smooth val="0"/>
        </c:ser>
        <c:ser>
          <c:idx val="1"/>
          <c:order val="1"/>
          <c:tx>
            <c:strRef>
              <c:f>'[＜P.22＞来阪外国人数の推移_2017年更新.xlsx]Sheet2'!$P$1</c:f>
              <c:strCache>
                <c:ptCount val="1"/>
                <c:pt idx="0">
                  <c:v>韓国の割合</c:v>
                </c:pt>
              </c:strCache>
            </c:strRef>
          </c:tx>
          <c:spPr>
            <a:ln w="15875">
              <a:solidFill>
                <a:srgbClr val="7030A0"/>
              </a:solidFill>
            </a:ln>
          </c:spPr>
          <c:marker>
            <c:symbol val="diamond"/>
            <c:size val="5"/>
            <c:spPr>
              <a:solidFill>
                <a:srgbClr val="7030A0"/>
              </a:solidFill>
              <a:ln>
                <a:solidFill>
                  <a:srgbClr val="7030A0"/>
                </a:solidFill>
              </a:ln>
            </c:spPr>
          </c:marker>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'[＜P.22＞来阪外国人数の推移_2017年更新.xlsx]Sheet2'!$P$2:$P$9</c:f>
              <c:numCache>
                <c:formatCode>0.0%</c:formatCode>
                <c:ptCount val="8"/>
                <c:pt idx="0">
                  <c:v>0.25074499787143467</c:v>
                </c:pt>
                <c:pt idx="1">
                  <c:v>0.23373341756159191</c:v>
                </c:pt>
                <c:pt idx="2">
                  <c:v>0.22090729783037474</c:v>
                </c:pt>
                <c:pt idx="3">
                  <c:v>0.22019047619047619</c:v>
                </c:pt>
                <c:pt idx="4">
                  <c:v>0.19185737094199043</c:v>
                </c:pt>
                <c:pt idx="5">
                  <c:v>0.15087229588276344</c:v>
                </c:pt>
                <c:pt idx="6">
                  <c:v>0.16787234042553192</c:v>
                </c:pt>
                <c:pt idx="7">
                  <c:v>0.21684362065862875</c:v>
                </c:pt>
              </c:numCache>
            </c:numRef>
          </c:val>
          <c:smooth val="0"/>
        </c:ser>
        <c:ser>
          <c:idx val="2"/>
          <c:order val="2"/>
          <c:tx>
            <c:strRef>
              <c:f>'[＜P.22＞来阪外国人数の推移_2017年更新.xlsx]Sheet2'!$Q$1</c:f>
              <c:strCache>
                <c:ptCount val="1"/>
                <c:pt idx="0">
                  <c:v>台湾の割合</c:v>
                </c:pt>
              </c:strCache>
            </c:strRef>
          </c:tx>
          <c:spPr>
            <a:ln w="15875">
              <a:solidFill>
                <a:schemeClr val="accent6">
                  <a:lumMod val="75000"/>
                </a:schemeClr>
              </a:solidFill>
            </a:ln>
          </c:spPr>
          <c:marker>
            <c:symbol val="circle"/>
            <c:size val="5"/>
            <c:spPr>
              <a:solidFill>
                <a:schemeClr val="accent6">
                  <a:lumMod val="75000"/>
                </a:schemeClr>
              </a:solidFill>
              <a:ln>
                <a:solidFill>
                  <a:schemeClr val="accent6">
                    <a:lumMod val="75000"/>
                  </a:schemeClr>
                </a:solidFill>
              </a:ln>
            </c:spPr>
          </c:marker>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'[＜P.22＞来阪外国人数の推移_2017年更新.xlsx]Sheet2'!$Q$2:$Q$9</c:f>
              <c:numCache>
                <c:formatCode>0.0%</c:formatCode>
                <c:ptCount val="8"/>
                <c:pt idx="0">
                  <c:v>0.12813963388676033</c:v>
                </c:pt>
                <c:pt idx="1">
                  <c:v>0.15224257738471256</c:v>
                </c:pt>
                <c:pt idx="2">
                  <c:v>0.15039447731755423</c:v>
                </c:pt>
                <c:pt idx="3">
                  <c:v>0.20228571428571429</c:v>
                </c:pt>
                <c:pt idx="4">
                  <c:v>0.18068121341138904</c:v>
                </c:pt>
                <c:pt idx="5">
                  <c:v>0.14724354501046755</c:v>
                </c:pt>
                <c:pt idx="6">
                  <c:v>0.13340425531914893</c:v>
                </c:pt>
                <c:pt idx="7">
                  <c:v>0.12596724851538599</c:v>
                </c:pt>
              </c:numCache>
            </c:numRef>
          </c:val>
          <c:smooth val="0"/>
        </c:ser>
        <c:ser>
          <c:idx val="3"/>
          <c:order val="3"/>
          <c:tx>
            <c:strRef>
              <c:f>'[＜P.22＞来阪外国人数の推移_2017年更新.xlsx]Sheet2'!$R$1</c:f>
              <c:strCache>
                <c:ptCount val="1"/>
                <c:pt idx="0">
                  <c:v>香港の割合</c:v>
                </c:pt>
              </c:strCache>
            </c:strRef>
          </c:tx>
          <c:spPr>
            <a:ln w="15875">
              <a:solidFill>
                <a:srgbClr val="00B050"/>
              </a:solidFill>
            </a:ln>
          </c:spPr>
          <c:marker>
            <c:symbol val="x"/>
            <c:size val="5"/>
            <c:spPr>
              <a:noFill/>
              <a:ln w="15875">
                <a:solidFill>
                  <a:srgbClr val="00B050"/>
                </a:solidFill>
              </a:ln>
            </c:spPr>
          </c:marker>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'[＜P.22＞来阪外国人数の推移_2017年更新.xlsx]Sheet2'!$R$2:$R$9</c:f>
              <c:numCache>
                <c:formatCode>0.0%</c:formatCode>
                <c:ptCount val="8"/>
                <c:pt idx="0">
                  <c:v>4.5125585355470413E-2</c:v>
                </c:pt>
                <c:pt idx="1">
                  <c:v>6.1276058117498422E-2</c:v>
                </c:pt>
                <c:pt idx="2">
                  <c:v>4.6351084812623275E-2</c:v>
                </c:pt>
                <c:pt idx="3">
                  <c:v>6.6666666666666666E-2</c:v>
                </c:pt>
                <c:pt idx="4">
                  <c:v>7.0782331027142098E-2</c:v>
                </c:pt>
                <c:pt idx="5">
                  <c:v>7.508722958827635E-2</c:v>
                </c:pt>
                <c:pt idx="6">
                  <c:v>6.6702127659574464E-2</c:v>
                </c:pt>
                <c:pt idx="7">
                  <c:v>6.6672665107072163E-2</c:v>
                </c:pt>
              </c:numCache>
            </c:numRef>
          </c:val>
          <c:smooth val="0"/>
        </c:ser>
        <c:ser>
          <c:idx val="4"/>
          <c:order val="4"/>
          <c:tx>
            <c:strRef>
              <c:f>'[＜P.22＞来阪外国人数の推移_2017年更新.xlsx]Sheet2'!$S$1</c:f>
              <c:strCache>
                <c:ptCount val="1"/>
                <c:pt idx="0">
                  <c:v>アメリカの割合</c:v>
                </c:pt>
              </c:strCache>
            </c:strRef>
          </c:tx>
          <c:spPr>
            <a:ln w="15875">
              <a:solidFill>
                <a:srgbClr val="0070C0"/>
              </a:solidFill>
            </a:ln>
          </c:spPr>
          <c:marker>
            <c:symbol val="triangle"/>
            <c:size val="5"/>
            <c:spPr>
              <a:solidFill>
                <a:srgbClr val="0070C0"/>
              </a:solidFill>
              <a:ln>
                <a:solidFill>
                  <a:srgbClr val="0070C0"/>
                </a:solidFill>
              </a:ln>
            </c:spPr>
          </c:marker>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'[＜P.22＞来阪外国人数の推移_2017年更新.xlsx]Sheet2'!$S$2:$S$9</c:f>
              <c:numCache>
                <c:formatCode>0.0%</c:formatCode>
                <c:ptCount val="8"/>
                <c:pt idx="0">
                  <c:v>5.0234142188165173E-2</c:v>
                </c:pt>
                <c:pt idx="1">
                  <c:v>5.6222362602653189E-2</c:v>
                </c:pt>
                <c:pt idx="2">
                  <c:v>4.6351084812623275E-2</c:v>
                </c:pt>
                <c:pt idx="3">
                  <c:v>4.5714285714285714E-2</c:v>
                </c:pt>
                <c:pt idx="4">
                  <c:v>4.1511442256519426E-2</c:v>
                </c:pt>
                <c:pt idx="5">
                  <c:v>3.3217027215631544E-2</c:v>
                </c:pt>
                <c:pt idx="6">
                  <c:v>3.3936170212765959E-2</c:v>
                </c:pt>
                <c:pt idx="7">
                  <c:v>3.2301601583588267E-2</c:v>
                </c:pt>
              </c:numCache>
            </c:numRef>
          </c:val>
          <c:smooth val="0"/>
        </c:ser>
        <c:dLbls>
          <c:showLegendKey val="0"/>
          <c:showVal val="0"/>
          <c:showCatName val="0"/>
          <c:showSerName val="0"/>
          <c:showPercent val="0"/>
          <c:showBubbleSize val="0"/>
        </c:dLbls>
        <c:marker val="1"/>
        <c:smooth val="0"/>
        <c:axId val="100217600"/>
        <c:axId val="100072064"/>
      </c:lineChart>
      <c:valAx>
        <c:axId val="100072064"/>
        <c:scaling>
          <c:orientation val="minMax"/>
          <c:max val="0.4"/>
        </c:scaling>
        <c:delete val="0"/>
        <c:axPos val="r"/>
        <c:numFmt formatCode="0.0%" sourceLinked="1"/>
        <c:majorTickMark val="in"/>
        <c:minorTickMark val="none"/>
        <c:tickLblPos val="nextTo"/>
        <c:txPr>
          <a:bodyPr/>
          <a:lstStyle/>
          <a:p>
            <a:pPr>
              <a:defRPr sz="600">
                <a:solidFill>
                  <a:sysClr val="windowText" lastClr="000000"/>
                </a:solidFill>
              </a:defRPr>
            </a:pPr>
            <a:endParaRPr lang="ja-JP"/>
          </a:p>
        </c:txPr>
        <c:crossAx val="100217600"/>
        <c:crosses val="max"/>
        <c:crossBetween val="between"/>
        <c:majorUnit val="0.1"/>
      </c:valAx>
      <c:catAx>
        <c:axId val="100217600"/>
        <c:scaling>
          <c:orientation val="minMax"/>
        </c:scaling>
        <c:delete val="0"/>
        <c:axPos val="b"/>
        <c:numFmt formatCode="General" sourceLinked="1"/>
        <c:majorTickMark val="out"/>
        <c:minorTickMark val="none"/>
        <c:tickLblPos val="nextTo"/>
        <c:crossAx val="100072064"/>
        <c:crosses val="autoZero"/>
        <c:auto val="1"/>
        <c:lblAlgn val="ctr"/>
        <c:lblOffset val="100"/>
        <c:noMultiLvlLbl val="0"/>
      </c:catAx>
      <c:valAx>
        <c:axId val="100219136"/>
        <c:scaling>
          <c:orientation val="minMax"/>
          <c:min val="1000"/>
        </c:scaling>
        <c:delete val="0"/>
        <c:axPos val="l"/>
        <c:numFmt formatCode="#,##0_);[Red]\(#,##0\)" sourceLinked="1"/>
        <c:majorTickMark val="out"/>
        <c:minorTickMark val="none"/>
        <c:tickLblPos val="nextTo"/>
        <c:txPr>
          <a:bodyPr/>
          <a:lstStyle/>
          <a:p>
            <a:pPr>
              <a:defRPr sz="600"/>
            </a:pPr>
            <a:endParaRPr lang="ja-JP"/>
          </a:p>
        </c:txPr>
        <c:crossAx val="100220928"/>
        <c:crosses val="autoZero"/>
        <c:crossBetween val="between"/>
        <c:majorUnit val="3000"/>
      </c:valAx>
      <c:catAx>
        <c:axId val="100220928"/>
        <c:scaling>
          <c:orientation val="minMax"/>
        </c:scaling>
        <c:delete val="1"/>
        <c:axPos val="b"/>
        <c:numFmt formatCode="General" sourceLinked="1"/>
        <c:majorTickMark val="out"/>
        <c:minorTickMark val="none"/>
        <c:tickLblPos val="nextTo"/>
        <c:crossAx val="100219136"/>
        <c:crosses val="autoZero"/>
        <c:auto val="1"/>
        <c:lblAlgn val="ctr"/>
        <c:lblOffset val="100"/>
        <c:noMultiLvlLbl val="0"/>
      </c:catAx>
      <c:dTable>
        <c:showHorzBorder val="1"/>
        <c:showVertBorder val="1"/>
        <c:showOutline val="1"/>
        <c:showKeys val="1"/>
        <c:txPr>
          <a:bodyPr/>
          <a:lstStyle/>
          <a:p>
            <a:pPr rtl="0">
              <a:defRPr sz="500">
                <a:latin typeface="Meiryo UI" panose="020B0604030504040204" pitchFamily="50" charset="-128"/>
                <a:ea typeface="Meiryo UI" panose="020B0604030504040204" pitchFamily="50" charset="-128"/>
                <a:cs typeface="Meiryo UI" panose="020B0604030504040204" pitchFamily="50" charset="-128"/>
              </a:defRPr>
            </a:pPr>
            <a:endParaRPr lang="ja-JP"/>
          </a:p>
        </c:txPr>
      </c:dTable>
    </c:plotArea>
    <c:plotVisOnly val="1"/>
    <c:dispBlanksAs val="gap"/>
    <c:showDLblsOverMax val="0"/>
  </c:chart>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'[P25_女性及び高齢者の就職率その１（H23～H28）.xls]計算表(大阪の女性及び高齢者就業率等)'!$B$3</c:f>
              <c:strCache>
                <c:ptCount val="1"/>
                <c:pt idx="0">
                  <c:v>大阪府 女性</c:v>
                </c:pt>
              </c:strCache>
            </c:strRef>
          </c:tx>
          <c:marker>
            <c:symbol val="square"/>
            <c:size val="6"/>
          </c:marker>
          <c:dLbls>
            <c:dLblPos val="t"/>
            <c:showLegendKey val="0"/>
            <c:showVal val="1"/>
            <c:showCatName val="0"/>
            <c:showSerName val="0"/>
            <c:showPercent val="0"/>
            <c:showBubbleSize val="0"/>
            <c:showLeaderLines val="0"/>
          </c:dLbls>
          <c:cat>
            <c:strRef>
              <c:f>'[P25_女性及び高齢者の就職率その１（H23～H28）.xls]計算表(大阪の女性及び高齢者就業率等)'!$A$4:$A$10</c:f>
              <c:strCache>
                <c:ptCount val="7"/>
                <c:pt idx="0">
                  <c:v>2010年</c:v>
                </c:pt>
                <c:pt idx="1">
                  <c:v>2011年</c:v>
                </c:pt>
                <c:pt idx="2">
                  <c:v>2012年</c:v>
                </c:pt>
                <c:pt idx="3">
                  <c:v>2013年</c:v>
                </c:pt>
                <c:pt idx="4">
                  <c:v>2014年</c:v>
                </c:pt>
                <c:pt idx="5">
                  <c:v>2015年</c:v>
                </c:pt>
                <c:pt idx="6">
                  <c:v>2016年</c:v>
                </c:pt>
              </c:strCache>
            </c:strRef>
          </c:cat>
          <c:val>
            <c:numRef>
              <c:f>'[P25_女性及び高齢者の就職率その１（H23～H28）.xls]計算表(大阪の女性及び高齢者就業率等)'!$B$4:$B$10</c:f>
              <c:numCache>
                <c:formatCode>0.0</c:formatCode>
                <c:ptCount val="7"/>
                <c:pt idx="0" formatCode="General">
                  <c:v>42.8</c:v>
                </c:pt>
                <c:pt idx="1">
                  <c:v>43.5</c:v>
                </c:pt>
                <c:pt idx="2">
                  <c:v>43.9</c:v>
                </c:pt>
                <c:pt idx="3">
                  <c:v>44.6</c:v>
                </c:pt>
                <c:pt idx="4">
                  <c:v>44.8</c:v>
                </c:pt>
                <c:pt idx="5">
                  <c:v>45.3</c:v>
                </c:pt>
                <c:pt idx="6">
                  <c:v>46.8</c:v>
                </c:pt>
              </c:numCache>
            </c:numRef>
          </c:val>
          <c:smooth val="0"/>
        </c:ser>
        <c:ser>
          <c:idx val="1"/>
          <c:order val="1"/>
          <c:tx>
            <c:strRef>
              <c:f>'[P25_女性及び高齢者の就職率その１（H23～H28）.xls]計算表(大阪の女性及び高齢者就業率等)'!$C$3</c:f>
              <c:strCache>
                <c:ptCount val="1"/>
                <c:pt idx="0">
                  <c:v>全国 女性</c:v>
                </c:pt>
              </c:strCache>
            </c:strRef>
          </c:tx>
          <c:spPr>
            <a:ln>
              <a:prstDash val="dash"/>
            </a:ln>
          </c:spPr>
          <c:marker>
            <c:symbol val="circle"/>
            <c:size val="6"/>
          </c:marker>
          <c:dLbls>
            <c:dLblPos val="t"/>
            <c:showLegendKey val="0"/>
            <c:showVal val="1"/>
            <c:showCatName val="0"/>
            <c:showSerName val="0"/>
            <c:showPercent val="0"/>
            <c:showBubbleSize val="0"/>
            <c:showLeaderLines val="0"/>
          </c:dLbls>
          <c:cat>
            <c:strRef>
              <c:f>'[P25_女性及び高齢者の就職率その１（H23～H28）.xls]計算表(大阪の女性及び高齢者就業率等)'!$A$4:$A$10</c:f>
              <c:strCache>
                <c:ptCount val="7"/>
                <c:pt idx="0">
                  <c:v>2010年</c:v>
                </c:pt>
                <c:pt idx="1">
                  <c:v>2011年</c:v>
                </c:pt>
                <c:pt idx="2">
                  <c:v>2012年</c:v>
                </c:pt>
                <c:pt idx="3">
                  <c:v>2013年</c:v>
                </c:pt>
                <c:pt idx="4">
                  <c:v>2014年</c:v>
                </c:pt>
                <c:pt idx="5">
                  <c:v>2015年</c:v>
                </c:pt>
                <c:pt idx="6">
                  <c:v>2016年</c:v>
                </c:pt>
              </c:strCache>
            </c:strRef>
          </c:cat>
          <c:val>
            <c:numRef>
              <c:f>'[P25_女性及び高齢者の就職率その１（H23～H28）.xls]計算表(大阪の女性及び高齢者就業率等)'!$C$4:$C$10</c:f>
              <c:numCache>
                <c:formatCode>0.0</c:formatCode>
                <c:ptCount val="7"/>
                <c:pt idx="0" formatCode="General">
                  <c:v>46.3</c:v>
                </c:pt>
                <c:pt idx="1">
                  <c:v>46.2</c:v>
                </c:pt>
                <c:pt idx="2">
                  <c:v>46.2</c:v>
                </c:pt>
                <c:pt idx="3">
                  <c:v>47.1</c:v>
                </c:pt>
                <c:pt idx="4">
                  <c:v>47.6</c:v>
                </c:pt>
                <c:pt idx="5">
                  <c:v>48</c:v>
                </c:pt>
                <c:pt idx="6">
                  <c:v>48.9</c:v>
                </c:pt>
              </c:numCache>
            </c:numRef>
          </c:val>
          <c:smooth val="0"/>
        </c:ser>
        <c:dLbls>
          <c:showLegendKey val="0"/>
          <c:showVal val="0"/>
          <c:showCatName val="0"/>
          <c:showSerName val="0"/>
          <c:showPercent val="0"/>
          <c:showBubbleSize val="0"/>
        </c:dLbls>
        <c:marker val="1"/>
        <c:smooth val="0"/>
        <c:axId val="103596800"/>
        <c:axId val="103598336"/>
      </c:lineChart>
      <c:catAx>
        <c:axId val="103596800"/>
        <c:scaling>
          <c:orientation val="minMax"/>
        </c:scaling>
        <c:delete val="0"/>
        <c:axPos val="b"/>
        <c:numFmt formatCode="General" sourceLinked="1"/>
        <c:majorTickMark val="out"/>
        <c:minorTickMark val="none"/>
        <c:tickLblPos val="nextTo"/>
        <c:txPr>
          <a:bodyPr/>
          <a:lstStyle/>
          <a:p>
            <a:pPr>
              <a:defRPr sz="700"/>
            </a:pPr>
            <a:endParaRPr lang="ja-JP"/>
          </a:p>
        </c:txPr>
        <c:crossAx val="103598336"/>
        <c:crosses val="autoZero"/>
        <c:auto val="1"/>
        <c:lblAlgn val="ctr"/>
        <c:lblOffset val="100"/>
        <c:noMultiLvlLbl val="0"/>
      </c:catAx>
      <c:valAx>
        <c:axId val="103598336"/>
        <c:scaling>
          <c:orientation val="minMax"/>
          <c:max val="49"/>
          <c:min val="42"/>
        </c:scaling>
        <c:delete val="0"/>
        <c:axPos val="l"/>
        <c:majorGridlines/>
        <c:numFmt formatCode="General" sourceLinked="1"/>
        <c:majorTickMark val="out"/>
        <c:minorTickMark val="none"/>
        <c:tickLblPos val="nextTo"/>
        <c:crossAx val="103596800"/>
        <c:crosses val="autoZero"/>
        <c:crossBetween val="between"/>
      </c:valAx>
    </c:plotArea>
    <c:legend>
      <c:legendPos val="b"/>
      <c:layout/>
      <c:overlay val="0"/>
      <c:txPr>
        <a:bodyPr/>
        <a:lstStyle/>
        <a:p>
          <a:pPr>
            <a:defRPr sz="700"/>
          </a:pPr>
          <a:endParaRPr lang="ja-JP"/>
        </a:p>
      </c:txPr>
    </c:legend>
    <c:plotVisOnly val="1"/>
    <c:dispBlanksAs val="gap"/>
    <c:showDLblsOverMax val="0"/>
  </c:chart>
  <c:txPr>
    <a:bodyPr/>
    <a:lstStyle/>
    <a:p>
      <a:pPr>
        <a:defRPr sz="1050"/>
      </a:pPr>
      <a:endParaRPr lang="ja-JP"/>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0.11327</cdr:x>
      <cdr:y>4.57827E-7</cdr:y>
    </cdr:from>
    <cdr:to>
      <cdr:x>0.29684</cdr:x>
      <cdr:y>0.08499</cdr:y>
    </cdr:to>
    <cdr:sp macro="" textlink="">
      <cdr:nvSpPr>
        <cdr:cNvPr id="2" name="正方形/長方形 1"/>
        <cdr:cNvSpPr/>
      </cdr:nvSpPr>
      <cdr:spPr>
        <a:xfrm xmlns:a="http://schemas.openxmlformats.org/drawingml/2006/main">
          <a:off x="364055" y="1"/>
          <a:ext cx="589992" cy="18562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altLang="ja-JP" sz="6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6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千人</a:t>
          </a:r>
          <a:r>
            <a:rPr lang="en-US" altLang="ja-JP" sz="6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endParaRPr lang="ja-JP" sz="6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a:defRPr sz="1200"/>
            </a:lvl1pPr>
          </a:lstStyle>
          <a:p>
            <a:fld id="{6A3D9556-3059-4603-8C81-D6464DC8E1A7}" type="datetimeFigureOut">
              <a:rPr kumimoji="1" lang="ja-JP" altLang="en-US" smtClean="0"/>
              <a:pPr/>
              <a:t>2018/4/18</a:t>
            </a:fld>
            <a:endParaRPr kumimoji="1" lang="ja-JP" altLang="en-US"/>
          </a:p>
        </p:txBody>
      </p:sp>
      <p:sp>
        <p:nvSpPr>
          <p:cNvPr id="4" name="フッター プレースホルダー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a:defRPr sz="1200"/>
            </a:lvl1pPr>
          </a:lstStyle>
          <a:p>
            <a:fld id="{EE7ED257-99EF-47C0-B06D-1D909E6AE788}" type="slidenum">
              <a:rPr kumimoji="1" lang="ja-JP" altLang="en-US" smtClean="0"/>
              <a:pPr/>
              <a:t>‹#›</a:t>
            </a:fld>
            <a:endParaRPr kumimoji="1" lang="ja-JP" altLang="en-US"/>
          </a:p>
        </p:txBody>
      </p:sp>
    </p:spTree>
    <p:extLst>
      <p:ext uri="{BB962C8B-B14F-4D97-AF65-F5344CB8AC3E}">
        <p14:creationId xmlns:p14="http://schemas.microsoft.com/office/powerpoint/2010/main" val="211873706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41738BFF-D01A-4189-BB82-630ABF3EB28B}" type="datetimeFigureOut">
              <a:rPr kumimoji="1" lang="ja-JP" altLang="en-US" smtClean="0"/>
              <a:pPr/>
              <a:t>2018/4/18</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46B93EE4-25DC-444E-837B-5BC680D084E0}" type="slidenum">
              <a:rPr kumimoji="1" lang="ja-JP" altLang="en-US" smtClean="0"/>
              <a:pPr/>
              <a:t>‹#›</a:t>
            </a:fld>
            <a:endParaRPr kumimoji="1" lang="ja-JP" altLang="en-US"/>
          </a:p>
        </p:txBody>
      </p:sp>
    </p:spTree>
    <p:extLst>
      <p:ext uri="{BB962C8B-B14F-4D97-AF65-F5344CB8AC3E}">
        <p14:creationId xmlns:p14="http://schemas.microsoft.com/office/powerpoint/2010/main" val="157489728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013160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395401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209469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 1"/>
          <p:cNvSpPr>
            <a:spLocks noGrp="1" noRot="1" noChangeAspect="1" noTextEdit="1"/>
          </p:cNvSpPr>
          <p:nvPr>
            <p:ph type="sldImg"/>
          </p:nvPr>
        </p:nvSpPr>
        <p:spPr>
          <a:ln/>
        </p:spPr>
      </p:sp>
      <p:sp>
        <p:nvSpPr>
          <p:cNvPr id="92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ea typeface="ＭＳ Ｐ明朝"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013160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204E149-481F-4E51-8D9C-17AB290400E4}" type="datetime1">
              <a:rPr kumimoji="1" lang="ja-JP" altLang="en-US" smtClean="0"/>
              <a:t>2018/4/18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3BEF3E90-5D58-4DD8-987F-6FF6035CD64C}" type="datetime1">
              <a:rPr kumimoji="1" lang="ja-JP" altLang="en-US" smtClean="0"/>
              <a:t>2018/4/18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6E44737B-109B-4D1D-891B-1DA2AC422055}" type="datetime1">
              <a:rPr kumimoji="1" lang="ja-JP" altLang="en-US" smtClean="0"/>
              <a:t>2018/4/18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265551F-4478-495F-81C3-5AABF4418B41}" type="datetime1">
              <a:rPr kumimoji="1" lang="ja-JP" altLang="en-US" smtClean="0"/>
              <a:t>2018/4/18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FE12CA5B-5EDD-4122-8BB5-3F052563BD4B}" type="datetime1">
              <a:rPr kumimoji="1" lang="ja-JP" altLang="en-US" smtClean="0"/>
              <a:t>2018/4/18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A4B5F18-95D5-4EA3-B396-8C4403E7ED44}" type="datetime1">
              <a:rPr kumimoji="1" lang="ja-JP" altLang="en-US" smtClean="0"/>
              <a:t>2018/4/18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3F967594-6FD9-4020-8C43-3305E1C62FF7}" type="datetime1">
              <a:rPr kumimoji="1" lang="ja-JP" altLang="en-US" smtClean="0"/>
              <a:t>2018/4/18</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C675B271-2FFB-4E20-A1BC-9C708AB88057}" type="datetime1">
              <a:rPr kumimoji="1" lang="ja-JP" altLang="en-US" smtClean="0"/>
              <a:t>2018/4/18</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004A70BE-7F64-4B04-A942-BE8CBF782338}" type="datetime1">
              <a:rPr kumimoji="1" lang="ja-JP" altLang="en-US" smtClean="0"/>
              <a:t>2018/4/18</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a:xfrm>
            <a:off x="6974904" y="6448251"/>
            <a:ext cx="2133600" cy="365125"/>
          </a:xfrm>
        </p:spPr>
        <p:txBody>
          <a:bodyPr/>
          <a:lstStyle/>
          <a:p>
            <a:fld id="{D2D8002D-B5B0-4BAC-B1F6-782DDCCE6D9C}"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04FC1954-81CD-4974-9450-C38E54E1E82E}" type="datetime1">
              <a:rPr kumimoji="1" lang="ja-JP" altLang="en-US" smtClean="0"/>
              <a:t>2018/4/18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0CBE4391-C3D5-4E71-BF54-EDD2C8657741}" type="datetime1">
              <a:rPr kumimoji="1" lang="ja-JP" altLang="en-US" smtClean="0"/>
              <a:t>2018/4/18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4D9FE-BAC0-4FE5-A413-B238B066EBD2}" type="datetime1">
              <a:rPr kumimoji="1" lang="ja-JP" altLang="en-US" smtClean="0"/>
              <a:t>2018/4/18</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7010400" y="6473403"/>
            <a:ext cx="2133600" cy="365125"/>
          </a:xfrm>
          <a:prstGeom prst="rect">
            <a:avLst/>
          </a:prstGeom>
        </p:spPr>
        <p:txBody>
          <a:bodyPr vert="horz" lIns="91440" tIns="45720" rIns="91440" bIns="45720" rtlCol="0" anchor="ctr"/>
          <a:lstStyle>
            <a:lvl1pPr algn="r">
              <a:defRPr sz="1600" b="1">
                <a:solidFill>
                  <a:schemeClr val="tx1"/>
                </a:solidFill>
              </a:defRPr>
            </a:lvl1pPr>
          </a:lstStyle>
          <a:p>
            <a:fld id="{D2D8002D-B5B0-4BAC-B1F6-782DDCCE6D9C}"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349624"/>
            <a:ext cx="9144000" cy="1440160"/>
          </a:xfrm>
        </p:spPr>
        <p:txBody>
          <a:bodyPr>
            <a:noAutofit/>
          </a:bodyPr>
          <a:lstStyle/>
          <a:p>
            <a:r>
              <a:rPr kumimoji="1" lang="ja-JP" altLang="en-US" b="1" dirty="0" smtClean="0">
                <a:latin typeface="ＭＳ ゴシック" panose="020B0609070205080204" pitchFamily="49" charset="-128"/>
                <a:ea typeface="ＭＳ ゴシック" panose="020B0609070205080204" pitchFamily="49" charset="-128"/>
                <a:cs typeface="Meiryo UI" panose="020B0604030504040204" pitchFamily="50" charset="-128"/>
              </a:rPr>
              <a:t>大阪の成長戦略</a:t>
            </a:r>
            <a:endParaRPr kumimoji="1" lang="ja-JP" altLang="en-US" sz="2400" dirty="0">
              <a:latin typeface="ＭＳ ゴシック" panose="020B0609070205080204" pitchFamily="49" charset="-128"/>
              <a:ea typeface="ＭＳ ゴシック" panose="020B0609070205080204" pitchFamily="49" charset="-128"/>
              <a:cs typeface="Meiryo UI" panose="020B0604030504040204" pitchFamily="50" charset="-128"/>
            </a:endParaRPr>
          </a:p>
        </p:txBody>
      </p:sp>
      <p:sp>
        <p:nvSpPr>
          <p:cNvPr id="3" name="サブタイトル 2"/>
          <p:cNvSpPr>
            <a:spLocks noGrp="1"/>
          </p:cNvSpPr>
          <p:nvPr>
            <p:ph type="subTitle" idx="1"/>
          </p:nvPr>
        </p:nvSpPr>
        <p:spPr>
          <a:xfrm>
            <a:off x="0" y="3552428"/>
            <a:ext cx="9144000" cy="936104"/>
          </a:xfrm>
        </p:spPr>
        <p:txBody>
          <a:bodyPr/>
          <a:lstStyle/>
          <a:p>
            <a:r>
              <a:rPr lang="en-US" altLang="ja-JP"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月改訂版</a:t>
            </a:r>
            <a:endParaRPr kumimoji="1" lang="ja-JP" altLang="en-US"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サブタイトル 2"/>
          <p:cNvSpPr txBox="1">
            <a:spLocks/>
          </p:cNvSpPr>
          <p:nvPr/>
        </p:nvSpPr>
        <p:spPr>
          <a:xfrm>
            <a:off x="0" y="5644108"/>
            <a:ext cx="9144000" cy="62292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サブタイトル 2"/>
          <p:cNvSpPr txBox="1">
            <a:spLocks/>
          </p:cNvSpPr>
          <p:nvPr/>
        </p:nvSpPr>
        <p:spPr>
          <a:xfrm>
            <a:off x="2483768" y="4056484"/>
            <a:ext cx="2304256" cy="43204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052813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角丸四角形 33"/>
          <p:cNvSpPr/>
          <p:nvPr/>
        </p:nvSpPr>
        <p:spPr>
          <a:xfrm>
            <a:off x="6730218" y="1303997"/>
            <a:ext cx="2268000" cy="2340000"/>
          </a:xfrm>
          <a:prstGeom prst="roundRect">
            <a:avLst>
              <a:gd name="adj" fmla="val 0"/>
            </a:avLst>
          </a:prstGeom>
          <a:ln/>
        </p:spPr>
        <p:style>
          <a:lnRef idx="0">
            <a:schemeClr val="accent4"/>
          </a:lnRef>
          <a:fillRef idx="3">
            <a:schemeClr val="accent4"/>
          </a:fillRef>
          <a:effectRef idx="3">
            <a:schemeClr val="accent4"/>
          </a:effectRef>
          <a:fontRef idx="minor">
            <a:schemeClr val="lt1"/>
          </a:fontRef>
        </p:style>
        <p:txBody>
          <a:bodyPr lIns="108000" tIns="360000" rIns="72000" bIns="36000" anchor="ctr"/>
          <a:lstStyle/>
          <a:p>
            <a:pPr>
              <a:lnSpc>
                <a:spcPts val="1800"/>
              </a:lnSpc>
              <a:defRPr/>
            </a:pPr>
            <a:endParaRPr lang="en-US" altLang="ja-JP" sz="1400" b="1" dirty="0" smtClean="0">
              <a:solidFill>
                <a:schemeClr val="bg1"/>
              </a:solidFill>
              <a:latin typeface="Meiryo UI"/>
              <a:ea typeface="Meiryo UI"/>
              <a:cs typeface="Meiryo UI"/>
            </a:endParaRPr>
          </a:p>
          <a:p>
            <a:pPr>
              <a:lnSpc>
                <a:spcPts val="1800"/>
              </a:lnSpc>
              <a:defRPr/>
            </a:pPr>
            <a:endParaRPr lang="en-US" altLang="ja-JP" sz="1400" b="1" dirty="0">
              <a:solidFill>
                <a:schemeClr val="bg1"/>
              </a:solidFill>
              <a:latin typeface="Meiryo UI"/>
              <a:ea typeface="Meiryo UI"/>
              <a:cs typeface="Meiryo UI"/>
            </a:endParaRPr>
          </a:p>
          <a:p>
            <a:pPr>
              <a:lnSpc>
                <a:spcPts val="1800"/>
              </a:lnSpc>
              <a:defRPr/>
            </a:pPr>
            <a:r>
              <a:rPr lang="en-US" altLang="ja-JP" sz="1400" b="1" dirty="0" smtClean="0">
                <a:solidFill>
                  <a:schemeClr val="bg1"/>
                </a:solidFill>
                <a:latin typeface="Meiryo UI"/>
                <a:ea typeface="Meiryo UI"/>
                <a:cs typeface="Meiryo UI"/>
              </a:rPr>
              <a:t>Ⅰ</a:t>
            </a:r>
            <a:r>
              <a:rPr lang="ja-JP" altLang="en-US" sz="1400" b="1" dirty="0">
                <a:solidFill>
                  <a:schemeClr val="bg1"/>
                </a:solidFill>
                <a:latin typeface="Meiryo UI"/>
                <a:ea typeface="Meiryo UI"/>
                <a:cs typeface="Meiryo UI"/>
              </a:rPr>
              <a:t>　</a:t>
            </a:r>
            <a:r>
              <a:rPr lang="ja-JP" altLang="en-US" sz="1400" b="1" dirty="0" smtClean="0">
                <a:solidFill>
                  <a:schemeClr val="bg1"/>
                </a:solidFill>
                <a:latin typeface="Meiryo UI"/>
                <a:ea typeface="Meiryo UI"/>
                <a:cs typeface="Meiryo UI"/>
              </a:rPr>
              <a:t>健康・医療関連産業</a:t>
            </a:r>
            <a:endParaRPr lang="en-US" altLang="ja-JP" sz="1400" b="1" dirty="0" smtClean="0">
              <a:solidFill>
                <a:schemeClr val="bg1"/>
              </a:solidFill>
              <a:latin typeface="Meiryo UI"/>
              <a:ea typeface="Meiryo UI"/>
              <a:cs typeface="Meiryo UI"/>
            </a:endParaRPr>
          </a:p>
          <a:p>
            <a:pPr>
              <a:lnSpc>
                <a:spcPts val="1800"/>
              </a:lnSpc>
              <a:defRPr/>
            </a:pPr>
            <a:r>
              <a:rPr lang="ja-JP" altLang="en-US" sz="1400" b="1" dirty="0">
                <a:solidFill>
                  <a:schemeClr val="bg1"/>
                </a:solidFill>
                <a:latin typeface="Meiryo UI"/>
                <a:ea typeface="Meiryo UI"/>
                <a:cs typeface="Meiryo UI"/>
              </a:rPr>
              <a:t>　</a:t>
            </a:r>
            <a:r>
              <a:rPr lang="ja-JP" altLang="en-US" sz="1400" b="1" dirty="0" smtClean="0">
                <a:solidFill>
                  <a:schemeClr val="bg1"/>
                </a:solidFill>
                <a:latin typeface="Meiryo UI"/>
                <a:ea typeface="Meiryo UI"/>
                <a:cs typeface="Meiryo UI"/>
              </a:rPr>
              <a:t>　 の世界的なクラスター</a:t>
            </a:r>
            <a:endParaRPr lang="en-US" altLang="ja-JP" sz="1400" b="1" dirty="0" smtClean="0">
              <a:solidFill>
                <a:schemeClr val="bg1"/>
              </a:solidFill>
              <a:latin typeface="Meiryo UI"/>
              <a:ea typeface="Meiryo UI"/>
              <a:cs typeface="Meiryo UI"/>
            </a:endParaRPr>
          </a:p>
          <a:p>
            <a:pPr>
              <a:lnSpc>
                <a:spcPts val="1800"/>
              </a:lnSpc>
              <a:defRPr/>
            </a:pPr>
            <a:r>
              <a:rPr lang="ja-JP" altLang="en-US" sz="1400" b="1" dirty="0">
                <a:solidFill>
                  <a:schemeClr val="bg1"/>
                </a:solidFill>
                <a:latin typeface="Meiryo UI"/>
                <a:ea typeface="Meiryo UI"/>
                <a:cs typeface="Meiryo UI"/>
              </a:rPr>
              <a:t>　</a:t>
            </a:r>
            <a:r>
              <a:rPr lang="ja-JP" altLang="en-US" sz="1400" b="1" dirty="0" smtClean="0">
                <a:solidFill>
                  <a:schemeClr val="bg1"/>
                </a:solidFill>
                <a:latin typeface="Meiryo UI"/>
                <a:ea typeface="Meiryo UI"/>
                <a:cs typeface="Meiryo UI"/>
              </a:rPr>
              <a:t>　 形成</a:t>
            </a:r>
            <a:endParaRPr lang="en-US" altLang="ja-JP" sz="1400" b="1" dirty="0" smtClean="0">
              <a:solidFill>
                <a:schemeClr val="bg1"/>
              </a:solidFill>
              <a:latin typeface="Meiryo UI"/>
              <a:ea typeface="Meiryo UI"/>
              <a:cs typeface="Meiryo UI"/>
            </a:endParaRPr>
          </a:p>
        </p:txBody>
      </p:sp>
      <p:sp>
        <p:nvSpPr>
          <p:cNvPr id="18" name="角丸四角形 17"/>
          <p:cNvSpPr/>
          <p:nvPr/>
        </p:nvSpPr>
        <p:spPr>
          <a:xfrm>
            <a:off x="107504" y="1257728"/>
            <a:ext cx="3024336" cy="2406314"/>
          </a:xfrm>
          <a:prstGeom prst="roundRect">
            <a:avLst>
              <a:gd name="adj" fmla="val 0"/>
            </a:avLst>
          </a:prstGeom>
          <a:noFill/>
          <a:ln w="12700">
            <a:solidFill>
              <a:schemeClr val="tx2">
                <a:lumMod val="50000"/>
              </a:schemeClr>
            </a:solidFill>
            <a:prstDash val="dash"/>
          </a:ln>
        </p:spPr>
        <p:style>
          <a:lnRef idx="2">
            <a:schemeClr val="accent4"/>
          </a:lnRef>
          <a:fillRef idx="1">
            <a:schemeClr val="lt1"/>
          </a:fillRef>
          <a:effectRef idx="0">
            <a:schemeClr val="accent4"/>
          </a:effectRef>
          <a:fontRef idx="minor">
            <a:schemeClr val="dk1"/>
          </a:fontRef>
        </p:style>
        <p:txBody>
          <a:bodyPr lIns="108000" tIns="72000" rIns="108000" bIns="72000" anchor="ctr" anchorCtr="0"/>
          <a:lstStyle/>
          <a:p>
            <a:pPr>
              <a:lnSpc>
                <a:spcPts val="1400"/>
              </a:lnSpc>
              <a:defRPr/>
            </a:pPr>
            <a:r>
              <a:rPr lang="ja-JP" altLang="en-US" sz="1200" dirty="0" smtClean="0">
                <a:solidFill>
                  <a:schemeClr val="tx1"/>
                </a:solidFill>
                <a:latin typeface="Meiryo UI"/>
                <a:ea typeface="Meiryo UI"/>
                <a:cs typeface="Meiryo UI"/>
              </a:rPr>
              <a:t>・</a:t>
            </a:r>
            <a:r>
              <a:rPr lang="ja-JP" altLang="en-US" sz="1200" dirty="0">
                <a:solidFill>
                  <a:schemeClr val="tx1"/>
                </a:solidFill>
                <a:latin typeface="Meiryo UI"/>
                <a:ea typeface="Meiryo UI"/>
                <a:cs typeface="Meiryo UI"/>
              </a:rPr>
              <a:t>先端技術産業のさらなる</a:t>
            </a:r>
            <a:r>
              <a:rPr lang="ja-JP" altLang="en-US" sz="1200" dirty="0" smtClean="0">
                <a:solidFill>
                  <a:schemeClr val="tx1"/>
                </a:solidFill>
                <a:latin typeface="Meiryo UI"/>
                <a:ea typeface="Meiryo UI"/>
                <a:cs typeface="Meiryo UI"/>
              </a:rPr>
              <a:t>強化</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ライフサイエンス分野　など</a:t>
            </a:r>
            <a:endParaRPr lang="en-US" altLang="ja-JP" sz="1200" dirty="0" smtClean="0">
              <a:solidFill>
                <a:schemeClr val="tx1"/>
              </a:solidFill>
              <a:latin typeface="Meiryo UI"/>
              <a:ea typeface="Meiryo UI"/>
              <a:cs typeface="Meiryo UI"/>
            </a:endParaRPr>
          </a:p>
          <a:p>
            <a:pPr marL="273050" indent="-273050">
              <a:lnSpc>
                <a:spcPts val="1400"/>
              </a:lnSpc>
              <a:defRPr/>
            </a:pPr>
            <a:r>
              <a:rPr lang="ja-JP" altLang="en-US" sz="1200" dirty="0" smtClean="0">
                <a:solidFill>
                  <a:schemeClr val="tx1"/>
                </a:solidFill>
                <a:latin typeface="Meiryo UI"/>
                <a:ea typeface="Meiryo UI"/>
                <a:cs typeface="Meiryo UI"/>
              </a:rPr>
              <a:t>　⇒</a:t>
            </a:r>
            <a:r>
              <a:rPr lang="ja-JP" altLang="en-US" sz="1200" dirty="0">
                <a:solidFill>
                  <a:schemeClr val="tx1"/>
                </a:solidFill>
                <a:latin typeface="Meiryo UI"/>
                <a:ea typeface="Meiryo UI"/>
                <a:cs typeface="Meiryo UI"/>
              </a:rPr>
              <a:t>彩都・健都・未来医療国際拠点プロジェクトの推進　など</a:t>
            </a:r>
            <a:endParaRPr lang="en-US" altLang="ja-JP" sz="1200" dirty="0">
              <a:solidFill>
                <a:schemeClr val="tx1"/>
              </a:solidFill>
              <a:latin typeface="Meiryo UI"/>
              <a:ea typeface="Meiryo UI"/>
              <a:cs typeface="Meiryo UI"/>
            </a:endParaRPr>
          </a:p>
          <a:p>
            <a:pPr>
              <a:lnSpc>
                <a:spcPts val="1400"/>
              </a:lnSpc>
              <a:defRPr/>
            </a:pPr>
            <a:endParaRPr lang="en-US" altLang="ja-JP" sz="1200" dirty="0">
              <a:solidFill>
                <a:schemeClr val="tx1"/>
              </a:solidFill>
              <a:latin typeface="Meiryo UI"/>
              <a:ea typeface="Meiryo UI"/>
              <a:cs typeface="Meiryo UI"/>
            </a:endParaRPr>
          </a:p>
          <a:p>
            <a:pPr>
              <a:lnSpc>
                <a:spcPts val="1400"/>
              </a:lnSpc>
              <a:spcBef>
                <a:spcPts val="300"/>
              </a:spcBef>
              <a:defRPr/>
            </a:pPr>
            <a:r>
              <a:rPr lang="en-US" altLang="ja-JP" sz="1200" dirty="0">
                <a:solidFill>
                  <a:schemeClr val="tx1"/>
                </a:solidFill>
                <a:latin typeface="Meiryo UI"/>
                <a:ea typeface="Meiryo UI"/>
                <a:cs typeface="Meiryo UI"/>
              </a:rPr>
              <a:t> </a:t>
            </a:r>
            <a:r>
              <a:rPr lang="en-US" altLang="ja-JP" sz="1200" dirty="0" smtClean="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a:t>
            </a:r>
            <a:r>
              <a:rPr lang="ja-JP" altLang="en-US" sz="1200" dirty="0">
                <a:solidFill>
                  <a:schemeClr val="tx1"/>
                </a:solidFill>
                <a:latin typeface="Meiryo UI"/>
                <a:ea typeface="Meiryo UI"/>
                <a:cs typeface="Meiryo UI"/>
              </a:rPr>
              <a:t>国際</a:t>
            </a:r>
            <a:r>
              <a:rPr lang="ja-JP" altLang="en-US" sz="1200" dirty="0" smtClean="0">
                <a:solidFill>
                  <a:schemeClr val="tx1"/>
                </a:solidFill>
                <a:latin typeface="Meiryo UI"/>
                <a:ea typeface="Meiryo UI"/>
                <a:cs typeface="Meiryo UI"/>
              </a:rPr>
              <a:t>戦略</a:t>
            </a:r>
            <a:r>
              <a:rPr lang="ja-JP" altLang="en-US" sz="1200" dirty="0">
                <a:solidFill>
                  <a:schemeClr val="tx1"/>
                </a:solidFill>
                <a:latin typeface="Meiryo UI"/>
                <a:ea typeface="Meiryo UI"/>
                <a:cs typeface="Meiryo UI"/>
              </a:rPr>
              <a:t>総合特</a:t>
            </a:r>
            <a:r>
              <a:rPr lang="ja-JP" altLang="en-US" sz="1200" dirty="0" smtClean="0">
                <a:solidFill>
                  <a:schemeClr val="tx1"/>
                </a:solidFill>
                <a:latin typeface="Meiryo UI"/>
                <a:ea typeface="Meiryo UI"/>
                <a:cs typeface="Meiryo UI"/>
              </a:rPr>
              <a:t>区制度や国家戦略</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   特区制度を活用した企業集積や研究</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  開発</a:t>
            </a:r>
            <a:r>
              <a:rPr lang="ja-JP" altLang="en-US" sz="1200" dirty="0">
                <a:solidFill>
                  <a:schemeClr val="tx1"/>
                </a:solidFill>
                <a:latin typeface="Meiryo UI"/>
                <a:ea typeface="Meiryo UI"/>
                <a:cs typeface="Meiryo UI"/>
              </a:rPr>
              <a:t>等</a:t>
            </a:r>
            <a:r>
              <a:rPr lang="ja-JP" altLang="en-US" sz="1200" dirty="0" smtClean="0">
                <a:solidFill>
                  <a:schemeClr val="tx1"/>
                </a:solidFill>
                <a:latin typeface="Meiryo UI"/>
                <a:ea typeface="Meiryo UI"/>
                <a:cs typeface="Meiryo UI"/>
              </a:rPr>
              <a:t>の促進</a:t>
            </a:r>
            <a:endParaRPr lang="en-US" altLang="ja-JP" sz="1200" dirty="0" smtClean="0">
              <a:solidFill>
                <a:schemeClr val="tx1"/>
              </a:solidFill>
              <a:latin typeface="Meiryo UI"/>
              <a:ea typeface="Meiryo UI"/>
              <a:cs typeface="Meiryo UI"/>
            </a:endParaRPr>
          </a:p>
          <a:p>
            <a:pPr>
              <a:lnSpc>
                <a:spcPts val="1400"/>
              </a:lnSpc>
              <a:defRPr/>
            </a:pPr>
            <a:endParaRPr lang="en-US" altLang="ja-JP" sz="1200" dirty="0" smtClean="0">
              <a:solidFill>
                <a:schemeClr val="tx1"/>
              </a:solidFill>
              <a:latin typeface="Meiryo UI"/>
              <a:ea typeface="Meiryo UI"/>
              <a:cs typeface="Meiryo UI"/>
            </a:endParaRPr>
          </a:p>
          <a:p>
            <a:pPr>
              <a:lnSpc>
                <a:spcPts val="1400"/>
              </a:lnSpc>
              <a:defRPr/>
            </a:pPr>
            <a:r>
              <a:rPr lang="ja-JP" altLang="en-US" sz="1200" dirty="0" smtClean="0">
                <a:solidFill>
                  <a:schemeClr val="tx1"/>
                </a:solidFill>
                <a:latin typeface="Meiryo UI"/>
                <a:ea typeface="Meiryo UI"/>
                <a:cs typeface="Meiryo UI"/>
              </a:rPr>
              <a:t>  ⇒</a:t>
            </a:r>
            <a:r>
              <a:rPr lang="en-US" altLang="ja-JP" sz="1200" dirty="0" smtClean="0">
                <a:solidFill>
                  <a:schemeClr val="tx1"/>
                </a:solidFill>
                <a:latin typeface="Meiryo UI"/>
                <a:ea typeface="Meiryo UI"/>
                <a:cs typeface="Meiryo UI"/>
              </a:rPr>
              <a:t>PMDA</a:t>
            </a:r>
            <a:r>
              <a:rPr lang="ja-JP" altLang="en-US" sz="1200" dirty="0" smtClean="0">
                <a:solidFill>
                  <a:schemeClr val="tx1"/>
                </a:solidFill>
                <a:latin typeface="Meiryo UI"/>
                <a:ea typeface="Meiryo UI"/>
                <a:cs typeface="Meiryo UI"/>
              </a:rPr>
              <a:t>関西支部の設置</a:t>
            </a:r>
            <a:r>
              <a:rPr lang="ja-JP" altLang="en-US" sz="1200" dirty="0">
                <a:solidFill>
                  <a:schemeClr val="tx1"/>
                </a:solidFill>
                <a:latin typeface="Meiryo UI"/>
                <a:ea typeface="Meiryo UI"/>
                <a:cs typeface="Meiryo UI"/>
              </a:rPr>
              <a:t>実現、機能</a:t>
            </a:r>
            <a:r>
              <a:rPr lang="ja-JP" altLang="en-US" sz="1200" dirty="0" smtClean="0">
                <a:solidFill>
                  <a:schemeClr val="tx1"/>
                </a:solidFill>
                <a:latin typeface="Meiryo UI"/>
                <a:ea typeface="Meiryo UI"/>
                <a:cs typeface="Meiryo UI"/>
              </a:rPr>
              <a:t>拡充</a:t>
            </a:r>
            <a:endParaRPr lang="en-US" altLang="ja-JP" sz="1200" dirty="0">
              <a:solidFill>
                <a:schemeClr val="tx1"/>
              </a:solidFill>
              <a:latin typeface="Meiryo UI"/>
              <a:ea typeface="Meiryo UI"/>
              <a:cs typeface="Meiryo UI"/>
            </a:endParaRPr>
          </a:p>
        </p:txBody>
      </p:sp>
      <p:sp>
        <p:nvSpPr>
          <p:cNvPr id="2" name="右矢印 1"/>
          <p:cNvSpPr/>
          <p:nvPr/>
        </p:nvSpPr>
        <p:spPr>
          <a:xfrm>
            <a:off x="6152139" y="2339137"/>
            <a:ext cx="508093" cy="354869"/>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p>
        </p:txBody>
      </p:sp>
      <p:sp>
        <p:nvSpPr>
          <p:cNvPr id="21" name="角丸四角形 20"/>
          <p:cNvSpPr/>
          <p:nvPr/>
        </p:nvSpPr>
        <p:spPr>
          <a:xfrm>
            <a:off x="3426863" y="1257726"/>
            <a:ext cx="2700000" cy="1538351"/>
          </a:xfrm>
          <a:prstGeom prst="roundRect">
            <a:avLst>
              <a:gd name="adj" fmla="val 0"/>
            </a:avLst>
          </a:prstGeom>
          <a:noFill/>
          <a:ln w="12700">
            <a:solidFill>
              <a:schemeClr val="tx2">
                <a:lumMod val="50000"/>
              </a:schemeClr>
            </a:solidFill>
            <a:prstDash val="dash"/>
          </a:ln>
        </p:spPr>
        <p:style>
          <a:lnRef idx="2">
            <a:schemeClr val="accent4"/>
          </a:lnRef>
          <a:fillRef idx="1">
            <a:schemeClr val="lt1"/>
          </a:fillRef>
          <a:effectRef idx="0">
            <a:schemeClr val="accent4"/>
          </a:effectRef>
          <a:fontRef idx="minor">
            <a:schemeClr val="dk1"/>
          </a:fontRef>
        </p:style>
        <p:txBody>
          <a:bodyPr lIns="108000" tIns="36000" rIns="36000" bIns="36000" anchor="ctr" anchorCtr="0"/>
          <a:lstStyle/>
          <a:p>
            <a:pPr marL="95250" indent="-95250">
              <a:lnSpc>
                <a:spcPts val="1400"/>
              </a:lnSpc>
              <a:defRPr/>
            </a:pPr>
            <a:r>
              <a:rPr lang="ja-JP" altLang="en-US" sz="1200" dirty="0">
                <a:solidFill>
                  <a:schemeClr val="tx1"/>
                </a:solidFill>
                <a:latin typeface="Meiryo UI"/>
                <a:ea typeface="Meiryo UI"/>
                <a:cs typeface="Meiryo UI"/>
              </a:rPr>
              <a:t>・</a:t>
            </a:r>
            <a:r>
              <a:rPr lang="ja-JP" altLang="en-US" sz="1200" dirty="0" smtClean="0">
                <a:solidFill>
                  <a:schemeClr val="tx1"/>
                </a:solidFill>
                <a:latin typeface="Meiryo UI"/>
                <a:ea typeface="Meiryo UI"/>
                <a:cs typeface="Meiryo UI"/>
              </a:rPr>
              <a:t>健康・医療</a:t>
            </a:r>
            <a:r>
              <a:rPr lang="ja-JP" altLang="en-US" sz="1200" dirty="0">
                <a:solidFill>
                  <a:schemeClr val="tx1"/>
                </a:solidFill>
                <a:latin typeface="Meiryo UI"/>
                <a:ea typeface="Meiryo UI"/>
                <a:cs typeface="Meiryo UI"/>
              </a:rPr>
              <a:t>関連産業</a:t>
            </a:r>
            <a:r>
              <a:rPr lang="ja-JP" altLang="en-US" sz="1200" dirty="0" smtClean="0">
                <a:solidFill>
                  <a:schemeClr val="tx1"/>
                </a:solidFill>
                <a:latin typeface="Meiryo UI"/>
                <a:ea typeface="Meiryo UI"/>
                <a:cs typeface="Meiryo UI"/>
              </a:rPr>
              <a:t>は、今後高齢化が進むアジアを含め世界的に伸びる市場</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smtClean="0">
                <a:solidFill>
                  <a:schemeClr val="tx1"/>
                </a:solidFill>
                <a:latin typeface="Meiryo UI"/>
                <a:ea typeface="Meiryo UI"/>
                <a:cs typeface="Meiryo UI"/>
              </a:rPr>
              <a:t>・医薬品・医療機器産業は、他産業への</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波及が大きく、景気の変動に左右されに</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くい特徴</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smtClean="0">
                <a:solidFill>
                  <a:schemeClr val="tx1"/>
                </a:solidFill>
                <a:latin typeface="Meiryo UI"/>
                <a:ea typeface="Meiryo UI"/>
                <a:cs typeface="Meiryo UI"/>
              </a:rPr>
              <a:t>・</a:t>
            </a: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大阪</a:t>
            </a:r>
            <a:r>
              <a:rPr lang="ja-JP" altLang="en-US" sz="1200" dirty="0">
                <a:solidFill>
                  <a:schemeClr val="tx1"/>
                </a:solidFill>
                <a:latin typeface="Meiryo UI"/>
                <a:ea typeface="Meiryo UI"/>
                <a:cs typeface="Meiryo UI"/>
              </a:rPr>
              <a:t>・関西には、スポーツや食をはじめ</a:t>
            </a:r>
            <a:r>
              <a:rPr lang="ja-JP" altLang="en-US" sz="1200" dirty="0" smtClean="0">
                <a:solidFill>
                  <a:schemeClr val="tx1"/>
                </a:solidFill>
                <a:latin typeface="Meiryo UI"/>
                <a:ea typeface="Meiryo UI"/>
                <a:cs typeface="Meiryo UI"/>
              </a:rPr>
              <a:t>と</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する</a:t>
            </a:r>
            <a:r>
              <a:rPr lang="ja-JP" altLang="en-US" sz="1200" dirty="0">
                <a:solidFill>
                  <a:schemeClr val="tx1"/>
                </a:solidFill>
                <a:latin typeface="Meiryo UI"/>
                <a:ea typeface="Meiryo UI"/>
                <a:cs typeface="Meiryo UI"/>
              </a:rPr>
              <a:t>ヘルスケア分野など、健康に</a:t>
            </a:r>
            <a:r>
              <a:rPr lang="ja-JP" altLang="en-US" sz="1200" dirty="0" smtClean="0">
                <a:solidFill>
                  <a:schemeClr val="tx1"/>
                </a:solidFill>
                <a:latin typeface="Meiryo UI"/>
                <a:ea typeface="Meiryo UI"/>
                <a:cs typeface="Meiryo UI"/>
              </a:rPr>
              <a:t>関わる</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産業</a:t>
            </a:r>
            <a:r>
              <a:rPr lang="ja-JP" altLang="en-US" sz="1200" dirty="0">
                <a:solidFill>
                  <a:schemeClr val="tx1"/>
                </a:solidFill>
                <a:latin typeface="Meiryo UI"/>
                <a:ea typeface="Meiryo UI"/>
                <a:cs typeface="Meiryo UI"/>
              </a:rPr>
              <a:t>が幅広く</a:t>
            </a:r>
            <a:r>
              <a:rPr lang="ja-JP" altLang="en-US" sz="1200" dirty="0" smtClean="0">
                <a:solidFill>
                  <a:schemeClr val="tx1"/>
                </a:solidFill>
                <a:latin typeface="Meiryo UI"/>
                <a:ea typeface="Meiryo UI"/>
                <a:cs typeface="Meiryo UI"/>
              </a:rPr>
              <a:t>集積</a:t>
            </a:r>
            <a:endParaRPr lang="en-US" altLang="ja-JP" sz="1200" dirty="0" smtClean="0">
              <a:solidFill>
                <a:schemeClr val="tx1"/>
              </a:solidFill>
              <a:latin typeface="Meiryo UI"/>
              <a:ea typeface="Meiryo UI"/>
              <a:cs typeface="Meiryo UI"/>
            </a:endParaRPr>
          </a:p>
        </p:txBody>
      </p:sp>
      <p:sp>
        <p:nvSpPr>
          <p:cNvPr id="26" name="テキスト ボックス 25"/>
          <p:cNvSpPr txBox="1"/>
          <p:nvPr/>
        </p:nvSpPr>
        <p:spPr>
          <a:xfrm>
            <a:off x="103491" y="980728"/>
            <a:ext cx="1890717"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これまで</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の主な取組み例</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3336593" y="990776"/>
            <a:ext cx="2822608" cy="276999"/>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今後取組むべきポイント</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251520" y="6667"/>
            <a:ext cx="8892480" cy="461665"/>
          </a:xfrm>
          <a:prstGeom prst="rect">
            <a:avLst/>
          </a:prstGeom>
          <a:noFill/>
        </p:spPr>
        <p:txBody>
          <a:bodyPr wrap="square" rtlCol="0">
            <a:sp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新たに重点化を図る分野</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～分野の考え方～</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6" name="直線コネクタ 45"/>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8" name="右矢印 47"/>
          <p:cNvSpPr/>
          <p:nvPr/>
        </p:nvSpPr>
        <p:spPr>
          <a:xfrm>
            <a:off x="3131840" y="2441209"/>
            <a:ext cx="288032" cy="354869"/>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p>
        </p:txBody>
      </p:sp>
      <p:sp>
        <p:nvSpPr>
          <p:cNvPr id="63" name="テキスト ボックス 62"/>
          <p:cNvSpPr txBox="1">
            <a:spLocks/>
          </p:cNvSpPr>
          <p:nvPr/>
        </p:nvSpPr>
        <p:spPr>
          <a:xfrm>
            <a:off x="43922" y="637815"/>
            <a:ext cx="3638375" cy="307777"/>
          </a:xfrm>
          <a:prstGeom prst="rect">
            <a:avLst/>
          </a:prstGeom>
        </p:spPr>
        <p:style>
          <a:lnRef idx="0">
            <a:schemeClr val="accent1"/>
          </a:lnRef>
          <a:fillRef idx="3">
            <a:schemeClr val="accent1"/>
          </a:fillRef>
          <a:effectRef idx="3">
            <a:schemeClr val="accent1"/>
          </a:effectRef>
          <a:fontRef idx="minor">
            <a:schemeClr val="lt1"/>
          </a:fontRef>
        </p:style>
        <p:txBody>
          <a:bodyPr wrap="square" lIns="36000" rIns="36000" anchor="ctr">
            <a:spAutoFit/>
          </a:bodyPr>
          <a:lstStyle/>
          <a:p>
            <a:pPr algn="ctr"/>
            <a:r>
              <a:rPr lang="ja-JP" altLang="en-US" sz="1400" b="1" dirty="0">
                <a:solidFill>
                  <a:srgbClr val="FFFFFF"/>
                </a:solidFill>
                <a:latin typeface="Meiryo UI"/>
                <a:ea typeface="Meiryo UI"/>
                <a:cs typeface="Meiryo UI"/>
              </a:rPr>
              <a:t>今後の成長市場に関して</a:t>
            </a:r>
          </a:p>
        </p:txBody>
      </p:sp>
      <p:sp>
        <p:nvSpPr>
          <p:cNvPr id="72" name="角丸四角形 71"/>
          <p:cNvSpPr/>
          <p:nvPr/>
        </p:nvSpPr>
        <p:spPr>
          <a:xfrm>
            <a:off x="3415741" y="2800250"/>
            <a:ext cx="2865629" cy="991026"/>
          </a:xfrm>
          <a:prstGeom prst="roundRect">
            <a:avLst>
              <a:gd name="adj" fmla="val 0"/>
            </a:avLst>
          </a:prstGeom>
          <a:noFill/>
          <a:ln w="12700">
            <a:noFill/>
            <a:prstDash val="dash"/>
          </a:ln>
        </p:spPr>
        <p:style>
          <a:lnRef idx="2">
            <a:schemeClr val="accent4"/>
          </a:lnRef>
          <a:fillRef idx="1">
            <a:schemeClr val="lt1"/>
          </a:fillRef>
          <a:effectRef idx="0">
            <a:schemeClr val="accent4"/>
          </a:effectRef>
          <a:fontRef idx="minor">
            <a:schemeClr val="dk1"/>
          </a:fontRef>
        </p:style>
        <p:txBody>
          <a:bodyPr lIns="108000" tIns="36000" rIns="108000" bIns="36000" anchor="t" anchorCtr="0"/>
          <a:lstStyle/>
          <a:p>
            <a:pPr marL="95250" indent="-95250">
              <a:lnSpc>
                <a:spcPts val="1200"/>
              </a:lnSpc>
              <a:defRPr/>
            </a:pPr>
            <a:r>
              <a:rPr lang="ja-JP" altLang="en-US" sz="1200" dirty="0" smtClean="0">
                <a:solidFill>
                  <a:schemeClr val="tx1"/>
                </a:solidFill>
                <a:latin typeface="Meiryo UI"/>
                <a:ea typeface="Meiryo UI"/>
                <a:cs typeface="Meiryo UI"/>
              </a:rPr>
              <a:t>⇒</a:t>
            </a:r>
            <a:r>
              <a:rPr lang="ja-JP" altLang="en-US" sz="1200" dirty="0">
                <a:solidFill>
                  <a:schemeClr val="tx1"/>
                </a:solidFill>
                <a:latin typeface="Meiryo UI"/>
                <a:ea typeface="Meiryo UI"/>
                <a:cs typeface="Meiryo UI"/>
              </a:rPr>
              <a:t>大阪が</a:t>
            </a:r>
            <a:r>
              <a:rPr lang="ja-JP" altLang="en-US" sz="1200" dirty="0" smtClean="0">
                <a:solidFill>
                  <a:schemeClr val="tx1"/>
                </a:solidFill>
                <a:latin typeface="Meiryo UI"/>
                <a:ea typeface="Meiryo UI"/>
                <a:cs typeface="Meiryo UI"/>
              </a:rPr>
              <a:t>強みを</a:t>
            </a:r>
            <a:r>
              <a:rPr lang="ja-JP" altLang="en-US" sz="1200" dirty="0">
                <a:solidFill>
                  <a:schemeClr val="tx1"/>
                </a:solidFill>
                <a:latin typeface="Meiryo UI"/>
                <a:ea typeface="Meiryo UI"/>
                <a:cs typeface="Meiryo UI"/>
              </a:rPr>
              <a:t>有する分野で</a:t>
            </a:r>
            <a:r>
              <a:rPr lang="ja-JP" altLang="en-US" sz="1200" dirty="0" smtClean="0">
                <a:solidFill>
                  <a:schemeClr val="tx1"/>
                </a:solidFill>
                <a:latin typeface="Meiryo UI"/>
                <a:ea typeface="Meiryo UI"/>
                <a:cs typeface="Meiryo UI"/>
              </a:rPr>
              <a:t>最先端の次世代産業を育成し、高所得をあげる戦略を進める必要</a:t>
            </a:r>
            <a:endParaRPr lang="en-US" altLang="ja-JP" sz="1200" dirty="0" smtClean="0">
              <a:solidFill>
                <a:schemeClr val="tx1"/>
              </a:solidFill>
              <a:latin typeface="Meiryo UI"/>
              <a:ea typeface="Meiryo UI"/>
              <a:cs typeface="Meiryo UI"/>
            </a:endParaRPr>
          </a:p>
          <a:p>
            <a:pPr marL="95250" indent="-95250">
              <a:lnSpc>
                <a:spcPts val="1200"/>
              </a:lnSpc>
              <a:defRPr/>
            </a:pPr>
            <a:r>
              <a:rPr lang="ja-JP" altLang="en-US" sz="1200" dirty="0" smtClean="0">
                <a:solidFill>
                  <a:schemeClr val="tx1"/>
                </a:solidFill>
                <a:latin typeface="Meiryo UI"/>
                <a:ea typeface="Meiryo UI"/>
                <a:cs typeface="Meiryo UI"/>
              </a:rPr>
              <a:t>⇒</a:t>
            </a:r>
            <a:r>
              <a:rPr lang="ja-JP" altLang="en-US" sz="1200" dirty="0">
                <a:solidFill>
                  <a:schemeClr val="tx1"/>
                </a:solidFill>
                <a:latin typeface="Meiryo UI"/>
                <a:ea typeface="Meiryo UI"/>
                <a:cs typeface="Meiryo UI"/>
              </a:rPr>
              <a:t>大阪・関西の</a:t>
            </a:r>
            <a:r>
              <a:rPr lang="ja-JP" altLang="en-US" sz="1200" dirty="0" smtClean="0">
                <a:solidFill>
                  <a:schemeClr val="tx1"/>
                </a:solidFill>
                <a:latin typeface="Meiryo UI"/>
                <a:ea typeface="Meiryo UI"/>
                <a:cs typeface="Meiryo UI"/>
              </a:rPr>
              <a:t>ライフサイエンスのポテンシャルを活かしながら、ヘルスケアなど、すそ野の広い重層的な産業を創出する必要</a:t>
            </a:r>
            <a:endParaRPr lang="en-US" altLang="ja-JP" sz="1200" dirty="0" smtClean="0">
              <a:solidFill>
                <a:schemeClr val="tx1"/>
              </a:solidFill>
              <a:latin typeface="Meiryo UI"/>
              <a:ea typeface="Meiryo UI"/>
              <a:cs typeface="Meiryo UI"/>
            </a:endParaRPr>
          </a:p>
        </p:txBody>
      </p:sp>
      <p:sp>
        <p:nvSpPr>
          <p:cNvPr id="73" name="円/楕円 72"/>
          <p:cNvSpPr/>
          <p:nvPr/>
        </p:nvSpPr>
        <p:spPr>
          <a:xfrm>
            <a:off x="6867659" y="1668895"/>
            <a:ext cx="2016000" cy="612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新たに重点化を図る分野</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261" y="4132971"/>
            <a:ext cx="2651132" cy="2536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4" name="正方形/長方形 83"/>
          <p:cNvSpPr/>
          <p:nvPr/>
        </p:nvSpPr>
        <p:spPr>
          <a:xfrm>
            <a:off x="2544401" y="3832781"/>
            <a:ext cx="2182008" cy="253916"/>
          </a:xfrm>
          <a:prstGeom prst="rect">
            <a:avLst/>
          </a:prstGeom>
        </p:spPr>
        <p:txBody>
          <a:bodyPr wrap="none">
            <a:spAutoFit/>
          </a:bodyPr>
          <a:lstStyle/>
          <a:p>
            <a:r>
              <a:rPr kumimoji="0" lang="ja-JP" altLang="en-US" sz="105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5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関西の</a:t>
            </a:r>
            <a:r>
              <a:rPr kumimoji="0" lang="ja-JP" altLang="en-US" sz="105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健康医療関連産業の拡大</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正方形/長方形 84"/>
          <p:cNvSpPr/>
          <p:nvPr/>
        </p:nvSpPr>
        <p:spPr>
          <a:xfrm>
            <a:off x="2623759" y="4002001"/>
            <a:ext cx="2377508" cy="194925"/>
          </a:xfrm>
          <a:prstGeom prst="rect">
            <a:avLst/>
          </a:prstGeom>
        </p:spPr>
        <p:txBody>
          <a:bodyPr wrap="square">
            <a:spAutoFit/>
          </a:bodyPr>
          <a:lstStyle/>
          <a:p>
            <a:pPr marL="177800" indent="-17780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出典：一般財団法人アジア太平洋研究所作成資料</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角丸四角形 6"/>
          <p:cNvSpPr/>
          <p:nvPr/>
        </p:nvSpPr>
        <p:spPr>
          <a:xfrm>
            <a:off x="174751" y="3825344"/>
            <a:ext cx="8836301" cy="2988032"/>
          </a:xfrm>
          <a:prstGeom prst="roundRect">
            <a:avLst>
              <a:gd name="adj" fmla="val 4211"/>
            </a:avLst>
          </a:prstGeom>
          <a:noFill/>
          <a:ln w="349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角丸四角形 28"/>
          <p:cNvSpPr/>
          <p:nvPr/>
        </p:nvSpPr>
        <p:spPr>
          <a:xfrm>
            <a:off x="6162187" y="1413113"/>
            <a:ext cx="360000" cy="2016000"/>
          </a:xfrm>
          <a:prstGeom prst="roundRect">
            <a:avLst>
              <a:gd name="adj" fmla="val 0"/>
            </a:avLst>
          </a:prstGeom>
          <a:noFill/>
          <a:ln w="12700">
            <a:noFill/>
            <a:prstDash val="dash"/>
          </a:ln>
        </p:spPr>
        <p:style>
          <a:lnRef idx="2">
            <a:schemeClr val="accent4"/>
          </a:lnRef>
          <a:fillRef idx="1">
            <a:schemeClr val="lt1"/>
          </a:fillRef>
          <a:effectRef idx="0">
            <a:schemeClr val="accent4"/>
          </a:effectRef>
          <a:fontRef idx="minor">
            <a:schemeClr val="dk1"/>
          </a:fontRef>
        </p:style>
        <p:txBody>
          <a:bodyPr vert="eaVert" lIns="36000" tIns="72000" rIns="36000" bIns="36000" anchor="ctr" anchorCtr="0"/>
          <a:lstStyle/>
          <a:p>
            <a:pPr algn="ctr">
              <a:lnSpc>
                <a:spcPts val="1200"/>
              </a:lnSpc>
              <a:spcBef>
                <a:spcPts val="0"/>
              </a:spcBef>
              <a:defRPr/>
            </a:pPr>
            <a:r>
              <a:rPr lang="ja-JP" altLang="en-US" sz="1200" dirty="0" smtClean="0">
                <a:solidFill>
                  <a:schemeClr val="tx1"/>
                </a:solidFill>
                <a:latin typeface="HGS創英角ｺﾞｼｯｸUB" panose="020B0900000000000000" pitchFamily="50" charset="-128"/>
                <a:ea typeface="HGS創英角ｺﾞｼｯｸUB" panose="020B0900000000000000" pitchFamily="50" charset="-128"/>
                <a:cs typeface="Meiryo UI"/>
              </a:rPr>
              <a:t>大阪の強みを伸ばす</a:t>
            </a:r>
            <a:endParaRPr lang="en-US" altLang="ja-JP" sz="1200" dirty="0" smtClean="0">
              <a:solidFill>
                <a:schemeClr val="tx1"/>
              </a:solidFill>
              <a:latin typeface="HGS創英角ｺﾞｼｯｸUB" panose="020B0900000000000000" pitchFamily="50" charset="-128"/>
              <a:ea typeface="HGS創英角ｺﾞｼｯｸUB" panose="020B0900000000000000" pitchFamily="50" charset="-128"/>
              <a:cs typeface="Meiryo UI"/>
            </a:endParaRPr>
          </a:p>
        </p:txBody>
      </p:sp>
      <p:sp>
        <p:nvSpPr>
          <p:cNvPr id="30" name="正方形/長方形 29"/>
          <p:cNvSpPr/>
          <p:nvPr/>
        </p:nvSpPr>
        <p:spPr>
          <a:xfrm>
            <a:off x="5092906" y="3821985"/>
            <a:ext cx="2409634" cy="253916"/>
          </a:xfrm>
          <a:prstGeom prst="rect">
            <a:avLst/>
          </a:prstGeom>
        </p:spPr>
        <p:txBody>
          <a:bodyPr wrap="none">
            <a:spAutoFit/>
          </a:bodyPr>
          <a:lstStyle/>
          <a:p>
            <a:r>
              <a:rPr kumimoji="0" lang="ja-JP" altLang="en-US" sz="105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a:t>
            </a:r>
            <a:r>
              <a:rPr kumimoji="0" lang="ja-JP" altLang="en-US" sz="105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府内産業</a:t>
            </a:r>
            <a:r>
              <a:rPr kumimoji="0" lang="ja-JP" altLang="en-US" sz="105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別感応度・影響力</a:t>
            </a:r>
            <a:r>
              <a:rPr kumimoji="0" lang="ja-JP" altLang="en-US" sz="105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係数</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5228337" y="4000450"/>
            <a:ext cx="3235040" cy="194925"/>
          </a:xfrm>
          <a:prstGeom prst="rect">
            <a:avLst/>
          </a:prstGeom>
        </p:spPr>
        <p:txBody>
          <a:bodyPr wrap="square">
            <a:spAutoFit/>
          </a:bodyPr>
          <a:lstStyle/>
          <a:p>
            <a:pPr marL="177800" indent="-177800">
              <a:lnSpc>
                <a:spcPts val="8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大阪府</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「大阪府産業連関表」（</a:t>
            </a:r>
            <a:r>
              <a:rPr lang="en-US" altLang="zh-TW" sz="700" dirty="0">
                <a:latin typeface="Meiryo UI" panose="020B0604030504040204" pitchFamily="50" charset="-128"/>
                <a:ea typeface="Meiryo UI" panose="020B0604030504040204" pitchFamily="50" charset="-128"/>
                <a:cs typeface="Meiryo UI" panose="020B0604030504040204" pitchFamily="50" charset="-128"/>
              </a:rPr>
              <a:t>2011</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年）</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5551472" y="4192404"/>
            <a:ext cx="3132000" cy="324000"/>
          </a:xfrm>
          <a:prstGeom prst="rect">
            <a:avLst/>
          </a:prstGeom>
          <a:noFill/>
          <a:ln>
            <a:solidFill>
              <a:schemeClr val="tx1"/>
            </a:solidFill>
            <a:prstDash val="dash"/>
          </a:ln>
        </p:spPr>
        <p:txBody>
          <a:bodyPr wrap="square" lIns="36000" tIns="36000" rIns="36000" bIns="36000">
            <a:spAutoFit/>
          </a:bodyPr>
          <a:lstStyle/>
          <a:p>
            <a:pPr marL="450850" indent="-450850" fontAlgn="auto">
              <a:spcBef>
                <a:spcPts val="0"/>
              </a:spcBef>
              <a:spcAft>
                <a:spcPts val="0"/>
              </a:spcAft>
              <a:defRPr/>
            </a:pPr>
            <a:r>
              <a:rPr lang="ja-JP" altLang="en-US" sz="600" dirty="0">
                <a:latin typeface="Meiryo UI" panose="020B0604030504040204" pitchFamily="50" charset="-128"/>
                <a:ea typeface="Meiryo UI" panose="020B0604030504040204" pitchFamily="50" charset="-128"/>
                <a:cs typeface="Meiryo UI" panose="020B0604030504040204" pitchFamily="50" charset="-128"/>
              </a:rPr>
              <a:t>影響力：</a:t>
            </a:r>
            <a:r>
              <a:rPr lang="ja-JP" altLang="en-US" sz="600" u="sng" dirty="0">
                <a:latin typeface="Meiryo UI" panose="020B0604030504040204" pitchFamily="50" charset="-128"/>
                <a:ea typeface="Meiryo UI" panose="020B0604030504040204" pitchFamily="50" charset="-128"/>
                <a:cs typeface="Meiryo UI" panose="020B0604030504040204" pitchFamily="50" charset="-128"/>
              </a:rPr>
              <a:t>他の産業へ与える影響の度合</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。１を超えると影響力が大きく、</a:t>
            </a:r>
            <a:r>
              <a:rPr lang="en-US" altLang="ja-JP" sz="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以下は影響力が小さい。</a:t>
            </a:r>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pPr marL="450850" indent="-450850" fontAlgn="auto">
              <a:spcBef>
                <a:spcPts val="0"/>
              </a:spcBef>
              <a:spcAft>
                <a:spcPts val="0"/>
              </a:spcAft>
              <a:defRPr/>
            </a:pPr>
            <a:r>
              <a:rPr lang="ja-JP" altLang="en-US" sz="600" dirty="0">
                <a:latin typeface="Meiryo UI" panose="020B0604030504040204" pitchFamily="50" charset="-128"/>
                <a:ea typeface="Meiryo UI" panose="020B0604030504040204" pitchFamily="50" charset="-128"/>
                <a:cs typeface="Meiryo UI" panose="020B0604030504040204" pitchFamily="50" charset="-128"/>
              </a:rPr>
              <a:t>感応度：</a:t>
            </a:r>
            <a:r>
              <a:rPr lang="ja-JP" altLang="en-US" sz="600" u="sng" dirty="0">
                <a:latin typeface="Meiryo UI" panose="020B0604030504040204" pitchFamily="50" charset="-128"/>
                <a:ea typeface="Meiryo UI" panose="020B0604030504040204" pitchFamily="50" charset="-128"/>
                <a:cs typeface="Meiryo UI" panose="020B0604030504040204" pitchFamily="50" charset="-128"/>
              </a:rPr>
              <a:t>他の産業から受ける影響の度合</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。１を超えると他の産業から影響を受けやすく、</a:t>
            </a:r>
            <a:r>
              <a:rPr lang="en-US" altLang="ja-JP" sz="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以下</a:t>
            </a:r>
            <a:endParaRPr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a:p>
            <a:pPr marL="450850" indent="-450850" fontAlgn="auto">
              <a:spcBef>
                <a:spcPts val="0"/>
              </a:spcBef>
              <a:spcAft>
                <a:spcPts val="0"/>
              </a:spcAft>
              <a:defRPr/>
            </a:pPr>
            <a:r>
              <a:rPr lang="ja-JP" altLang="en-US" sz="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　　　　　は</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影響を受けにくい。</a:t>
            </a:r>
          </a:p>
        </p:txBody>
      </p:sp>
      <p:sp>
        <p:nvSpPr>
          <p:cNvPr id="35" name="正方形/長方形 34"/>
          <p:cNvSpPr/>
          <p:nvPr/>
        </p:nvSpPr>
        <p:spPr>
          <a:xfrm>
            <a:off x="240673" y="3841754"/>
            <a:ext cx="2840523" cy="377026"/>
          </a:xfrm>
          <a:prstGeom prst="rect">
            <a:avLst/>
          </a:prstGeom>
          <a:ln w="3175">
            <a:noFill/>
          </a:ln>
        </p:spPr>
        <p:txBody>
          <a:bodyPr wrap="square">
            <a:spAutoFit/>
          </a:bodyPr>
          <a:lstStyle/>
          <a:p>
            <a:pPr marL="177800" indent="-177800"/>
            <a:r>
              <a:rPr lang="ja-JP" altLang="ja-JP" sz="105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アジアの高齢化率の推移</a:t>
            </a:r>
            <a:endParaRPr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9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出典：内閣府「平成</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年版高齢社会</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白書」</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94" y="4218781"/>
            <a:ext cx="2181474" cy="2450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3058" y="4581127"/>
            <a:ext cx="3590601" cy="2088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スライド番号プレースホルダー 1"/>
          <p:cNvSpPr>
            <a:spLocks noGrp="1"/>
          </p:cNvSpPr>
          <p:nvPr>
            <p:ph type="sldNum" sz="quarter" idx="12"/>
          </p:nvPr>
        </p:nvSpPr>
        <p:spPr>
          <a:xfrm>
            <a:off x="6974904" y="6448251"/>
            <a:ext cx="2133600" cy="365125"/>
          </a:xfrm>
        </p:spPr>
        <p:txBody>
          <a:bodyPr/>
          <a:lstStyle/>
          <a:p>
            <a:fld id="{D2D8002D-B5B0-4BAC-B1F6-782DDCCE6D9C}" type="slidenum">
              <a:rPr kumimoji="1" lang="ja-JP" altLang="en-US" smtClean="0"/>
              <a:pPr/>
              <a:t>9</a:t>
            </a:fld>
            <a:endParaRPr kumimoji="1" lang="ja-JP" altLang="en-US" dirty="0"/>
          </a:p>
        </p:txBody>
      </p:sp>
    </p:spTree>
    <p:extLst>
      <p:ext uri="{BB962C8B-B14F-4D97-AF65-F5344CB8AC3E}">
        <p14:creationId xmlns:p14="http://schemas.microsoft.com/office/powerpoint/2010/main" val="41698575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角丸四角形 33"/>
          <p:cNvSpPr/>
          <p:nvPr/>
        </p:nvSpPr>
        <p:spPr>
          <a:xfrm>
            <a:off x="6720170" y="1372992"/>
            <a:ext cx="2268000" cy="2340000"/>
          </a:xfrm>
          <a:prstGeom prst="roundRect">
            <a:avLst>
              <a:gd name="adj" fmla="val 0"/>
            </a:avLst>
          </a:prstGeom>
          <a:ln/>
        </p:spPr>
        <p:style>
          <a:lnRef idx="0">
            <a:schemeClr val="accent4"/>
          </a:lnRef>
          <a:fillRef idx="3">
            <a:schemeClr val="accent4"/>
          </a:fillRef>
          <a:effectRef idx="3">
            <a:schemeClr val="accent4"/>
          </a:effectRef>
          <a:fontRef idx="minor">
            <a:schemeClr val="lt1"/>
          </a:fontRef>
        </p:style>
        <p:txBody>
          <a:bodyPr lIns="108000" tIns="360000" rIns="72000" bIns="36000" anchor="ctr"/>
          <a:lstStyle/>
          <a:p>
            <a:pPr>
              <a:lnSpc>
                <a:spcPts val="1800"/>
              </a:lnSpc>
              <a:defRPr/>
            </a:pPr>
            <a:endParaRPr lang="en-US" altLang="ja-JP" sz="1400" b="1" dirty="0" smtClean="0">
              <a:solidFill>
                <a:schemeClr val="bg1"/>
              </a:solidFill>
              <a:latin typeface="Meiryo UI"/>
              <a:ea typeface="Meiryo UI"/>
              <a:cs typeface="Meiryo UI"/>
            </a:endParaRPr>
          </a:p>
          <a:p>
            <a:pPr>
              <a:lnSpc>
                <a:spcPts val="1800"/>
              </a:lnSpc>
              <a:defRPr/>
            </a:pPr>
            <a:endParaRPr lang="en-US" altLang="ja-JP" sz="1400" b="1" dirty="0">
              <a:solidFill>
                <a:schemeClr val="bg1"/>
              </a:solidFill>
              <a:latin typeface="Meiryo UI"/>
              <a:ea typeface="Meiryo UI"/>
              <a:cs typeface="Meiryo UI"/>
            </a:endParaRPr>
          </a:p>
          <a:p>
            <a:pPr>
              <a:lnSpc>
                <a:spcPts val="1800"/>
              </a:lnSpc>
              <a:defRPr/>
            </a:pPr>
            <a:r>
              <a:rPr lang="en-US" altLang="ja-JP" sz="1400" b="1" dirty="0">
                <a:solidFill>
                  <a:schemeClr val="bg1"/>
                </a:solidFill>
                <a:latin typeface="Meiryo UI"/>
                <a:ea typeface="Meiryo UI"/>
                <a:cs typeface="Meiryo UI"/>
              </a:rPr>
              <a:t>Ⅱ</a:t>
            </a:r>
            <a:r>
              <a:rPr lang="ja-JP" altLang="en-US" sz="1400" b="1" dirty="0">
                <a:solidFill>
                  <a:schemeClr val="bg1"/>
                </a:solidFill>
                <a:latin typeface="Meiryo UI"/>
                <a:ea typeface="Meiryo UI"/>
                <a:cs typeface="Meiryo UI"/>
              </a:rPr>
              <a:t>　インバウンドの増加を</a:t>
            </a:r>
            <a:endParaRPr lang="en-US" altLang="ja-JP" sz="1400" b="1" dirty="0">
              <a:solidFill>
                <a:schemeClr val="bg1"/>
              </a:solidFill>
              <a:latin typeface="Meiryo UI"/>
              <a:ea typeface="Meiryo UI"/>
              <a:cs typeface="Meiryo UI"/>
            </a:endParaRPr>
          </a:p>
          <a:p>
            <a:pPr>
              <a:lnSpc>
                <a:spcPts val="1800"/>
              </a:lnSpc>
              <a:defRPr/>
            </a:pPr>
            <a:r>
              <a:rPr lang="en-US" altLang="ja-JP" sz="1400" b="1" dirty="0">
                <a:solidFill>
                  <a:schemeClr val="bg1"/>
                </a:solidFill>
                <a:latin typeface="Meiryo UI"/>
                <a:ea typeface="Meiryo UI"/>
                <a:cs typeface="Meiryo UI"/>
              </a:rPr>
              <a:t>     </a:t>
            </a:r>
            <a:r>
              <a:rPr lang="ja-JP" altLang="en-US" sz="1400" b="1" dirty="0">
                <a:solidFill>
                  <a:schemeClr val="bg1"/>
                </a:solidFill>
                <a:latin typeface="Meiryo UI"/>
                <a:ea typeface="Meiryo UI"/>
                <a:cs typeface="Meiryo UI"/>
              </a:rPr>
              <a:t>契機としたアジア市場</a:t>
            </a:r>
            <a:endParaRPr lang="en-US" altLang="ja-JP" sz="1400" b="1" dirty="0">
              <a:solidFill>
                <a:schemeClr val="bg1"/>
              </a:solidFill>
              <a:latin typeface="Meiryo UI"/>
              <a:ea typeface="Meiryo UI"/>
              <a:cs typeface="Meiryo UI"/>
            </a:endParaRPr>
          </a:p>
          <a:p>
            <a:pPr>
              <a:lnSpc>
                <a:spcPts val="1800"/>
              </a:lnSpc>
              <a:defRPr/>
            </a:pPr>
            <a:r>
              <a:rPr lang="en-US" altLang="ja-JP" sz="1400" b="1" dirty="0">
                <a:solidFill>
                  <a:schemeClr val="bg1"/>
                </a:solidFill>
                <a:latin typeface="Meiryo UI"/>
                <a:ea typeface="Meiryo UI"/>
                <a:cs typeface="Meiryo UI"/>
              </a:rPr>
              <a:t>     </a:t>
            </a:r>
            <a:r>
              <a:rPr lang="ja-JP" altLang="en-US" sz="1400" b="1" dirty="0">
                <a:solidFill>
                  <a:schemeClr val="bg1"/>
                </a:solidFill>
                <a:latin typeface="Meiryo UI"/>
                <a:ea typeface="Meiryo UI"/>
                <a:cs typeface="Meiryo UI"/>
              </a:rPr>
              <a:t>の取り込み強化</a:t>
            </a:r>
          </a:p>
        </p:txBody>
      </p:sp>
      <p:cxnSp>
        <p:nvCxnSpPr>
          <p:cNvPr id="46" name="直線コネクタ 45"/>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3" name="テキスト ボックス 62"/>
          <p:cNvSpPr txBox="1">
            <a:spLocks/>
          </p:cNvSpPr>
          <p:nvPr/>
        </p:nvSpPr>
        <p:spPr>
          <a:xfrm>
            <a:off x="43922" y="637815"/>
            <a:ext cx="3638375" cy="307777"/>
          </a:xfrm>
          <a:prstGeom prst="rect">
            <a:avLst/>
          </a:prstGeom>
        </p:spPr>
        <p:style>
          <a:lnRef idx="0">
            <a:schemeClr val="accent1"/>
          </a:lnRef>
          <a:fillRef idx="3">
            <a:schemeClr val="accent1"/>
          </a:fillRef>
          <a:effectRef idx="3">
            <a:schemeClr val="accent1"/>
          </a:effectRef>
          <a:fontRef idx="minor">
            <a:schemeClr val="lt1"/>
          </a:fontRef>
        </p:style>
        <p:txBody>
          <a:bodyPr wrap="square" lIns="36000" rIns="36000" anchor="ctr">
            <a:spAutoFit/>
          </a:bodyPr>
          <a:lstStyle/>
          <a:p>
            <a:pPr algn="ctr"/>
            <a:r>
              <a:rPr lang="ja-JP" altLang="en-US" sz="1400" b="1" dirty="0">
                <a:solidFill>
                  <a:srgbClr val="FFFFFF"/>
                </a:solidFill>
                <a:latin typeface="Meiryo UI"/>
                <a:ea typeface="Meiryo UI"/>
                <a:cs typeface="Meiryo UI"/>
              </a:rPr>
              <a:t>海外市場の動向に関して</a:t>
            </a:r>
          </a:p>
        </p:txBody>
      </p:sp>
      <p:sp>
        <p:nvSpPr>
          <p:cNvPr id="73" name="円/楕円 72"/>
          <p:cNvSpPr/>
          <p:nvPr/>
        </p:nvSpPr>
        <p:spPr>
          <a:xfrm>
            <a:off x="6847101" y="1628800"/>
            <a:ext cx="2016000" cy="612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新たに重点化を図る分野</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角丸四角形 6"/>
          <p:cNvSpPr/>
          <p:nvPr/>
        </p:nvSpPr>
        <p:spPr>
          <a:xfrm>
            <a:off x="174751" y="4021398"/>
            <a:ext cx="8836301" cy="2695929"/>
          </a:xfrm>
          <a:prstGeom prst="roundRect">
            <a:avLst>
              <a:gd name="adj" fmla="val 4211"/>
            </a:avLst>
          </a:prstGeom>
          <a:noFill/>
          <a:ln w="349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正方形/長方形 29"/>
          <p:cNvSpPr/>
          <p:nvPr/>
        </p:nvSpPr>
        <p:spPr>
          <a:xfrm>
            <a:off x="259743" y="4062026"/>
            <a:ext cx="2837636" cy="253916"/>
          </a:xfrm>
          <a:prstGeom prst="rect">
            <a:avLst/>
          </a:prstGeom>
        </p:spPr>
        <p:txBody>
          <a:bodyPr wrap="none">
            <a:spAutoFit/>
          </a:bodyPr>
          <a:lstStyle/>
          <a:p>
            <a:r>
              <a:rPr kumimoji="0" lang="ja-JP" altLang="en-US" sz="105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■日本とアジア新興国等の名目</a:t>
            </a:r>
            <a:r>
              <a:rPr kumimoji="0" lang="en-US" altLang="ja-JP" sz="105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GDP</a:t>
            </a:r>
            <a:r>
              <a:rPr kumimoji="0" lang="ja-JP" altLang="en-US" sz="105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規模</a:t>
            </a:r>
            <a:r>
              <a:rPr kumimoji="0" lang="ja-JP" altLang="en-US" sz="105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比較</a:t>
            </a:r>
          </a:p>
        </p:txBody>
      </p:sp>
      <p:sp>
        <p:nvSpPr>
          <p:cNvPr id="31" name="正方形/長方形 30"/>
          <p:cNvSpPr/>
          <p:nvPr/>
        </p:nvSpPr>
        <p:spPr>
          <a:xfrm>
            <a:off x="288281" y="4266553"/>
            <a:ext cx="2966627" cy="297517"/>
          </a:xfrm>
          <a:prstGeom prst="rect">
            <a:avLst/>
          </a:prstGeom>
        </p:spPr>
        <p:txBody>
          <a:bodyPr wrap="square">
            <a:spAutoFit/>
          </a:bodyPr>
          <a:lstStyle/>
          <a:p>
            <a:pPr marL="177800" indent="-17780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株式会社三菱総合研究所政策・経済研究</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センター</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内外経済の中長期展望（</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2017-2030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174951" y="1310717"/>
            <a:ext cx="2812874" cy="2562051"/>
          </a:xfrm>
          <a:prstGeom prst="roundRect">
            <a:avLst>
              <a:gd name="adj" fmla="val 0"/>
            </a:avLst>
          </a:prstGeom>
          <a:noFill/>
          <a:ln w="12700">
            <a:solidFill>
              <a:schemeClr val="tx2">
                <a:lumMod val="50000"/>
              </a:schemeClr>
            </a:solidFill>
            <a:prstDash val="dash"/>
          </a:ln>
        </p:spPr>
        <p:style>
          <a:lnRef idx="2">
            <a:schemeClr val="accent4"/>
          </a:lnRef>
          <a:fillRef idx="1">
            <a:schemeClr val="lt1"/>
          </a:fillRef>
          <a:effectRef idx="0">
            <a:schemeClr val="accent4"/>
          </a:effectRef>
          <a:fontRef idx="minor">
            <a:schemeClr val="dk1"/>
          </a:fontRef>
        </p:style>
        <p:txBody>
          <a:bodyPr lIns="108000" tIns="72000" rIns="108000" bIns="72000" anchor="ctr" anchorCtr="0"/>
          <a:lstStyle/>
          <a:p>
            <a:pPr>
              <a:lnSpc>
                <a:spcPts val="1400"/>
              </a:lnSpc>
              <a:defRPr/>
            </a:pPr>
            <a:r>
              <a:rPr lang="ja-JP" altLang="en-US" sz="1200" dirty="0" smtClean="0">
                <a:solidFill>
                  <a:schemeClr val="tx1"/>
                </a:solidFill>
                <a:latin typeface="Meiryo UI"/>
                <a:ea typeface="Meiryo UI"/>
                <a:cs typeface="Meiryo UI"/>
              </a:rPr>
              <a:t>・</a:t>
            </a:r>
            <a:r>
              <a:rPr lang="ja-JP" altLang="en-US" sz="1200" dirty="0">
                <a:solidFill>
                  <a:schemeClr val="tx1"/>
                </a:solidFill>
                <a:latin typeface="Meiryo UI"/>
                <a:ea typeface="Meiryo UI"/>
                <a:cs typeface="Meiryo UI"/>
              </a:rPr>
              <a:t>世界的な創造都市、国際</a:t>
            </a:r>
            <a:r>
              <a:rPr lang="ja-JP" altLang="en-US" sz="1200" dirty="0" smtClean="0">
                <a:solidFill>
                  <a:schemeClr val="tx1"/>
                </a:solidFill>
                <a:latin typeface="Meiryo UI"/>
                <a:ea typeface="Meiryo UI"/>
                <a:cs typeface="Meiryo UI"/>
              </a:rPr>
              <a:t>エンターテイ</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メント</a:t>
            </a:r>
            <a:r>
              <a:rPr lang="ja-JP" altLang="en-US" sz="1200" dirty="0">
                <a:solidFill>
                  <a:schemeClr val="tx1"/>
                </a:solidFill>
                <a:latin typeface="Meiryo UI"/>
                <a:ea typeface="Meiryo UI"/>
                <a:cs typeface="Meiryo UI"/>
              </a:rPr>
              <a:t>都市の創出</a:t>
            </a:r>
          </a:p>
          <a:p>
            <a:pPr>
              <a:lnSpc>
                <a:spcPts val="1400"/>
              </a:lnSpc>
              <a:spcBef>
                <a:spcPts val="300"/>
              </a:spcBef>
              <a:defRPr/>
            </a:pPr>
            <a:r>
              <a:rPr lang="ja-JP" altLang="en-US" sz="1200" dirty="0" smtClean="0">
                <a:solidFill>
                  <a:schemeClr val="tx1"/>
                </a:solidFill>
                <a:latin typeface="Meiryo UI"/>
                <a:ea typeface="Meiryo UI"/>
                <a:cs typeface="Meiryo UI"/>
              </a:rPr>
              <a:t>  ⇒水</a:t>
            </a:r>
            <a:r>
              <a:rPr lang="ja-JP" altLang="en-US" sz="1200" dirty="0">
                <a:solidFill>
                  <a:schemeClr val="tx1"/>
                </a:solidFill>
                <a:latin typeface="Meiryo UI"/>
                <a:ea typeface="Meiryo UI"/>
                <a:cs typeface="Meiryo UI"/>
              </a:rPr>
              <a:t>都</a:t>
            </a:r>
            <a:r>
              <a:rPr lang="ja-JP" altLang="en-US" sz="1200" dirty="0" smtClean="0">
                <a:solidFill>
                  <a:schemeClr val="tx1"/>
                </a:solidFill>
                <a:latin typeface="Meiryo UI"/>
                <a:ea typeface="Meiryo UI"/>
                <a:cs typeface="Meiryo UI"/>
              </a:rPr>
              <a:t>大阪、大阪・光の饗宴、大阪マラ </a:t>
            </a:r>
            <a:endParaRPr lang="en-US" altLang="ja-JP" sz="1200" dirty="0" smtClean="0">
              <a:solidFill>
                <a:schemeClr val="tx1"/>
              </a:solidFill>
              <a:latin typeface="Meiryo UI"/>
              <a:ea typeface="Meiryo UI"/>
              <a:cs typeface="Meiryo UI"/>
            </a:endParaRPr>
          </a:p>
          <a:p>
            <a:pPr>
              <a:lnSpc>
                <a:spcPts val="1400"/>
              </a:lnSpc>
              <a:defRPr/>
            </a:pPr>
            <a:r>
              <a:rPr lang="en-US" altLang="ja-JP" sz="1200" dirty="0">
                <a:solidFill>
                  <a:schemeClr val="tx1"/>
                </a:solidFill>
                <a:latin typeface="Meiryo UI"/>
                <a:ea typeface="Meiryo UI"/>
                <a:cs typeface="Meiryo UI"/>
              </a:rPr>
              <a:t> </a:t>
            </a:r>
            <a:r>
              <a:rPr lang="en-US" altLang="ja-JP" sz="1200" dirty="0" smtClean="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ソン、大阪観光局による観光まちづくり</a:t>
            </a:r>
            <a:endParaRPr lang="en-US" altLang="ja-JP" sz="1200" dirty="0" smtClean="0">
              <a:solidFill>
                <a:schemeClr val="tx1"/>
              </a:solidFill>
              <a:latin typeface="Meiryo UI"/>
              <a:ea typeface="Meiryo UI"/>
              <a:cs typeface="Meiryo UI"/>
            </a:endParaRPr>
          </a:p>
          <a:p>
            <a:pPr>
              <a:lnSpc>
                <a:spcPts val="1400"/>
              </a:lnSpc>
              <a:defRPr/>
            </a:pPr>
            <a:r>
              <a:rPr lang="en-US" altLang="ja-JP" sz="1200" dirty="0">
                <a:solidFill>
                  <a:schemeClr val="tx1"/>
                </a:solidFill>
                <a:latin typeface="Meiryo UI"/>
                <a:ea typeface="Meiryo UI"/>
                <a:cs typeface="Meiryo UI"/>
              </a:rPr>
              <a:t> </a:t>
            </a:r>
            <a:r>
              <a:rPr lang="en-US" altLang="ja-JP" sz="1200" dirty="0" smtClean="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の推進　など</a:t>
            </a:r>
            <a:endParaRPr lang="en-US" altLang="ja-JP" sz="1200" dirty="0" smtClean="0">
              <a:solidFill>
                <a:schemeClr val="tx1"/>
              </a:solidFill>
              <a:latin typeface="Meiryo UI"/>
              <a:ea typeface="Meiryo UI"/>
              <a:cs typeface="Meiryo UI"/>
            </a:endParaRPr>
          </a:p>
          <a:p>
            <a:pPr>
              <a:lnSpc>
                <a:spcPts val="1400"/>
              </a:lnSpc>
              <a:defRPr/>
            </a:pP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・関西国際空港の国際ハブ化</a:t>
            </a:r>
            <a:endParaRPr lang="en-US" altLang="ja-JP" sz="1200" dirty="0" smtClean="0">
              <a:solidFill>
                <a:schemeClr val="tx1"/>
              </a:solidFill>
              <a:latin typeface="Meiryo UI"/>
              <a:ea typeface="Meiryo UI"/>
              <a:cs typeface="Meiryo UI"/>
            </a:endParaRPr>
          </a:p>
          <a:p>
            <a:pPr>
              <a:lnSpc>
                <a:spcPts val="1400"/>
              </a:lnSpc>
              <a:spcBef>
                <a:spcPts val="300"/>
              </a:spcBef>
              <a:defRPr/>
            </a:pPr>
            <a:r>
              <a:rPr lang="ja-JP" altLang="en-US" sz="1200" dirty="0" smtClean="0">
                <a:solidFill>
                  <a:schemeClr val="tx1"/>
                </a:solidFill>
                <a:latin typeface="Meiryo UI"/>
                <a:ea typeface="Meiryo UI"/>
                <a:cs typeface="Meiryo UI"/>
              </a:rPr>
              <a:t>  ⇒</a:t>
            </a:r>
            <a:r>
              <a:rPr lang="en-US" altLang="ja-JP" sz="1200" dirty="0" smtClean="0">
                <a:solidFill>
                  <a:schemeClr val="tx1"/>
                </a:solidFill>
                <a:latin typeface="Meiryo UI"/>
                <a:ea typeface="Meiryo UI"/>
                <a:cs typeface="Meiryo UI"/>
              </a:rPr>
              <a:t>LCC</a:t>
            </a:r>
            <a:r>
              <a:rPr lang="ja-JP" altLang="en-US" sz="1200" dirty="0" smtClean="0">
                <a:solidFill>
                  <a:schemeClr val="tx1"/>
                </a:solidFill>
                <a:latin typeface="Meiryo UI"/>
                <a:ea typeface="Meiryo UI"/>
                <a:cs typeface="Meiryo UI"/>
              </a:rPr>
              <a:t>ネットワークの拡大　など</a:t>
            </a:r>
            <a:endParaRPr lang="en-US" altLang="ja-JP" sz="1200" dirty="0" smtClean="0">
              <a:solidFill>
                <a:schemeClr val="tx1"/>
              </a:solidFill>
              <a:latin typeface="Meiryo UI"/>
              <a:ea typeface="Meiryo UI"/>
              <a:cs typeface="Meiryo UI"/>
            </a:endParaRPr>
          </a:p>
          <a:p>
            <a:pPr>
              <a:lnSpc>
                <a:spcPts val="1400"/>
              </a:lnSpc>
              <a:defRPr/>
            </a:pP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・世界市場に打って出る大阪</a:t>
            </a:r>
            <a:r>
              <a:rPr lang="ja-JP" altLang="en-US" sz="1200" dirty="0" smtClean="0">
                <a:solidFill>
                  <a:schemeClr val="tx1"/>
                </a:solidFill>
                <a:latin typeface="Meiryo UI"/>
                <a:ea typeface="Meiryo UI"/>
                <a:cs typeface="Meiryo UI"/>
              </a:rPr>
              <a:t>産業・大阪</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企業</a:t>
            </a:r>
            <a:r>
              <a:rPr lang="ja-JP" altLang="en-US" sz="1200" dirty="0">
                <a:solidFill>
                  <a:schemeClr val="tx1"/>
                </a:solidFill>
                <a:latin typeface="Meiryo UI"/>
                <a:ea typeface="Meiryo UI"/>
                <a:cs typeface="Meiryo UI"/>
              </a:rPr>
              <a:t>への支援</a:t>
            </a:r>
            <a:endParaRPr lang="en-US" altLang="ja-JP" sz="1200" dirty="0" smtClean="0">
              <a:solidFill>
                <a:schemeClr val="tx1"/>
              </a:solidFill>
              <a:latin typeface="Meiryo UI"/>
              <a:ea typeface="Meiryo UI"/>
              <a:cs typeface="Meiryo UI"/>
            </a:endParaRPr>
          </a:p>
          <a:p>
            <a:pPr>
              <a:lnSpc>
                <a:spcPts val="1400"/>
              </a:lnSpc>
              <a:spcBef>
                <a:spcPts val="300"/>
              </a:spcBef>
              <a:defRPr/>
            </a:pPr>
            <a:r>
              <a:rPr lang="ja-JP" altLang="en-US" sz="1200" dirty="0" smtClean="0">
                <a:solidFill>
                  <a:schemeClr val="tx1"/>
                </a:solidFill>
                <a:latin typeface="Meiryo UI"/>
                <a:ea typeface="Meiryo UI"/>
                <a:cs typeface="Meiryo UI"/>
              </a:rPr>
              <a:t>  ⇒大阪府知事、大阪市長</a:t>
            </a:r>
            <a:r>
              <a:rPr lang="ja-JP" altLang="en-US" sz="1200" dirty="0">
                <a:solidFill>
                  <a:schemeClr val="tx1"/>
                </a:solidFill>
                <a:latin typeface="Meiryo UI"/>
                <a:ea typeface="Meiryo UI"/>
                <a:cs typeface="Meiryo UI"/>
              </a:rPr>
              <a:t>による</a:t>
            </a:r>
            <a:r>
              <a:rPr lang="ja-JP" altLang="en-US" sz="1200" dirty="0" smtClean="0">
                <a:solidFill>
                  <a:schemeClr val="tx1"/>
                </a:solidFill>
                <a:latin typeface="Meiryo UI"/>
                <a:ea typeface="Meiryo UI"/>
                <a:cs typeface="Meiryo UI"/>
              </a:rPr>
              <a:t>中小</a:t>
            </a:r>
            <a:endParaRPr lang="en-US" altLang="ja-JP" sz="1200" dirty="0" smtClean="0">
              <a:solidFill>
                <a:schemeClr val="tx1"/>
              </a:solidFill>
              <a:latin typeface="Meiryo UI"/>
              <a:ea typeface="Meiryo UI"/>
              <a:cs typeface="Meiryo UI"/>
            </a:endParaRPr>
          </a:p>
          <a:p>
            <a:pPr>
              <a:lnSpc>
                <a:spcPts val="1400"/>
              </a:lnSpc>
              <a:defRPr/>
            </a:pPr>
            <a:r>
              <a:rPr lang="en-US" altLang="ja-JP" sz="1200" dirty="0">
                <a:solidFill>
                  <a:schemeClr val="tx1"/>
                </a:solidFill>
                <a:latin typeface="Meiryo UI"/>
                <a:ea typeface="Meiryo UI"/>
                <a:cs typeface="Meiryo UI"/>
              </a:rPr>
              <a:t> </a:t>
            </a:r>
            <a:r>
              <a:rPr lang="en-US" altLang="ja-JP" sz="1200" dirty="0" smtClean="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企業</a:t>
            </a:r>
            <a:r>
              <a:rPr lang="ja-JP" altLang="en-US" sz="1200" dirty="0">
                <a:solidFill>
                  <a:schemeClr val="tx1"/>
                </a:solidFill>
                <a:latin typeface="Meiryo UI"/>
                <a:ea typeface="Meiryo UI"/>
                <a:cs typeface="Meiryo UI"/>
              </a:rPr>
              <a:t>の</a:t>
            </a:r>
            <a:r>
              <a:rPr lang="ja-JP" altLang="en-US" sz="1200" dirty="0" smtClean="0">
                <a:solidFill>
                  <a:schemeClr val="tx1"/>
                </a:solidFill>
                <a:latin typeface="Meiryo UI"/>
                <a:ea typeface="Meiryo UI"/>
                <a:cs typeface="Meiryo UI"/>
              </a:rPr>
              <a:t>トッププロモーション　など</a:t>
            </a:r>
          </a:p>
        </p:txBody>
      </p:sp>
      <p:sp>
        <p:nvSpPr>
          <p:cNvPr id="23" name="右矢印 22"/>
          <p:cNvSpPr/>
          <p:nvPr/>
        </p:nvSpPr>
        <p:spPr>
          <a:xfrm>
            <a:off x="6201834" y="2392127"/>
            <a:ext cx="508093" cy="354869"/>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p>
        </p:txBody>
      </p:sp>
      <p:sp>
        <p:nvSpPr>
          <p:cNvPr id="24" name="角丸四角形 23"/>
          <p:cNvSpPr/>
          <p:nvPr/>
        </p:nvSpPr>
        <p:spPr>
          <a:xfrm>
            <a:off x="3436802" y="1320655"/>
            <a:ext cx="2700000" cy="1538351"/>
          </a:xfrm>
          <a:prstGeom prst="roundRect">
            <a:avLst>
              <a:gd name="adj" fmla="val 0"/>
            </a:avLst>
          </a:prstGeom>
          <a:noFill/>
          <a:ln w="12700">
            <a:solidFill>
              <a:schemeClr val="tx2">
                <a:lumMod val="50000"/>
              </a:schemeClr>
            </a:solidFill>
            <a:prstDash val="dash"/>
          </a:ln>
        </p:spPr>
        <p:style>
          <a:lnRef idx="2">
            <a:schemeClr val="accent4"/>
          </a:lnRef>
          <a:fillRef idx="1">
            <a:schemeClr val="lt1"/>
          </a:fillRef>
          <a:effectRef idx="0">
            <a:schemeClr val="accent4"/>
          </a:effectRef>
          <a:fontRef idx="minor">
            <a:schemeClr val="dk1"/>
          </a:fontRef>
        </p:style>
        <p:txBody>
          <a:bodyPr lIns="108000" tIns="36000" rIns="36000" bIns="36000" anchor="ctr" anchorCtr="0"/>
          <a:lstStyle/>
          <a:p>
            <a:pPr>
              <a:lnSpc>
                <a:spcPts val="1400"/>
              </a:lnSpc>
              <a:defRPr/>
            </a:pPr>
            <a:r>
              <a:rPr lang="ja-JP" altLang="en-US" sz="1200" dirty="0" smtClean="0">
                <a:solidFill>
                  <a:schemeClr val="tx1"/>
                </a:solidFill>
                <a:latin typeface="Meiryo UI"/>
                <a:ea typeface="Meiryo UI"/>
                <a:cs typeface="Meiryo UI"/>
              </a:rPr>
              <a:t>・</a:t>
            </a:r>
            <a:r>
              <a:rPr lang="en-US" altLang="ja-JP" sz="1200" dirty="0">
                <a:solidFill>
                  <a:schemeClr val="tx1"/>
                </a:solidFill>
                <a:latin typeface="Meiryo UI"/>
                <a:ea typeface="Meiryo UI"/>
                <a:cs typeface="Meiryo UI"/>
              </a:rPr>
              <a:t> 2025</a:t>
            </a:r>
            <a:r>
              <a:rPr lang="ja-JP" altLang="en-US" sz="1200" dirty="0">
                <a:solidFill>
                  <a:schemeClr val="tx1"/>
                </a:solidFill>
                <a:latin typeface="Meiryo UI"/>
                <a:ea typeface="Meiryo UI"/>
                <a:cs typeface="Meiryo UI"/>
              </a:rPr>
              <a:t>年頃には</a:t>
            </a:r>
            <a:r>
              <a:rPr lang="en-US" altLang="ja-JP" sz="1200" dirty="0">
                <a:solidFill>
                  <a:schemeClr val="tx1"/>
                </a:solidFill>
                <a:latin typeface="Meiryo UI"/>
                <a:ea typeface="Meiryo UI"/>
                <a:cs typeface="Meiryo UI"/>
              </a:rPr>
              <a:t>ASEAN10</a:t>
            </a:r>
            <a:r>
              <a:rPr lang="ja-JP" altLang="en-US" sz="1200" dirty="0">
                <a:solidFill>
                  <a:schemeClr val="tx1"/>
                </a:solidFill>
                <a:latin typeface="Meiryo UI"/>
                <a:ea typeface="Meiryo UI"/>
                <a:cs typeface="Meiryo UI"/>
              </a:rPr>
              <a:t>の</a:t>
            </a:r>
            <a:r>
              <a:rPr lang="en-US" altLang="ja-JP" sz="1200" dirty="0">
                <a:solidFill>
                  <a:schemeClr val="tx1"/>
                </a:solidFill>
                <a:latin typeface="Meiryo UI"/>
                <a:ea typeface="Meiryo UI"/>
                <a:cs typeface="Meiryo UI"/>
              </a:rPr>
              <a:t>GDP</a:t>
            </a:r>
            <a:r>
              <a:rPr lang="ja-JP" altLang="en-US" sz="1200" dirty="0" smtClean="0">
                <a:solidFill>
                  <a:schemeClr val="tx1"/>
                </a:solidFill>
                <a:latin typeface="Meiryo UI"/>
                <a:ea typeface="Meiryo UI"/>
                <a:cs typeface="Meiryo UI"/>
              </a:rPr>
              <a:t>が</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日本</a:t>
            </a:r>
            <a:r>
              <a:rPr lang="ja-JP" altLang="en-US" sz="1200" dirty="0">
                <a:solidFill>
                  <a:schemeClr val="tx1"/>
                </a:solidFill>
                <a:latin typeface="Meiryo UI"/>
                <a:ea typeface="Meiryo UI"/>
                <a:cs typeface="Meiryo UI"/>
              </a:rPr>
              <a:t>を</a:t>
            </a:r>
            <a:r>
              <a:rPr lang="ja-JP" altLang="en-US" sz="1200" dirty="0" smtClean="0">
                <a:solidFill>
                  <a:schemeClr val="tx1"/>
                </a:solidFill>
                <a:latin typeface="Meiryo UI"/>
                <a:ea typeface="Meiryo UI"/>
                <a:cs typeface="Meiryo UI"/>
              </a:rPr>
              <a:t>超える予測がされるなどアジア</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市場は</a:t>
            </a:r>
            <a:r>
              <a:rPr lang="ja-JP" altLang="en-US" sz="1200" dirty="0">
                <a:solidFill>
                  <a:schemeClr val="tx1"/>
                </a:solidFill>
                <a:latin typeface="Meiryo UI"/>
                <a:ea typeface="Meiryo UI"/>
                <a:cs typeface="Meiryo UI"/>
              </a:rPr>
              <a:t>確実</a:t>
            </a:r>
            <a:r>
              <a:rPr lang="ja-JP" altLang="en-US" sz="1200" dirty="0" smtClean="0">
                <a:solidFill>
                  <a:schemeClr val="tx1"/>
                </a:solidFill>
                <a:latin typeface="Meiryo UI"/>
                <a:ea typeface="Meiryo UI"/>
                <a:cs typeface="Meiryo UI"/>
              </a:rPr>
              <a:t>に拡大が見込まれ、アジア</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とのつながりが強い大阪にとって好機</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smtClean="0">
                <a:solidFill>
                  <a:schemeClr val="tx1"/>
                </a:solidFill>
                <a:latin typeface="Meiryo UI"/>
                <a:ea typeface="Meiryo UI"/>
                <a:cs typeface="Meiryo UI"/>
              </a:rPr>
              <a:t>・今後、アジアの中間所得層の増加など</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smtClean="0">
                <a:solidFill>
                  <a:schemeClr val="tx1"/>
                </a:solidFill>
                <a:latin typeface="Meiryo UI"/>
                <a:ea typeface="Meiryo UI"/>
                <a:cs typeface="Meiryo UI"/>
              </a:rPr>
              <a:t>  により、海外の観光人口は更に増加</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smtClean="0">
                <a:solidFill>
                  <a:schemeClr val="tx1"/>
                </a:solidFill>
                <a:latin typeface="Meiryo UI"/>
                <a:ea typeface="Meiryo UI"/>
                <a:cs typeface="Meiryo UI"/>
              </a:rPr>
              <a:t>・大阪の観光ｲﾝﾊﾞｳﾝﾄﾞの急拡大と共に、</a:t>
            </a:r>
            <a:endParaRPr lang="en-US" altLang="ja-JP" sz="1200" dirty="0" smtClean="0">
              <a:solidFill>
                <a:schemeClr val="tx1"/>
              </a:solidFill>
              <a:latin typeface="Meiryo UI"/>
              <a:ea typeface="Meiryo UI"/>
              <a:cs typeface="Meiryo UI"/>
            </a:endParaRPr>
          </a:p>
          <a:p>
            <a:pPr>
              <a:lnSpc>
                <a:spcPts val="1400"/>
              </a:lnSpc>
              <a:defRPr/>
            </a:pPr>
            <a:r>
              <a:rPr lang="en-US" altLang="ja-JP" sz="1200" dirty="0">
                <a:solidFill>
                  <a:schemeClr val="tx1"/>
                </a:solidFill>
                <a:latin typeface="Meiryo UI"/>
                <a:ea typeface="Meiryo UI"/>
                <a:cs typeface="Meiryo UI"/>
              </a:rPr>
              <a:t> </a:t>
            </a:r>
            <a:r>
              <a:rPr lang="en-US" altLang="ja-JP" sz="1200" dirty="0" smtClean="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アジアを中心に消費財の輸出が増加</a:t>
            </a:r>
            <a:endParaRPr lang="en-US" altLang="ja-JP" sz="1200" dirty="0" smtClean="0">
              <a:solidFill>
                <a:schemeClr val="tx1"/>
              </a:solidFill>
              <a:latin typeface="Meiryo UI"/>
              <a:ea typeface="Meiryo UI"/>
              <a:cs typeface="Meiryo UI"/>
            </a:endParaRPr>
          </a:p>
        </p:txBody>
      </p:sp>
      <p:sp>
        <p:nvSpPr>
          <p:cNvPr id="25" name="テキスト ボックス 24"/>
          <p:cNvSpPr txBox="1"/>
          <p:nvPr/>
        </p:nvSpPr>
        <p:spPr>
          <a:xfrm>
            <a:off x="103491" y="1033718"/>
            <a:ext cx="1890717"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これまで</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の主な取組み例</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3386288" y="1043766"/>
            <a:ext cx="2822608" cy="276999"/>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今後取組むべきポイント</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右矢印 28"/>
          <p:cNvSpPr/>
          <p:nvPr/>
        </p:nvSpPr>
        <p:spPr>
          <a:xfrm>
            <a:off x="3061293" y="2494199"/>
            <a:ext cx="288032" cy="354869"/>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p>
        </p:txBody>
      </p:sp>
      <p:sp>
        <p:nvSpPr>
          <p:cNvPr id="36" name="角丸四角形 35"/>
          <p:cNvSpPr/>
          <p:nvPr/>
        </p:nvSpPr>
        <p:spPr>
          <a:xfrm>
            <a:off x="3353288" y="2872632"/>
            <a:ext cx="2889754" cy="1129716"/>
          </a:xfrm>
          <a:prstGeom prst="roundRect">
            <a:avLst>
              <a:gd name="adj" fmla="val 0"/>
            </a:avLst>
          </a:prstGeom>
          <a:noFill/>
          <a:ln w="12700">
            <a:noFill/>
            <a:prstDash val="dash"/>
          </a:ln>
        </p:spPr>
        <p:style>
          <a:lnRef idx="2">
            <a:schemeClr val="accent4"/>
          </a:lnRef>
          <a:fillRef idx="1">
            <a:schemeClr val="lt1"/>
          </a:fillRef>
          <a:effectRef idx="0">
            <a:schemeClr val="accent4"/>
          </a:effectRef>
          <a:fontRef idx="minor">
            <a:schemeClr val="dk1"/>
          </a:fontRef>
        </p:style>
        <p:txBody>
          <a:bodyPr lIns="108000" tIns="36000" rIns="108000" bIns="36000" anchor="t" anchorCtr="0"/>
          <a:lstStyle/>
          <a:p>
            <a:pPr>
              <a:lnSpc>
                <a:spcPts val="1400"/>
              </a:lnSpc>
              <a:defRPr/>
            </a:pPr>
            <a:r>
              <a:rPr lang="ja-JP" altLang="en-US" sz="1200" dirty="0" smtClean="0">
                <a:solidFill>
                  <a:schemeClr val="tx1"/>
                </a:solidFill>
                <a:latin typeface="Meiryo UI"/>
                <a:ea typeface="Meiryo UI"/>
                <a:cs typeface="Meiryo UI"/>
              </a:rPr>
              <a:t>⇒アジアの</a:t>
            </a:r>
            <a:r>
              <a:rPr lang="ja-JP" altLang="en-US" sz="1200" dirty="0">
                <a:solidFill>
                  <a:schemeClr val="tx1"/>
                </a:solidFill>
                <a:latin typeface="Meiryo UI"/>
                <a:ea typeface="Meiryo UI"/>
                <a:cs typeface="Meiryo UI"/>
              </a:rPr>
              <a:t>成長</a:t>
            </a:r>
            <a:r>
              <a:rPr lang="ja-JP" altLang="en-US" sz="1200" dirty="0" smtClean="0">
                <a:solidFill>
                  <a:schemeClr val="tx1"/>
                </a:solidFill>
                <a:latin typeface="Meiryo UI"/>
                <a:ea typeface="Meiryo UI"/>
                <a:cs typeface="Meiryo UI"/>
              </a:rPr>
              <a:t>を確実に取り込むため、大阪</a:t>
            </a:r>
            <a:endParaRPr lang="en-US" altLang="ja-JP" sz="1200" dirty="0" smtClean="0">
              <a:solidFill>
                <a:schemeClr val="tx1"/>
              </a:solidFill>
              <a:latin typeface="Meiryo UI"/>
              <a:ea typeface="Meiryo UI"/>
              <a:cs typeface="Meiryo UI"/>
            </a:endParaRPr>
          </a:p>
          <a:p>
            <a:pPr>
              <a:lnSpc>
                <a:spcPts val="1400"/>
              </a:lnSpc>
              <a:defRPr/>
            </a:pPr>
            <a:r>
              <a:rPr lang="en-US" altLang="ja-JP" sz="1200" dirty="0">
                <a:solidFill>
                  <a:schemeClr val="tx1"/>
                </a:solidFill>
                <a:latin typeface="Meiryo UI"/>
                <a:ea typeface="Meiryo UI"/>
                <a:cs typeface="Meiryo UI"/>
              </a:rPr>
              <a:t> </a:t>
            </a:r>
            <a:r>
              <a:rPr lang="en-US" altLang="ja-JP" sz="1200" dirty="0" smtClean="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企業のアジア展開の促進や、経済的な結</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　 </a:t>
            </a:r>
            <a:r>
              <a:rPr lang="ja-JP" altLang="en-US" sz="1200" dirty="0" err="1" smtClean="0">
                <a:solidFill>
                  <a:schemeClr val="tx1"/>
                </a:solidFill>
                <a:latin typeface="Meiryo UI"/>
                <a:ea typeface="Meiryo UI"/>
                <a:cs typeface="Meiryo UI"/>
              </a:rPr>
              <a:t>び</a:t>
            </a:r>
            <a:r>
              <a:rPr lang="ja-JP" altLang="en-US" sz="1200" dirty="0" smtClean="0">
                <a:solidFill>
                  <a:schemeClr val="tx1"/>
                </a:solidFill>
                <a:latin typeface="Meiryo UI"/>
                <a:ea typeface="Meiryo UI"/>
                <a:cs typeface="Meiryo UI"/>
              </a:rPr>
              <a:t>つきを強める必要</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smtClean="0">
                <a:solidFill>
                  <a:schemeClr val="tx1"/>
                </a:solidFill>
                <a:latin typeface="Meiryo UI"/>
                <a:ea typeface="Meiryo UI"/>
                <a:cs typeface="Meiryo UI"/>
              </a:rPr>
              <a:t>⇒増加する海外</a:t>
            </a:r>
            <a:r>
              <a:rPr lang="ja-JP" altLang="en-US" sz="1200" dirty="0">
                <a:solidFill>
                  <a:schemeClr val="tx1"/>
                </a:solidFill>
                <a:latin typeface="Meiryo UI"/>
                <a:ea typeface="Meiryo UI"/>
                <a:cs typeface="Meiryo UI"/>
              </a:rPr>
              <a:t>からの</a:t>
            </a:r>
            <a:r>
              <a:rPr lang="ja-JP" altLang="en-US" sz="1200" dirty="0" smtClean="0">
                <a:solidFill>
                  <a:schemeClr val="tx1"/>
                </a:solidFill>
                <a:latin typeface="Meiryo UI"/>
                <a:ea typeface="Meiryo UI"/>
                <a:cs typeface="Meiryo UI"/>
              </a:rPr>
              <a:t>観光人口を取り込む</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ため、ベイエリアの開発なども含めた更なる</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都市魅力の向上を戦略的に進める必要</a:t>
            </a:r>
            <a:endParaRPr lang="en-US" altLang="ja-JP" sz="1200" dirty="0" smtClean="0">
              <a:solidFill>
                <a:schemeClr val="tx1"/>
              </a:solidFill>
              <a:latin typeface="Meiryo UI"/>
              <a:ea typeface="Meiryo UI"/>
              <a:cs typeface="Meiryo UI"/>
            </a:endParaRPr>
          </a:p>
        </p:txBody>
      </p:sp>
      <p:sp>
        <p:nvSpPr>
          <p:cNvPr id="37" name="角丸四角形 36"/>
          <p:cNvSpPr/>
          <p:nvPr/>
        </p:nvSpPr>
        <p:spPr>
          <a:xfrm>
            <a:off x="6211882" y="1466103"/>
            <a:ext cx="360000" cy="2016000"/>
          </a:xfrm>
          <a:prstGeom prst="roundRect">
            <a:avLst>
              <a:gd name="adj" fmla="val 0"/>
            </a:avLst>
          </a:prstGeom>
          <a:noFill/>
          <a:ln w="12700">
            <a:noFill/>
            <a:prstDash val="dash"/>
          </a:ln>
        </p:spPr>
        <p:style>
          <a:lnRef idx="2">
            <a:schemeClr val="accent4"/>
          </a:lnRef>
          <a:fillRef idx="1">
            <a:schemeClr val="lt1"/>
          </a:fillRef>
          <a:effectRef idx="0">
            <a:schemeClr val="accent4"/>
          </a:effectRef>
          <a:fontRef idx="minor">
            <a:schemeClr val="dk1"/>
          </a:fontRef>
        </p:style>
        <p:txBody>
          <a:bodyPr vert="eaVert" lIns="36000" tIns="72000" rIns="36000" bIns="36000" anchor="ctr" anchorCtr="0"/>
          <a:lstStyle/>
          <a:p>
            <a:pPr algn="ctr">
              <a:lnSpc>
                <a:spcPts val="1200"/>
              </a:lnSpc>
              <a:spcBef>
                <a:spcPts val="0"/>
              </a:spcBef>
              <a:defRPr/>
            </a:pPr>
            <a:r>
              <a:rPr lang="ja-JP" altLang="en-US" sz="1200" dirty="0" smtClean="0">
                <a:solidFill>
                  <a:schemeClr val="tx1"/>
                </a:solidFill>
                <a:latin typeface="HGS創英角ｺﾞｼｯｸUB" panose="020B0900000000000000" pitchFamily="50" charset="-128"/>
                <a:ea typeface="HGS創英角ｺﾞｼｯｸUB" panose="020B0900000000000000" pitchFamily="50" charset="-128"/>
                <a:cs typeface="Meiryo UI"/>
              </a:rPr>
              <a:t>大阪の強みを伸ばす</a:t>
            </a:r>
            <a:endParaRPr lang="en-US" altLang="ja-JP" sz="1200" dirty="0" smtClean="0">
              <a:solidFill>
                <a:schemeClr val="tx1"/>
              </a:solidFill>
              <a:latin typeface="HGS創英角ｺﾞｼｯｸUB" panose="020B0900000000000000" pitchFamily="50" charset="-128"/>
              <a:ea typeface="HGS創英角ｺﾞｼｯｸUB" panose="020B0900000000000000" pitchFamily="50" charset="-128"/>
              <a:cs typeface="Meiryo UI"/>
            </a:endParaRPr>
          </a:p>
        </p:txBody>
      </p:sp>
      <p:sp>
        <p:nvSpPr>
          <p:cNvPr id="38" name="正方形/長方形 37"/>
          <p:cNvSpPr/>
          <p:nvPr/>
        </p:nvSpPr>
        <p:spPr>
          <a:xfrm>
            <a:off x="3065313" y="4052087"/>
            <a:ext cx="2398413" cy="253916"/>
          </a:xfrm>
          <a:prstGeom prst="rect">
            <a:avLst/>
          </a:prstGeom>
        </p:spPr>
        <p:txBody>
          <a:bodyPr wrap="none">
            <a:spAutoFit/>
          </a:bodyPr>
          <a:lstStyle/>
          <a:p>
            <a:r>
              <a:rPr kumimoji="0" lang="ja-JP" altLang="en-US" sz="105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■来阪外客数の推移（全体・国籍別）</a:t>
            </a:r>
          </a:p>
        </p:txBody>
      </p:sp>
      <p:sp>
        <p:nvSpPr>
          <p:cNvPr id="39" name="正方形/長方形 38"/>
          <p:cNvSpPr/>
          <p:nvPr/>
        </p:nvSpPr>
        <p:spPr>
          <a:xfrm>
            <a:off x="3101032" y="4210447"/>
            <a:ext cx="2889237" cy="194925"/>
          </a:xfrm>
          <a:prstGeom prst="rect">
            <a:avLst/>
          </a:prstGeom>
        </p:spPr>
        <p:txBody>
          <a:bodyPr wrap="square">
            <a:spAutoFit/>
          </a:bodyPr>
          <a:lstStyle/>
          <a:p>
            <a:pPr marL="177800" indent="-17780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：国際観光統計（</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JNTO)</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及び消費動向調査（観光庁）より作成</a:t>
            </a:r>
          </a:p>
        </p:txBody>
      </p:sp>
      <p:sp>
        <p:nvSpPr>
          <p:cNvPr id="43" name="正方形/長方形 42"/>
          <p:cNvSpPr/>
          <p:nvPr/>
        </p:nvSpPr>
        <p:spPr>
          <a:xfrm>
            <a:off x="6250891" y="4093428"/>
            <a:ext cx="1919115" cy="253916"/>
          </a:xfrm>
          <a:prstGeom prst="rect">
            <a:avLst/>
          </a:prstGeom>
        </p:spPr>
        <p:txBody>
          <a:bodyPr wrap="none">
            <a:spAutoFit/>
          </a:bodyPr>
          <a:lstStyle/>
          <a:p>
            <a:r>
              <a:rPr kumimoji="0" lang="ja-JP" altLang="en-US" sz="105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■輸出入に占めるアジアの割合</a:t>
            </a:r>
          </a:p>
        </p:txBody>
      </p:sp>
      <p:sp>
        <p:nvSpPr>
          <p:cNvPr id="44" name="正方形/長方形 43"/>
          <p:cNvSpPr/>
          <p:nvPr/>
        </p:nvSpPr>
        <p:spPr>
          <a:xfrm>
            <a:off x="6250891" y="4317848"/>
            <a:ext cx="2889237" cy="194925"/>
          </a:xfrm>
          <a:prstGeom prst="rect">
            <a:avLst/>
          </a:prstGeom>
        </p:spPr>
        <p:txBody>
          <a:bodyPr wrap="square">
            <a:spAutoFit/>
          </a:bodyPr>
          <a:lstStyle/>
          <a:p>
            <a:pPr marL="177800" indent="-177800">
              <a:lnSpc>
                <a:spcPts val="800"/>
              </a:lnSpc>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a:solidFill>
                  <a:prstClr val="black"/>
                </a:solidFill>
                <a:latin typeface="+mn-ea"/>
                <a:cs typeface="Meiryo UI" panose="020B0604030504040204" pitchFamily="50" charset="-128"/>
              </a:rPr>
              <a:t>大阪税関「貿易統計」等</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7" name="グラフ 46"/>
          <p:cNvGraphicFramePr>
            <a:graphicFrameLocks/>
          </p:cNvGraphicFramePr>
          <p:nvPr>
            <p:extLst>
              <p:ext uri="{D42A27DB-BD31-4B8C-83A1-F6EECF244321}">
                <p14:modId xmlns:p14="http://schemas.microsoft.com/office/powerpoint/2010/main" val="851191859"/>
              </p:ext>
            </p:extLst>
          </p:nvPr>
        </p:nvGraphicFramePr>
        <p:xfrm>
          <a:off x="6250891" y="4612848"/>
          <a:ext cx="2612209" cy="2069431"/>
        </p:xfrm>
        <a:graphic>
          <a:graphicData uri="http://schemas.openxmlformats.org/drawingml/2006/chart">
            <c:chart xmlns:c="http://schemas.openxmlformats.org/drawingml/2006/chart" xmlns:r="http://schemas.openxmlformats.org/officeDocument/2006/relationships" r:id="rId2"/>
          </a:graphicData>
        </a:graphic>
      </p:graphicFrame>
      <p:sp>
        <p:nvSpPr>
          <p:cNvPr id="49" name="テキスト ボックス 1"/>
          <p:cNvSpPr txBox="1"/>
          <p:nvPr/>
        </p:nvSpPr>
        <p:spPr>
          <a:xfrm>
            <a:off x="6422029" y="4396824"/>
            <a:ext cx="234091" cy="23823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dirty="0"/>
              <a:t>(%)</a:t>
            </a:r>
            <a:endParaRPr lang="ja-JP" altLang="en-US" sz="11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882" y="4564070"/>
            <a:ext cx="2405926" cy="2091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直線コネクタ 3"/>
          <p:cNvCxnSpPr/>
          <p:nvPr/>
        </p:nvCxnSpPr>
        <p:spPr>
          <a:xfrm>
            <a:off x="1661066" y="5880901"/>
            <a:ext cx="0" cy="10440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1331640" y="5661248"/>
            <a:ext cx="329426" cy="469476"/>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1002214" y="5967280"/>
            <a:ext cx="658852" cy="283752"/>
          </a:xfrm>
          <a:prstGeom prst="line">
            <a:avLst/>
          </a:prstGeom>
          <a:ln>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251520" y="6667"/>
            <a:ext cx="8892480" cy="461665"/>
          </a:xfrm>
          <a:prstGeom prst="rect">
            <a:avLst/>
          </a:prstGeom>
          <a:noFill/>
        </p:spPr>
        <p:txBody>
          <a:bodyPr wrap="square" rtlCol="0">
            <a:sp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新たに重点化を図る分野</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～分野の考え方～</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スライド番号プレースホルダー 1"/>
          <p:cNvSpPr>
            <a:spLocks noGrp="1"/>
          </p:cNvSpPr>
          <p:nvPr>
            <p:ph type="sldNum" sz="quarter" idx="12"/>
          </p:nvPr>
        </p:nvSpPr>
        <p:spPr>
          <a:xfrm>
            <a:off x="6974904" y="6448251"/>
            <a:ext cx="2133600" cy="365125"/>
          </a:xfrm>
        </p:spPr>
        <p:txBody>
          <a:bodyPr/>
          <a:lstStyle/>
          <a:p>
            <a:fld id="{D2D8002D-B5B0-4BAC-B1F6-782DDCCE6D9C}" type="slidenum">
              <a:rPr kumimoji="1" lang="ja-JP" altLang="en-US" smtClean="0"/>
              <a:pPr/>
              <a:t>10</a:t>
            </a:fld>
            <a:endParaRPr kumimoji="1" lang="ja-JP" altLang="en-US" dirty="0"/>
          </a:p>
        </p:txBody>
      </p:sp>
      <p:graphicFrame>
        <p:nvGraphicFramePr>
          <p:cNvPr id="35" name="グラフ 34"/>
          <p:cNvGraphicFramePr>
            <a:graphicFrameLocks/>
          </p:cNvGraphicFramePr>
          <p:nvPr>
            <p:extLst>
              <p:ext uri="{D42A27DB-BD31-4B8C-83A1-F6EECF244321}">
                <p14:modId xmlns:p14="http://schemas.microsoft.com/office/powerpoint/2010/main" val="1892251490"/>
              </p:ext>
            </p:extLst>
          </p:nvPr>
        </p:nvGraphicFramePr>
        <p:xfrm>
          <a:off x="2843808" y="4449428"/>
          <a:ext cx="3390765" cy="21842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245979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角丸四角形 33"/>
          <p:cNvSpPr/>
          <p:nvPr/>
        </p:nvSpPr>
        <p:spPr>
          <a:xfrm>
            <a:off x="6790506" y="1442258"/>
            <a:ext cx="2268000" cy="2340000"/>
          </a:xfrm>
          <a:prstGeom prst="roundRect">
            <a:avLst>
              <a:gd name="adj" fmla="val 0"/>
            </a:avLst>
          </a:prstGeom>
          <a:ln/>
        </p:spPr>
        <p:style>
          <a:lnRef idx="0">
            <a:schemeClr val="accent3"/>
          </a:lnRef>
          <a:fillRef idx="3">
            <a:schemeClr val="accent3"/>
          </a:fillRef>
          <a:effectRef idx="3">
            <a:schemeClr val="accent3"/>
          </a:effectRef>
          <a:fontRef idx="minor">
            <a:schemeClr val="lt1"/>
          </a:fontRef>
        </p:style>
        <p:txBody>
          <a:bodyPr lIns="108000" tIns="360000" rIns="72000" bIns="36000" anchor="ctr"/>
          <a:lstStyle/>
          <a:p>
            <a:pPr>
              <a:lnSpc>
                <a:spcPts val="1800"/>
              </a:lnSpc>
              <a:defRPr/>
            </a:pPr>
            <a:endParaRPr lang="en-US" altLang="ja-JP" sz="1400" b="1" dirty="0" smtClean="0">
              <a:solidFill>
                <a:schemeClr val="bg1"/>
              </a:solidFill>
              <a:latin typeface="Meiryo UI"/>
              <a:ea typeface="Meiryo UI"/>
              <a:cs typeface="Meiryo UI"/>
            </a:endParaRPr>
          </a:p>
          <a:p>
            <a:pPr>
              <a:lnSpc>
                <a:spcPts val="1800"/>
              </a:lnSpc>
              <a:defRPr/>
            </a:pPr>
            <a:endParaRPr lang="en-US" altLang="ja-JP" sz="1400" b="1" dirty="0">
              <a:solidFill>
                <a:schemeClr val="bg1"/>
              </a:solidFill>
              <a:latin typeface="Meiryo UI"/>
              <a:ea typeface="Meiryo UI"/>
              <a:cs typeface="Meiryo UI"/>
            </a:endParaRPr>
          </a:p>
          <a:p>
            <a:pPr>
              <a:lnSpc>
                <a:spcPts val="1800"/>
              </a:lnSpc>
              <a:defRPr/>
            </a:pPr>
            <a:r>
              <a:rPr lang="en-US" altLang="ja-JP" sz="1400" b="1" dirty="0">
                <a:solidFill>
                  <a:schemeClr val="bg1"/>
                </a:solidFill>
                <a:latin typeface="Meiryo UI"/>
                <a:ea typeface="Meiryo UI"/>
                <a:cs typeface="Meiryo UI"/>
              </a:rPr>
              <a:t>Ⅲ</a:t>
            </a:r>
            <a:r>
              <a:rPr lang="ja-JP" altLang="en-US" sz="1400" b="1" dirty="0">
                <a:solidFill>
                  <a:schemeClr val="bg1"/>
                </a:solidFill>
                <a:latin typeface="Meiryo UI"/>
                <a:ea typeface="Meiryo UI"/>
                <a:cs typeface="Meiryo UI"/>
              </a:rPr>
              <a:t>　第４次産業革命に対</a:t>
            </a:r>
            <a:endParaRPr lang="en-US" altLang="ja-JP" sz="1400" b="1" dirty="0">
              <a:solidFill>
                <a:schemeClr val="bg1"/>
              </a:solidFill>
              <a:latin typeface="Meiryo UI"/>
              <a:ea typeface="Meiryo UI"/>
              <a:cs typeface="Meiryo UI"/>
            </a:endParaRPr>
          </a:p>
          <a:p>
            <a:pPr>
              <a:lnSpc>
                <a:spcPts val="1800"/>
              </a:lnSpc>
              <a:defRPr/>
            </a:pPr>
            <a:r>
              <a:rPr lang="ja-JP" altLang="en-US" sz="1400" b="1" dirty="0">
                <a:solidFill>
                  <a:schemeClr val="bg1"/>
                </a:solidFill>
                <a:latin typeface="Meiryo UI"/>
                <a:ea typeface="Meiryo UI"/>
                <a:cs typeface="Meiryo UI"/>
              </a:rPr>
              <a:t>　　 応したイノベーション</a:t>
            </a:r>
            <a:endParaRPr lang="en-US" altLang="ja-JP" sz="1400" b="1" dirty="0">
              <a:solidFill>
                <a:schemeClr val="bg1"/>
              </a:solidFill>
              <a:latin typeface="Meiryo UI"/>
              <a:ea typeface="Meiryo UI"/>
              <a:cs typeface="Meiryo UI"/>
            </a:endParaRPr>
          </a:p>
          <a:p>
            <a:pPr>
              <a:lnSpc>
                <a:spcPts val="1800"/>
              </a:lnSpc>
              <a:defRPr/>
            </a:pPr>
            <a:r>
              <a:rPr lang="ja-JP" altLang="en-US" sz="1400" b="1" dirty="0">
                <a:solidFill>
                  <a:schemeClr val="bg1"/>
                </a:solidFill>
                <a:latin typeface="Meiryo UI"/>
                <a:ea typeface="Meiryo UI"/>
                <a:cs typeface="Meiryo UI"/>
              </a:rPr>
              <a:t>　　 の促進と生産性向上</a:t>
            </a:r>
          </a:p>
        </p:txBody>
      </p:sp>
      <p:cxnSp>
        <p:nvCxnSpPr>
          <p:cNvPr id="46" name="直線コネクタ 45"/>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3" name="テキスト ボックス 62"/>
          <p:cNvSpPr txBox="1">
            <a:spLocks/>
          </p:cNvSpPr>
          <p:nvPr/>
        </p:nvSpPr>
        <p:spPr>
          <a:xfrm>
            <a:off x="43922" y="637815"/>
            <a:ext cx="4456070" cy="307777"/>
          </a:xfrm>
          <a:prstGeom prst="rect">
            <a:avLst/>
          </a:prstGeom>
        </p:spPr>
        <p:style>
          <a:lnRef idx="0">
            <a:schemeClr val="accent1"/>
          </a:lnRef>
          <a:fillRef idx="3">
            <a:schemeClr val="accent1"/>
          </a:fillRef>
          <a:effectRef idx="3">
            <a:schemeClr val="accent1"/>
          </a:effectRef>
          <a:fontRef idx="minor">
            <a:schemeClr val="lt1"/>
          </a:fontRef>
        </p:style>
        <p:txBody>
          <a:bodyPr wrap="square" lIns="36000" rIns="36000" anchor="ctr">
            <a:spAutoFit/>
          </a:bodyPr>
          <a:lstStyle/>
          <a:p>
            <a:pPr algn="ctr"/>
            <a:r>
              <a:rPr lang="ja-JP" altLang="en-US" sz="1400" b="1" dirty="0">
                <a:solidFill>
                  <a:schemeClr val="bg1"/>
                </a:solidFill>
                <a:latin typeface="Meiryo UI"/>
                <a:ea typeface="Meiryo UI"/>
                <a:cs typeface="Meiryo UI"/>
              </a:rPr>
              <a:t>「第４次産業革命」など新たな</a:t>
            </a:r>
            <a:r>
              <a:rPr lang="ja-JP" altLang="en-US" sz="1400" b="1" dirty="0" smtClean="0">
                <a:solidFill>
                  <a:schemeClr val="bg1"/>
                </a:solidFill>
                <a:latin typeface="Meiryo UI"/>
                <a:ea typeface="Meiryo UI"/>
                <a:cs typeface="Meiryo UI"/>
              </a:rPr>
              <a:t>技術革新へ</a:t>
            </a:r>
            <a:r>
              <a:rPr lang="ja-JP" altLang="en-US" sz="1400" b="1" dirty="0">
                <a:solidFill>
                  <a:schemeClr val="bg1"/>
                </a:solidFill>
                <a:latin typeface="Meiryo UI"/>
                <a:ea typeface="Meiryo UI"/>
                <a:cs typeface="Meiryo UI"/>
              </a:rPr>
              <a:t>の対応に</a:t>
            </a:r>
            <a:r>
              <a:rPr lang="ja-JP" altLang="en-US" sz="1400" b="1" dirty="0" smtClean="0">
                <a:solidFill>
                  <a:schemeClr val="bg1"/>
                </a:solidFill>
                <a:latin typeface="Meiryo UI"/>
                <a:ea typeface="Meiryo UI"/>
                <a:cs typeface="Meiryo UI"/>
              </a:rPr>
              <a:t>関して</a:t>
            </a:r>
            <a:endParaRPr lang="ja-JP" altLang="en-US" sz="1400" b="1" dirty="0">
              <a:solidFill>
                <a:schemeClr val="bg1"/>
              </a:solidFill>
              <a:latin typeface="Meiryo UI"/>
              <a:ea typeface="Meiryo UI"/>
              <a:cs typeface="Meiryo UI"/>
            </a:endParaRPr>
          </a:p>
        </p:txBody>
      </p:sp>
      <p:sp>
        <p:nvSpPr>
          <p:cNvPr id="73" name="円/楕円 72"/>
          <p:cNvSpPr/>
          <p:nvPr/>
        </p:nvSpPr>
        <p:spPr>
          <a:xfrm>
            <a:off x="6924621" y="1791953"/>
            <a:ext cx="2016000" cy="612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新たに重点化を図る分野</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角丸四角形 6"/>
          <p:cNvSpPr/>
          <p:nvPr/>
        </p:nvSpPr>
        <p:spPr>
          <a:xfrm>
            <a:off x="174751" y="4221664"/>
            <a:ext cx="8836301" cy="2554056"/>
          </a:xfrm>
          <a:prstGeom prst="roundRect">
            <a:avLst>
              <a:gd name="adj" fmla="val 4211"/>
            </a:avLst>
          </a:prstGeom>
          <a:noFill/>
          <a:ln w="349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角丸四角形 31"/>
          <p:cNvSpPr/>
          <p:nvPr/>
        </p:nvSpPr>
        <p:spPr>
          <a:xfrm>
            <a:off x="174950" y="1238710"/>
            <a:ext cx="2788927" cy="2406314"/>
          </a:xfrm>
          <a:prstGeom prst="roundRect">
            <a:avLst>
              <a:gd name="adj" fmla="val 0"/>
            </a:avLst>
          </a:prstGeom>
          <a:noFill/>
          <a:ln w="12700">
            <a:solidFill>
              <a:schemeClr val="tx2">
                <a:lumMod val="50000"/>
              </a:schemeClr>
            </a:solidFill>
            <a:prstDash val="dash"/>
          </a:ln>
        </p:spPr>
        <p:style>
          <a:lnRef idx="2">
            <a:schemeClr val="accent4"/>
          </a:lnRef>
          <a:fillRef idx="1">
            <a:schemeClr val="lt1"/>
          </a:fillRef>
          <a:effectRef idx="0">
            <a:schemeClr val="accent4"/>
          </a:effectRef>
          <a:fontRef idx="minor">
            <a:schemeClr val="dk1"/>
          </a:fontRef>
        </p:style>
        <p:txBody>
          <a:bodyPr lIns="108000" tIns="72000" rIns="108000" bIns="72000" anchor="ctr" anchorCtr="0"/>
          <a:lstStyle/>
          <a:p>
            <a:pPr>
              <a:lnSpc>
                <a:spcPts val="1400"/>
              </a:lnSpc>
              <a:defRPr/>
            </a:pPr>
            <a:r>
              <a:rPr lang="ja-JP" altLang="en-US" sz="1200" dirty="0" smtClean="0">
                <a:solidFill>
                  <a:srgbClr val="000000"/>
                </a:solidFill>
                <a:latin typeface="Meiryo UI"/>
                <a:ea typeface="Meiryo UI"/>
                <a:cs typeface="Meiryo UI"/>
              </a:rPr>
              <a:t>・</a:t>
            </a:r>
            <a:r>
              <a:rPr lang="ja-JP" altLang="en-US" sz="1200" dirty="0">
                <a:solidFill>
                  <a:srgbClr val="000000"/>
                </a:solidFill>
                <a:latin typeface="Meiryo UI"/>
                <a:ea typeface="Meiryo UI"/>
                <a:cs typeface="Meiryo UI"/>
              </a:rPr>
              <a:t>ハイエンドなものづくりの推進</a:t>
            </a:r>
            <a:endParaRPr lang="en-US" altLang="ja-JP" sz="1200" dirty="0">
              <a:solidFill>
                <a:srgbClr val="000000"/>
              </a:solidFill>
              <a:latin typeface="Meiryo UI"/>
              <a:ea typeface="Meiryo UI"/>
              <a:cs typeface="Meiryo UI"/>
            </a:endParaRPr>
          </a:p>
          <a:p>
            <a:pPr>
              <a:lnSpc>
                <a:spcPts val="1400"/>
              </a:lnSpc>
              <a:spcBef>
                <a:spcPts val="300"/>
              </a:spcBef>
              <a:defRPr/>
            </a:pPr>
            <a:r>
              <a:rPr lang="ja-JP" altLang="en-US" sz="1200" dirty="0" smtClean="0">
                <a:solidFill>
                  <a:srgbClr val="000000"/>
                </a:solidFill>
                <a:latin typeface="Meiryo UI"/>
                <a:ea typeface="Meiryo UI"/>
                <a:cs typeface="Meiryo UI"/>
              </a:rPr>
              <a:t>  ⇒</a:t>
            </a:r>
            <a:r>
              <a:rPr lang="en-US" altLang="ja-JP" sz="1200" dirty="0" smtClean="0">
                <a:solidFill>
                  <a:srgbClr val="000000"/>
                </a:solidFill>
                <a:latin typeface="Meiryo UI"/>
                <a:ea typeface="Meiryo UI"/>
                <a:cs typeface="Meiryo UI"/>
              </a:rPr>
              <a:t>MOBIO</a:t>
            </a:r>
            <a:r>
              <a:rPr lang="ja-JP" altLang="en-US" sz="1200" dirty="0" smtClean="0">
                <a:solidFill>
                  <a:srgbClr val="000000"/>
                </a:solidFill>
                <a:latin typeface="Meiryo UI"/>
                <a:ea typeface="Meiryo UI"/>
                <a:cs typeface="Meiryo UI"/>
              </a:rPr>
              <a:t>等における新たな研究開発や</a:t>
            </a:r>
            <a:endParaRPr lang="en-US" altLang="ja-JP" sz="1200" dirty="0" smtClean="0">
              <a:solidFill>
                <a:srgbClr val="000000"/>
              </a:solidFill>
              <a:latin typeface="Meiryo UI"/>
              <a:ea typeface="Meiryo UI"/>
              <a:cs typeface="Meiryo UI"/>
            </a:endParaRPr>
          </a:p>
          <a:p>
            <a:pPr>
              <a:lnSpc>
                <a:spcPts val="1400"/>
              </a:lnSpc>
              <a:defRPr/>
            </a:pPr>
            <a:r>
              <a:rPr lang="en-US" altLang="ja-JP" sz="1200" dirty="0">
                <a:solidFill>
                  <a:srgbClr val="000000"/>
                </a:solidFill>
                <a:latin typeface="Meiryo UI"/>
                <a:ea typeface="Meiryo UI"/>
                <a:cs typeface="Meiryo UI"/>
              </a:rPr>
              <a:t> </a:t>
            </a:r>
            <a:r>
              <a:rPr lang="en-US" altLang="ja-JP" sz="1200" dirty="0" smtClean="0">
                <a:solidFill>
                  <a:srgbClr val="000000"/>
                </a:solidFill>
                <a:latin typeface="Meiryo UI"/>
                <a:ea typeface="Meiryo UI"/>
                <a:cs typeface="Meiryo UI"/>
              </a:rPr>
              <a:t>    </a:t>
            </a:r>
            <a:r>
              <a:rPr lang="ja-JP" altLang="en-US" sz="1200" dirty="0" smtClean="0">
                <a:solidFill>
                  <a:srgbClr val="000000"/>
                </a:solidFill>
                <a:latin typeface="Meiryo UI"/>
                <a:ea typeface="Meiryo UI"/>
                <a:cs typeface="Meiryo UI"/>
              </a:rPr>
              <a:t>製品・技術開発等のプロジェクト創出</a:t>
            </a:r>
            <a:endParaRPr lang="en-US" altLang="ja-JP" sz="1200" dirty="0" smtClean="0">
              <a:solidFill>
                <a:srgbClr val="000000"/>
              </a:solidFill>
              <a:latin typeface="Meiryo UI"/>
              <a:ea typeface="Meiryo UI"/>
              <a:cs typeface="Meiryo UI"/>
            </a:endParaRPr>
          </a:p>
          <a:p>
            <a:pPr>
              <a:lnSpc>
                <a:spcPts val="1400"/>
              </a:lnSpc>
              <a:defRPr/>
            </a:pPr>
            <a:r>
              <a:rPr lang="en-US" altLang="ja-JP" sz="1200" dirty="0">
                <a:solidFill>
                  <a:srgbClr val="000000"/>
                </a:solidFill>
                <a:latin typeface="Meiryo UI"/>
                <a:ea typeface="Meiryo UI"/>
                <a:cs typeface="Meiryo UI"/>
              </a:rPr>
              <a:t> </a:t>
            </a:r>
            <a:r>
              <a:rPr lang="en-US" altLang="ja-JP" sz="1200" dirty="0" smtClean="0">
                <a:solidFill>
                  <a:srgbClr val="000000"/>
                </a:solidFill>
                <a:latin typeface="Meiryo UI"/>
                <a:ea typeface="Meiryo UI"/>
                <a:cs typeface="Meiryo UI"/>
              </a:rPr>
              <a:t>    </a:t>
            </a:r>
            <a:r>
              <a:rPr lang="ja-JP" altLang="en-US" sz="1200" dirty="0" smtClean="0">
                <a:solidFill>
                  <a:srgbClr val="000000"/>
                </a:solidFill>
                <a:latin typeface="Meiryo UI"/>
                <a:ea typeface="Meiryo UI"/>
                <a:cs typeface="Meiryo UI"/>
              </a:rPr>
              <a:t>支援、中小企業の技術基盤高度化</a:t>
            </a:r>
            <a:endParaRPr lang="en-US" altLang="ja-JP" sz="1200" dirty="0" smtClean="0">
              <a:solidFill>
                <a:srgbClr val="000000"/>
              </a:solidFill>
              <a:latin typeface="Meiryo UI"/>
              <a:ea typeface="Meiryo UI"/>
              <a:cs typeface="Meiryo UI"/>
            </a:endParaRPr>
          </a:p>
          <a:p>
            <a:pPr>
              <a:lnSpc>
                <a:spcPts val="1400"/>
              </a:lnSpc>
              <a:defRPr/>
            </a:pPr>
            <a:r>
              <a:rPr lang="en-US" altLang="ja-JP" sz="1200" dirty="0">
                <a:solidFill>
                  <a:srgbClr val="000000"/>
                </a:solidFill>
                <a:latin typeface="Meiryo UI"/>
                <a:ea typeface="Meiryo UI"/>
                <a:cs typeface="Meiryo UI"/>
              </a:rPr>
              <a:t> </a:t>
            </a:r>
            <a:r>
              <a:rPr lang="en-US" altLang="ja-JP" sz="1200" dirty="0" smtClean="0">
                <a:solidFill>
                  <a:srgbClr val="000000"/>
                </a:solidFill>
                <a:latin typeface="Meiryo UI"/>
                <a:ea typeface="Meiryo UI"/>
                <a:cs typeface="Meiryo UI"/>
              </a:rPr>
              <a:t>    </a:t>
            </a:r>
            <a:r>
              <a:rPr lang="ja-JP" altLang="en-US" sz="1200" dirty="0" smtClean="0">
                <a:solidFill>
                  <a:srgbClr val="000000"/>
                </a:solidFill>
                <a:latin typeface="Meiryo UI"/>
                <a:ea typeface="Meiryo UI"/>
                <a:cs typeface="Meiryo UI"/>
              </a:rPr>
              <a:t>に向けた技術・資金支援　など</a:t>
            </a:r>
            <a:endParaRPr lang="en-US" altLang="ja-JP" sz="1200" dirty="0" smtClean="0">
              <a:solidFill>
                <a:srgbClr val="000000"/>
              </a:solidFill>
              <a:latin typeface="Meiryo UI"/>
              <a:ea typeface="Meiryo UI"/>
              <a:cs typeface="Meiryo UI"/>
            </a:endParaRPr>
          </a:p>
          <a:p>
            <a:pPr>
              <a:lnSpc>
                <a:spcPts val="1400"/>
              </a:lnSpc>
              <a:defRPr/>
            </a:pPr>
            <a:endParaRPr lang="en-US" altLang="ja-JP" sz="1200" dirty="0" smtClean="0">
              <a:solidFill>
                <a:srgbClr val="000000"/>
              </a:solidFill>
              <a:latin typeface="Meiryo UI"/>
              <a:ea typeface="Meiryo UI"/>
              <a:cs typeface="Meiryo UI"/>
            </a:endParaRPr>
          </a:p>
          <a:p>
            <a:pPr>
              <a:lnSpc>
                <a:spcPts val="1400"/>
              </a:lnSpc>
              <a:defRPr/>
            </a:pPr>
            <a:endParaRPr lang="en-US" altLang="ja-JP" sz="1200" dirty="0">
              <a:solidFill>
                <a:srgbClr val="000000"/>
              </a:solidFill>
              <a:latin typeface="Meiryo UI"/>
              <a:ea typeface="Meiryo UI"/>
              <a:cs typeface="Meiryo UI"/>
            </a:endParaRPr>
          </a:p>
          <a:p>
            <a:pPr>
              <a:lnSpc>
                <a:spcPts val="1400"/>
              </a:lnSpc>
              <a:defRPr/>
            </a:pPr>
            <a:r>
              <a:rPr lang="ja-JP" altLang="en-US" sz="1200" dirty="0" smtClean="0">
                <a:solidFill>
                  <a:srgbClr val="000000"/>
                </a:solidFill>
                <a:latin typeface="Meiryo UI"/>
                <a:ea typeface="Meiryo UI"/>
                <a:cs typeface="Meiryo UI"/>
              </a:rPr>
              <a:t>・成長分野に挑戦する企業への支援・</a:t>
            </a:r>
            <a:endParaRPr lang="en-US" altLang="ja-JP" sz="1200" dirty="0" smtClean="0">
              <a:solidFill>
                <a:srgbClr val="000000"/>
              </a:solidFill>
              <a:latin typeface="Meiryo UI"/>
              <a:ea typeface="Meiryo UI"/>
              <a:cs typeface="Meiryo UI"/>
            </a:endParaRPr>
          </a:p>
          <a:p>
            <a:pPr>
              <a:lnSpc>
                <a:spcPts val="1400"/>
              </a:lnSpc>
              <a:defRPr/>
            </a:pPr>
            <a:r>
              <a:rPr lang="en-US" altLang="ja-JP" sz="1200" dirty="0">
                <a:solidFill>
                  <a:srgbClr val="000000"/>
                </a:solidFill>
                <a:latin typeface="Meiryo UI"/>
                <a:ea typeface="Meiryo UI"/>
                <a:cs typeface="Meiryo UI"/>
              </a:rPr>
              <a:t> </a:t>
            </a:r>
            <a:r>
              <a:rPr lang="ja-JP" altLang="en-US" sz="1200" dirty="0" smtClean="0">
                <a:solidFill>
                  <a:srgbClr val="000000"/>
                </a:solidFill>
                <a:latin typeface="Meiryo UI"/>
                <a:ea typeface="Meiryo UI"/>
                <a:cs typeface="Meiryo UI"/>
              </a:rPr>
              <a:t> 経済活動の新陳代謝の促進</a:t>
            </a:r>
            <a:endParaRPr lang="en-US" altLang="ja-JP" sz="1200" dirty="0" smtClean="0">
              <a:solidFill>
                <a:srgbClr val="000000"/>
              </a:solidFill>
              <a:latin typeface="Meiryo UI"/>
              <a:ea typeface="Meiryo UI"/>
              <a:cs typeface="Meiryo UI"/>
            </a:endParaRPr>
          </a:p>
          <a:p>
            <a:pPr>
              <a:lnSpc>
                <a:spcPts val="1400"/>
              </a:lnSpc>
              <a:spcBef>
                <a:spcPts val="300"/>
              </a:spcBef>
              <a:defRPr/>
            </a:pPr>
            <a:r>
              <a:rPr lang="ja-JP" altLang="en-US" sz="1200" dirty="0" smtClean="0">
                <a:solidFill>
                  <a:srgbClr val="000000"/>
                </a:solidFill>
                <a:latin typeface="Meiryo UI"/>
                <a:ea typeface="Meiryo UI"/>
                <a:cs typeface="Meiryo UI"/>
              </a:rPr>
              <a:t>  ⇒金融支援、創業・ベンチャーなど新事</a:t>
            </a:r>
            <a:endParaRPr lang="en-US" altLang="ja-JP" sz="1200" dirty="0" smtClean="0">
              <a:solidFill>
                <a:srgbClr val="000000"/>
              </a:solidFill>
              <a:latin typeface="Meiryo UI"/>
              <a:ea typeface="Meiryo UI"/>
              <a:cs typeface="Meiryo UI"/>
            </a:endParaRPr>
          </a:p>
          <a:p>
            <a:pPr>
              <a:lnSpc>
                <a:spcPts val="1400"/>
              </a:lnSpc>
              <a:defRPr/>
            </a:pPr>
            <a:r>
              <a:rPr lang="en-US" altLang="ja-JP" sz="1200" dirty="0">
                <a:solidFill>
                  <a:srgbClr val="000000"/>
                </a:solidFill>
                <a:latin typeface="Meiryo UI"/>
                <a:ea typeface="Meiryo UI"/>
                <a:cs typeface="Meiryo UI"/>
              </a:rPr>
              <a:t> </a:t>
            </a:r>
            <a:r>
              <a:rPr lang="en-US" altLang="ja-JP" sz="1200" dirty="0" smtClean="0">
                <a:solidFill>
                  <a:srgbClr val="000000"/>
                </a:solidFill>
                <a:latin typeface="Meiryo UI"/>
                <a:ea typeface="Meiryo UI"/>
                <a:cs typeface="Meiryo UI"/>
              </a:rPr>
              <a:t>    </a:t>
            </a:r>
            <a:r>
              <a:rPr lang="ja-JP" altLang="en-US" sz="1200" dirty="0" smtClean="0">
                <a:solidFill>
                  <a:srgbClr val="000000"/>
                </a:solidFill>
                <a:latin typeface="Meiryo UI"/>
                <a:ea typeface="Meiryo UI"/>
                <a:cs typeface="Meiryo UI"/>
              </a:rPr>
              <a:t>業に挑戦する企業に対する支援　など</a:t>
            </a:r>
          </a:p>
        </p:txBody>
      </p:sp>
      <p:sp>
        <p:nvSpPr>
          <p:cNvPr id="33" name="右矢印 32"/>
          <p:cNvSpPr/>
          <p:nvPr/>
        </p:nvSpPr>
        <p:spPr>
          <a:xfrm>
            <a:off x="6256914" y="2439752"/>
            <a:ext cx="508093" cy="354869"/>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p>
        </p:txBody>
      </p:sp>
      <p:sp>
        <p:nvSpPr>
          <p:cNvPr id="35" name="角丸四角形 34"/>
          <p:cNvSpPr/>
          <p:nvPr/>
        </p:nvSpPr>
        <p:spPr>
          <a:xfrm>
            <a:off x="3367184" y="1240810"/>
            <a:ext cx="2841550" cy="1714286"/>
          </a:xfrm>
          <a:prstGeom prst="roundRect">
            <a:avLst>
              <a:gd name="adj" fmla="val 0"/>
            </a:avLst>
          </a:prstGeom>
          <a:noFill/>
          <a:ln w="12700">
            <a:solidFill>
              <a:schemeClr val="tx2">
                <a:lumMod val="50000"/>
              </a:schemeClr>
            </a:solidFill>
            <a:prstDash val="dash"/>
          </a:ln>
        </p:spPr>
        <p:style>
          <a:lnRef idx="2">
            <a:schemeClr val="accent4"/>
          </a:lnRef>
          <a:fillRef idx="1">
            <a:schemeClr val="lt1"/>
          </a:fillRef>
          <a:effectRef idx="0">
            <a:schemeClr val="accent4"/>
          </a:effectRef>
          <a:fontRef idx="minor">
            <a:schemeClr val="dk1"/>
          </a:fontRef>
        </p:style>
        <p:txBody>
          <a:bodyPr lIns="108000" tIns="36000" rIns="36000" bIns="36000" anchor="ctr" anchorCtr="0"/>
          <a:lstStyle/>
          <a:p>
            <a:pPr>
              <a:lnSpc>
                <a:spcPts val="1300"/>
              </a:lnSpc>
              <a:defRPr/>
            </a:pPr>
            <a:r>
              <a:rPr lang="ja-JP" altLang="en-US" sz="1200" dirty="0" smtClean="0">
                <a:solidFill>
                  <a:schemeClr val="tx1"/>
                </a:solidFill>
                <a:latin typeface="Meiryo UI"/>
                <a:ea typeface="Meiryo UI"/>
                <a:cs typeface="Meiryo UI"/>
              </a:rPr>
              <a:t>・第４次産業革命のブレークスルーがここ数</a:t>
            </a:r>
            <a:endParaRPr lang="en-US" altLang="ja-JP" sz="1200" dirty="0" smtClean="0">
              <a:solidFill>
                <a:schemeClr val="tx1"/>
              </a:solidFill>
              <a:latin typeface="Meiryo UI"/>
              <a:ea typeface="Meiryo UI"/>
              <a:cs typeface="Meiryo UI"/>
            </a:endParaRPr>
          </a:p>
          <a:p>
            <a:pPr>
              <a:lnSpc>
                <a:spcPts val="13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年で加速度的に進んでおり、その対応力が</a:t>
            </a:r>
            <a:endParaRPr lang="en-US" altLang="ja-JP" sz="1200" dirty="0" smtClean="0">
              <a:solidFill>
                <a:schemeClr val="tx1"/>
              </a:solidFill>
              <a:latin typeface="Meiryo UI"/>
              <a:ea typeface="Meiryo UI"/>
              <a:cs typeface="Meiryo UI"/>
            </a:endParaRPr>
          </a:p>
          <a:p>
            <a:pPr>
              <a:lnSpc>
                <a:spcPts val="13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成長を左右</a:t>
            </a:r>
            <a:endParaRPr lang="en-US" altLang="ja-JP" sz="1200" dirty="0" smtClean="0">
              <a:solidFill>
                <a:schemeClr val="tx1"/>
              </a:solidFill>
              <a:latin typeface="Meiryo UI"/>
              <a:ea typeface="Meiryo UI"/>
              <a:cs typeface="Meiryo UI"/>
            </a:endParaRPr>
          </a:p>
          <a:p>
            <a:pPr>
              <a:lnSpc>
                <a:spcPts val="1300"/>
              </a:lnSpc>
              <a:defRPr/>
            </a:pPr>
            <a:r>
              <a:rPr lang="ja-JP" altLang="en-US" sz="1200" dirty="0" smtClean="0">
                <a:solidFill>
                  <a:schemeClr val="tx1"/>
                </a:solidFill>
                <a:latin typeface="Meiryo UI"/>
                <a:ea typeface="Meiryo UI"/>
                <a:cs typeface="Meiryo UI"/>
              </a:rPr>
              <a:t>・大阪には、第４次産業革命に関連する</a:t>
            </a:r>
            <a:endParaRPr lang="en-US" altLang="ja-JP" sz="1200" dirty="0" smtClean="0">
              <a:solidFill>
                <a:schemeClr val="tx1"/>
              </a:solidFill>
              <a:latin typeface="Meiryo UI"/>
              <a:ea typeface="Meiryo UI"/>
              <a:cs typeface="Meiryo UI"/>
            </a:endParaRPr>
          </a:p>
          <a:p>
            <a:pPr>
              <a:lnSpc>
                <a:spcPts val="1300"/>
              </a:lnSpc>
              <a:defRPr/>
            </a:pPr>
            <a:r>
              <a:rPr lang="en-US" altLang="ja-JP" sz="1200" dirty="0">
                <a:solidFill>
                  <a:schemeClr val="tx1"/>
                </a:solidFill>
                <a:latin typeface="Meiryo UI"/>
                <a:ea typeface="Meiryo UI"/>
                <a:cs typeface="Meiryo UI"/>
              </a:rPr>
              <a:t> </a:t>
            </a:r>
            <a:r>
              <a:rPr lang="en-US" altLang="ja-JP" sz="1200" dirty="0" smtClean="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要素技術を有するものづくり中堅・中小</a:t>
            </a:r>
            <a:endParaRPr lang="en-US" altLang="ja-JP" sz="1200" dirty="0" smtClean="0">
              <a:solidFill>
                <a:schemeClr val="tx1"/>
              </a:solidFill>
              <a:latin typeface="Meiryo UI"/>
              <a:ea typeface="Meiryo UI"/>
              <a:cs typeface="Meiryo UI"/>
            </a:endParaRPr>
          </a:p>
          <a:p>
            <a:pPr>
              <a:lnSpc>
                <a:spcPts val="1300"/>
              </a:lnSpc>
              <a:defRPr/>
            </a:pPr>
            <a:r>
              <a:rPr lang="en-US" altLang="ja-JP" sz="1200" dirty="0">
                <a:solidFill>
                  <a:schemeClr val="tx1"/>
                </a:solidFill>
                <a:latin typeface="Meiryo UI"/>
                <a:ea typeface="Meiryo UI"/>
                <a:cs typeface="Meiryo UI"/>
              </a:rPr>
              <a:t> </a:t>
            </a:r>
            <a:r>
              <a:rPr lang="en-US" altLang="ja-JP" sz="1200" dirty="0" smtClean="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企業が集積。情報関連産業も東京に次</a:t>
            </a:r>
            <a:endParaRPr lang="en-US" altLang="ja-JP" sz="1200" dirty="0" smtClean="0">
              <a:solidFill>
                <a:schemeClr val="tx1"/>
              </a:solidFill>
              <a:latin typeface="Meiryo UI"/>
              <a:ea typeface="Meiryo UI"/>
              <a:cs typeface="Meiryo UI"/>
            </a:endParaRPr>
          </a:p>
          <a:p>
            <a:pPr>
              <a:lnSpc>
                <a:spcPts val="1300"/>
              </a:lnSpc>
              <a:defRPr/>
            </a:pPr>
            <a:r>
              <a:rPr lang="en-US" altLang="ja-JP" sz="1200" dirty="0">
                <a:solidFill>
                  <a:schemeClr val="tx1"/>
                </a:solidFill>
                <a:latin typeface="Meiryo UI"/>
                <a:ea typeface="Meiryo UI"/>
                <a:cs typeface="Meiryo UI"/>
              </a:rPr>
              <a:t> </a:t>
            </a:r>
            <a:r>
              <a:rPr lang="en-US" altLang="ja-JP" sz="1200" dirty="0" smtClean="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いで多い</a:t>
            </a:r>
            <a:endParaRPr lang="en-US" altLang="ja-JP" sz="1200" dirty="0" smtClean="0">
              <a:solidFill>
                <a:schemeClr val="tx1"/>
              </a:solidFill>
              <a:latin typeface="Meiryo UI"/>
              <a:ea typeface="Meiryo UI"/>
              <a:cs typeface="Meiryo UI"/>
            </a:endParaRPr>
          </a:p>
          <a:p>
            <a:pPr marL="82550" indent="-82550">
              <a:lnSpc>
                <a:spcPts val="1300"/>
              </a:lnSpc>
              <a:defRPr/>
            </a:pPr>
            <a:r>
              <a:rPr lang="ja-JP" altLang="en-US" sz="1200" dirty="0">
                <a:solidFill>
                  <a:schemeClr val="tx1"/>
                </a:solidFill>
                <a:latin typeface="Meiryo UI"/>
                <a:ea typeface="Meiryo UI"/>
                <a:cs typeface="Meiryo UI"/>
              </a:rPr>
              <a:t>・一方で、中小企業の多くは</a:t>
            </a:r>
            <a:r>
              <a:rPr lang="ja-JP" altLang="en-US" sz="1200" dirty="0" smtClean="0">
                <a:solidFill>
                  <a:schemeClr val="tx1"/>
                </a:solidFill>
                <a:latin typeface="Meiryo UI"/>
                <a:ea typeface="Meiryo UI"/>
                <a:cs typeface="Meiryo UI"/>
              </a:rPr>
              <a:t>、</a:t>
            </a:r>
            <a:r>
              <a:rPr lang="en-US" altLang="ja-JP" sz="1200" dirty="0" smtClean="0">
                <a:solidFill>
                  <a:schemeClr val="tx1"/>
                </a:solidFill>
                <a:latin typeface="Meiryo UI"/>
                <a:ea typeface="Meiryo UI"/>
                <a:cs typeface="Meiryo UI"/>
              </a:rPr>
              <a:t>AI</a:t>
            </a:r>
            <a:r>
              <a:rPr lang="ja-JP" altLang="en-US" sz="1200" dirty="0" smtClean="0">
                <a:solidFill>
                  <a:schemeClr val="tx1"/>
                </a:solidFill>
                <a:latin typeface="Meiryo UI"/>
                <a:ea typeface="Meiryo UI"/>
                <a:cs typeface="Meiryo UI"/>
              </a:rPr>
              <a:t>や</a:t>
            </a:r>
            <a:r>
              <a:rPr lang="en-US" altLang="ja-JP" sz="1200" dirty="0" err="1" smtClean="0">
                <a:solidFill>
                  <a:schemeClr val="tx1"/>
                </a:solidFill>
                <a:latin typeface="Meiryo UI"/>
                <a:ea typeface="Meiryo UI"/>
                <a:cs typeface="Meiryo UI"/>
              </a:rPr>
              <a:t>IoT</a:t>
            </a:r>
            <a:r>
              <a:rPr lang="ja-JP" altLang="en-US" sz="1200" dirty="0" err="1" smtClean="0">
                <a:solidFill>
                  <a:schemeClr val="tx1"/>
                </a:solidFill>
                <a:latin typeface="Meiryo UI"/>
                <a:ea typeface="Meiryo UI"/>
                <a:cs typeface="Meiryo UI"/>
              </a:rPr>
              <a:t>、</a:t>
            </a:r>
            <a:r>
              <a:rPr lang="ja-JP" altLang="en-US" sz="1200" dirty="0" smtClean="0">
                <a:solidFill>
                  <a:schemeClr val="tx1"/>
                </a:solidFill>
                <a:latin typeface="Meiryo UI"/>
                <a:ea typeface="Meiryo UI"/>
                <a:cs typeface="Meiryo UI"/>
              </a:rPr>
              <a:t>ロボットなどの</a:t>
            </a:r>
            <a:r>
              <a:rPr lang="ja-JP" altLang="en-US" sz="1200" dirty="0">
                <a:solidFill>
                  <a:schemeClr val="tx1"/>
                </a:solidFill>
                <a:latin typeface="Meiryo UI"/>
                <a:ea typeface="Meiryo UI"/>
                <a:cs typeface="Meiryo UI"/>
              </a:rPr>
              <a:t>新たな</a:t>
            </a:r>
            <a:r>
              <a:rPr lang="ja-JP" altLang="en-US" sz="1200" dirty="0" smtClean="0">
                <a:solidFill>
                  <a:schemeClr val="tx1"/>
                </a:solidFill>
                <a:latin typeface="Meiryo UI"/>
                <a:ea typeface="Meiryo UI"/>
                <a:cs typeface="Meiryo UI"/>
              </a:rPr>
              <a:t>技術の活用が進んで</a:t>
            </a:r>
            <a:r>
              <a:rPr lang="ja-JP" altLang="en-US" sz="1200" dirty="0">
                <a:solidFill>
                  <a:schemeClr val="tx1"/>
                </a:solidFill>
                <a:latin typeface="Meiryo UI"/>
                <a:ea typeface="Meiryo UI"/>
                <a:cs typeface="Meiryo UI"/>
              </a:rPr>
              <a:t>いない</a:t>
            </a:r>
            <a:endParaRPr lang="en-US" altLang="ja-JP" sz="1200" dirty="0">
              <a:solidFill>
                <a:schemeClr val="tx1"/>
              </a:solidFill>
              <a:latin typeface="Meiryo UI"/>
              <a:ea typeface="Meiryo UI"/>
              <a:cs typeface="Meiryo UI"/>
            </a:endParaRPr>
          </a:p>
        </p:txBody>
      </p:sp>
      <p:sp>
        <p:nvSpPr>
          <p:cNvPr id="37" name="テキスト ボックス 36"/>
          <p:cNvSpPr txBox="1"/>
          <p:nvPr/>
        </p:nvSpPr>
        <p:spPr>
          <a:xfrm>
            <a:off x="103491" y="991761"/>
            <a:ext cx="1890717"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これまで</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の主な取組み例</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3376655" y="995619"/>
            <a:ext cx="2822608" cy="276999"/>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今後取組むべきポイント</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右矢印 41"/>
          <p:cNvSpPr/>
          <p:nvPr/>
        </p:nvSpPr>
        <p:spPr>
          <a:xfrm>
            <a:off x="3033977" y="2310998"/>
            <a:ext cx="288032" cy="354869"/>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44" name="角丸四角形 43"/>
          <p:cNvSpPr/>
          <p:nvPr/>
        </p:nvSpPr>
        <p:spPr>
          <a:xfrm>
            <a:off x="3322009" y="2941514"/>
            <a:ext cx="3048588" cy="1294559"/>
          </a:xfrm>
          <a:prstGeom prst="roundRect">
            <a:avLst>
              <a:gd name="adj" fmla="val 0"/>
            </a:avLst>
          </a:prstGeom>
          <a:noFill/>
          <a:ln w="12700">
            <a:noFill/>
            <a:prstDash val="dash"/>
          </a:ln>
        </p:spPr>
        <p:style>
          <a:lnRef idx="2">
            <a:schemeClr val="accent4"/>
          </a:lnRef>
          <a:fillRef idx="1">
            <a:schemeClr val="lt1"/>
          </a:fillRef>
          <a:effectRef idx="0">
            <a:schemeClr val="accent4"/>
          </a:effectRef>
          <a:fontRef idx="minor">
            <a:schemeClr val="dk1"/>
          </a:fontRef>
        </p:style>
        <p:txBody>
          <a:bodyPr lIns="36000" tIns="36000" rIns="0" bIns="36000" anchor="t" anchorCtr="0"/>
          <a:lstStyle/>
          <a:p>
            <a:pPr>
              <a:lnSpc>
                <a:spcPts val="1300"/>
              </a:lnSpc>
              <a:defRPr/>
            </a:pPr>
            <a:r>
              <a:rPr lang="ja-JP" altLang="en-US" sz="1200" dirty="0">
                <a:solidFill>
                  <a:schemeClr val="tx1"/>
                </a:solidFill>
                <a:latin typeface="Meiryo UI"/>
                <a:ea typeface="Meiryo UI"/>
                <a:cs typeface="Meiryo UI"/>
              </a:rPr>
              <a:t>⇒</a:t>
            </a:r>
            <a:r>
              <a:rPr lang="ja-JP" altLang="en-US" sz="1200" dirty="0" smtClean="0">
                <a:solidFill>
                  <a:schemeClr val="tx1"/>
                </a:solidFill>
                <a:latin typeface="Meiryo UI"/>
                <a:ea typeface="Meiryo UI"/>
                <a:cs typeface="Meiryo UI"/>
              </a:rPr>
              <a:t>大阪</a:t>
            </a:r>
            <a:r>
              <a:rPr lang="ja-JP" altLang="en-US" sz="1200" dirty="0">
                <a:solidFill>
                  <a:schemeClr val="tx1"/>
                </a:solidFill>
                <a:latin typeface="Meiryo UI"/>
                <a:ea typeface="Meiryo UI"/>
                <a:cs typeface="Meiryo UI"/>
              </a:rPr>
              <a:t>における</a:t>
            </a:r>
            <a:r>
              <a:rPr lang="ja-JP" altLang="en-US" sz="1200" dirty="0" smtClean="0">
                <a:solidFill>
                  <a:schemeClr val="tx1"/>
                </a:solidFill>
                <a:latin typeface="Meiryo UI"/>
                <a:ea typeface="Meiryo UI"/>
                <a:cs typeface="Meiryo UI"/>
              </a:rPr>
              <a:t>産業</a:t>
            </a:r>
            <a:r>
              <a:rPr lang="ja-JP" altLang="en-US" sz="1200" dirty="0">
                <a:solidFill>
                  <a:schemeClr val="tx1"/>
                </a:solidFill>
                <a:latin typeface="Meiryo UI"/>
                <a:ea typeface="Meiryo UI"/>
                <a:cs typeface="Meiryo UI"/>
              </a:rPr>
              <a:t>の競争力</a:t>
            </a:r>
            <a:r>
              <a:rPr lang="ja-JP" altLang="en-US" sz="1200" dirty="0" smtClean="0">
                <a:solidFill>
                  <a:schemeClr val="tx1"/>
                </a:solidFill>
                <a:latin typeface="Meiryo UI"/>
                <a:ea typeface="Meiryo UI"/>
                <a:cs typeface="Meiryo UI"/>
              </a:rPr>
              <a:t>低下を防ぐために</a:t>
            </a:r>
            <a:endParaRPr lang="en-US" altLang="ja-JP" sz="1200" dirty="0" smtClean="0">
              <a:solidFill>
                <a:schemeClr val="tx1"/>
              </a:solidFill>
              <a:latin typeface="Meiryo UI"/>
              <a:ea typeface="Meiryo UI"/>
              <a:cs typeface="Meiryo UI"/>
            </a:endParaRPr>
          </a:p>
          <a:p>
            <a:pPr>
              <a:lnSpc>
                <a:spcPts val="13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は、ものづくりのみならず、サービス業なども含め</a:t>
            </a:r>
            <a:endParaRPr lang="en-US" altLang="ja-JP" sz="1200" dirty="0" smtClean="0">
              <a:solidFill>
                <a:schemeClr val="tx1"/>
              </a:solidFill>
              <a:latin typeface="Meiryo UI"/>
              <a:ea typeface="Meiryo UI"/>
              <a:cs typeface="Meiryo UI"/>
            </a:endParaRPr>
          </a:p>
          <a:p>
            <a:pPr>
              <a:lnSpc>
                <a:spcPts val="1300"/>
              </a:lnSpc>
              <a:defRPr/>
            </a:pPr>
            <a:r>
              <a:rPr lang="ja-JP" altLang="en-US" sz="1200" b="1"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あらゆる</a:t>
            </a:r>
            <a:r>
              <a:rPr lang="ja-JP" altLang="en-US" sz="1200" dirty="0">
                <a:solidFill>
                  <a:schemeClr val="tx1"/>
                </a:solidFill>
                <a:latin typeface="Meiryo UI"/>
                <a:ea typeface="Meiryo UI"/>
                <a:cs typeface="Meiryo UI"/>
              </a:rPr>
              <a:t>分野において</a:t>
            </a:r>
            <a:r>
              <a:rPr lang="ja-JP" altLang="en-US" sz="1200" dirty="0" smtClean="0">
                <a:solidFill>
                  <a:schemeClr val="tx1"/>
                </a:solidFill>
                <a:latin typeface="Meiryo UI"/>
                <a:ea typeface="Meiryo UI"/>
                <a:cs typeface="Meiryo UI"/>
              </a:rPr>
              <a:t>、第４次産業革命の</a:t>
            </a:r>
            <a:endParaRPr lang="en-US" altLang="ja-JP" sz="1200" dirty="0" smtClean="0">
              <a:solidFill>
                <a:schemeClr val="tx1"/>
              </a:solidFill>
              <a:latin typeface="Meiryo UI"/>
              <a:ea typeface="Meiryo UI"/>
              <a:cs typeface="Meiryo UI"/>
            </a:endParaRPr>
          </a:p>
          <a:p>
            <a:pPr>
              <a:lnSpc>
                <a:spcPts val="13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技術の活用を図っていく必要</a:t>
            </a:r>
            <a:endParaRPr lang="en-US" altLang="ja-JP" sz="1200" dirty="0" smtClean="0">
              <a:solidFill>
                <a:schemeClr val="tx1"/>
              </a:solidFill>
              <a:latin typeface="Meiryo UI"/>
              <a:ea typeface="Meiryo UI"/>
              <a:cs typeface="Meiryo UI"/>
            </a:endParaRPr>
          </a:p>
          <a:p>
            <a:pPr>
              <a:lnSpc>
                <a:spcPts val="1300"/>
              </a:lnSpc>
              <a:defRPr/>
            </a:pPr>
            <a:r>
              <a:rPr lang="ja-JP" altLang="en-US" sz="1200" dirty="0" smtClean="0">
                <a:solidFill>
                  <a:schemeClr val="tx1"/>
                </a:solidFill>
                <a:latin typeface="Meiryo UI"/>
                <a:ea typeface="Meiryo UI"/>
                <a:cs typeface="Meiryo UI"/>
              </a:rPr>
              <a:t>⇒ポテンシャルを活かし、第４次産業革命に</a:t>
            </a:r>
            <a:endParaRPr lang="en-US" altLang="ja-JP" sz="1200" dirty="0" smtClean="0">
              <a:solidFill>
                <a:schemeClr val="tx1"/>
              </a:solidFill>
              <a:latin typeface="Meiryo UI"/>
              <a:ea typeface="Meiryo UI"/>
              <a:cs typeface="Meiryo UI"/>
            </a:endParaRPr>
          </a:p>
          <a:p>
            <a:pPr>
              <a:lnSpc>
                <a:spcPts val="1300"/>
              </a:lnSpc>
              <a:defRPr/>
            </a:pPr>
            <a:r>
              <a:rPr lang="en-US" altLang="ja-JP" sz="1200" dirty="0">
                <a:solidFill>
                  <a:schemeClr val="tx1"/>
                </a:solidFill>
                <a:latin typeface="Meiryo UI"/>
                <a:ea typeface="Meiryo UI"/>
                <a:cs typeface="Meiryo UI"/>
              </a:rPr>
              <a:t> </a:t>
            </a:r>
            <a:r>
              <a:rPr lang="en-US" altLang="ja-JP" sz="1200" dirty="0" smtClean="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対応したビジネスモデルづくりとオープンイノベー</a:t>
            </a:r>
            <a:endParaRPr lang="en-US" altLang="ja-JP" sz="1200" dirty="0" smtClean="0">
              <a:solidFill>
                <a:schemeClr val="tx1"/>
              </a:solidFill>
              <a:latin typeface="Meiryo UI"/>
              <a:ea typeface="Meiryo UI"/>
              <a:cs typeface="Meiryo UI"/>
            </a:endParaRPr>
          </a:p>
          <a:p>
            <a:pPr>
              <a:lnSpc>
                <a:spcPts val="13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ション</a:t>
            </a:r>
            <a:r>
              <a:rPr lang="ja-JP" altLang="en-US" sz="1200" dirty="0">
                <a:solidFill>
                  <a:schemeClr val="tx1"/>
                </a:solidFill>
                <a:latin typeface="Meiryo UI"/>
                <a:ea typeface="Meiryo UI"/>
                <a:cs typeface="Meiryo UI"/>
              </a:rPr>
              <a:t>を</a:t>
            </a:r>
            <a:r>
              <a:rPr lang="ja-JP" altLang="en-US" sz="1200" dirty="0" smtClean="0">
                <a:solidFill>
                  <a:schemeClr val="tx1"/>
                </a:solidFill>
                <a:latin typeface="Meiryo UI"/>
                <a:ea typeface="Meiryo UI"/>
                <a:cs typeface="Meiryo UI"/>
              </a:rPr>
              <a:t>進めていく必要</a:t>
            </a:r>
            <a:endParaRPr lang="en-US" altLang="ja-JP" sz="1200" dirty="0" smtClean="0">
              <a:solidFill>
                <a:schemeClr val="tx1"/>
              </a:solidFill>
              <a:latin typeface="Meiryo UI"/>
              <a:ea typeface="Meiryo UI"/>
              <a:cs typeface="Meiryo UI"/>
            </a:endParaRPr>
          </a:p>
        </p:txBody>
      </p:sp>
      <p:sp>
        <p:nvSpPr>
          <p:cNvPr id="50" name="角丸四角形 49"/>
          <p:cNvSpPr/>
          <p:nvPr/>
        </p:nvSpPr>
        <p:spPr>
          <a:xfrm>
            <a:off x="6300232" y="1292671"/>
            <a:ext cx="360000" cy="2250929"/>
          </a:xfrm>
          <a:prstGeom prst="roundRect">
            <a:avLst>
              <a:gd name="adj" fmla="val 0"/>
            </a:avLst>
          </a:prstGeom>
          <a:noFill/>
          <a:ln w="12700">
            <a:noFill/>
            <a:prstDash val="dash"/>
          </a:ln>
        </p:spPr>
        <p:style>
          <a:lnRef idx="2">
            <a:schemeClr val="accent4"/>
          </a:lnRef>
          <a:fillRef idx="1">
            <a:schemeClr val="lt1"/>
          </a:fillRef>
          <a:effectRef idx="0">
            <a:schemeClr val="accent4"/>
          </a:effectRef>
          <a:fontRef idx="minor">
            <a:schemeClr val="dk1"/>
          </a:fontRef>
        </p:style>
        <p:txBody>
          <a:bodyPr vert="eaVert" lIns="36000" tIns="72000" rIns="36000" bIns="36000" anchor="ctr" anchorCtr="0"/>
          <a:lstStyle/>
          <a:p>
            <a:pPr algn="ctr">
              <a:lnSpc>
                <a:spcPts val="1200"/>
              </a:lnSpc>
              <a:spcBef>
                <a:spcPts val="0"/>
              </a:spcBef>
              <a:defRPr/>
            </a:pPr>
            <a:r>
              <a:rPr lang="ja-JP" altLang="en-US" sz="1200" dirty="0" smtClean="0">
                <a:solidFill>
                  <a:schemeClr val="tx1"/>
                </a:solidFill>
                <a:latin typeface="HGS創英角ｺﾞｼｯｸUB" panose="020B0900000000000000" pitchFamily="50" charset="-128"/>
                <a:ea typeface="HGS創英角ｺﾞｼｯｸUB" panose="020B0900000000000000" pitchFamily="50" charset="-128"/>
                <a:cs typeface="Meiryo UI"/>
              </a:rPr>
              <a:t>大阪のポテンシャルを活かし</a:t>
            </a:r>
            <a:endParaRPr lang="en-US" altLang="ja-JP" sz="1200" dirty="0" smtClean="0">
              <a:solidFill>
                <a:schemeClr val="tx1"/>
              </a:solidFill>
              <a:latin typeface="HGS創英角ｺﾞｼｯｸUB" panose="020B0900000000000000" pitchFamily="50" charset="-128"/>
              <a:ea typeface="HGS創英角ｺﾞｼｯｸUB" panose="020B0900000000000000" pitchFamily="50" charset="-128"/>
              <a:cs typeface="Meiryo UI"/>
            </a:endParaRPr>
          </a:p>
          <a:p>
            <a:pPr algn="r">
              <a:lnSpc>
                <a:spcPts val="1200"/>
              </a:lnSpc>
              <a:spcBef>
                <a:spcPts val="0"/>
              </a:spcBef>
              <a:defRPr/>
            </a:pPr>
            <a:r>
              <a:rPr lang="ja-JP" altLang="en-US" sz="1200" dirty="0">
                <a:solidFill>
                  <a:schemeClr val="tx1"/>
                </a:solidFill>
                <a:latin typeface="HGS創英角ｺﾞｼｯｸUB" panose="020B0900000000000000" pitchFamily="50" charset="-128"/>
                <a:ea typeface="HGS創英角ｺﾞｼｯｸUB" panose="020B0900000000000000" pitchFamily="50" charset="-128"/>
                <a:cs typeface="Meiryo UI"/>
              </a:rPr>
              <a:t>課題</a:t>
            </a:r>
            <a:r>
              <a:rPr lang="ja-JP" altLang="en-US" sz="1200" dirty="0" smtClean="0">
                <a:solidFill>
                  <a:schemeClr val="tx1"/>
                </a:solidFill>
                <a:latin typeface="HGS創英角ｺﾞｼｯｸUB" panose="020B0900000000000000" pitchFamily="50" charset="-128"/>
                <a:ea typeface="HGS創英角ｺﾞｼｯｸUB" panose="020B0900000000000000" pitchFamily="50" charset="-128"/>
                <a:cs typeface="Meiryo UI"/>
              </a:rPr>
              <a:t>を</a:t>
            </a:r>
            <a:r>
              <a:rPr lang="ja-JP" altLang="en-US" sz="1200" dirty="0">
                <a:solidFill>
                  <a:schemeClr val="tx1"/>
                </a:solidFill>
                <a:latin typeface="HGS創英角ｺﾞｼｯｸUB" panose="020B0900000000000000" pitchFamily="50" charset="-128"/>
                <a:ea typeface="HGS創英角ｺﾞｼｯｸUB" panose="020B0900000000000000" pitchFamily="50" charset="-128"/>
                <a:cs typeface="Meiryo UI"/>
              </a:rPr>
              <a:t>克服</a:t>
            </a:r>
            <a:endParaRPr lang="en-US" altLang="ja-JP" sz="1200" dirty="0" smtClean="0">
              <a:solidFill>
                <a:schemeClr val="tx1"/>
              </a:solidFill>
              <a:latin typeface="HGS創英角ｺﾞｼｯｸUB" panose="020B0900000000000000" pitchFamily="50" charset="-128"/>
              <a:ea typeface="HGS創英角ｺﾞｼｯｸUB" panose="020B0900000000000000" pitchFamily="50" charset="-128"/>
              <a:cs typeface="Meiryo UI"/>
            </a:endParaRPr>
          </a:p>
        </p:txBody>
      </p:sp>
      <p:sp>
        <p:nvSpPr>
          <p:cNvPr id="54" name="正方形/長方形 53"/>
          <p:cNvSpPr/>
          <p:nvPr/>
        </p:nvSpPr>
        <p:spPr>
          <a:xfrm>
            <a:off x="283067" y="4216722"/>
            <a:ext cx="2651688" cy="253916"/>
          </a:xfrm>
          <a:prstGeom prst="rect">
            <a:avLst/>
          </a:prstGeom>
        </p:spPr>
        <p:txBody>
          <a:bodyPr wrap="none">
            <a:spAutoFit/>
          </a:bodyPr>
          <a:lstStyle/>
          <a:p>
            <a:pPr>
              <a:defRPr/>
            </a:pPr>
            <a:r>
              <a:rPr kumimoji="0" lang="ja-JP" altLang="en-US" sz="105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ソフト系</a:t>
            </a:r>
            <a:r>
              <a:rPr lang="en-US" altLang="ja-JP" sz="1050" b="1" dirty="0">
                <a:latin typeface="Meiryo UI" panose="020B0604030504040204" pitchFamily="50" charset="-128"/>
                <a:ea typeface="Meiryo UI" panose="020B0604030504040204" pitchFamily="50" charset="-128"/>
                <a:cs typeface="Meiryo UI" panose="020B0604030504040204" pitchFamily="50" charset="-128"/>
              </a:rPr>
              <a:t>IT</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産業３業種の府県別</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事業所数</a:t>
            </a:r>
            <a:endParaRPr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正方形/長方形 54"/>
          <p:cNvSpPr/>
          <p:nvPr/>
        </p:nvSpPr>
        <p:spPr>
          <a:xfrm>
            <a:off x="280024" y="4365104"/>
            <a:ext cx="2906878" cy="25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700" dirty="0"/>
              <a:t>出典：総務省「平成</a:t>
            </a:r>
            <a:r>
              <a:rPr lang="en-US" altLang="ja-JP" sz="700" dirty="0"/>
              <a:t>26</a:t>
            </a:r>
            <a:r>
              <a:rPr lang="ja-JP" altLang="en-US" sz="700" dirty="0"/>
              <a:t>年経済センサス基礎調査（事業所に関する集計）」</a:t>
            </a:r>
          </a:p>
        </p:txBody>
      </p:sp>
      <p:sp>
        <p:nvSpPr>
          <p:cNvPr id="57" name="正方形/長方形 56"/>
          <p:cNvSpPr/>
          <p:nvPr/>
        </p:nvSpPr>
        <p:spPr>
          <a:xfrm>
            <a:off x="3393300" y="4193089"/>
            <a:ext cx="2906565" cy="253916"/>
          </a:xfrm>
          <a:prstGeom prst="rect">
            <a:avLst/>
          </a:prstGeom>
        </p:spPr>
        <p:txBody>
          <a:bodyPr wrap="none">
            <a:spAutoFit/>
          </a:bodyPr>
          <a:lstStyle/>
          <a:p>
            <a:r>
              <a:rPr kumimoji="0" lang="ja-JP" altLang="en-US" sz="105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■第４次産業革命にも関わる品目別の事業所数</a:t>
            </a:r>
            <a:endParaRPr kumimoji="0" lang="en-US" altLang="ja-JP" sz="105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p:cNvSpPr/>
          <p:nvPr/>
        </p:nvSpPr>
        <p:spPr>
          <a:xfrm>
            <a:off x="3540131" y="4276665"/>
            <a:ext cx="2446811" cy="3412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zh-TW" altLang="en-US" sz="700" dirty="0">
                <a:latin typeface="ＭＳ Ｐゴシック" panose="020B0600070205080204" pitchFamily="50" charset="-128"/>
                <a:ea typeface="ＭＳ Ｐゴシック" panose="020B0600070205080204" pitchFamily="50" charset="-128"/>
              </a:rPr>
              <a:t>出典：経済産業省「平成</a:t>
            </a:r>
            <a:r>
              <a:rPr lang="en-US" altLang="zh-TW" sz="700" dirty="0">
                <a:latin typeface="ＭＳ Ｐゴシック" panose="020B0600070205080204" pitchFamily="50" charset="-128"/>
                <a:ea typeface="ＭＳ Ｐゴシック" panose="020B0600070205080204" pitchFamily="50" charset="-128"/>
              </a:rPr>
              <a:t>26</a:t>
            </a:r>
            <a:r>
              <a:rPr lang="zh-TW" altLang="en-US" sz="700" dirty="0">
                <a:latin typeface="ＭＳ Ｐゴシック" panose="020B0600070205080204" pitchFamily="50" charset="-128"/>
                <a:ea typeface="ＭＳ Ｐゴシック" panose="020B0600070205080204" pitchFamily="50" charset="-128"/>
              </a:rPr>
              <a:t>年工業統計調査」（品目編）</a:t>
            </a:r>
            <a:endParaRPr lang="ja-JP" altLang="en-US" sz="700" dirty="0">
              <a:latin typeface="ＭＳ Ｐゴシック" panose="020B060007020508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2294722570"/>
              </p:ext>
            </p:extLst>
          </p:nvPr>
        </p:nvGraphicFramePr>
        <p:xfrm>
          <a:off x="3464884" y="4562502"/>
          <a:ext cx="2771703" cy="2136675"/>
        </p:xfrm>
        <a:graphic>
          <a:graphicData uri="http://schemas.openxmlformats.org/drawingml/2006/table">
            <a:tbl>
              <a:tblPr>
                <a:tableStyleId>{616DA210-FB5B-4158-B5E0-FEB733F419BA}</a:tableStyleId>
              </a:tblPr>
              <a:tblGrid>
                <a:gridCol w="242321"/>
                <a:gridCol w="493055"/>
                <a:gridCol w="287196"/>
                <a:gridCol w="375449"/>
                <a:gridCol w="242321"/>
                <a:gridCol w="493055"/>
                <a:gridCol w="213712"/>
                <a:gridCol w="375191"/>
                <a:gridCol w="49403"/>
              </a:tblGrid>
              <a:tr h="217840">
                <a:tc>
                  <a:txBody>
                    <a:bodyPr/>
                    <a:lstStyle/>
                    <a:p>
                      <a:pPr algn="ctr" fontAlgn="ctr">
                        <a:lnSpc>
                          <a:spcPts val="1100"/>
                        </a:lnSpc>
                      </a:pPr>
                      <a:r>
                        <a:rPr lang="ja-JP" altLang="en-US" sz="800" u="none" strike="noStrike" dirty="0">
                          <a:effectLst/>
                        </a:rPr>
                        <a:t>順位</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gridSpan="3">
                  <a:txBody>
                    <a:bodyPr/>
                    <a:lstStyle/>
                    <a:p>
                      <a:pPr algn="ctr" fontAlgn="ctr">
                        <a:lnSpc>
                          <a:spcPts val="1100"/>
                        </a:lnSpc>
                      </a:pPr>
                      <a:r>
                        <a:rPr lang="ja-JP" altLang="en-US" sz="1050" u="none" strike="noStrike" dirty="0">
                          <a:effectLst/>
                        </a:rPr>
                        <a:t>ロボット</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lnSpc>
                          <a:spcPts val="1100"/>
                        </a:lnSpc>
                      </a:pPr>
                      <a:r>
                        <a:rPr lang="ja-JP" altLang="en-US" sz="800" u="none" strike="noStrike" dirty="0">
                          <a:effectLst/>
                        </a:rPr>
                        <a:t>順位</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gridSpan="4">
                  <a:txBody>
                    <a:bodyPr/>
                    <a:lstStyle/>
                    <a:p>
                      <a:pPr algn="ctr" fontAlgn="ctr">
                        <a:lnSpc>
                          <a:spcPts val="1100"/>
                        </a:lnSpc>
                      </a:pPr>
                      <a:r>
                        <a:rPr lang="ja-JP" altLang="en-US" sz="1050" u="none" strike="noStrike" dirty="0">
                          <a:effectLst/>
                        </a:rPr>
                        <a:t>センサ</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T w="28575" cap="flat" cmpd="sng" algn="ctr">
                      <a:solidFill>
                        <a:schemeClr val="tx1"/>
                      </a:solidFill>
                      <a:prstDash val="solid"/>
                      <a:round/>
                      <a:headEnd type="none" w="med" len="med"/>
                      <a:tailEnd type="none" w="med" len="med"/>
                    </a:lnT>
                  </a:tcPr>
                </a:tc>
                <a:tc hMerge="1">
                  <a:txBody>
                    <a:bodyPr/>
                    <a:lstStyle/>
                    <a:p>
                      <a:endParaRPr kumimoji="1" lang="ja-JP" altLang="en-US"/>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r>
              <a:tr h="167743">
                <a:tc>
                  <a:txBody>
                    <a:bodyPr/>
                    <a:lstStyle/>
                    <a:p>
                      <a:pPr algn="ctr" fontAlgn="b">
                        <a:lnSpc>
                          <a:spcPts val="1100"/>
                        </a:lnSpc>
                      </a:pPr>
                      <a:r>
                        <a:rPr lang="en-US" altLang="ja-JP" sz="1050" u="none" strike="noStrike" dirty="0">
                          <a:effectLst/>
                        </a:rPr>
                        <a:t>1</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tcPr>
                </a:tc>
                <a:tc>
                  <a:txBody>
                    <a:bodyPr/>
                    <a:lstStyle/>
                    <a:p>
                      <a:pPr algn="ctr" fontAlgn="b">
                        <a:lnSpc>
                          <a:spcPts val="1100"/>
                        </a:lnSpc>
                      </a:pPr>
                      <a:r>
                        <a:rPr lang="ja-JP" altLang="en-US" sz="1050" u="none" strike="noStrike" dirty="0">
                          <a:effectLst/>
                        </a:rPr>
                        <a:t>愛知</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lnSpc>
                          <a:spcPts val="1100"/>
                        </a:lnSpc>
                      </a:pPr>
                      <a:r>
                        <a:rPr lang="en-US" altLang="ja-JP" sz="1050" u="none" strike="noStrike" dirty="0">
                          <a:effectLst/>
                        </a:rPr>
                        <a:t>113</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lnSpc>
                          <a:spcPts val="1100"/>
                        </a:lnSpc>
                      </a:pPr>
                      <a:r>
                        <a:rPr lang="en-US" altLang="ja-JP" sz="1050" u="none" strike="noStrike" dirty="0">
                          <a:effectLst/>
                        </a:rPr>
                        <a:t>17.0%</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28575" cap="flat" cmpd="sng" algn="ctr">
                      <a:solidFill>
                        <a:schemeClr val="tx1"/>
                      </a:solidFill>
                      <a:prstDash val="solid"/>
                      <a:round/>
                      <a:headEnd type="none" w="med" len="med"/>
                      <a:tailEnd type="none" w="med" len="med"/>
                    </a:lnR>
                  </a:tcPr>
                </a:tc>
                <a:tc>
                  <a:txBody>
                    <a:bodyPr/>
                    <a:lstStyle/>
                    <a:p>
                      <a:pPr algn="ctr" fontAlgn="b">
                        <a:lnSpc>
                          <a:spcPts val="1100"/>
                        </a:lnSpc>
                      </a:pPr>
                      <a:r>
                        <a:rPr lang="en-US" altLang="ja-JP" sz="1050" u="none" strike="noStrike" dirty="0">
                          <a:effectLst/>
                        </a:rPr>
                        <a:t>1</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tcPr>
                </a:tc>
                <a:tc>
                  <a:txBody>
                    <a:bodyPr/>
                    <a:lstStyle/>
                    <a:p>
                      <a:pPr algn="ctr" fontAlgn="b">
                        <a:lnSpc>
                          <a:spcPts val="1100"/>
                        </a:lnSpc>
                      </a:pPr>
                      <a:r>
                        <a:rPr lang="ja-JP" altLang="en-US" sz="1050" u="none" strike="noStrike" dirty="0">
                          <a:effectLst/>
                        </a:rPr>
                        <a:t>神奈川</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lnSpc>
                          <a:spcPts val="1100"/>
                        </a:lnSpc>
                      </a:pPr>
                      <a:r>
                        <a:rPr lang="en-US" altLang="ja-JP" sz="1050" u="none" strike="noStrike" dirty="0">
                          <a:effectLst/>
                        </a:rPr>
                        <a:t>80</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gridSpan="2">
                  <a:txBody>
                    <a:bodyPr/>
                    <a:lstStyle/>
                    <a:p>
                      <a:pPr algn="ctr" fontAlgn="b">
                        <a:lnSpc>
                          <a:spcPts val="1100"/>
                        </a:lnSpc>
                      </a:pPr>
                      <a:r>
                        <a:rPr lang="en-US" altLang="ja-JP" sz="1050" u="none" strike="noStrike" dirty="0" smtClean="0">
                          <a:effectLst/>
                        </a:rPr>
                        <a:t>9.6%</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28575" cap="flat" cmpd="sng" algn="ctr">
                      <a:solidFill>
                        <a:schemeClr val="tx1"/>
                      </a:solidFill>
                      <a:prstDash val="solid"/>
                      <a:round/>
                      <a:headEnd type="none" w="med" len="med"/>
                      <a:tailEnd type="none" w="med" len="med"/>
                    </a:lnR>
                  </a:tcPr>
                </a:tc>
                <a:tc hMerge="1">
                  <a:txBody>
                    <a:bodyPr/>
                    <a:lstStyle/>
                    <a:p>
                      <a:endParaRPr kumimoji="1" lang="ja-JP" altLang="en-US"/>
                    </a:p>
                  </a:txBody>
                  <a:tcPr>
                    <a:lnR w="28575" cap="flat" cmpd="sng" algn="ctr">
                      <a:solidFill>
                        <a:schemeClr val="tx1"/>
                      </a:solidFill>
                      <a:prstDash val="solid"/>
                      <a:round/>
                      <a:headEnd type="none" w="med" len="med"/>
                      <a:tailEnd type="none" w="med" len="med"/>
                    </a:lnR>
                  </a:tcPr>
                </a:tc>
              </a:tr>
              <a:tr h="167743">
                <a:tc>
                  <a:txBody>
                    <a:bodyPr/>
                    <a:lstStyle/>
                    <a:p>
                      <a:pPr algn="ctr" fontAlgn="b">
                        <a:lnSpc>
                          <a:spcPts val="1100"/>
                        </a:lnSpc>
                      </a:pPr>
                      <a:r>
                        <a:rPr lang="en-US" altLang="ja-JP" sz="1050" u="none" strike="noStrike" dirty="0">
                          <a:effectLst/>
                        </a:rPr>
                        <a:t>2</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solidFill>
                      <a:srgbClr val="FFFF00"/>
                    </a:solidFill>
                  </a:tcPr>
                </a:tc>
                <a:tc>
                  <a:txBody>
                    <a:bodyPr/>
                    <a:lstStyle/>
                    <a:p>
                      <a:pPr algn="ctr" fontAlgn="b">
                        <a:lnSpc>
                          <a:spcPts val="1100"/>
                        </a:lnSpc>
                      </a:pPr>
                      <a:r>
                        <a:rPr lang="ja-JP" altLang="en-US" sz="1050" u="none" strike="noStrike" dirty="0">
                          <a:effectLst/>
                        </a:rPr>
                        <a:t>大阪</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FFF00"/>
                    </a:solidFill>
                  </a:tcPr>
                </a:tc>
                <a:tc>
                  <a:txBody>
                    <a:bodyPr/>
                    <a:lstStyle/>
                    <a:p>
                      <a:pPr algn="ctr" fontAlgn="b">
                        <a:lnSpc>
                          <a:spcPts val="1100"/>
                        </a:lnSpc>
                      </a:pPr>
                      <a:r>
                        <a:rPr lang="en-US" altLang="ja-JP" sz="1050" u="none" strike="noStrike" dirty="0">
                          <a:effectLst/>
                        </a:rPr>
                        <a:t>46</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FFF00"/>
                    </a:solidFill>
                  </a:tcPr>
                </a:tc>
                <a:tc>
                  <a:txBody>
                    <a:bodyPr/>
                    <a:lstStyle/>
                    <a:p>
                      <a:pPr algn="ctr" fontAlgn="b">
                        <a:lnSpc>
                          <a:spcPts val="1100"/>
                        </a:lnSpc>
                      </a:pPr>
                      <a:r>
                        <a:rPr lang="en-US" altLang="ja-JP" sz="1050" u="none" strike="noStrike" dirty="0">
                          <a:effectLst/>
                        </a:rPr>
                        <a:t>6.9%</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28575" cap="flat" cmpd="sng" algn="ctr">
                      <a:solidFill>
                        <a:schemeClr val="tx1"/>
                      </a:solidFill>
                      <a:prstDash val="solid"/>
                      <a:round/>
                      <a:headEnd type="none" w="med" len="med"/>
                      <a:tailEnd type="none" w="med" len="med"/>
                    </a:lnR>
                    <a:solidFill>
                      <a:srgbClr val="FFFF00"/>
                    </a:solidFill>
                  </a:tcPr>
                </a:tc>
                <a:tc>
                  <a:txBody>
                    <a:bodyPr/>
                    <a:lstStyle/>
                    <a:p>
                      <a:pPr algn="ctr" fontAlgn="b">
                        <a:lnSpc>
                          <a:spcPts val="1100"/>
                        </a:lnSpc>
                      </a:pPr>
                      <a:r>
                        <a:rPr lang="en-US" altLang="ja-JP" sz="1050" u="none" strike="noStrike" dirty="0">
                          <a:effectLst/>
                        </a:rPr>
                        <a:t>2</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solidFill>
                      <a:schemeClr val="bg1"/>
                    </a:solidFill>
                  </a:tcPr>
                </a:tc>
                <a:tc>
                  <a:txBody>
                    <a:bodyPr/>
                    <a:lstStyle/>
                    <a:p>
                      <a:pPr algn="ctr" fontAlgn="b">
                        <a:lnSpc>
                          <a:spcPts val="1100"/>
                        </a:lnSpc>
                      </a:pPr>
                      <a:r>
                        <a:rPr lang="ja-JP" altLang="en-US" sz="1050" u="none" strike="noStrike" dirty="0">
                          <a:effectLst/>
                        </a:rPr>
                        <a:t>東京</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b">
                        <a:lnSpc>
                          <a:spcPts val="1100"/>
                        </a:lnSpc>
                      </a:pPr>
                      <a:r>
                        <a:rPr lang="en-US" altLang="ja-JP" sz="1050" u="none" strike="noStrike" dirty="0">
                          <a:effectLst/>
                        </a:rPr>
                        <a:t>78</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gridSpan="2">
                  <a:txBody>
                    <a:bodyPr/>
                    <a:lstStyle/>
                    <a:p>
                      <a:pPr algn="ctr" fontAlgn="b">
                        <a:lnSpc>
                          <a:spcPts val="1100"/>
                        </a:lnSpc>
                      </a:pPr>
                      <a:r>
                        <a:rPr lang="en-US" altLang="ja-JP" sz="1050" u="none" strike="noStrike" dirty="0" smtClean="0">
                          <a:effectLst/>
                        </a:rPr>
                        <a:t>9.3%</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28575" cap="flat" cmpd="sng" algn="ctr">
                      <a:solidFill>
                        <a:schemeClr val="tx1"/>
                      </a:solidFill>
                      <a:prstDash val="solid"/>
                      <a:round/>
                      <a:headEnd type="none" w="med" len="med"/>
                      <a:tailEnd type="none" w="med" len="med"/>
                    </a:lnR>
                    <a:solidFill>
                      <a:schemeClr val="bg1"/>
                    </a:solidFill>
                  </a:tcPr>
                </a:tc>
                <a:tc hMerge="1">
                  <a:txBody>
                    <a:bodyPr/>
                    <a:lstStyle/>
                    <a:p>
                      <a:endParaRPr kumimoji="1" lang="ja-JP" altLang="en-US"/>
                    </a:p>
                  </a:txBody>
                  <a:tcPr>
                    <a:lnR w="28575" cap="flat" cmpd="sng" algn="ctr">
                      <a:solidFill>
                        <a:schemeClr val="tx1"/>
                      </a:solidFill>
                      <a:prstDash val="solid"/>
                      <a:round/>
                      <a:headEnd type="none" w="med" len="med"/>
                      <a:tailEnd type="none" w="med" len="med"/>
                    </a:lnR>
                    <a:solidFill>
                      <a:srgbClr val="FFFF00"/>
                    </a:solidFill>
                  </a:tcPr>
                </a:tc>
              </a:tr>
              <a:tr h="167743">
                <a:tc>
                  <a:txBody>
                    <a:bodyPr/>
                    <a:lstStyle/>
                    <a:p>
                      <a:pPr algn="ctr" fontAlgn="b">
                        <a:lnSpc>
                          <a:spcPts val="1100"/>
                        </a:lnSpc>
                      </a:pPr>
                      <a:r>
                        <a:rPr lang="en-US" altLang="ja-JP" sz="1050" u="none" strike="noStrike" dirty="0">
                          <a:effectLst/>
                        </a:rPr>
                        <a:t>3</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tcPr>
                </a:tc>
                <a:tc>
                  <a:txBody>
                    <a:bodyPr/>
                    <a:lstStyle/>
                    <a:p>
                      <a:pPr algn="ctr" fontAlgn="b">
                        <a:lnSpc>
                          <a:spcPts val="1100"/>
                        </a:lnSpc>
                      </a:pPr>
                      <a:r>
                        <a:rPr lang="ja-JP" altLang="en-US" sz="1050" u="none" strike="noStrike" dirty="0">
                          <a:effectLst/>
                        </a:rPr>
                        <a:t>長野</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lnSpc>
                          <a:spcPts val="1100"/>
                        </a:lnSpc>
                      </a:pPr>
                      <a:r>
                        <a:rPr lang="en-US" altLang="ja-JP" sz="1050" u="none" strike="noStrike" dirty="0">
                          <a:effectLst/>
                        </a:rPr>
                        <a:t>45</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lnSpc>
                          <a:spcPts val="1100"/>
                        </a:lnSpc>
                      </a:pPr>
                      <a:r>
                        <a:rPr lang="en-US" altLang="ja-JP" sz="1050" u="none" strike="noStrike" dirty="0">
                          <a:effectLst/>
                        </a:rPr>
                        <a:t>6.8%</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28575" cap="flat" cmpd="sng" algn="ctr">
                      <a:solidFill>
                        <a:schemeClr val="tx1"/>
                      </a:solidFill>
                      <a:prstDash val="solid"/>
                      <a:round/>
                      <a:headEnd type="none" w="med" len="med"/>
                      <a:tailEnd type="none" w="med" len="med"/>
                    </a:lnR>
                  </a:tcPr>
                </a:tc>
                <a:tc>
                  <a:txBody>
                    <a:bodyPr/>
                    <a:lstStyle/>
                    <a:p>
                      <a:pPr algn="ctr" fontAlgn="b">
                        <a:lnSpc>
                          <a:spcPts val="1100"/>
                        </a:lnSpc>
                      </a:pPr>
                      <a:r>
                        <a:rPr lang="en-US" altLang="ja-JP" sz="1050" u="none" strike="noStrike" dirty="0">
                          <a:effectLst/>
                        </a:rPr>
                        <a:t>3</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tcPr>
                </a:tc>
                <a:tc>
                  <a:txBody>
                    <a:bodyPr/>
                    <a:lstStyle/>
                    <a:p>
                      <a:pPr algn="ctr" fontAlgn="b">
                        <a:lnSpc>
                          <a:spcPts val="1100"/>
                        </a:lnSpc>
                      </a:pPr>
                      <a:r>
                        <a:rPr lang="ja-JP" altLang="en-US" sz="1050" u="none" strike="noStrike" dirty="0">
                          <a:effectLst/>
                        </a:rPr>
                        <a:t>埼玉</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lnSpc>
                          <a:spcPts val="1100"/>
                        </a:lnSpc>
                      </a:pPr>
                      <a:r>
                        <a:rPr lang="en-US" altLang="ja-JP" sz="1050" u="none" strike="noStrike" dirty="0">
                          <a:effectLst/>
                        </a:rPr>
                        <a:t>74</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gridSpan="2">
                  <a:txBody>
                    <a:bodyPr/>
                    <a:lstStyle/>
                    <a:p>
                      <a:pPr algn="ctr" fontAlgn="b">
                        <a:lnSpc>
                          <a:spcPts val="1100"/>
                        </a:lnSpc>
                      </a:pPr>
                      <a:r>
                        <a:rPr lang="en-US" altLang="ja-JP" sz="1050" u="none" strike="noStrike" dirty="0" smtClean="0">
                          <a:effectLst/>
                        </a:rPr>
                        <a:t>8.9%</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28575" cap="flat" cmpd="sng" algn="ctr">
                      <a:solidFill>
                        <a:schemeClr val="tx1"/>
                      </a:solidFill>
                      <a:prstDash val="solid"/>
                      <a:round/>
                      <a:headEnd type="none" w="med" len="med"/>
                      <a:tailEnd type="none" w="med" len="med"/>
                    </a:lnR>
                  </a:tcPr>
                </a:tc>
                <a:tc hMerge="1">
                  <a:txBody>
                    <a:bodyPr/>
                    <a:lstStyle/>
                    <a:p>
                      <a:endParaRPr kumimoji="1" lang="ja-JP" altLang="en-US"/>
                    </a:p>
                  </a:txBody>
                  <a:tcPr>
                    <a:lnR w="28575" cap="flat" cmpd="sng" algn="ctr">
                      <a:solidFill>
                        <a:schemeClr val="tx1"/>
                      </a:solidFill>
                      <a:prstDash val="solid"/>
                      <a:round/>
                      <a:headEnd type="none" w="med" len="med"/>
                      <a:tailEnd type="none" w="med" len="med"/>
                    </a:lnR>
                  </a:tcPr>
                </a:tc>
              </a:tr>
              <a:tr h="167743">
                <a:tc>
                  <a:txBody>
                    <a:bodyPr/>
                    <a:lstStyle/>
                    <a:p>
                      <a:pPr algn="ctr" fontAlgn="b">
                        <a:lnSpc>
                          <a:spcPts val="1100"/>
                        </a:lnSpc>
                      </a:pPr>
                      <a:r>
                        <a:rPr lang="en-US" altLang="ja-JP" sz="1050" u="none" strike="noStrike" dirty="0">
                          <a:effectLst/>
                        </a:rPr>
                        <a:t>4</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tcPr>
                </a:tc>
                <a:tc>
                  <a:txBody>
                    <a:bodyPr/>
                    <a:lstStyle/>
                    <a:p>
                      <a:pPr algn="ctr" fontAlgn="b">
                        <a:lnSpc>
                          <a:spcPts val="1100"/>
                        </a:lnSpc>
                      </a:pPr>
                      <a:r>
                        <a:rPr lang="ja-JP" altLang="en-US" sz="1050" u="none" strike="noStrike" dirty="0">
                          <a:effectLst/>
                        </a:rPr>
                        <a:t>東京</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lnSpc>
                          <a:spcPts val="1100"/>
                        </a:lnSpc>
                      </a:pPr>
                      <a:r>
                        <a:rPr lang="en-US" altLang="ja-JP" sz="1050" u="none" strike="noStrike" dirty="0">
                          <a:effectLst/>
                        </a:rPr>
                        <a:t>39</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lnSpc>
                          <a:spcPts val="1100"/>
                        </a:lnSpc>
                      </a:pPr>
                      <a:r>
                        <a:rPr lang="en-US" altLang="ja-JP" sz="1050" u="none" strike="noStrike" dirty="0">
                          <a:effectLst/>
                        </a:rPr>
                        <a:t>5.9%</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28575" cap="flat" cmpd="sng" algn="ctr">
                      <a:solidFill>
                        <a:schemeClr val="tx1"/>
                      </a:solidFill>
                      <a:prstDash val="solid"/>
                      <a:round/>
                      <a:headEnd type="none" w="med" len="med"/>
                      <a:tailEnd type="none" w="med" len="med"/>
                    </a:lnR>
                  </a:tcPr>
                </a:tc>
                <a:tc>
                  <a:txBody>
                    <a:bodyPr/>
                    <a:lstStyle/>
                    <a:p>
                      <a:pPr algn="ctr" fontAlgn="b">
                        <a:lnSpc>
                          <a:spcPts val="1100"/>
                        </a:lnSpc>
                      </a:pPr>
                      <a:r>
                        <a:rPr lang="en-US" altLang="ja-JP" sz="1050" u="none" strike="noStrike" dirty="0">
                          <a:effectLst/>
                        </a:rPr>
                        <a:t>4</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tcPr>
                </a:tc>
                <a:tc>
                  <a:txBody>
                    <a:bodyPr/>
                    <a:lstStyle/>
                    <a:p>
                      <a:pPr algn="ctr" fontAlgn="b">
                        <a:lnSpc>
                          <a:spcPts val="1100"/>
                        </a:lnSpc>
                      </a:pPr>
                      <a:r>
                        <a:rPr lang="ja-JP" altLang="en-US" sz="1050" u="none" strike="noStrike" dirty="0">
                          <a:effectLst/>
                        </a:rPr>
                        <a:t>長野</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lnSpc>
                          <a:spcPts val="1100"/>
                        </a:lnSpc>
                      </a:pPr>
                      <a:r>
                        <a:rPr lang="en-US" altLang="ja-JP" sz="1050" u="none" strike="noStrike" dirty="0">
                          <a:effectLst/>
                        </a:rPr>
                        <a:t>58</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gridSpan="2">
                  <a:txBody>
                    <a:bodyPr/>
                    <a:lstStyle/>
                    <a:p>
                      <a:pPr algn="ctr" fontAlgn="b">
                        <a:lnSpc>
                          <a:spcPts val="1100"/>
                        </a:lnSpc>
                      </a:pPr>
                      <a:r>
                        <a:rPr lang="en-US" altLang="ja-JP" sz="1050" u="none" strike="noStrike" dirty="0" smtClean="0">
                          <a:effectLst/>
                        </a:rPr>
                        <a:t>6.9%</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28575" cap="flat" cmpd="sng" algn="ctr">
                      <a:solidFill>
                        <a:schemeClr val="tx1"/>
                      </a:solidFill>
                      <a:prstDash val="solid"/>
                      <a:round/>
                      <a:headEnd type="none" w="med" len="med"/>
                      <a:tailEnd type="none" w="med" len="med"/>
                    </a:lnR>
                  </a:tcPr>
                </a:tc>
                <a:tc hMerge="1">
                  <a:txBody>
                    <a:bodyPr/>
                    <a:lstStyle/>
                    <a:p>
                      <a:endParaRPr kumimoji="1" lang="ja-JP" altLang="en-US"/>
                    </a:p>
                  </a:txBody>
                  <a:tcPr>
                    <a:lnR w="28575" cap="flat" cmpd="sng" algn="ctr">
                      <a:solidFill>
                        <a:schemeClr val="tx1"/>
                      </a:solidFill>
                      <a:prstDash val="solid"/>
                      <a:round/>
                      <a:headEnd type="none" w="med" len="med"/>
                      <a:tailEnd type="none" w="med" len="med"/>
                    </a:lnR>
                  </a:tcPr>
                </a:tc>
              </a:tr>
              <a:tr h="167743">
                <a:tc>
                  <a:txBody>
                    <a:bodyPr/>
                    <a:lstStyle/>
                    <a:p>
                      <a:pPr algn="ctr" fontAlgn="b">
                        <a:lnSpc>
                          <a:spcPts val="1100"/>
                        </a:lnSpc>
                      </a:pPr>
                      <a:r>
                        <a:rPr lang="en-US" altLang="ja-JP" sz="1050" u="none" strike="noStrike" dirty="0">
                          <a:effectLst/>
                        </a:rPr>
                        <a:t>5</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fontAlgn="b">
                        <a:lnSpc>
                          <a:spcPts val="1100"/>
                        </a:lnSpc>
                      </a:pPr>
                      <a:r>
                        <a:rPr lang="ja-JP" altLang="en-US" sz="1050" u="none" strike="noStrike" dirty="0">
                          <a:effectLst/>
                        </a:rPr>
                        <a:t>静岡</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B w="28575" cap="flat" cmpd="sng" algn="ctr">
                      <a:solidFill>
                        <a:schemeClr val="tx1"/>
                      </a:solidFill>
                      <a:prstDash val="solid"/>
                      <a:round/>
                      <a:headEnd type="none" w="med" len="med"/>
                      <a:tailEnd type="none" w="med" len="med"/>
                    </a:lnB>
                  </a:tcPr>
                </a:tc>
                <a:tc>
                  <a:txBody>
                    <a:bodyPr/>
                    <a:lstStyle/>
                    <a:p>
                      <a:pPr algn="ctr" fontAlgn="b">
                        <a:lnSpc>
                          <a:spcPts val="1100"/>
                        </a:lnSpc>
                      </a:pPr>
                      <a:r>
                        <a:rPr lang="en-US" altLang="ja-JP" sz="1050" u="none" strike="noStrike" dirty="0">
                          <a:effectLst/>
                        </a:rPr>
                        <a:t>37</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B w="28575" cap="flat" cmpd="sng" algn="ctr">
                      <a:solidFill>
                        <a:schemeClr val="tx1"/>
                      </a:solidFill>
                      <a:prstDash val="solid"/>
                      <a:round/>
                      <a:headEnd type="none" w="med" len="med"/>
                      <a:tailEnd type="none" w="med" len="med"/>
                    </a:lnB>
                  </a:tcPr>
                </a:tc>
                <a:tc>
                  <a:txBody>
                    <a:bodyPr/>
                    <a:lstStyle/>
                    <a:p>
                      <a:pPr algn="ctr" fontAlgn="b">
                        <a:lnSpc>
                          <a:spcPts val="1100"/>
                        </a:lnSpc>
                      </a:pPr>
                      <a:r>
                        <a:rPr lang="en-US" altLang="ja-JP" sz="1050" u="none" strike="noStrike" dirty="0">
                          <a:effectLst/>
                        </a:rPr>
                        <a:t>5.6%</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lnSpc>
                          <a:spcPts val="1100"/>
                        </a:lnSpc>
                      </a:pPr>
                      <a:r>
                        <a:rPr lang="en-US" altLang="ja-JP" sz="1050" u="none" strike="noStrike" dirty="0">
                          <a:effectLst/>
                        </a:rPr>
                        <a:t>5</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rgbClr val="FFFF00"/>
                    </a:solidFill>
                  </a:tcPr>
                </a:tc>
                <a:tc>
                  <a:txBody>
                    <a:bodyPr/>
                    <a:lstStyle/>
                    <a:p>
                      <a:pPr algn="ctr" fontAlgn="b">
                        <a:lnSpc>
                          <a:spcPts val="1100"/>
                        </a:lnSpc>
                      </a:pPr>
                      <a:r>
                        <a:rPr lang="ja-JP" altLang="en-US" sz="1050" u="none" strike="noStrike" dirty="0">
                          <a:effectLst/>
                        </a:rPr>
                        <a:t>大阪</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B w="28575" cap="flat" cmpd="sng" algn="ctr">
                      <a:solidFill>
                        <a:schemeClr val="tx1"/>
                      </a:solidFill>
                      <a:prstDash val="solid"/>
                      <a:round/>
                      <a:headEnd type="none" w="med" len="med"/>
                      <a:tailEnd type="none" w="med" len="med"/>
                    </a:lnB>
                    <a:solidFill>
                      <a:srgbClr val="FFFF00"/>
                    </a:solidFill>
                  </a:tcPr>
                </a:tc>
                <a:tc>
                  <a:txBody>
                    <a:bodyPr/>
                    <a:lstStyle/>
                    <a:p>
                      <a:pPr algn="ctr" fontAlgn="b">
                        <a:lnSpc>
                          <a:spcPts val="1100"/>
                        </a:lnSpc>
                      </a:pPr>
                      <a:r>
                        <a:rPr lang="en-US" altLang="ja-JP" sz="1050" u="none" strike="noStrike" dirty="0">
                          <a:effectLst/>
                        </a:rPr>
                        <a:t>40</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B w="28575" cap="flat" cmpd="sng" algn="ctr">
                      <a:solidFill>
                        <a:schemeClr val="tx1"/>
                      </a:solidFill>
                      <a:prstDash val="solid"/>
                      <a:round/>
                      <a:headEnd type="none" w="med" len="med"/>
                      <a:tailEnd type="none" w="med" len="med"/>
                    </a:lnB>
                    <a:solidFill>
                      <a:srgbClr val="FFFF00"/>
                    </a:solidFill>
                  </a:tcPr>
                </a:tc>
                <a:tc gridSpan="2">
                  <a:txBody>
                    <a:bodyPr/>
                    <a:lstStyle/>
                    <a:p>
                      <a:pPr algn="ctr" fontAlgn="b">
                        <a:lnSpc>
                          <a:spcPts val="1100"/>
                        </a:lnSpc>
                      </a:pPr>
                      <a:r>
                        <a:rPr lang="en-US" altLang="ja-JP" sz="1050" u="none" strike="noStrike" dirty="0" smtClean="0">
                          <a:effectLst/>
                        </a:rPr>
                        <a:t>4.8%</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rgbClr val="FFFF00"/>
                    </a:solidFill>
                  </a:tcPr>
                </a:tc>
                <a:tc hMerge="1">
                  <a:txBody>
                    <a:bodyPr/>
                    <a:lstStyle/>
                    <a:p>
                      <a:endParaRPr kumimoji="1" lang="ja-JP" altLang="en-US" dirty="0"/>
                    </a:p>
                  </a:txBody>
                  <a:tcP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r h="241405">
                <a:tc>
                  <a:txBody>
                    <a:bodyPr/>
                    <a:lstStyle/>
                    <a:p>
                      <a:pPr algn="ctr" fontAlgn="ctr">
                        <a:lnSpc>
                          <a:spcPts val="1100"/>
                        </a:lnSpc>
                      </a:pPr>
                      <a:r>
                        <a:rPr lang="ja-JP" altLang="en-US" sz="800" u="none" strike="noStrike" dirty="0">
                          <a:effectLst/>
                        </a:rPr>
                        <a:t>順位</a:t>
                      </a:r>
                      <a:endPar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gridSpan="3">
                  <a:txBody>
                    <a:bodyPr/>
                    <a:lstStyle/>
                    <a:p>
                      <a:pPr algn="ctr" fontAlgn="ctr">
                        <a:lnSpc>
                          <a:spcPts val="1100"/>
                        </a:lnSpc>
                      </a:pPr>
                      <a:r>
                        <a:rPr lang="ja-JP" altLang="en-US" sz="1050" u="none" strike="noStrike" dirty="0">
                          <a:effectLst/>
                        </a:rPr>
                        <a:t>蓄電池</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lnSpc>
                          <a:spcPts val="1100"/>
                        </a:lnSpc>
                      </a:pP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ctr">
                        <a:lnSpc>
                          <a:spcPts val="1100"/>
                        </a:lnSpc>
                      </a:pP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ctr">
                        <a:lnSpc>
                          <a:spcPts val="1100"/>
                        </a:lnSpc>
                      </a:pP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ctr">
                        <a:lnSpc>
                          <a:spcPts val="1100"/>
                        </a:lnSpc>
                      </a:pP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ctr">
                        <a:lnSpc>
                          <a:spcPts val="1100"/>
                        </a:lnSpc>
                      </a:pP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mpd="sng">
                      <a:noFill/>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r h="167743">
                <a:tc>
                  <a:txBody>
                    <a:bodyPr/>
                    <a:lstStyle/>
                    <a:p>
                      <a:pPr algn="ctr" fontAlgn="b">
                        <a:lnSpc>
                          <a:spcPts val="1100"/>
                        </a:lnSpc>
                      </a:pPr>
                      <a:r>
                        <a:rPr lang="en-US" altLang="ja-JP" sz="1050" u="none" strike="noStrike" dirty="0">
                          <a:effectLst/>
                        </a:rPr>
                        <a:t>1</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tcPr>
                </a:tc>
                <a:tc>
                  <a:txBody>
                    <a:bodyPr/>
                    <a:lstStyle/>
                    <a:p>
                      <a:pPr algn="ctr" fontAlgn="b">
                        <a:lnSpc>
                          <a:spcPts val="1100"/>
                        </a:lnSpc>
                      </a:pPr>
                      <a:r>
                        <a:rPr lang="ja-JP" altLang="en-US" sz="1050" u="none" strike="noStrike" dirty="0">
                          <a:effectLst/>
                        </a:rPr>
                        <a:t>京都</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lnSpc>
                          <a:spcPts val="1100"/>
                        </a:lnSpc>
                      </a:pPr>
                      <a:r>
                        <a:rPr lang="en-US" altLang="ja-JP" sz="1050" u="none" strike="noStrike" dirty="0">
                          <a:effectLst/>
                        </a:rPr>
                        <a:t>15</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lnSpc>
                          <a:spcPts val="1100"/>
                        </a:lnSpc>
                      </a:pPr>
                      <a:r>
                        <a:rPr lang="en-US" altLang="ja-JP" sz="1050" u="none" strike="noStrike" dirty="0">
                          <a:effectLst/>
                        </a:rPr>
                        <a:t>10.3%</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28575" cap="flat" cmpd="sng" algn="ctr">
                      <a:solidFill>
                        <a:schemeClr val="tx1"/>
                      </a:solidFill>
                      <a:prstDash val="solid"/>
                      <a:round/>
                      <a:headEnd type="none" w="med" len="med"/>
                      <a:tailEnd type="none" w="med" len="med"/>
                    </a:lnR>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lnL w="12700" cmpd="sng">
                      <a:noFill/>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67743">
                <a:tc>
                  <a:txBody>
                    <a:bodyPr/>
                    <a:lstStyle/>
                    <a:p>
                      <a:pPr algn="ctr" fontAlgn="b">
                        <a:lnSpc>
                          <a:spcPts val="1100"/>
                        </a:lnSpc>
                      </a:pPr>
                      <a:r>
                        <a:rPr lang="en-US" altLang="ja-JP" sz="1050" u="none" strike="noStrike" dirty="0">
                          <a:effectLst/>
                        </a:rPr>
                        <a:t>2</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tcPr>
                </a:tc>
                <a:tc>
                  <a:txBody>
                    <a:bodyPr/>
                    <a:lstStyle/>
                    <a:p>
                      <a:pPr algn="ctr" fontAlgn="b">
                        <a:lnSpc>
                          <a:spcPts val="1100"/>
                        </a:lnSpc>
                      </a:pPr>
                      <a:r>
                        <a:rPr lang="ja-JP" altLang="en-US" sz="1050" u="none" strike="noStrike" dirty="0">
                          <a:effectLst/>
                        </a:rPr>
                        <a:t>兵庫</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lnSpc>
                          <a:spcPts val="1100"/>
                        </a:lnSpc>
                      </a:pPr>
                      <a:r>
                        <a:rPr lang="en-US" altLang="ja-JP" sz="1050" u="none" strike="noStrike" dirty="0">
                          <a:effectLst/>
                        </a:rPr>
                        <a:t>14</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lnSpc>
                          <a:spcPts val="1100"/>
                        </a:lnSpc>
                      </a:pPr>
                      <a:r>
                        <a:rPr lang="en-US" altLang="ja-JP" sz="1050" u="none" strike="noStrike" dirty="0">
                          <a:effectLst/>
                        </a:rPr>
                        <a:t>9.7%</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28575" cap="flat" cmpd="sng" algn="ctr">
                      <a:solidFill>
                        <a:schemeClr val="tx1"/>
                      </a:solidFill>
                      <a:prstDash val="solid"/>
                      <a:round/>
                      <a:headEnd type="none" w="med" len="med"/>
                      <a:tailEnd type="none" w="med" len="med"/>
                    </a:lnR>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lnL w="12700" cmpd="sng">
                      <a:noFill/>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67743">
                <a:tc>
                  <a:txBody>
                    <a:bodyPr/>
                    <a:lstStyle/>
                    <a:p>
                      <a:pPr algn="ctr" fontAlgn="b">
                        <a:lnSpc>
                          <a:spcPts val="1100"/>
                        </a:lnSpc>
                      </a:pPr>
                      <a:r>
                        <a:rPr lang="en-US" altLang="ja-JP" sz="1050" u="none" strike="noStrike" dirty="0">
                          <a:effectLst/>
                        </a:rPr>
                        <a:t>3</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solidFill>
                      <a:srgbClr val="FFFF00"/>
                    </a:solidFill>
                  </a:tcPr>
                </a:tc>
                <a:tc>
                  <a:txBody>
                    <a:bodyPr/>
                    <a:lstStyle/>
                    <a:p>
                      <a:pPr algn="ctr" fontAlgn="b">
                        <a:lnSpc>
                          <a:spcPts val="1100"/>
                        </a:lnSpc>
                      </a:pPr>
                      <a:r>
                        <a:rPr lang="ja-JP" altLang="en-US" sz="1050" u="none" strike="noStrike" dirty="0">
                          <a:effectLst/>
                        </a:rPr>
                        <a:t>大阪</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FFF00"/>
                    </a:solidFill>
                  </a:tcPr>
                </a:tc>
                <a:tc>
                  <a:txBody>
                    <a:bodyPr/>
                    <a:lstStyle/>
                    <a:p>
                      <a:pPr algn="ctr" fontAlgn="b">
                        <a:lnSpc>
                          <a:spcPts val="1100"/>
                        </a:lnSpc>
                      </a:pPr>
                      <a:r>
                        <a:rPr lang="en-US" altLang="ja-JP" sz="1050" u="none" strike="noStrike" dirty="0">
                          <a:effectLst/>
                        </a:rPr>
                        <a:t>12</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FFF00"/>
                    </a:solidFill>
                  </a:tcPr>
                </a:tc>
                <a:tc>
                  <a:txBody>
                    <a:bodyPr/>
                    <a:lstStyle/>
                    <a:p>
                      <a:pPr algn="ctr" fontAlgn="b">
                        <a:lnSpc>
                          <a:spcPts val="1100"/>
                        </a:lnSpc>
                      </a:pPr>
                      <a:r>
                        <a:rPr lang="en-US" altLang="ja-JP" sz="1050" u="none" strike="noStrike" dirty="0">
                          <a:effectLst/>
                        </a:rPr>
                        <a:t>8.3%</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28575" cap="flat" cmpd="sng" algn="ctr">
                      <a:solidFill>
                        <a:schemeClr val="tx1"/>
                      </a:solidFill>
                      <a:prstDash val="solid"/>
                      <a:round/>
                      <a:headEnd type="none" w="med" len="med"/>
                      <a:tailEnd type="none" w="med" len="med"/>
                    </a:lnR>
                    <a:solidFill>
                      <a:srgbClr val="FFFF00"/>
                    </a:solidFill>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lnL w="12700" cmpd="sng">
                      <a:noFill/>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167743">
                <a:tc>
                  <a:txBody>
                    <a:bodyPr/>
                    <a:lstStyle/>
                    <a:p>
                      <a:pPr algn="ctr" fontAlgn="b">
                        <a:lnSpc>
                          <a:spcPts val="1100"/>
                        </a:lnSpc>
                      </a:pPr>
                      <a:r>
                        <a:rPr lang="en-US" altLang="ja-JP" sz="1050" u="none" strike="noStrike" dirty="0">
                          <a:effectLst/>
                        </a:rPr>
                        <a:t>4</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tcPr>
                </a:tc>
                <a:tc>
                  <a:txBody>
                    <a:bodyPr/>
                    <a:lstStyle/>
                    <a:p>
                      <a:pPr algn="ctr" fontAlgn="b">
                        <a:lnSpc>
                          <a:spcPts val="1100"/>
                        </a:lnSpc>
                      </a:pPr>
                      <a:r>
                        <a:rPr lang="ja-JP" altLang="en-US" sz="1050" u="none" strike="noStrike" dirty="0">
                          <a:effectLst/>
                        </a:rPr>
                        <a:t>神奈川</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lnSpc>
                          <a:spcPts val="1100"/>
                        </a:lnSpc>
                      </a:pPr>
                      <a:r>
                        <a:rPr lang="en-US" altLang="ja-JP" sz="1050" u="none" strike="noStrike" dirty="0">
                          <a:effectLst/>
                        </a:rPr>
                        <a:t>11</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b">
                        <a:lnSpc>
                          <a:spcPts val="1100"/>
                        </a:lnSpc>
                      </a:pPr>
                      <a:r>
                        <a:rPr lang="en-US" altLang="ja-JP" sz="1050" u="none" strike="noStrike" dirty="0">
                          <a:effectLst/>
                        </a:rPr>
                        <a:t>7.6%</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28575" cap="flat" cmpd="sng" algn="ctr">
                      <a:solidFill>
                        <a:schemeClr val="tx1"/>
                      </a:solidFill>
                      <a:prstDash val="solid"/>
                      <a:round/>
                      <a:headEnd type="none" w="med" len="med"/>
                      <a:tailEnd type="none" w="med" len="med"/>
                    </a:lnR>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lnL w="12700" cmpd="sng">
                      <a:noFill/>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167743">
                <a:tc>
                  <a:txBody>
                    <a:bodyPr/>
                    <a:lstStyle/>
                    <a:p>
                      <a:pPr algn="ctr" fontAlgn="b">
                        <a:lnSpc>
                          <a:spcPts val="1100"/>
                        </a:lnSpc>
                      </a:pPr>
                      <a:r>
                        <a:rPr lang="en-US" altLang="ja-JP" sz="1050" u="none" strike="noStrike" dirty="0">
                          <a:effectLst/>
                        </a:rPr>
                        <a:t>5</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fontAlgn="b">
                        <a:lnSpc>
                          <a:spcPts val="1100"/>
                        </a:lnSpc>
                      </a:pPr>
                      <a:r>
                        <a:rPr lang="ja-JP" altLang="en-US" sz="1050" u="none" strike="noStrike" dirty="0">
                          <a:effectLst/>
                        </a:rPr>
                        <a:t>福島</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B w="28575" cap="flat" cmpd="sng" algn="ctr">
                      <a:solidFill>
                        <a:schemeClr val="tx1"/>
                      </a:solidFill>
                      <a:prstDash val="solid"/>
                      <a:round/>
                      <a:headEnd type="none" w="med" len="med"/>
                      <a:tailEnd type="none" w="med" len="med"/>
                    </a:lnB>
                  </a:tcPr>
                </a:tc>
                <a:tc>
                  <a:txBody>
                    <a:bodyPr/>
                    <a:lstStyle/>
                    <a:p>
                      <a:pPr algn="ctr" fontAlgn="b">
                        <a:lnSpc>
                          <a:spcPts val="1100"/>
                        </a:lnSpc>
                      </a:pPr>
                      <a:r>
                        <a:rPr lang="en-US" altLang="ja-JP" sz="1050" u="none" strike="noStrike" dirty="0">
                          <a:effectLst/>
                        </a:rPr>
                        <a:t>9</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B w="28575" cap="flat" cmpd="sng" algn="ctr">
                      <a:solidFill>
                        <a:schemeClr val="tx1"/>
                      </a:solidFill>
                      <a:prstDash val="solid"/>
                      <a:round/>
                      <a:headEnd type="none" w="med" len="med"/>
                      <a:tailEnd type="none" w="med" len="med"/>
                    </a:lnB>
                  </a:tcPr>
                </a:tc>
                <a:tc>
                  <a:txBody>
                    <a:bodyPr/>
                    <a:lstStyle/>
                    <a:p>
                      <a:pPr algn="ctr" fontAlgn="b">
                        <a:lnSpc>
                          <a:spcPts val="1100"/>
                        </a:lnSpc>
                      </a:pPr>
                      <a:r>
                        <a:rPr lang="en-US" altLang="ja-JP" sz="1050" u="none" strike="noStrike" dirty="0">
                          <a:effectLst/>
                        </a:rPr>
                        <a:t>6.2%</a:t>
                      </a: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28575" cap="flat" cmpd="sng" algn="ctr">
                      <a:solidFill>
                        <a:schemeClr val="tx1"/>
                      </a:solidFill>
                      <a:prstDash val="solid"/>
                      <a:round/>
                      <a:headEnd type="none" w="med" len="med"/>
                      <a:tailEnd type="none" w="med" len="med"/>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lnSpc>
                          <a:spcPts val="1100"/>
                        </a:lnSpc>
                      </a:pP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lnL w="12700" cmpd="sng">
                      <a:noFill/>
                    </a:lnL>
                    <a:lnR w="28575" cap="flat" cmpd="sng" algn="ctr">
                      <a:no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9" name="正方形/長方形 58"/>
          <p:cNvSpPr/>
          <p:nvPr/>
        </p:nvSpPr>
        <p:spPr>
          <a:xfrm>
            <a:off x="6208896" y="4196844"/>
            <a:ext cx="2555508" cy="577081"/>
          </a:xfrm>
          <a:prstGeom prst="rect">
            <a:avLst/>
          </a:prstGeom>
        </p:spPr>
        <p:txBody>
          <a:bodyPr wrap="none">
            <a:spAutoFit/>
          </a:bodyPr>
          <a:lstStyle/>
          <a:p>
            <a:r>
              <a:rPr kumimoji="0" lang="ja-JP" altLang="en-US" sz="105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■近畿の中堅・中小ものづくり企業における</a:t>
            </a:r>
            <a:endParaRPr kumimoji="0" lang="en-US" altLang="ja-JP" sz="105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kumimoji="0" lang="ja-JP" altLang="en-US" sz="105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050" b="1" kern="0" dirty="0" err="1"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IoT</a:t>
            </a:r>
            <a:r>
              <a:rPr kumimoji="0" lang="ja-JP" altLang="en-US" sz="105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やオープンネットワークなど</a:t>
            </a:r>
            <a:r>
              <a:rPr kumimoji="0" lang="ja-JP" altLang="en-US" sz="105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endParaRPr kumimoji="0" lang="en-US" altLang="ja-JP" sz="105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kumimoji="0" lang="ja-JP" altLang="en-US" sz="105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05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IT</a:t>
            </a:r>
            <a:r>
              <a:rPr kumimoji="0" lang="ja-JP" altLang="en-US" sz="105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技術</a:t>
            </a:r>
            <a:r>
              <a:rPr kumimoji="0" lang="ja-JP" altLang="en-US" sz="105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活用</a:t>
            </a:r>
            <a:r>
              <a:rPr kumimoji="0" lang="ja-JP" altLang="en-US" sz="105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状況</a:t>
            </a:r>
            <a:endParaRPr kumimoji="0" lang="ja-JP" altLang="en-US" sz="7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59"/>
          <p:cNvSpPr/>
          <p:nvPr/>
        </p:nvSpPr>
        <p:spPr>
          <a:xfrm>
            <a:off x="6294397" y="4681336"/>
            <a:ext cx="2668333" cy="3326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700" dirty="0">
                <a:latin typeface="ＭＳ Ｐゴシック" panose="020B0600070205080204" pitchFamily="50" charset="-128"/>
              </a:rPr>
              <a:t>出典：大阪商工会議所</a:t>
            </a:r>
            <a:r>
              <a:rPr lang="ja-JP" altLang="en-US" sz="700" dirty="0" smtClean="0">
                <a:latin typeface="ＭＳ Ｐゴシック" panose="020B0600070205080204" pitchFamily="50" charset="-128"/>
              </a:rPr>
              <a:t>「製造</a:t>
            </a:r>
            <a:r>
              <a:rPr lang="ja-JP" altLang="en-US" sz="700" dirty="0">
                <a:latin typeface="ＭＳ Ｐゴシック" panose="020B0600070205080204" pitchFamily="50" charset="-128"/>
              </a:rPr>
              <a:t>現場における</a:t>
            </a:r>
            <a:r>
              <a:rPr lang="en-US" altLang="ja-JP" sz="700" dirty="0">
                <a:latin typeface="ＭＳ Ｐゴシック" panose="020B0600070205080204" pitchFamily="50" charset="-128"/>
              </a:rPr>
              <a:t>IT</a:t>
            </a:r>
            <a:r>
              <a:rPr lang="ja-JP" altLang="en-US" sz="700" dirty="0">
                <a:latin typeface="ＭＳ Ｐゴシック" panose="020B0600070205080204" pitchFamily="50" charset="-128"/>
              </a:rPr>
              <a:t>活用に関する</a:t>
            </a:r>
            <a:r>
              <a:rPr lang="ja-JP" altLang="en-US" sz="700" dirty="0" smtClean="0">
                <a:latin typeface="ＭＳ Ｐゴシック" panose="020B0600070205080204" pitchFamily="50" charset="-128"/>
              </a:rPr>
              <a:t>調査」</a:t>
            </a:r>
            <a:endParaRPr lang="en-US" altLang="ja-JP" sz="700" dirty="0">
              <a:latin typeface="ＭＳ Ｐゴシック" panose="020B0600070205080204"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6817" y="5013993"/>
            <a:ext cx="2516619" cy="1551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068" y="4847664"/>
            <a:ext cx="2903834" cy="1886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テキスト ボックス 24"/>
          <p:cNvSpPr txBox="1"/>
          <p:nvPr/>
        </p:nvSpPr>
        <p:spPr>
          <a:xfrm>
            <a:off x="251520" y="6667"/>
            <a:ext cx="8892480" cy="461665"/>
          </a:xfrm>
          <a:prstGeom prst="rect">
            <a:avLst/>
          </a:prstGeom>
          <a:noFill/>
        </p:spPr>
        <p:txBody>
          <a:bodyPr wrap="square" rtlCol="0">
            <a:sp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新たに重点化を図る分野</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～分野の考え方～</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スライド番号プレースホルダー 1"/>
          <p:cNvSpPr>
            <a:spLocks noGrp="1"/>
          </p:cNvSpPr>
          <p:nvPr>
            <p:ph type="sldNum" sz="quarter" idx="12"/>
          </p:nvPr>
        </p:nvSpPr>
        <p:spPr>
          <a:xfrm>
            <a:off x="6974904" y="6448251"/>
            <a:ext cx="2133600" cy="365125"/>
          </a:xfrm>
        </p:spPr>
        <p:txBody>
          <a:bodyPr/>
          <a:lstStyle/>
          <a:p>
            <a:fld id="{D2D8002D-B5B0-4BAC-B1F6-782DDCCE6D9C}" type="slidenum">
              <a:rPr kumimoji="1" lang="ja-JP" altLang="en-US" smtClean="0"/>
              <a:pPr/>
              <a:t>11</a:t>
            </a:fld>
            <a:endParaRPr kumimoji="1" lang="ja-JP" altLang="en-US" dirty="0"/>
          </a:p>
        </p:txBody>
      </p:sp>
      <p:sp>
        <p:nvSpPr>
          <p:cNvPr id="27" name="正方形/長方形 26"/>
          <p:cNvSpPr/>
          <p:nvPr/>
        </p:nvSpPr>
        <p:spPr>
          <a:xfrm>
            <a:off x="395536" y="4581128"/>
            <a:ext cx="2814466" cy="17498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fontAlgn="auto">
              <a:spcBef>
                <a:spcPts val="0"/>
              </a:spcBef>
              <a:spcAft>
                <a:spcPts val="0"/>
              </a:spcAft>
              <a:defRPr/>
            </a:pPr>
            <a:r>
              <a:rPr lang="en-US" altLang="ja-JP" sz="700" dirty="0">
                <a:solidFill>
                  <a:schemeClr val="tx1"/>
                </a:solidFill>
              </a:rPr>
              <a:t>※</a:t>
            </a:r>
            <a:r>
              <a:rPr lang="ja-JP" altLang="en-US" sz="700" dirty="0">
                <a:solidFill>
                  <a:schemeClr val="tx1"/>
                </a:solidFill>
              </a:rPr>
              <a:t>ソフト系</a:t>
            </a:r>
            <a:r>
              <a:rPr lang="en-US" altLang="ja-JP" sz="700" dirty="0">
                <a:solidFill>
                  <a:schemeClr val="tx1"/>
                </a:solidFill>
              </a:rPr>
              <a:t>IT</a:t>
            </a:r>
            <a:r>
              <a:rPr lang="ja-JP" altLang="en-US" sz="700" dirty="0">
                <a:solidFill>
                  <a:schemeClr val="tx1"/>
                </a:solidFill>
              </a:rPr>
              <a:t>産業３業種とは、ソフトウェア業、情報処理・提供サービス業</a:t>
            </a:r>
            <a:r>
              <a:rPr lang="ja-JP" altLang="en-US" sz="700" dirty="0" smtClean="0">
                <a:solidFill>
                  <a:schemeClr val="tx1"/>
                </a:solidFill>
              </a:rPr>
              <a:t>、</a:t>
            </a:r>
            <a:endParaRPr lang="en-US" altLang="ja-JP" sz="700" dirty="0" smtClean="0">
              <a:solidFill>
                <a:schemeClr val="tx1"/>
              </a:solidFill>
            </a:endParaRPr>
          </a:p>
          <a:p>
            <a:pPr fontAlgn="auto">
              <a:spcBef>
                <a:spcPts val="0"/>
              </a:spcBef>
              <a:spcAft>
                <a:spcPts val="0"/>
              </a:spcAft>
              <a:defRPr/>
            </a:pPr>
            <a:r>
              <a:rPr lang="ja-JP" altLang="en-US" sz="700" dirty="0" smtClean="0">
                <a:solidFill>
                  <a:schemeClr val="tx1"/>
                </a:solidFill>
              </a:rPr>
              <a:t> 　インターネット</a:t>
            </a:r>
            <a:r>
              <a:rPr lang="ja-JP" altLang="en-US" sz="700" dirty="0">
                <a:solidFill>
                  <a:schemeClr val="tx1"/>
                </a:solidFill>
              </a:rPr>
              <a:t>附随サービス業</a:t>
            </a:r>
          </a:p>
        </p:txBody>
      </p:sp>
    </p:spTree>
    <p:extLst>
      <p:ext uri="{BB962C8B-B14F-4D97-AF65-F5344CB8AC3E}">
        <p14:creationId xmlns:p14="http://schemas.microsoft.com/office/powerpoint/2010/main" val="15587115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角丸四角形 33"/>
          <p:cNvSpPr/>
          <p:nvPr/>
        </p:nvSpPr>
        <p:spPr>
          <a:xfrm>
            <a:off x="6720170" y="1331038"/>
            <a:ext cx="2268000" cy="2340000"/>
          </a:xfrm>
          <a:prstGeom prst="roundRect">
            <a:avLst>
              <a:gd name="adj" fmla="val 0"/>
            </a:avLst>
          </a:prstGeom>
          <a:ln/>
        </p:spPr>
        <p:style>
          <a:lnRef idx="0">
            <a:schemeClr val="accent3"/>
          </a:lnRef>
          <a:fillRef idx="3">
            <a:schemeClr val="accent3"/>
          </a:fillRef>
          <a:effectRef idx="3">
            <a:schemeClr val="accent3"/>
          </a:effectRef>
          <a:fontRef idx="minor">
            <a:schemeClr val="lt1"/>
          </a:fontRef>
        </p:style>
        <p:txBody>
          <a:bodyPr lIns="108000" tIns="360000" rIns="72000" bIns="36000" anchor="ctr"/>
          <a:lstStyle/>
          <a:p>
            <a:pPr>
              <a:lnSpc>
                <a:spcPts val="1800"/>
              </a:lnSpc>
              <a:defRPr/>
            </a:pPr>
            <a:endParaRPr lang="en-US" altLang="ja-JP" sz="1400" b="1" dirty="0" smtClean="0">
              <a:solidFill>
                <a:schemeClr val="bg1"/>
              </a:solidFill>
              <a:latin typeface="Meiryo UI"/>
              <a:ea typeface="Meiryo UI"/>
              <a:cs typeface="Meiryo UI"/>
            </a:endParaRPr>
          </a:p>
          <a:p>
            <a:pPr>
              <a:lnSpc>
                <a:spcPts val="1800"/>
              </a:lnSpc>
              <a:defRPr/>
            </a:pPr>
            <a:endParaRPr lang="en-US" altLang="ja-JP" sz="1400" b="1" dirty="0">
              <a:solidFill>
                <a:schemeClr val="bg1"/>
              </a:solidFill>
              <a:latin typeface="Meiryo UI"/>
              <a:ea typeface="Meiryo UI"/>
              <a:cs typeface="Meiryo UI"/>
            </a:endParaRPr>
          </a:p>
          <a:p>
            <a:pPr>
              <a:lnSpc>
                <a:spcPts val="1800"/>
              </a:lnSpc>
              <a:defRPr/>
            </a:pPr>
            <a:r>
              <a:rPr lang="en-US" altLang="ja-JP" sz="1400" b="1" dirty="0">
                <a:solidFill>
                  <a:schemeClr val="bg1"/>
                </a:solidFill>
                <a:latin typeface="Meiryo UI"/>
                <a:ea typeface="Meiryo UI"/>
                <a:cs typeface="Meiryo UI"/>
              </a:rPr>
              <a:t>Ⅳ</a:t>
            </a:r>
            <a:r>
              <a:rPr lang="ja-JP" altLang="en-US" sz="1400" b="1" dirty="0">
                <a:solidFill>
                  <a:schemeClr val="bg1"/>
                </a:solidFill>
                <a:latin typeface="Meiryo UI"/>
                <a:ea typeface="Meiryo UI"/>
                <a:cs typeface="Meiryo UI"/>
              </a:rPr>
              <a:t>　人口の減少と産業構</a:t>
            </a:r>
            <a:endParaRPr lang="en-US" altLang="ja-JP" sz="1400" b="1" dirty="0">
              <a:solidFill>
                <a:schemeClr val="bg1"/>
              </a:solidFill>
              <a:latin typeface="Meiryo UI"/>
              <a:ea typeface="Meiryo UI"/>
              <a:cs typeface="Meiryo UI"/>
            </a:endParaRPr>
          </a:p>
          <a:p>
            <a:pPr>
              <a:lnSpc>
                <a:spcPts val="1800"/>
              </a:lnSpc>
              <a:defRPr/>
            </a:pPr>
            <a:r>
              <a:rPr lang="ja-JP" altLang="en-US" sz="1400" b="1" dirty="0">
                <a:solidFill>
                  <a:schemeClr val="bg1"/>
                </a:solidFill>
                <a:latin typeface="Meiryo UI"/>
                <a:ea typeface="Meiryo UI"/>
                <a:cs typeface="Meiryo UI"/>
              </a:rPr>
              <a:t>　　 造の変化に対応した</a:t>
            </a:r>
            <a:endParaRPr lang="en-US" altLang="ja-JP" sz="1400" b="1" dirty="0">
              <a:solidFill>
                <a:schemeClr val="bg1"/>
              </a:solidFill>
              <a:latin typeface="Meiryo UI"/>
              <a:ea typeface="Meiryo UI"/>
              <a:cs typeface="Meiryo UI"/>
            </a:endParaRPr>
          </a:p>
          <a:p>
            <a:pPr>
              <a:lnSpc>
                <a:spcPts val="1800"/>
              </a:lnSpc>
              <a:defRPr/>
            </a:pPr>
            <a:r>
              <a:rPr lang="en-US" altLang="ja-JP" sz="1400" b="1" dirty="0">
                <a:solidFill>
                  <a:schemeClr val="bg1"/>
                </a:solidFill>
                <a:latin typeface="Meiryo UI"/>
                <a:ea typeface="Meiryo UI"/>
                <a:cs typeface="Meiryo UI"/>
              </a:rPr>
              <a:t>     </a:t>
            </a:r>
            <a:r>
              <a:rPr lang="ja-JP" altLang="en-US" sz="1400" b="1" dirty="0">
                <a:solidFill>
                  <a:schemeClr val="bg1"/>
                </a:solidFill>
                <a:latin typeface="Meiryo UI"/>
                <a:ea typeface="Meiryo UI"/>
                <a:cs typeface="Meiryo UI"/>
              </a:rPr>
              <a:t>人材力強化</a:t>
            </a:r>
          </a:p>
        </p:txBody>
      </p:sp>
      <p:cxnSp>
        <p:nvCxnSpPr>
          <p:cNvPr id="46" name="直線コネクタ 45"/>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3" name="テキスト ボックス 62"/>
          <p:cNvSpPr txBox="1">
            <a:spLocks/>
          </p:cNvSpPr>
          <p:nvPr/>
        </p:nvSpPr>
        <p:spPr>
          <a:xfrm>
            <a:off x="43922" y="637815"/>
            <a:ext cx="4533934" cy="307777"/>
          </a:xfrm>
          <a:prstGeom prst="rect">
            <a:avLst/>
          </a:prstGeom>
        </p:spPr>
        <p:style>
          <a:lnRef idx="0">
            <a:schemeClr val="accent1"/>
          </a:lnRef>
          <a:fillRef idx="3">
            <a:schemeClr val="accent1"/>
          </a:fillRef>
          <a:effectRef idx="3">
            <a:schemeClr val="accent1"/>
          </a:effectRef>
          <a:fontRef idx="minor">
            <a:schemeClr val="lt1"/>
          </a:fontRef>
        </p:style>
        <p:txBody>
          <a:bodyPr wrap="square" lIns="36000" rIns="36000" anchor="ctr">
            <a:spAutoFit/>
          </a:bodyPr>
          <a:lstStyle/>
          <a:p>
            <a:pPr algn="ctr"/>
            <a:r>
              <a:rPr lang="ja-JP" altLang="en-US" sz="1400" b="1" dirty="0">
                <a:solidFill>
                  <a:srgbClr val="FFFFFF"/>
                </a:solidFill>
                <a:latin typeface="Meiryo UI"/>
                <a:ea typeface="Meiryo UI"/>
                <a:cs typeface="Meiryo UI"/>
              </a:rPr>
              <a:t>「人口・労働力」に関して</a:t>
            </a:r>
            <a:endParaRPr lang="en-US" altLang="ja-JP" sz="1000" b="1" dirty="0">
              <a:solidFill>
                <a:srgbClr val="FFFFFF"/>
              </a:solidFill>
              <a:latin typeface="Meiryo UI"/>
              <a:ea typeface="Meiryo UI"/>
              <a:cs typeface="Meiryo UI"/>
            </a:endParaRPr>
          </a:p>
        </p:txBody>
      </p:sp>
      <p:sp>
        <p:nvSpPr>
          <p:cNvPr id="73" name="円/楕円 72"/>
          <p:cNvSpPr/>
          <p:nvPr/>
        </p:nvSpPr>
        <p:spPr>
          <a:xfrm>
            <a:off x="6847101" y="1647700"/>
            <a:ext cx="2016000" cy="612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新たに重点化を図る分野</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角丸四角形 6"/>
          <p:cNvSpPr/>
          <p:nvPr/>
        </p:nvSpPr>
        <p:spPr>
          <a:xfrm>
            <a:off x="174751" y="4252267"/>
            <a:ext cx="8836301" cy="2561110"/>
          </a:xfrm>
          <a:prstGeom prst="roundRect">
            <a:avLst>
              <a:gd name="adj" fmla="val 4211"/>
            </a:avLst>
          </a:prstGeom>
          <a:noFill/>
          <a:ln w="349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角丸四角形 49"/>
          <p:cNvSpPr/>
          <p:nvPr/>
        </p:nvSpPr>
        <p:spPr>
          <a:xfrm>
            <a:off x="174949" y="1257727"/>
            <a:ext cx="2844000" cy="2600745"/>
          </a:xfrm>
          <a:prstGeom prst="roundRect">
            <a:avLst>
              <a:gd name="adj" fmla="val 0"/>
            </a:avLst>
          </a:prstGeom>
          <a:noFill/>
          <a:ln w="12700">
            <a:solidFill>
              <a:schemeClr val="tx2">
                <a:lumMod val="50000"/>
              </a:schemeClr>
            </a:solidFill>
            <a:prstDash val="dash"/>
          </a:ln>
        </p:spPr>
        <p:style>
          <a:lnRef idx="2">
            <a:schemeClr val="accent4"/>
          </a:lnRef>
          <a:fillRef idx="1">
            <a:schemeClr val="lt1"/>
          </a:fillRef>
          <a:effectRef idx="0">
            <a:schemeClr val="accent4"/>
          </a:effectRef>
          <a:fontRef idx="minor">
            <a:schemeClr val="dk1"/>
          </a:fontRef>
        </p:style>
        <p:txBody>
          <a:bodyPr lIns="72000" tIns="72000" rIns="36000" bIns="72000" anchor="ctr" anchorCtr="0"/>
          <a:lstStyle/>
          <a:p>
            <a:pPr>
              <a:lnSpc>
                <a:spcPts val="1400"/>
              </a:lnSpc>
              <a:defRPr/>
            </a:pPr>
            <a:r>
              <a:rPr lang="ja-JP" altLang="en-US" sz="1200" dirty="0" smtClean="0">
                <a:solidFill>
                  <a:srgbClr val="000000"/>
                </a:solidFill>
                <a:latin typeface="Meiryo UI"/>
                <a:ea typeface="Meiryo UI"/>
                <a:cs typeface="Meiryo UI"/>
              </a:rPr>
              <a:t>・国際</a:t>
            </a:r>
            <a:r>
              <a:rPr lang="ja-JP" altLang="en-US" sz="1200" dirty="0">
                <a:solidFill>
                  <a:srgbClr val="000000"/>
                </a:solidFill>
                <a:latin typeface="Meiryo UI"/>
                <a:ea typeface="Meiryo UI"/>
                <a:cs typeface="Meiryo UI"/>
              </a:rPr>
              <a:t>競争</a:t>
            </a:r>
            <a:r>
              <a:rPr lang="ja-JP" altLang="en-US" sz="1200" dirty="0" smtClean="0">
                <a:solidFill>
                  <a:srgbClr val="000000"/>
                </a:solidFill>
                <a:latin typeface="Meiryo UI"/>
                <a:ea typeface="Meiryo UI"/>
                <a:cs typeface="Meiryo UI"/>
              </a:rPr>
              <a:t>を勝ち抜くハイエンド人材の育成</a:t>
            </a:r>
            <a:endParaRPr lang="en-US" altLang="ja-JP" sz="1200" dirty="0">
              <a:solidFill>
                <a:srgbClr val="000000"/>
              </a:solidFill>
              <a:latin typeface="Meiryo UI"/>
              <a:ea typeface="Meiryo UI"/>
              <a:cs typeface="Meiryo UI"/>
            </a:endParaRPr>
          </a:p>
          <a:p>
            <a:pPr>
              <a:lnSpc>
                <a:spcPts val="1400"/>
              </a:lnSpc>
              <a:spcBef>
                <a:spcPts val="300"/>
              </a:spcBef>
              <a:defRPr/>
            </a:pPr>
            <a:r>
              <a:rPr lang="ja-JP" altLang="en-US" sz="1200" dirty="0" smtClean="0">
                <a:solidFill>
                  <a:srgbClr val="000000"/>
                </a:solidFill>
                <a:latin typeface="Meiryo UI"/>
                <a:ea typeface="Meiryo UI"/>
                <a:cs typeface="Meiryo UI"/>
              </a:rPr>
              <a:t>  ⇒グローバルリーダー</a:t>
            </a:r>
            <a:r>
              <a:rPr lang="ja-JP" altLang="en-US" sz="1200" dirty="0">
                <a:solidFill>
                  <a:srgbClr val="000000"/>
                </a:solidFill>
                <a:latin typeface="Meiryo UI"/>
                <a:ea typeface="Meiryo UI"/>
                <a:cs typeface="Meiryo UI"/>
              </a:rPr>
              <a:t>育成</a:t>
            </a:r>
            <a:r>
              <a:rPr lang="ja-JP" altLang="en-US" sz="1200" dirty="0" smtClean="0">
                <a:solidFill>
                  <a:srgbClr val="000000"/>
                </a:solidFill>
                <a:latin typeface="Meiryo UI"/>
                <a:ea typeface="Meiryo UI"/>
                <a:cs typeface="Meiryo UI"/>
              </a:rPr>
              <a:t>　など</a:t>
            </a:r>
            <a:endParaRPr lang="ja-JP" altLang="en-US" sz="1200" dirty="0">
              <a:solidFill>
                <a:srgbClr val="000000"/>
              </a:solidFill>
              <a:latin typeface="Meiryo UI"/>
              <a:ea typeface="Meiryo UI"/>
              <a:cs typeface="Meiryo UI"/>
            </a:endParaRPr>
          </a:p>
          <a:p>
            <a:pPr>
              <a:lnSpc>
                <a:spcPts val="1400"/>
              </a:lnSpc>
              <a:defRPr/>
            </a:pPr>
            <a:endParaRPr lang="en-US" altLang="ja-JP" sz="1200" dirty="0" smtClean="0">
              <a:solidFill>
                <a:srgbClr val="000000"/>
              </a:solidFill>
              <a:latin typeface="Meiryo UI"/>
              <a:ea typeface="Meiryo UI"/>
              <a:cs typeface="Meiryo UI"/>
            </a:endParaRPr>
          </a:p>
          <a:p>
            <a:pPr>
              <a:lnSpc>
                <a:spcPts val="1400"/>
              </a:lnSpc>
              <a:defRPr/>
            </a:pPr>
            <a:r>
              <a:rPr lang="ja-JP" altLang="en-US" sz="1200" dirty="0" smtClean="0">
                <a:solidFill>
                  <a:srgbClr val="000000"/>
                </a:solidFill>
                <a:latin typeface="Meiryo UI"/>
                <a:ea typeface="Meiryo UI"/>
                <a:cs typeface="Meiryo UI"/>
              </a:rPr>
              <a:t>・</a:t>
            </a:r>
            <a:r>
              <a:rPr lang="ja-JP" altLang="en-US" sz="1200" dirty="0">
                <a:solidFill>
                  <a:srgbClr val="000000"/>
                </a:solidFill>
                <a:latin typeface="Meiryo UI"/>
                <a:ea typeface="Meiryo UI"/>
                <a:cs typeface="Meiryo UI"/>
              </a:rPr>
              <a:t>成長を支える基盤となる人材の育成力</a:t>
            </a:r>
            <a:r>
              <a:rPr lang="ja-JP" altLang="en-US" sz="1200" dirty="0" smtClean="0">
                <a:solidFill>
                  <a:srgbClr val="000000"/>
                </a:solidFill>
                <a:latin typeface="Meiryo UI"/>
                <a:ea typeface="Meiryo UI"/>
                <a:cs typeface="Meiryo UI"/>
              </a:rPr>
              <a:t>強化</a:t>
            </a:r>
            <a:endParaRPr lang="en-US" altLang="ja-JP" sz="1200" dirty="0" smtClean="0">
              <a:solidFill>
                <a:srgbClr val="000000"/>
              </a:solidFill>
              <a:latin typeface="Meiryo UI"/>
              <a:ea typeface="Meiryo UI"/>
              <a:cs typeface="Meiryo UI"/>
            </a:endParaRPr>
          </a:p>
          <a:p>
            <a:pPr>
              <a:lnSpc>
                <a:spcPts val="1400"/>
              </a:lnSpc>
              <a:spcBef>
                <a:spcPts val="300"/>
              </a:spcBef>
              <a:defRPr/>
            </a:pPr>
            <a:r>
              <a:rPr lang="ja-JP" altLang="en-US" sz="1200" dirty="0" smtClean="0">
                <a:solidFill>
                  <a:srgbClr val="000000"/>
                </a:solidFill>
                <a:latin typeface="Meiryo UI"/>
                <a:ea typeface="Meiryo UI"/>
                <a:cs typeface="Meiryo UI"/>
              </a:rPr>
              <a:t>  ⇒小・中学校</a:t>
            </a:r>
            <a:r>
              <a:rPr lang="ja-JP" altLang="en-US" sz="1200" dirty="0">
                <a:solidFill>
                  <a:srgbClr val="000000"/>
                </a:solidFill>
                <a:latin typeface="Meiryo UI"/>
                <a:ea typeface="Meiryo UI"/>
                <a:cs typeface="Meiryo UI"/>
              </a:rPr>
              <a:t>における英語教育</a:t>
            </a:r>
            <a:r>
              <a:rPr lang="ja-JP" altLang="en-US" sz="1200" dirty="0" smtClean="0">
                <a:solidFill>
                  <a:srgbClr val="000000"/>
                </a:solidFill>
                <a:latin typeface="Meiryo UI"/>
                <a:ea typeface="Meiryo UI"/>
                <a:cs typeface="Meiryo UI"/>
              </a:rPr>
              <a:t>推進　など</a:t>
            </a:r>
            <a:endParaRPr lang="ja-JP" altLang="en-US" sz="1200" dirty="0">
              <a:solidFill>
                <a:srgbClr val="000000"/>
              </a:solidFill>
              <a:latin typeface="Meiryo UI"/>
              <a:ea typeface="Meiryo UI"/>
              <a:cs typeface="Meiryo UI"/>
            </a:endParaRPr>
          </a:p>
          <a:p>
            <a:pPr>
              <a:lnSpc>
                <a:spcPts val="1400"/>
              </a:lnSpc>
              <a:defRPr/>
            </a:pPr>
            <a:endParaRPr lang="en-US" altLang="ja-JP" sz="1200" dirty="0" smtClean="0">
              <a:solidFill>
                <a:srgbClr val="000000"/>
              </a:solidFill>
              <a:latin typeface="Meiryo UI"/>
              <a:ea typeface="Meiryo UI"/>
              <a:cs typeface="Meiryo UI"/>
            </a:endParaRPr>
          </a:p>
          <a:p>
            <a:pPr>
              <a:lnSpc>
                <a:spcPts val="1400"/>
              </a:lnSpc>
              <a:defRPr/>
            </a:pPr>
            <a:r>
              <a:rPr lang="ja-JP" altLang="en-US" sz="1200" dirty="0" smtClean="0">
                <a:solidFill>
                  <a:srgbClr val="000000"/>
                </a:solidFill>
                <a:latin typeface="Meiryo UI"/>
                <a:ea typeface="Meiryo UI"/>
                <a:cs typeface="Meiryo UI"/>
              </a:rPr>
              <a:t>・</a:t>
            </a:r>
            <a:r>
              <a:rPr lang="ja-JP" altLang="en-US" sz="1200" dirty="0">
                <a:solidFill>
                  <a:srgbClr val="000000"/>
                </a:solidFill>
                <a:latin typeface="Meiryo UI"/>
                <a:ea typeface="Meiryo UI"/>
                <a:cs typeface="Meiryo UI"/>
              </a:rPr>
              <a:t>地域の強みを活かす労働市場の構築</a:t>
            </a:r>
          </a:p>
          <a:p>
            <a:pPr>
              <a:lnSpc>
                <a:spcPts val="1400"/>
              </a:lnSpc>
              <a:spcBef>
                <a:spcPts val="300"/>
              </a:spcBef>
              <a:defRPr/>
            </a:pPr>
            <a:r>
              <a:rPr lang="ja-JP" altLang="en-US" sz="1200" dirty="0" smtClean="0">
                <a:solidFill>
                  <a:srgbClr val="000000"/>
                </a:solidFill>
                <a:latin typeface="Meiryo UI"/>
                <a:ea typeface="Meiryo UI"/>
                <a:cs typeface="Meiryo UI"/>
              </a:rPr>
              <a:t>  ⇒</a:t>
            </a:r>
            <a:r>
              <a:rPr lang="en-US" altLang="ja-JP" sz="1200" dirty="0" smtClean="0">
                <a:solidFill>
                  <a:srgbClr val="000000"/>
                </a:solidFill>
                <a:latin typeface="Meiryo UI"/>
                <a:ea typeface="Meiryo UI"/>
                <a:cs typeface="Meiryo UI"/>
              </a:rPr>
              <a:t>OSAKA</a:t>
            </a:r>
            <a:r>
              <a:rPr lang="ja-JP" altLang="en-US" sz="1200" dirty="0">
                <a:solidFill>
                  <a:srgbClr val="000000"/>
                </a:solidFill>
                <a:latin typeface="Meiryo UI"/>
                <a:ea typeface="Meiryo UI"/>
                <a:cs typeface="Meiryo UI"/>
              </a:rPr>
              <a:t>しごとフィールドにおける</a:t>
            </a:r>
            <a:r>
              <a:rPr lang="ja-JP" altLang="en-US" sz="1200" dirty="0" smtClean="0">
                <a:solidFill>
                  <a:srgbClr val="000000"/>
                </a:solidFill>
                <a:latin typeface="Meiryo UI"/>
                <a:ea typeface="Meiryo UI"/>
                <a:cs typeface="Meiryo UI"/>
              </a:rPr>
              <a:t>ハロー</a:t>
            </a:r>
            <a:endParaRPr lang="en-US" altLang="ja-JP" sz="1200" dirty="0" smtClean="0">
              <a:solidFill>
                <a:srgbClr val="000000"/>
              </a:solidFill>
              <a:latin typeface="Meiryo UI"/>
              <a:ea typeface="Meiryo UI"/>
              <a:cs typeface="Meiryo UI"/>
            </a:endParaRPr>
          </a:p>
          <a:p>
            <a:pPr>
              <a:lnSpc>
                <a:spcPts val="1400"/>
              </a:lnSpc>
              <a:defRPr/>
            </a:pPr>
            <a:r>
              <a:rPr lang="en-US" altLang="ja-JP" sz="1200" dirty="0">
                <a:solidFill>
                  <a:srgbClr val="000000"/>
                </a:solidFill>
                <a:latin typeface="Meiryo UI"/>
                <a:ea typeface="Meiryo UI"/>
                <a:cs typeface="Meiryo UI"/>
              </a:rPr>
              <a:t> </a:t>
            </a:r>
            <a:r>
              <a:rPr lang="en-US" altLang="ja-JP" sz="1200" dirty="0" smtClean="0">
                <a:solidFill>
                  <a:srgbClr val="000000"/>
                </a:solidFill>
                <a:latin typeface="Meiryo UI"/>
                <a:ea typeface="Meiryo UI"/>
                <a:cs typeface="Meiryo UI"/>
              </a:rPr>
              <a:t>    </a:t>
            </a:r>
            <a:r>
              <a:rPr lang="ja-JP" altLang="en-US" sz="1200" dirty="0" smtClean="0">
                <a:solidFill>
                  <a:srgbClr val="000000"/>
                </a:solidFill>
                <a:latin typeface="Meiryo UI"/>
                <a:ea typeface="Meiryo UI"/>
                <a:cs typeface="Meiryo UI"/>
              </a:rPr>
              <a:t>ワーク</a:t>
            </a:r>
            <a:r>
              <a:rPr lang="ja-JP" altLang="en-US" sz="1200" dirty="0">
                <a:solidFill>
                  <a:srgbClr val="000000"/>
                </a:solidFill>
                <a:latin typeface="Meiryo UI"/>
                <a:ea typeface="Meiryo UI"/>
                <a:cs typeface="Meiryo UI"/>
              </a:rPr>
              <a:t>業務との一体的</a:t>
            </a:r>
            <a:r>
              <a:rPr lang="ja-JP" altLang="en-US" sz="1200" dirty="0" smtClean="0">
                <a:solidFill>
                  <a:srgbClr val="000000"/>
                </a:solidFill>
                <a:latin typeface="Meiryo UI"/>
                <a:ea typeface="Meiryo UI"/>
                <a:cs typeface="Meiryo UI"/>
              </a:rPr>
              <a:t>運営　など</a:t>
            </a:r>
            <a:endParaRPr lang="en-US" altLang="ja-JP" sz="1200" dirty="0" smtClean="0">
              <a:solidFill>
                <a:srgbClr val="000000"/>
              </a:solidFill>
              <a:latin typeface="Meiryo UI"/>
              <a:ea typeface="Meiryo UI"/>
              <a:cs typeface="Meiryo UI"/>
            </a:endParaRPr>
          </a:p>
          <a:p>
            <a:pPr>
              <a:lnSpc>
                <a:spcPts val="1400"/>
              </a:lnSpc>
              <a:defRPr/>
            </a:pPr>
            <a:endParaRPr lang="en-US" altLang="ja-JP" sz="1200" dirty="0" smtClean="0">
              <a:solidFill>
                <a:srgbClr val="000000"/>
              </a:solidFill>
              <a:latin typeface="Meiryo UI"/>
              <a:ea typeface="Meiryo UI"/>
              <a:cs typeface="Meiryo UI"/>
            </a:endParaRPr>
          </a:p>
          <a:p>
            <a:pPr>
              <a:lnSpc>
                <a:spcPts val="1400"/>
              </a:lnSpc>
              <a:defRPr/>
            </a:pPr>
            <a:r>
              <a:rPr lang="ja-JP" altLang="en-US" sz="1200" dirty="0" smtClean="0">
                <a:solidFill>
                  <a:srgbClr val="000000"/>
                </a:solidFill>
                <a:latin typeface="Meiryo UI"/>
                <a:ea typeface="Meiryo UI"/>
                <a:cs typeface="Meiryo UI"/>
              </a:rPr>
              <a:t>・成長</a:t>
            </a:r>
            <a:r>
              <a:rPr lang="ja-JP" altLang="en-US" sz="1200" dirty="0">
                <a:solidFill>
                  <a:srgbClr val="000000"/>
                </a:solidFill>
                <a:latin typeface="Meiryo UI"/>
                <a:ea typeface="Meiryo UI"/>
                <a:cs typeface="Meiryo UI"/>
              </a:rPr>
              <a:t>を支えるセーフティネットの整備</a:t>
            </a:r>
            <a:r>
              <a:rPr lang="ja-JP" altLang="en-US" sz="1200" dirty="0" smtClean="0">
                <a:solidFill>
                  <a:srgbClr val="000000"/>
                </a:solidFill>
                <a:latin typeface="Meiryo UI"/>
                <a:ea typeface="Meiryo UI"/>
                <a:cs typeface="Meiryo UI"/>
              </a:rPr>
              <a:t>と</a:t>
            </a:r>
            <a:endParaRPr lang="en-US" altLang="ja-JP" sz="1200" dirty="0" smtClean="0">
              <a:solidFill>
                <a:srgbClr val="000000"/>
              </a:solidFill>
              <a:latin typeface="Meiryo UI"/>
              <a:ea typeface="Meiryo UI"/>
              <a:cs typeface="Meiryo UI"/>
            </a:endParaRPr>
          </a:p>
          <a:p>
            <a:pPr>
              <a:lnSpc>
                <a:spcPts val="1400"/>
              </a:lnSpc>
              <a:defRPr/>
            </a:pPr>
            <a:r>
              <a:rPr lang="en-US" altLang="ja-JP" sz="1200" dirty="0">
                <a:solidFill>
                  <a:srgbClr val="000000"/>
                </a:solidFill>
                <a:latin typeface="Meiryo UI"/>
                <a:ea typeface="Meiryo UI"/>
                <a:cs typeface="Meiryo UI"/>
              </a:rPr>
              <a:t>  </a:t>
            </a:r>
            <a:r>
              <a:rPr lang="ja-JP" altLang="en-US" sz="1200" dirty="0" smtClean="0">
                <a:solidFill>
                  <a:srgbClr val="000000"/>
                </a:solidFill>
                <a:latin typeface="Meiryo UI"/>
                <a:ea typeface="Meiryo UI"/>
                <a:cs typeface="Meiryo UI"/>
              </a:rPr>
              <a:t>多様</a:t>
            </a:r>
            <a:r>
              <a:rPr lang="ja-JP" altLang="en-US" sz="1200" dirty="0">
                <a:solidFill>
                  <a:srgbClr val="000000"/>
                </a:solidFill>
                <a:latin typeface="Meiryo UI"/>
                <a:ea typeface="Meiryo UI"/>
                <a:cs typeface="Meiryo UI"/>
              </a:rPr>
              <a:t>な人材が活躍できる</a:t>
            </a:r>
            <a:r>
              <a:rPr lang="ja-JP" altLang="en-US" sz="1200" dirty="0" smtClean="0">
                <a:solidFill>
                  <a:srgbClr val="000000"/>
                </a:solidFill>
                <a:latin typeface="Meiryo UI"/>
                <a:ea typeface="Meiryo UI"/>
                <a:cs typeface="Meiryo UI"/>
              </a:rPr>
              <a:t>場づくり</a:t>
            </a:r>
            <a:endParaRPr lang="en-US" altLang="ja-JP" sz="1200" dirty="0" smtClean="0">
              <a:solidFill>
                <a:srgbClr val="000000"/>
              </a:solidFill>
              <a:latin typeface="Meiryo UI"/>
              <a:ea typeface="Meiryo UI"/>
              <a:cs typeface="Meiryo UI"/>
            </a:endParaRPr>
          </a:p>
          <a:p>
            <a:pPr>
              <a:lnSpc>
                <a:spcPts val="1400"/>
              </a:lnSpc>
              <a:spcBef>
                <a:spcPts val="300"/>
              </a:spcBef>
              <a:defRPr/>
            </a:pPr>
            <a:r>
              <a:rPr lang="ja-JP" altLang="en-US" sz="1200" dirty="0" smtClean="0">
                <a:solidFill>
                  <a:srgbClr val="000000"/>
                </a:solidFill>
                <a:latin typeface="Meiryo UI"/>
                <a:ea typeface="Meiryo UI"/>
                <a:cs typeface="Meiryo UI"/>
              </a:rPr>
              <a:t>  ⇒</a:t>
            </a:r>
            <a:r>
              <a:rPr lang="en-US" altLang="ja-JP" sz="1200" dirty="0" smtClean="0">
                <a:solidFill>
                  <a:srgbClr val="000000"/>
                </a:solidFill>
                <a:latin typeface="Meiryo UI"/>
                <a:ea typeface="Meiryo UI"/>
                <a:cs typeface="Meiryo UI"/>
              </a:rPr>
              <a:t>OSAKA</a:t>
            </a:r>
            <a:r>
              <a:rPr lang="ja-JP" altLang="en-US" sz="1200" dirty="0">
                <a:solidFill>
                  <a:srgbClr val="000000"/>
                </a:solidFill>
                <a:latin typeface="Meiryo UI"/>
                <a:ea typeface="Meiryo UI"/>
                <a:cs typeface="Meiryo UI"/>
              </a:rPr>
              <a:t>女性活躍推進</a:t>
            </a:r>
            <a:r>
              <a:rPr lang="ja-JP" altLang="en-US" sz="1200" dirty="0" smtClean="0">
                <a:solidFill>
                  <a:srgbClr val="000000"/>
                </a:solidFill>
                <a:latin typeface="Meiryo UI"/>
                <a:ea typeface="Meiryo UI"/>
                <a:cs typeface="Meiryo UI"/>
              </a:rPr>
              <a:t>会議</a:t>
            </a:r>
            <a:r>
              <a:rPr lang="ja-JP" altLang="en-US" sz="1200" dirty="0">
                <a:solidFill>
                  <a:srgbClr val="000000"/>
                </a:solidFill>
                <a:latin typeface="Meiryo UI"/>
                <a:ea typeface="Meiryo UI"/>
                <a:cs typeface="Meiryo UI"/>
              </a:rPr>
              <a:t>　</a:t>
            </a:r>
            <a:r>
              <a:rPr lang="ja-JP" altLang="en-US" sz="1200" dirty="0" smtClean="0">
                <a:solidFill>
                  <a:srgbClr val="000000"/>
                </a:solidFill>
                <a:latin typeface="Meiryo UI"/>
                <a:ea typeface="Meiryo UI"/>
                <a:cs typeface="Meiryo UI"/>
              </a:rPr>
              <a:t>など</a:t>
            </a:r>
            <a:endParaRPr lang="en-US" altLang="ja-JP" sz="1200" dirty="0">
              <a:solidFill>
                <a:srgbClr val="000000"/>
              </a:solidFill>
              <a:latin typeface="Meiryo UI"/>
              <a:ea typeface="Meiryo UI"/>
              <a:cs typeface="Meiryo UI"/>
            </a:endParaRPr>
          </a:p>
        </p:txBody>
      </p:sp>
      <p:sp>
        <p:nvSpPr>
          <p:cNvPr id="51" name="右矢印 50"/>
          <p:cNvSpPr/>
          <p:nvPr/>
        </p:nvSpPr>
        <p:spPr>
          <a:xfrm>
            <a:off x="6152139" y="2339137"/>
            <a:ext cx="508093" cy="354869"/>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52" name="角丸四角形 51"/>
          <p:cNvSpPr/>
          <p:nvPr/>
        </p:nvSpPr>
        <p:spPr>
          <a:xfrm>
            <a:off x="3386288" y="1267775"/>
            <a:ext cx="2700000" cy="1829992"/>
          </a:xfrm>
          <a:prstGeom prst="roundRect">
            <a:avLst>
              <a:gd name="adj" fmla="val 0"/>
            </a:avLst>
          </a:prstGeom>
          <a:noFill/>
          <a:ln w="12700">
            <a:solidFill>
              <a:schemeClr val="tx2">
                <a:lumMod val="50000"/>
              </a:schemeClr>
            </a:solidFill>
            <a:prstDash val="dash"/>
          </a:ln>
        </p:spPr>
        <p:style>
          <a:lnRef idx="2">
            <a:schemeClr val="accent4"/>
          </a:lnRef>
          <a:fillRef idx="1">
            <a:schemeClr val="lt1"/>
          </a:fillRef>
          <a:effectRef idx="0">
            <a:schemeClr val="accent4"/>
          </a:effectRef>
          <a:fontRef idx="minor">
            <a:schemeClr val="dk1"/>
          </a:fontRef>
        </p:style>
        <p:txBody>
          <a:bodyPr lIns="108000" tIns="36000" rIns="36000" bIns="36000" anchor="ctr" anchorCtr="0"/>
          <a:lstStyle/>
          <a:p>
            <a:pPr>
              <a:lnSpc>
                <a:spcPts val="1400"/>
              </a:lnSpc>
              <a:defRPr/>
            </a:pPr>
            <a:r>
              <a:rPr lang="ja-JP" altLang="en-US" sz="1200" dirty="0" smtClean="0">
                <a:solidFill>
                  <a:schemeClr val="tx1"/>
                </a:solidFill>
                <a:latin typeface="Meiryo UI"/>
                <a:ea typeface="Meiryo UI"/>
                <a:cs typeface="Meiryo UI"/>
              </a:rPr>
              <a:t>・大阪でも人手不足が顕在化し、人口減</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少が確実となる中、いかに成長を図って</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いくかが課題</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smtClean="0">
                <a:solidFill>
                  <a:schemeClr val="tx1"/>
                </a:solidFill>
                <a:latin typeface="Meiryo UI"/>
                <a:ea typeface="Meiryo UI"/>
                <a:cs typeface="Meiryo UI"/>
              </a:rPr>
              <a:t>・大阪は、女性や高齢者の就業率が低く、</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また、首都圏への若手人材の一定の転</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出が続いている状況。一方、</a:t>
            </a:r>
            <a:r>
              <a:rPr lang="ja-JP" altLang="en-US" sz="1200" dirty="0">
                <a:solidFill>
                  <a:schemeClr val="tx1"/>
                </a:solidFill>
                <a:latin typeface="Meiryo UI"/>
                <a:ea typeface="Meiryo UI"/>
                <a:cs typeface="Meiryo UI"/>
              </a:rPr>
              <a:t>大学</a:t>
            </a:r>
            <a:r>
              <a:rPr lang="ja-JP" altLang="en-US" sz="1200" dirty="0" smtClean="0">
                <a:solidFill>
                  <a:schemeClr val="tx1"/>
                </a:solidFill>
                <a:latin typeface="Meiryo UI"/>
                <a:ea typeface="Meiryo UI"/>
                <a:cs typeface="Meiryo UI"/>
              </a:rPr>
              <a:t>の</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都心回帰等</a:t>
            </a:r>
            <a:r>
              <a:rPr lang="ja-JP" altLang="en-US" sz="1200" dirty="0">
                <a:solidFill>
                  <a:schemeClr val="tx1"/>
                </a:solidFill>
                <a:latin typeface="Meiryo UI"/>
                <a:ea typeface="Meiryo UI"/>
                <a:cs typeface="Meiryo UI"/>
              </a:rPr>
              <a:t>に</a:t>
            </a:r>
            <a:r>
              <a:rPr lang="ja-JP" altLang="en-US" sz="1200" dirty="0" smtClean="0">
                <a:solidFill>
                  <a:schemeClr val="tx1"/>
                </a:solidFill>
                <a:latin typeface="Meiryo UI"/>
                <a:ea typeface="Meiryo UI"/>
                <a:cs typeface="Meiryo UI"/>
              </a:rPr>
              <a:t>伴う学生</a:t>
            </a:r>
            <a:r>
              <a:rPr lang="ja-JP" altLang="en-US" sz="1200" dirty="0">
                <a:solidFill>
                  <a:schemeClr val="tx1"/>
                </a:solidFill>
                <a:latin typeface="Meiryo UI"/>
                <a:ea typeface="Meiryo UI"/>
                <a:cs typeface="Meiryo UI"/>
              </a:rPr>
              <a:t>や</a:t>
            </a:r>
            <a:r>
              <a:rPr lang="ja-JP" altLang="en-US" sz="1200" dirty="0" smtClean="0">
                <a:solidFill>
                  <a:schemeClr val="tx1"/>
                </a:solidFill>
                <a:latin typeface="Meiryo UI"/>
                <a:ea typeface="Meiryo UI"/>
                <a:cs typeface="Meiryo UI"/>
              </a:rPr>
              <a:t>、外国人留学</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smtClean="0">
                <a:solidFill>
                  <a:schemeClr val="tx1"/>
                </a:solidFill>
                <a:latin typeface="Meiryo UI"/>
                <a:ea typeface="Meiryo UI"/>
                <a:cs typeface="Meiryo UI"/>
              </a:rPr>
              <a:t>　生は増加</a:t>
            </a:r>
            <a:endParaRPr lang="en-US" altLang="ja-JP" sz="1200" dirty="0">
              <a:solidFill>
                <a:schemeClr val="tx1"/>
              </a:solidFill>
              <a:latin typeface="Meiryo UI"/>
              <a:ea typeface="Meiryo UI"/>
              <a:cs typeface="Meiryo UI"/>
            </a:endParaRPr>
          </a:p>
          <a:p>
            <a:pPr>
              <a:lnSpc>
                <a:spcPts val="1400"/>
              </a:lnSpc>
              <a:defRPr/>
            </a:pPr>
            <a:r>
              <a:rPr lang="ja-JP" altLang="en-US" sz="1200" dirty="0" smtClean="0">
                <a:solidFill>
                  <a:schemeClr val="tx1"/>
                </a:solidFill>
                <a:latin typeface="Meiryo UI"/>
                <a:ea typeface="Meiryo UI"/>
                <a:cs typeface="Meiryo UI"/>
              </a:rPr>
              <a:t>・中小企業では、経営者の高齢化等に</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よる</a:t>
            </a:r>
            <a:r>
              <a:rPr lang="ja-JP" altLang="en-US" sz="1200" dirty="0">
                <a:solidFill>
                  <a:schemeClr val="tx1"/>
                </a:solidFill>
                <a:latin typeface="Meiryo UI"/>
                <a:ea typeface="Meiryo UI"/>
                <a:cs typeface="Meiryo UI"/>
              </a:rPr>
              <a:t>事業</a:t>
            </a:r>
            <a:r>
              <a:rPr lang="ja-JP" altLang="en-US" sz="1200" dirty="0" smtClean="0">
                <a:solidFill>
                  <a:schemeClr val="tx1"/>
                </a:solidFill>
                <a:latin typeface="Meiryo UI"/>
                <a:ea typeface="Meiryo UI"/>
                <a:cs typeface="Meiryo UI"/>
              </a:rPr>
              <a:t>承継が課題</a:t>
            </a:r>
            <a:endParaRPr lang="en-US" altLang="ja-JP" sz="1200" dirty="0" smtClean="0">
              <a:solidFill>
                <a:schemeClr val="tx1"/>
              </a:solidFill>
              <a:latin typeface="Meiryo UI"/>
              <a:ea typeface="Meiryo UI"/>
              <a:cs typeface="Meiryo UI"/>
            </a:endParaRPr>
          </a:p>
        </p:txBody>
      </p:sp>
      <p:sp>
        <p:nvSpPr>
          <p:cNvPr id="53" name="テキスト ボックス 52"/>
          <p:cNvSpPr txBox="1"/>
          <p:nvPr/>
        </p:nvSpPr>
        <p:spPr>
          <a:xfrm>
            <a:off x="103491" y="980728"/>
            <a:ext cx="1890717"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これまで</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の主な取組み例</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3386288" y="990776"/>
            <a:ext cx="2822608" cy="276999"/>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今後取組むべきポイント</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右矢印 54"/>
          <p:cNvSpPr/>
          <p:nvPr/>
        </p:nvSpPr>
        <p:spPr>
          <a:xfrm>
            <a:off x="3061293" y="2441209"/>
            <a:ext cx="288032" cy="354869"/>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56" name="角丸四角形 55"/>
          <p:cNvSpPr/>
          <p:nvPr/>
        </p:nvSpPr>
        <p:spPr>
          <a:xfrm>
            <a:off x="3387816" y="3097767"/>
            <a:ext cx="2647538" cy="1195329"/>
          </a:xfrm>
          <a:prstGeom prst="roundRect">
            <a:avLst>
              <a:gd name="adj" fmla="val 0"/>
            </a:avLst>
          </a:prstGeom>
          <a:noFill/>
          <a:ln w="12700">
            <a:noFill/>
            <a:prstDash val="dash"/>
          </a:ln>
        </p:spPr>
        <p:style>
          <a:lnRef idx="2">
            <a:schemeClr val="accent4"/>
          </a:lnRef>
          <a:fillRef idx="1">
            <a:schemeClr val="lt1"/>
          </a:fillRef>
          <a:effectRef idx="0">
            <a:schemeClr val="accent4"/>
          </a:effectRef>
          <a:fontRef idx="minor">
            <a:schemeClr val="dk1"/>
          </a:fontRef>
        </p:style>
        <p:txBody>
          <a:bodyPr lIns="108000" tIns="36000" rIns="108000" bIns="36000" anchor="t" anchorCtr="0"/>
          <a:lstStyle/>
          <a:p>
            <a:pPr marL="177800" indent="-177800">
              <a:lnSpc>
                <a:spcPts val="1400"/>
              </a:lnSpc>
              <a:defRPr/>
            </a:pPr>
            <a:r>
              <a:rPr lang="ja-JP" altLang="en-US" sz="1200" dirty="0" smtClean="0">
                <a:solidFill>
                  <a:schemeClr val="tx1"/>
                </a:solidFill>
                <a:latin typeface="Meiryo UI"/>
                <a:ea typeface="Meiryo UI"/>
                <a:cs typeface="Meiryo UI"/>
              </a:rPr>
              <a:t>⇒女性や高齢者をはじめとする多様な人材の活躍の幅を広げるとともに、若手人材の定着を図る必要</a:t>
            </a:r>
            <a:endParaRPr lang="en-US" altLang="ja-JP" sz="1200" dirty="0" smtClean="0">
              <a:solidFill>
                <a:schemeClr val="tx1"/>
              </a:solidFill>
              <a:latin typeface="Meiryo UI"/>
              <a:ea typeface="Meiryo UI"/>
              <a:cs typeface="Meiryo UI"/>
            </a:endParaRPr>
          </a:p>
          <a:p>
            <a:pPr>
              <a:lnSpc>
                <a:spcPts val="1400"/>
              </a:lnSpc>
              <a:defRPr/>
            </a:pPr>
            <a:r>
              <a:rPr lang="ja-JP" altLang="en-US" sz="1200" dirty="0" smtClean="0">
                <a:solidFill>
                  <a:schemeClr val="tx1"/>
                </a:solidFill>
                <a:latin typeface="Meiryo UI"/>
                <a:ea typeface="Meiryo UI"/>
                <a:cs typeface="Meiryo UI"/>
              </a:rPr>
              <a:t>⇒新たな技術や産業構造に対応できる</a:t>
            </a:r>
            <a:endParaRPr lang="en-US" altLang="ja-JP" sz="1200" dirty="0" smtClean="0">
              <a:solidFill>
                <a:schemeClr val="tx1"/>
              </a:solidFill>
              <a:latin typeface="Meiryo UI"/>
              <a:ea typeface="Meiryo UI"/>
              <a:cs typeface="Meiryo UI"/>
            </a:endParaRPr>
          </a:p>
          <a:p>
            <a:pPr>
              <a:lnSpc>
                <a:spcPts val="1400"/>
              </a:lnSpc>
              <a:defRPr/>
            </a:pPr>
            <a:r>
              <a:rPr lang="en-US" altLang="ja-JP" sz="1200" dirty="0">
                <a:solidFill>
                  <a:schemeClr val="tx1"/>
                </a:solidFill>
                <a:latin typeface="Meiryo UI"/>
                <a:ea typeface="Meiryo UI"/>
                <a:cs typeface="Meiryo UI"/>
              </a:rPr>
              <a:t> </a:t>
            </a:r>
            <a:r>
              <a:rPr lang="en-US" altLang="ja-JP" sz="1200" dirty="0" smtClean="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人材を育成・確保し、大阪の活力を</a:t>
            </a:r>
            <a:endParaRPr lang="en-US" altLang="ja-JP" sz="1200" dirty="0" smtClean="0">
              <a:solidFill>
                <a:schemeClr val="tx1"/>
              </a:solidFill>
              <a:latin typeface="Meiryo UI"/>
              <a:ea typeface="Meiryo UI"/>
              <a:cs typeface="Meiryo UI"/>
            </a:endParaRPr>
          </a:p>
          <a:p>
            <a:pPr>
              <a:lnSpc>
                <a:spcPts val="1400"/>
              </a:lnSpc>
              <a:defRPr/>
            </a:pPr>
            <a:r>
              <a:rPr lang="en-US" altLang="ja-JP" sz="1200" dirty="0">
                <a:solidFill>
                  <a:schemeClr val="tx1"/>
                </a:solidFill>
                <a:latin typeface="Meiryo UI"/>
                <a:ea typeface="Meiryo UI"/>
                <a:cs typeface="Meiryo UI"/>
              </a:rPr>
              <a:t> </a:t>
            </a:r>
            <a:r>
              <a:rPr lang="en-US" altLang="ja-JP" sz="1200" dirty="0" smtClean="0">
                <a:solidFill>
                  <a:schemeClr val="tx1"/>
                </a:solidFill>
                <a:latin typeface="Meiryo UI"/>
                <a:ea typeface="Meiryo UI"/>
                <a:cs typeface="Meiryo UI"/>
              </a:rPr>
              <a:t>  </a:t>
            </a:r>
            <a:r>
              <a:rPr lang="ja-JP" altLang="en-US" sz="1200" dirty="0" smtClean="0">
                <a:solidFill>
                  <a:schemeClr val="tx1"/>
                </a:solidFill>
                <a:latin typeface="Meiryo UI"/>
                <a:ea typeface="Meiryo UI"/>
                <a:cs typeface="Meiryo UI"/>
              </a:rPr>
              <a:t>維持していく必要</a:t>
            </a:r>
            <a:endParaRPr lang="en-US" altLang="ja-JP" sz="1200" dirty="0" smtClean="0">
              <a:solidFill>
                <a:schemeClr val="tx1"/>
              </a:solidFill>
              <a:latin typeface="Meiryo UI"/>
              <a:ea typeface="Meiryo UI"/>
              <a:cs typeface="Meiryo UI"/>
            </a:endParaRPr>
          </a:p>
        </p:txBody>
      </p:sp>
      <p:sp>
        <p:nvSpPr>
          <p:cNvPr id="57" name="角丸四角形 56"/>
          <p:cNvSpPr/>
          <p:nvPr/>
        </p:nvSpPr>
        <p:spPr>
          <a:xfrm>
            <a:off x="6132043" y="1192056"/>
            <a:ext cx="360000" cy="2250929"/>
          </a:xfrm>
          <a:prstGeom prst="roundRect">
            <a:avLst>
              <a:gd name="adj" fmla="val 0"/>
            </a:avLst>
          </a:prstGeom>
          <a:noFill/>
          <a:ln w="12700">
            <a:noFill/>
            <a:prstDash val="dash"/>
          </a:ln>
        </p:spPr>
        <p:style>
          <a:lnRef idx="2">
            <a:schemeClr val="accent4"/>
          </a:lnRef>
          <a:fillRef idx="1">
            <a:schemeClr val="lt1"/>
          </a:fillRef>
          <a:effectRef idx="0">
            <a:schemeClr val="accent4"/>
          </a:effectRef>
          <a:fontRef idx="minor">
            <a:schemeClr val="dk1"/>
          </a:fontRef>
        </p:style>
        <p:txBody>
          <a:bodyPr vert="eaVert" lIns="36000" tIns="72000" rIns="36000" bIns="36000" anchor="ctr" anchorCtr="0"/>
          <a:lstStyle/>
          <a:p>
            <a:pPr algn="ctr">
              <a:lnSpc>
                <a:spcPts val="1200"/>
              </a:lnSpc>
              <a:spcBef>
                <a:spcPts val="0"/>
              </a:spcBef>
              <a:defRPr/>
            </a:pPr>
            <a:r>
              <a:rPr lang="ja-JP" altLang="en-US" sz="1200" dirty="0" smtClean="0">
                <a:solidFill>
                  <a:schemeClr val="tx1"/>
                </a:solidFill>
                <a:latin typeface="HGS創英角ｺﾞｼｯｸUB" panose="020B0900000000000000" pitchFamily="50" charset="-128"/>
                <a:ea typeface="HGS創英角ｺﾞｼｯｸUB" panose="020B0900000000000000" pitchFamily="50" charset="-128"/>
                <a:cs typeface="Meiryo UI"/>
              </a:rPr>
              <a:t>大阪のポテンシャルを活かし</a:t>
            </a:r>
            <a:endParaRPr lang="en-US" altLang="ja-JP" sz="1200" dirty="0" smtClean="0">
              <a:solidFill>
                <a:schemeClr val="tx1"/>
              </a:solidFill>
              <a:latin typeface="HGS創英角ｺﾞｼｯｸUB" panose="020B0900000000000000" pitchFamily="50" charset="-128"/>
              <a:ea typeface="HGS創英角ｺﾞｼｯｸUB" panose="020B0900000000000000" pitchFamily="50" charset="-128"/>
              <a:cs typeface="Meiryo UI"/>
            </a:endParaRPr>
          </a:p>
          <a:p>
            <a:pPr algn="r">
              <a:lnSpc>
                <a:spcPts val="1200"/>
              </a:lnSpc>
              <a:spcBef>
                <a:spcPts val="0"/>
              </a:spcBef>
              <a:defRPr/>
            </a:pPr>
            <a:r>
              <a:rPr lang="ja-JP" altLang="en-US" sz="1200" dirty="0">
                <a:solidFill>
                  <a:schemeClr val="tx1"/>
                </a:solidFill>
                <a:latin typeface="HGS創英角ｺﾞｼｯｸUB" panose="020B0900000000000000" pitchFamily="50" charset="-128"/>
                <a:ea typeface="HGS創英角ｺﾞｼｯｸUB" panose="020B0900000000000000" pitchFamily="50" charset="-128"/>
                <a:cs typeface="Meiryo UI"/>
              </a:rPr>
              <a:t>課題</a:t>
            </a:r>
            <a:r>
              <a:rPr lang="ja-JP" altLang="en-US" sz="1200" dirty="0" smtClean="0">
                <a:solidFill>
                  <a:schemeClr val="tx1"/>
                </a:solidFill>
                <a:latin typeface="HGS創英角ｺﾞｼｯｸUB" panose="020B0900000000000000" pitchFamily="50" charset="-128"/>
                <a:ea typeface="HGS創英角ｺﾞｼｯｸUB" panose="020B0900000000000000" pitchFamily="50" charset="-128"/>
                <a:cs typeface="Meiryo UI"/>
              </a:rPr>
              <a:t>を</a:t>
            </a:r>
            <a:r>
              <a:rPr lang="ja-JP" altLang="en-US" sz="1200" dirty="0">
                <a:solidFill>
                  <a:schemeClr val="tx1"/>
                </a:solidFill>
                <a:latin typeface="HGS創英角ｺﾞｼｯｸUB" panose="020B0900000000000000" pitchFamily="50" charset="-128"/>
                <a:ea typeface="HGS創英角ｺﾞｼｯｸUB" panose="020B0900000000000000" pitchFamily="50" charset="-128"/>
                <a:cs typeface="Meiryo UI"/>
              </a:rPr>
              <a:t>克服</a:t>
            </a:r>
            <a:endParaRPr lang="en-US" altLang="ja-JP" sz="1200" dirty="0" smtClean="0">
              <a:solidFill>
                <a:schemeClr val="tx1"/>
              </a:solidFill>
              <a:latin typeface="HGS創英角ｺﾞｼｯｸUB" panose="020B0900000000000000" pitchFamily="50" charset="-128"/>
              <a:ea typeface="HGS創英角ｺﾞｼｯｸUB" panose="020B0900000000000000" pitchFamily="50" charset="-128"/>
              <a:cs typeface="Meiryo UI"/>
            </a:endParaRPr>
          </a:p>
        </p:txBody>
      </p:sp>
      <p:sp>
        <p:nvSpPr>
          <p:cNvPr id="66" name="正方形/長方形 4"/>
          <p:cNvSpPr>
            <a:spLocks noChangeArrowheads="1"/>
          </p:cNvSpPr>
          <p:nvPr/>
        </p:nvSpPr>
        <p:spPr bwMode="auto">
          <a:xfrm>
            <a:off x="251520" y="4275944"/>
            <a:ext cx="3138012"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05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１５歳</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以上</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の女性の就業率の推移</a:t>
            </a:r>
            <a:endParaRPr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800"/>
              </a:lnSpc>
            </a:pPr>
            <a:r>
              <a:rPr lang="ja-JP" altLang="en-US" sz="1400" dirty="0">
                <a:latin typeface="+mn-ea"/>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統計局</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労働力調査</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及び</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大阪府</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統計課「労働力調査地方集計結果（年平均</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8" name="グラフ 67"/>
          <p:cNvGraphicFramePr>
            <a:graphicFrameLocks/>
          </p:cNvGraphicFramePr>
          <p:nvPr>
            <p:extLst>
              <p:ext uri="{D42A27DB-BD31-4B8C-83A1-F6EECF244321}">
                <p14:modId xmlns:p14="http://schemas.microsoft.com/office/powerpoint/2010/main" val="4257983717"/>
              </p:ext>
            </p:extLst>
          </p:nvPr>
        </p:nvGraphicFramePr>
        <p:xfrm>
          <a:off x="300246" y="4646083"/>
          <a:ext cx="3049079" cy="2143251"/>
        </p:xfrm>
        <a:graphic>
          <a:graphicData uri="http://schemas.openxmlformats.org/drawingml/2006/chart">
            <c:chart xmlns:c="http://schemas.openxmlformats.org/drawingml/2006/chart" xmlns:r="http://schemas.openxmlformats.org/officeDocument/2006/relationships" r:id="rId2"/>
          </a:graphicData>
        </a:graphic>
      </p:graphicFrame>
      <p:sp>
        <p:nvSpPr>
          <p:cNvPr id="69" name="正方形/長方形 68"/>
          <p:cNvSpPr>
            <a:spLocks noChangeArrowheads="1"/>
          </p:cNvSpPr>
          <p:nvPr/>
        </p:nvSpPr>
        <p:spPr bwMode="auto">
          <a:xfrm>
            <a:off x="3425205" y="4244397"/>
            <a:ext cx="34563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05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大阪府の</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年齢階層別転出入の状況</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Text Box 3"/>
          <p:cNvSpPr txBox="1">
            <a:spLocks noChangeArrowheads="1"/>
          </p:cNvSpPr>
          <p:nvPr/>
        </p:nvSpPr>
        <p:spPr bwMode="auto">
          <a:xfrm>
            <a:off x="3547682" y="4467890"/>
            <a:ext cx="2697586" cy="104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出典：総務省「住民基本台帳人口移動報告」（平成</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1" name="表 70"/>
          <p:cNvGraphicFramePr>
            <a:graphicFrameLocks noGrp="1"/>
          </p:cNvGraphicFramePr>
          <p:nvPr>
            <p:extLst>
              <p:ext uri="{D42A27DB-BD31-4B8C-83A1-F6EECF244321}">
                <p14:modId xmlns:p14="http://schemas.microsoft.com/office/powerpoint/2010/main" val="2093058182"/>
              </p:ext>
            </p:extLst>
          </p:nvPr>
        </p:nvGraphicFramePr>
        <p:xfrm>
          <a:off x="3419872" y="4602805"/>
          <a:ext cx="5453168" cy="1994547"/>
        </p:xfrm>
        <a:graphic>
          <a:graphicData uri="http://schemas.openxmlformats.org/drawingml/2006/table">
            <a:tbl>
              <a:tblPr>
                <a:tableStyleId>{5940675A-B579-460E-94D1-54222C63F5DA}</a:tableStyleId>
              </a:tblPr>
              <a:tblGrid>
                <a:gridCol w="792088"/>
                <a:gridCol w="556540"/>
                <a:gridCol w="456060"/>
                <a:gridCol w="456060"/>
                <a:gridCol w="456060"/>
                <a:gridCol w="456060"/>
                <a:gridCol w="456060"/>
                <a:gridCol w="456060"/>
                <a:gridCol w="456060"/>
                <a:gridCol w="456060"/>
                <a:gridCol w="456060"/>
              </a:tblGrid>
              <a:tr h="305430">
                <a:tc>
                  <a:txBody>
                    <a:bodyPr/>
                    <a:lstStyle/>
                    <a:p>
                      <a:pPr algn="ctr" fontAlgn="ctr">
                        <a:lnSpc>
                          <a:spcPts val="1100"/>
                        </a:lnSpc>
                      </a:pPr>
                      <a:r>
                        <a:rPr lang="ja-JP" altLang="en-US" sz="900" u="none" strike="noStrike" dirty="0">
                          <a:effectLst/>
                        </a:rPr>
                        <a:t>　</a:t>
                      </a:r>
                      <a:endParaRPr lang="ja-JP" altLang="en-US"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ja-JP" altLang="en-US" sz="900" u="none" strike="noStrike" dirty="0">
                          <a:effectLst/>
                        </a:rPr>
                        <a:t>合計</a:t>
                      </a:r>
                      <a:endParaRPr lang="ja-JP" altLang="en-US"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900" u="none" strike="noStrike" dirty="0">
                          <a:effectLst/>
                        </a:rPr>
                        <a:t>0</a:t>
                      </a:r>
                      <a:r>
                        <a:rPr lang="ja-JP" altLang="en-US" sz="900" u="none" strike="noStrike" dirty="0">
                          <a:effectLst/>
                        </a:rPr>
                        <a:t>～</a:t>
                      </a:r>
                      <a:r>
                        <a:rPr lang="en-US" altLang="ja-JP" sz="900" u="none" strike="noStrike" dirty="0" smtClean="0">
                          <a:effectLst/>
                        </a:rPr>
                        <a:t>9</a:t>
                      </a:r>
                    </a:p>
                    <a:p>
                      <a:pPr algn="ctr" fontAlgn="ctr">
                        <a:lnSpc>
                          <a:spcPts val="1100"/>
                        </a:lnSpc>
                      </a:pPr>
                      <a:r>
                        <a:rPr lang="ja-JP" altLang="en-US" sz="900" u="none" strike="noStrike" dirty="0" smtClean="0">
                          <a:effectLst/>
                        </a:rPr>
                        <a:t>歳</a:t>
                      </a:r>
                      <a:endParaRPr lang="ja-JP" altLang="en-US"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900" u="none" strike="noStrike" dirty="0">
                          <a:effectLst/>
                        </a:rPr>
                        <a:t>10</a:t>
                      </a:r>
                      <a:r>
                        <a:rPr lang="ja-JP" altLang="en-US" sz="900" u="none" strike="noStrike" dirty="0">
                          <a:effectLst/>
                        </a:rPr>
                        <a:t>～</a:t>
                      </a:r>
                      <a:r>
                        <a:rPr lang="en-US" altLang="ja-JP" sz="900" u="none" strike="noStrike" dirty="0">
                          <a:effectLst/>
                        </a:rPr>
                        <a:t>14</a:t>
                      </a:r>
                      <a:r>
                        <a:rPr lang="ja-JP" altLang="en-US" sz="900" u="none" strike="noStrike" dirty="0">
                          <a:effectLst/>
                        </a:rPr>
                        <a:t>歳</a:t>
                      </a:r>
                      <a:endParaRPr lang="ja-JP" altLang="en-US"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900" u="none" strike="noStrike" dirty="0">
                          <a:effectLst/>
                        </a:rPr>
                        <a:t>15</a:t>
                      </a:r>
                      <a:r>
                        <a:rPr lang="ja-JP" altLang="en-US" sz="900" u="none" strike="noStrike" dirty="0">
                          <a:effectLst/>
                        </a:rPr>
                        <a:t>～</a:t>
                      </a:r>
                      <a:r>
                        <a:rPr lang="en-US" altLang="ja-JP" sz="900" u="none" strike="noStrike" dirty="0">
                          <a:effectLst/>
                        </a:rPr>
                        <a:t>19</a:t>
                      </a:r>
                      <a:r>
                        <a:rPr lang="ja-JP" altLang="en-US" sz="900" u="none" strike="noStrike" dirty="0">
                          <a:effectLst/>
                        </a:rPr>
                        <a:t>歳</a:t>
                      </a:r>
                      <a:endParaRPr lang="ja-JP" altLang="en-US"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900" u="none" strike="noStrike" dirty="0">
                          <a:effectLst/>
                        </a:rPr>
                        <a:t>20</a:t>
                      </a:r>
                      <a:r>
                        <a:rPr lang="ja-JP" altLang="en-US" sz="900" u="none" strike="noStrike" dirty="0">
                          <a:effectLst/>
                        </a:rPr>
                        <a:t>～</a:t>
                      </a:r>
                      <a:r>
                        <a:rPr lang="en-US" altLang="ja-JP" sz="900" u="none" strike="noStrike" dirty="0">
                          <a:effectLst/>
                        </a:rPr>
                        <a:t>24</a:t>
                      </a:r>
                      <a:r>
                        <a:rPr lang="ja-JP" altLang="en-US" sz="900" u="none" strike="noStrike" dirty="0">
                          <a:effectLst/>
                        </a:rPr>
                        <a:t>歳</a:t>
                      </a:r>
                      <a:endParaRPr lang="ja-JP" altLang="en-US"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900" u="none" strike="noStrike" dirty="0">
                          <a:effectLst/>
                        </a:rPr>
                        <a:t>25</a:t>
                      </a:r>
                      <a:r>
                        <a:rPr lang="ja-JP" altLang="en-US" sz="900" u="none" strike="noStrike" dirty="0">
                          <a:effectLst/>
                        </a:rPr>
                        <a:t>～</a:t>
                      </a:r>
                      <a:r>
                        <a:rPr lang="en-US" altLang="ja-JP" sz="900" u="none" strike="noStrike" dirty="0">
                          <a:effectLst/>
                        </a:rPr>
                        <a:t>29</a:t>
                      </a:r>
                      <a:r>
                        <a:rPr lang="ja-JP" altLang="en-US" sz="900" u="none" strike="noStrike" dirty="0">
                          <a:effectLst/>
                        </a:rPr>
                        <a:t>歳</a:t>
                      </a:r>
                      <a:endParaRPr lang="ja-JP" altLang="en-US"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900" u="none" strike="noStrike" dirty="0">
                          <a:effectLst/>
                        </a:rPr>
                        <a:t>30</a:t>
                      </a:r>
                      <a:r>
                        <a:rPr lang="ja-JP" altLang="en-US" sz="900" u="none" strike="noStrike" dirty="0">
                          <a:effectLst/>
                        </a:rPr>
                        <a:t>～</a:t>
                      </a:r>
                      <a:r>
                        <a:rPr lang="en-US" altLang="ja-JP" sz="900" u="none" strike="noStrike" dirty="0">
                          <a:effectLst/>
                        </a:rPr>
                        <a:t>39</a:t>
                      </a:r>
                      <a:r>
                        <a:rPr lang="ja-JP" altLang="en-US" sz="900" u="none" strike="noStrike" dirty="0">
                          <a:effectLst/>
                        </a:rPr>
                        <a:t>歳</a:t>
                      </a:r>
                      <a:endParaRPr lang="ja-JP" altLang="en-US"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900" u="none" strike="noStrike" dirty="0">
                          <a:effectLst/>
                        </a:rPr>
                        <a:t>40</a:t>
                      </a:r>
                      <a:r>
                        <a:rPr lang="ja-JP" altLang="en-US" sz="900" u="none" strike="noStrike" dirty="0">
                          <a:effectLst/>
                        </a:rPr>
                        <a:t>～</a:t>
                      </a:r>
                      <a:r>
                        <a:rPr lang="en-US" altLang="ja-JP" sz="900" u="none" strike="noStrike" dirty="0">
                          <a:effectLst/>
                        </a:rPr>
                        <a:t>49</a:t>
                      </a:r>
                      <a:r>
                        <a:rPr lang="ja-JP" altLang="en-US" sz="900" u="none" strike="noStrike" dirty="0">
                          <a:effectLst/>
                        </a:rPr>
                        <a:t>歳</a:t>
                      </a:r>
                      <a:endParaRPr lang="ja-JP" altLang="en-US"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900" u="none" strike="noStrike" dirty="0">
                          <a:effectLst/>
                        </a:rPr>
                        <a:t>50</a:t>
                      </a:r>
                      <a:r>
                        <a:rPr lang="ja-JP" altLang="en-US" sz="900" u="none" strike="noStrike" dirty="0">
                          <a:effectLst/>
                        </a:rPr>
                        <a:t>～</a:t>
                      </a:r>
                      <a:r>
                        <a:rPr lang="en-US" altLang="ja-JP" sz="900" u="none" strike="noStrike" dirty="0">
                          <a:effectLst/>
                        </a:rPr>
                        <a:t>59</a:t>
                      </a:r>
                      <a:r>
                        <a:rPr lang="ja-JP" altLang="en-US" sz="900" u="none" strike="noStrike" dirty="0">
                          <a:effectLst/>
                        </a:rPr>
                        <a:t>歳</a:t>
                      </a:r>
                      <a:endParaRPr lang="ja-JP" altLang="en-US"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900" u="none" strike="noStrike" dirty="0" smtClean="0">
                          <a:effectLst/>
                        </a:rPr>
                        <a:t>60</a:t>
                      </a:r>
                      <a:r>
                        <a:rPr lang="ja-JP" altLang="en-US" sz="900" u="none" strike="noStrike" dirty="0" smtClean="0">
                          <a:effectLst/>
                        </a:rPr>
                        <a:t>歳</a:t>
                      </a:r>
                      <a:endParaRPr lang="en-US" altLang="ja-JP" sz="900" u="none" strike="noStrike" dirty="0" smtClean="0">
                        <a:effectLst/>
                      </a:endParaRPr>
                    </a:p>
                    <a:p>
                      <a:pPr algn="ctr" fontAlgn="ctr">
                        <a:lnSpc>
                          <a:spcPts val="1100"/>
                        </a:lnSpc>
                      </a:pPr>
                      <a:r>
                        <a:rPr lang="ja-JP" altLang="en-US" sz="900" u="none" strike="noStrike" dirty="0" smtClean="0">
                          <a:effectLst/>
                        </a:rPr>
                        <a:t>以上</a:t>
                      </a:r>
                      <a:endParaRPr lang="ja-JP" altLang="en-US"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17833">
                <a:tc>
                  <a:txBody>
                    <a:bodyPr/>
                    <a:lstStyle/>
                    <a:p>
                      <a:pPr algn="ctr" fontAlgn="ctr">
                        <a:lnSpc>
                          <a:spcPts val="1100"/>
                        </a:lnSpc>
                      </a:pPr>
                      <a:r>
                        <a:rPr lang="ja-JP" altLang="en-US" sz="900" b="1" u="none" strike="noStrike" dirty="0">
                          <a:effectLst/>
                        </a:rPr>
                        <a:t>北海道・東北</a:t>
                      </a:r>
                      <a:endParaRPr lang="ja-JP" altLang="en-US" sz="9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247</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9</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21</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98</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165</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22</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12</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6</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26</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48</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7833">
                <a:tc>
                  <a:txBody>
                    <a:bodyPr/>
                    <a:lstStyle/>
                    <a:p>
                      <a:pPr algn="ctr" fontAlgn="ctr">
                        <a:lnSpc>
                          <a:spcPts val="1100"/>
                        </a:lnSpc>
                      </a:pPr>
                      <a:r>
                        <a:rPr lang="ja-JP" altLang="en-US" sz="900" b="1" u="none" strike="noStrike" dirty="0">
                          <a:effectLst/>
                        </a:rPr>
                        <a:t>関東・甲信越</a:t>
                      </a:r>
                      <a:endParaRPr lang="ja-JP" altLang="en-US" sz="9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5</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2</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0</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12</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105</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39</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38</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2</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25</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32</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7833">
                <a:tc>
                  <a:txBody>
                    <a:bodyPr/>
                    <a:lstStyle/>
                    <a:p>
                      <a:pPr algn="ctr" fontAlgn="ctr">
                        <a:lnSpc>
                          <a:spcPts val="1100"/>
                        </a:lnSpc>
                      </a:pPr>
                      <a:r>
                        <a:rPr lang="ja-JP" altLang="en-US" sz="900" b="1" u="none" strike="noStrike" dirty="0">
                          <a:effectLst/>
                        </a:rPr>
                        <a:t>東海・北陸</a:t>
                      </a:r>
                      <a:endParaRPr lang="ja-JP" altLang="en-US" sz="9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907</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143</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118</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401</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722</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163</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315</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a:effectLst/>
                        </a:rPr>
                        <a:t>183</a:t>
                      </a:r>
                      <a:endParaRPr lang="en-US" altLang="ja-JP" sz="900" b="0" i="0" u="none" strike="noStrike">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132</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28</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9976">
                <a:tc>
                  <a:txBody>
                    <a:bodyPr/>
                    <a:lstStyle/>
                    <a:p>
                      <a:pPr algn="ctr" fontAlgn="ctr">
                        <a:lnSpc>
                          <a:spcPts val="1100"/>
                        </a:lnSpc>
                      </a:pPr>
                      <a:r>
                        <a:rPr lang="ja-JP" altLang="en-US" sz="900" b="1" i="0" u="none" strike="noStrike" dirty="0" smtClean="0">
                          <a:solidFill>
                            <a:srgbClr val="000000"/>
                          </a:solidFill>
                          <a:effectLst/>
                          <a:latin typeface="ＭＳ Ｐゴシック"/>
                        </a:rPr>
                        <a:t>関西圏</a:t>
                      </a:r>
                      <a:endParaRPr lang="ja-JP" altLang="en-US" sz="9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5,089</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ja-JP" altLang="en-US" sz="900" u="none" strike="noStrike" dirty="0">
                          <a:effectLst/>
                        </a:rPr>
                        <a:t>▲ </a:t>
                      </a:r>
                      <a:r>
                        <a:rPr lang="en-US" altLang="ja-JP" sz="900" u="none" strike="noStrike" dirty="0">
                          <a:effectLst/>
                        </a:rPr>
                        <a:t>1,628</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900" u="none" strike="noStrike">
                          <a:effectLst/>
                        </a:rPr>
                        <a:t>130</a:t>
                      </a:r>
                      <a:endParaRPr lang="en-US" altLang="ja-JP" sz="900" b="0" i="0" u="none" strike="noStrike">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711</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4,080</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2,081</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365</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900" u="none" strike="noStrike" dirty="0">
                          <a:effectLst/>
                        </a:rPr>
                        <a:t>278</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173</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370</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7833">
                <a:tc>
                  <a:txBody>
                    <a:bodyPr/>
                    <a:lstStyle/>
                    <a:p>
                      <a:pPr algn="ctr" fontAlgn="ctr">
                        <a:lnSpc>
                          <a:spcPts val="1100"/>
                        </a:lnSpc>
                      </a:pPr>
                      <a:r>
                        <a:rPr lang="ja-JP" altLang="en-US" sz="900" b="1" u="none" strike="noStrike" dirty="0">
                          <a:effectLst/>
                        </a:rPr>
                        <a:t>中国・四国</a:t>
                      </a:r>
                      <a:endParaRPr lang="ja-JP" altLang="en-US" sz="9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3,214</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a:effectLst/>
                        </a:rPr>
                        <a:t>▲ </a:t>
                      </a:r>
                      <a:r>
                        <a:rPr lang="en-US" altLang="ja-JP" sz="900" u="none" strike="noStrike">
                          <a:effectLst/>
                        </a:rPr>
                        <a:t>242</a:t>
                      </a:r>
                      <a:endParaRPr lang="en-US" altLang="ja-JP" sz="900" b="0" i="0" u="none" strike="noStrike">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a:effectLst/>
                        </a:rPr>
                        <a:t>45</a:t>
                      </a:r>
                      <a:endParaRPr lang="en-US" altLang="ja-JP" sz="900" b="0" i="0" u="none" strike="noStrike">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a:effectLst/>
                        </a:rPr>
                        <a:t>1,114</a:t>
                      </a:r>
                      <a:endParaRPr lang="en-US" altLang="ja-JP" sz="900" b="0" i="0" u="none" strike="noStrike">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2,725</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165</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367</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142</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79</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289</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7833">
                <a:tc>
                  <a:txBody>
                    <a:bodyPr/>
                    <a:lstStyle/>
                    <a:p>
                      <a:pPr algn="ctr" fontAlgn="ctr">
                        <a:lnSpc>
                          <a:spcPts val="1100"/>
                        </a:lnSpc>
                      </a:pPr>
                      <a:r>
                        <a:rPr lang="ja-JP" altLang="en-US" sz="900" b="1" u="none" strike="noStrike" dirty="0">
                          <a:effectLst/>
                        </a:rPr>
                        <a:t>九州</a:t>
                      </a:r>
                      <a:endParaRPr lang="ja-JP" altLang="en-US" sz="9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1,052</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268</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19</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dirty="0">
                          <a:effectLst/>
                        </a:rPr>
                        <a:t>1,115</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900" u="none" strike="noStrike">
                          <a:effectLst/>
                        </a:rPr>
                        <a:t>1,338</a:t>
                      </a:r>
                      <a:endParaRPr lang="en-US" altLang="ja-JP" sz="900" b="0" i="0" u="none" strike="noStrike">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57</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402</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33</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138</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484</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9976">
                <a:tc>
                  <a:txBody>
                    <a:bodyPr/>
                    <a:lstStyle/>
                    <a:p>
                      <a:pPr algn="ctr" fontAlgn="ctr">
                        <a:lnSpc>
                          <a:spcPts val="1100"/>
                        </a:lnSpc>
                      </a:pPr>
                      <a:r>
                        <a:rPr lang="ja-JP" altLang="en-US" sz="900" b="1" u="none" strike="noStrike" dirty="0">
                          <a:effectLst/>
                        </a:rPr>
                        <a:t>東京圏</a:t>
                      </a:r>
                      <a:endParaRPr lang="ja-JP" altLang="en-US" sz="9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900" u="none" strike="noStrike" dirty="0">
                          <a:effectLst/>
                        </a:rPr>
                        <a:t>▲ </a:t>
                      </a:r>
                      <a:r>
                        <a:rPr lang="en-US" altLang="ja-JP" sz="900" u="none" strike="noStrike" dirty="0">
                          <a:effectLst/>
                        </a:rPr>
                        <a:t>10,905</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900" u="none" strike="noStrike" dirty="0">
                          <a:effectLst/>
                        </a:rPr>
                        <a:t>▲ </a:t>
                      </a:r>
                      <a:r>
                        <a:rPr lang="en-US" altLang="ja-JP" sz="900" u="none" strike="noStrike" dirty="0">
                          <a:effectLst/>
                        </a:rPr>
                        <a:t>723</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900" u="none" strike="noStrike" dirty="0">
                          <a:effectLst/>
                        </a:rPr>
                        <a:t>▲ </a:t>
                      </a:r>
                      <a:r>
                        <a:rPr lang="en-US" altLang="ja-JP" sz="900" u="none" strike="noStrike" dirty="0">
                          <a:effectLst/>
                        </a:rPr>
                        <a:t>204</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900" u="none" strike="noStrike" dirty="0">
                          <a:effectLst/>
                        </a:rPr>
                        <a:t>▲ </a:t>
                      </a:r>
                      <a:r>
                        <a:rPr lang="en-US" altLang="ja-JP" sz="900" u="none" strike="noStrike" dirty="0">
                          <a:effectLst/>
                        </a:rPr>
                        <a:t>773</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900" u="none" strike="noStrike" dirty="0">
                          <a:effectLst/>
                        </a:rPr>
                        <a:t>▲ </a:t>
                      </a:r>
                      <a:r>
                        <a:rPr lang="en-US" altLang="ja-JP" sz="900" u="none" strike="noStrike" dirty="0">
                          <a:effectLst/>
                        </a:rPr>
                        <a:t>2,967</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900" u="none" strike="noStrike" dirty="0">
                          <a:effectLst/>
                        </a:rPr>
                        <a:t>▲ </a:t>
                      </a:r>
                      <a:r>
                        <a:rPr lang="en-US" altLang="ja-JP" sz="900" u="none" strike="noStrike" dirty="0">
                          <a:effectLst/>
                        </a:rPr>
                        <a:t>2,329</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900" u="none" strike="noStrike" dirty="0">
                          <a:effectLst/>
                        </a:rPr>
                        <a:t>▲ </a:t>
                      </a:r>
                      <a:r>
                        <a:rPr lang="en-US" altLang="ja-JP" sz="900" u="none" strike="noStrike" dirty="0">
                          <a:effectLst/>
                        </a:rPr>
                        <a:t>2,374</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900" u="none" strike="noStrike" dirty="0">
                          <a:effectLst/>
                        </a:rPr>
                        <a:t>▲ </a:t>
                      </a:r>
                      <a:r>
                        <a:rPr lang="en-US" altLang="ja-JP" sz="900" u="none" strike="noStrike" dirty="0">
                          <a:effectLst/>
                        </a:rPr>
                        <a:t>802</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900" u="none" strike="noStrike" dirty="0">
                          <a:effectLst/>
                        </a:rPr>
                        <a:t>▲ </a:t>
                      </a:r>
                      <a:r>
                        <a:rPr lang="en-US" altLang="ja-JP" sz="900" u="none" strike="noStrike" dirty="0">
                          <a:effectLst/>
                        </a:rPr>
                        <a:t>144</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900" u="none" strike="noStrike" dirty="0">
                          <a:effectLst/>
                        </a:rPr>
                        <a:t>▲ </a:t>
                      </a:r>
                      <a:r>
                        <a:rPr lang="en-US" altLang="ja-JP" sz="900" u="none" strike="noStrike" dirty="0">
                          <a:effectLst/>
                        </a:rPr>
                        <a:t>589</a:t>
                      </a:r>
                      <a:endParaRPr lang="en-US" altLang="ja-JP" sz="9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sp>
        <p:nvSpPr>
          <p:cNvPr id="74" name="Text Box 3"/>
          <p:cNvSpPr txBox="1">
            <a:spLocks noChangeArrowheads="1"/>
          </p:cNvSpPr>
          <p:nvPr/>
        </p:nvSpPr>
        <p:spPr bwMode="auto">
          <a:xfrm>
            <a:off x="5513438" y="4424800"/>
            <a:ext cx="3430940" cy="190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fontAlgn="base">
              <a:lnSpc>
                <a:spcPct val="80000"/>
              </a:lnSpc>
              <a:spcBef>
                <a:spcPct val="0"/>
              </a:spcBef>
              <a:spcAft>
                <a:spcPct val="0"/>
              </a:spcAft>
            </a:pPr>
            <a:r>
              <a:rPr kumimoji="1" lang="en-US" altLang="ja-JP"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関東・甲信越には、東京圏を含まず</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。関西圏</a:t>
            </a:r>
            <a:r>
              <a:rPr kumimoji="1" lang="ja-JP" altLang="en-US"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には、大阪府を含まず</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a:p>
            <a:pPr lvl="1" fontAlgn="base">
              <a:lnSpc>
                <a:spcPct val="80000"/>
              </a:lnSpc>
              <a:spcBef>
                <a:spcPct val="0"/>
              </a:spcBef>
              <a:spcAft>
                <a:spcPct val="0"/>
              </a:spcAft>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　　</a:t>
            </a:r>
            <a:endParaRPr kumimoji="1" lang="ja-JP" altLang="ja-JP"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251520" y="6667"/>
            <a:ext cx="8892480" cy="461665"/>
          </a:xfrm>
          <a:prstGeom prst="rect">
            <a:avLst/>
          </a:prstGeom>
          <a:noFill/>
        </p:spPr>
        <p:txBody>
          <a:bodyPr wrap="square" rtlCol="0">
            <a:sp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新たに重点化を図る分野</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～分野の考え方～</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スライド番号プレースホルダー 1"/>
          <p:cNvSpPr>
            <a:spLocks noGrp="1"/>
          </p:cNvSpPr>
          <p:nvPr>
            <p:ph type="sldNum" sz="quarter" idx="12"/>
          </p:nvPr>
        </p:nvSpPr>
        <p:spPr>
          <a:xfrm>
            <a:off x="6974904" y="6520259"/>
            <a:ext cx="2133600" cy="365125"/>
          </a:xfrm>
        </p:spPr>
        <p:txBody>
          <a:bodyPr/>
          <a:lstStyle/>
          <a:p>
            <a:fld id="{D2D8002D-B5B0-4BAC-B1F6-782DDCCE6D9C}" type="slidenum">
              <a:rPr kumimoji="1" lang="ja-JP" altLang="en-US" smtClean="0"/>
              <a:pPr/>
              <a:t>12</a:t>
            </a:fld>
            <a:endParaRPr kumimoji="1" lang="ja-JP" altLang="en-US" dirty="0"/>
          </a:p>
        </p:txBody>
      </p:sp>
      <p:sp>
        <p:nvSpPr>
          <p:cNvPr id="25" name="Text Box 3"/>
          <p:cNvSpPr txBox="1">
            <a:spLocks noChangeArrowheads="1"/>
          </p:cNvSpPr>
          <p:nvPr/>
        </p:nvSpPr>
        <p:spPr bwMode="auto">
          <a:xfrm>
            <a:off x="8188803" y="4467888"/>
            <a:ext cx="755575" cy="104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algn="ctr" fontAlgn="base">
              <a:lnSpc>
                <a:spcPct val="80000"/>
              </a:lnSpc>
              <a:spcBef>
                <a:spcPct val="0"/>
              </a:spcBef>
              <a:spcAft>
                <a:spcPct val="0"/>
              </a:spcAft>
            </a:pPr>
            <a:r>
              <a:rPr kumimoji="1" lang="en-US" altLang="ja-JP"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a:t>
            </a:r>
            <a:endParaRPr kumimoji="1" lang="ja-JP" altLang="ja-JP"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Text Box 3"/>
          <p:cNvSpPr txBox="1">
            <a:spLocks noChangeArrowheads="1"/>
          </p:cNvSpPr>
          <p:nvPr/>
        </p:nvSpPr>
        <p:spPr bwMode="auto">
          <a:xfrm>
            <a:off x="-126268" y="6400466"/>
            <a:ext cx="755575" cy="104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algn="ctr" fontAlgn="base">
              <a:lnSpc>
                <a:spcPct val="80000"/>
              </a:lnSpc>
              <a:spcBef>
                <a:spcPct val="0"/>
              </a:spcBef>
              <a:spcAft>
                <a:spcPct val="0"/>
              </a:spcAft>
            </a:pPr>
            <a:r>
              <a:rPr kumimoji="1" lang="en-US" altLang="ja-JP"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a:t>
            </a:r>
            <a:endParaRPr kumimoji="1" lang="ja-JP" altLang="ja-JP"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04397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テキスト ボックス 36"/>
          <p:cNvSpPr txBox="1"/>
          <p:nvPr/>
        </p:nvSpPr>
        <p:spPr>
          <a:xfrm>
            <a:off x="251519" y="6667"/>
            <a:ext cx="8680661" cy="461665"/>
          </a:xfrm>
          <a:prstGeom prst="rect">
            <a:avLst/>
          </a:prstGeom>
          <a:noFill/>
        </p:spPr>
        <p:txBody>
          <a:bodyPr wrap="square" rtlCol="0">
            <a:sp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新たに重点化を</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図る</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分野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改訂</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のポイント～</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8" name="直線コネクタ 37"/>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 name="グループ化 2"/>
          <p:cNvGrpSpPr/>
          <p:nvPr/>
        </p:nvGrpSpPr>
        <p:grpSpPr>
          <a:xfrm>
            <a:off x="323528" y="4005064"/>
            <a:ext cx="8532000" cy="1772339"/>
            <a:chOff x="180902" y="4424490"/>
            <a:chExt cx="8532000" cy="798466"/>
          </a:xfrm>
        </p:grpSpPr>
        <p:sp>
          <p:nvSpPr>
            <p:cNvPr id="48" name="角丸四角形 47"/>
            <p:cNvSpPr/>
            <p:nvPr/>
          </p:nvSpPr>
          <p:spPr>
            <a:xfrm>
              <a:off x="180902" y="4509120"/>
              <a:ext cx="8532000" cy="713836"/>
            </a:xfrm>
            <a:prstGeom prst="roundRect">
              <a:avLst>
                <a:gd name="adj" fmla="val 376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468000" rIns="288000" bIns="45720" numCol="1" spcCol="0" rtlCol="0" fromWordArt="0" anchor="t" anchorCtr="0" forceAA="0" compatLnSpc="1">
              <a:prstTxWarp prst="textNoShape">
                <a:avLst/>
              </a:prstTxWarp>
              <a:noAutofit/>
            </a:bodyPr>
            <a:lstStyle/>
            <a:p>
              <a:pPr>
                <a:lnSpc>
                  <a:spcPts val="900"/>
                </a:lnSpc>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価値創造</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ハイエンド</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中継都市</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という</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ざ</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すべき都市像を堅持したうえで、より具体的将来像を提示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520523" y="4424490"/>
              <a:ext cx="7776000" cy="178404"/>
            </a:xfrm>
            <a:prstGeom prst="rect">
              <a:avLst/>
            </a:prstGeom>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72000" tIns="0" rIns="72000" bIns="0" rtlCol="0" anchor="ctr" anchorCtr="0">
              <a:spAutoFit/>
            </a:bodyPr>
            <a:lstStyle/>
            <a:p>
              <a:pPr algn="ctr"/>
              <a:r>
                <a:rPr lang="ja-JP" altLang="en-US" sz="1400" spc="-100" dirty="0" smtClean="0">
                  <a:solidFill>
                    <a:schemeClr val="tx1"/>
                  </a:solidFill>
                  <a:latin typeface="HGS創英角ｺﾞｼｯｸUB" panose="020B0900000000000000" pitchFamily="50" charset="-128"/>
                  <a:ea typeface="HGS創英角ｺﾞｼｯｸUB" panose="020B0900000000000000" pitchFamily="50" charset="-128"/>
                  <a:cs typeface="Meiryo UI" panose="020B0604030504040204" pitchFamily="50" charset="-128"/>
                </a:rPr>
                <a:t>日本</a:t>
              </a:r>
              <a:r>
                <a:rPr lang="ja-JP" altLang="en-US" sz="1400" spc="-100" dirty="0">
                  <a:solidFill>
                    <a:schemeClr val="tx1"/>
                  </a:solidFill>
                  <a:latin typeface="HGS創英角ｺﾞｼｯｸUB" panose="020B0900000000000000" pitchFamily="50" charset="-128"/>
                  <a:ea typeface="HGS創英角ｺﾞｼｯｸUB" panose="020B0900000000000000" pitchFamily="50" charset="-128"/>
                  <a:cs typeface="Meiryo UI" panose="020B0604030504040204" pitchFamily="50" charset="-128"/>
                </a:rPr>
                <a:t>の成長をけん引する東西二極の</a:t>
              </a:r>
              <a:r>
                <a:rPr lang="ja-JP" altLang="en-US" sz="1400" spc="-100" dirty="0" smtClean="0">
                  <a:solidFill>
                    <a:schemeClr val="tx1"/>
                  </a:solidFill>
                  <a:latin typeface="HGS創英角ｺﾞｼｯｸUB" panose="020B0900000000000000" pitchFamily="50" charset="-128"/>
                  <a:ea typeface="HGS創英角ｺﾞｼｯｸUB" panose="020B0900000000000000" pitchFamily="50" charset="-128"/>
                  <a:cs typeface="Meiryo UI" panose="020B0604030504040204" pitchFamily="50" charset="-128"/>
                </a:rPr>
                <a:t>一極</a:t>
              </a:r>
              <a:r>
                <a:rPr lang="ja-JP" altLang="en-US" sz="1400" dirty="0">
                  <a:solidFill>
                    <a:schemeClr val="tx1"/>
                  </a:solidFill>
                  <a:latin typeface="HGS創英角ｺﾞｼｯｸUB" panose="020B0900000000000000" pitchFamily="50" charset="-128"/>
                  <a:ea typeface="HGS創英角ｺﾞｼｯｸUB" panose="020B0900000000000000" pitchFamily="50" charset="-128"/>
                  <a:cs typeface="Meiryo UI" panose="020B0604030504040204" pitchFamily="50" charset="-128"/>
                </a:rPr>
                <a:t>（</a:t>
              </a:r>
              <a:r>
                <a:rPr lang="ja-JP" altLang="en-US" sz="1400" dirty="0" smtClean="0">
                  <a:solidFill>
                    <a:schemeClr val="tx1"/>
                  </a:solidFill>
                  <a:latin typeface="HGS創英角ｺﾞｼｯｸUB" panose="020B0900000000000000" pitchFamily="50" charset="-128"/>
                  <a:ea typeface="HGS創英角ｺﾞｼｯｸUB" panose="020B0900000000000000" pitchFamily="50" charset="-128"/>
                  <a:cs typeface="Meiryo UI" panose="020B0604030504040204" pitchFamily="50" charset="-128"/>
                </a:rPr>
                <a:t>副首都）</a:t>
              </a:r>
              <a:r>
                <a:rPr lang="ja-JP" altLang="en-US" sz="1400" spc="-100" dirty="0" smtClean="0">
                  <a:solidFill>
                    <a:schemeClr val="tx1"/>
                  </a:solidFill>
                  <a:latin typeface="HGS創英角ｺﾞｼｯｸUB" panose="020B0900000000000000" pitchFamily="50" charset="-128"/>
                  <a:ea typeface="HGS創英角ｺﾞｼｯｸUB" panose="020B0900000000000000" pitchFamily="50" charset="-128"/>
                  <a:cs typeface="Meiryo UI" panose="020B0604030504040204" pitchFamily="50" charset="-128"/>
                </a:rPr>
                <a:t>として世界</a:t>
              </a:r>
              <a:r>
                <a:rPr lang="ja-JP" altLang="en-US" sz="1400" spc="-100" dirty="0">
                  <a:solidFill>
                    <a:schemeClr val="tx1"/>
                  </a:solidFill>
                  <a:latin typeface="HGS創英角ｺﾞｼｯｸUB" panose="020B0900000000000000" pitchFamily="50" charset="-128"/>
                  <a:ea typeface="HGS創英角ｺﾞｼｯｸUB" panose="020B0900000000000000" pitchFamily="50" charset="-128"/>
                  <a:cs typeface="Meiryo UI" panose="020B0604030504040204" pitchFamily="50" charset="-128"/>
                </a:rPr>
                <a:t>で存在感を発揮する</a:t>
              </a:r>
              <a:r>
                <a:rPr lang="ja-JP" altLang="en-US" sz="1400" spc="-100" dirty="0" smtClean="0">
                  <a:solidFill>
                    <a:schemeClr val="tx1"/>
                  </a:solidFill>
                  <a:latin typeface="HGS創英角ｺﾞｼｯｸUB" panose="020B0900000000000000" pitchFamily="50" charset="-128"/>
                  <a:ea typeface="HGS創英角ｺﾞｼｯｸUB" panose="020B0900000000000000" pitchFamily="50" charset="-128"/>
                  <a:cs typeface="Meiryo UI" panose="020B0604030504040204" pitchFamily="50" charset="-128"/>
                </a:rPr>
                <a:t>都</a:t>
              </a:r>
              <a:r>
                <a:rPr lang="ja-JP" altLang="en-US" sz="1400" dirty="0" smtClean="0">
                  <a:solidFill>
                    <a:schemeClr val="tx1"/>
                  </a:solidFill>
                  <a:latin typeface="HGS創英角ｺﾞｼｯｸUB" panose="020B0900000000000000" pitchFamily="50" charset="-128"/>
                  <a:ea typeface="HGS創英角ｺﾞｼｯｸUB" panose="020B0900000000000000" pitchFamily="50" charset="-128"/>
                  <a:cs typeface="Meiryo UI" panose="020B0604030504040204" pitchFamily="50" charset="-128"/>
                </a:rPr>
                <a:t>市</a:t>
              </a:r>
              <a:endParaRPr kumimoji="1" lang="ja-JP" altLang="en-US" sz="1400" dirty="0">
                <a:solidFill>
                  <a:schemeClr val="tx1"/>
                </a:solidFill>
                <a:latin typeface="HGS創英角ｺﾞｼｯｸUB" panose="020B0900000000000000" pitchFamily="50" charset="-128"/>
                <a:ea typeface="HGS創英角ｺﾞｼｯｸUB" panose="020B0900000000000000" pitchFamily="50" charset="-128"/>
                <a:cs typeface="Meiryo UI" panose="020B0604030504040204" pitchFamily="50" charset="-128"/>
              </a:endParaRPr>
            </a:p>
          </p:txBody>
        </p:sp>
        <p:sp>
          <p:nvSpPr>
            <p:cNvPr id="51" name="角丸四角形 50"/>
            <p:cNvSpPr/>
            <p:nvPr/>
          </p:nvSpPr>
          <p:spPr>
            <a:xfrm>
              <a:off x="288521" y="4833755"/>
              <a:ext cx="2700000" cy="288000"/>
            </a:xfrm>
            <a:prstGeom prst="roundRect">
              <a:avLst/>
            </a:prstGeom>
          </p:spPr>
          <p:style>
            <a:lnRef idx="1">
              <a:schemeClr val="accent4"/>
            </a:lnRef>
            <a:fillRef idx="2">
              <a:schemeClr val="accent4"/>
            </a:fillRef>
            <a:effectRef idx="1">
              <a:schemeClr val="accent4"/>
            </a:effectRef>
            <a:fontRef idx="minor">
              <a:schemeClr val="dk1"/>
            </a:fontRef>
          </p:style>
          <p:txBody>
            <a:bodyPr lIns="72000" tIns="0" rIns="72000" bIns="0" rtlCol="0" anchor="ctr"/>
            <a:lstStyle/>
            <a:p>
              <a:r>
                <a:rPr lang="ja-JP" altLang="en-US" sz="1050" dirty="0">
                  <a:solidFill>
                    <a:schemeClr val="tx1"/>
                  </a:solidFill>
                  <a:latin typeface="Meiryo UI"/>
                  <a:ea typeface="Meiryo UI"/>
                  <a:cs typeface="Meiryo UI"/>
                </a:rPr>
                <a:t>スーパー・メガリージョン</a:t>
              </a:r>
              <a:r>
                <a:rPr lang="ja-JP" altLang="en-US" sz="1050" dirty="0" smtClean="0">
                  <a:solidFill>
                    <a:schemeClr val="tx1"/>
                  </a:solidFill>
                  <a:latin typeface="Meiryo UI"/>
                  <a:ea typeface="Meiryo UI"/>
                  <a:cs typeface="Meiryo UI"/>
                </a:rPr>
                <a:t>が将来形成</a:t>
              </a:r>
              <a:r>
                <a:rPr lang="ja-JP" altLang="en-US" sz="1050" dirty="0">
                  <a:solidFill>
                    <a:schemeClr val="tx1"/>
                  </a:solidFill>
                  <a:latin typeface="Meiryo UI"/>
                  <a:ea typeface="Meiryo UI"/>
                  <a:cs typeface="Meiryo UI"/>
                </a:rPr>
                <a:t>される中で</a:t>
              </a:r>
              <a:r>
                <a:rPr lang="ja-JP" altLang="en-US" sz="1050" dirty="0" smtClean="0">
                  <a:solidFill>
                    <a:schemeClr val="tx1"/>
                  </a:solidFill>
                  <a:latin typeface="Meiryo UI"/>
                  <a:ea typeface="Meiryo UI"/>
                  <a:cs typeface="Meiryo UI"/>
                </a:rPr>
                <a:t>、大阪</a:t>
              </a:r>
              <a:r>
                <a:rPr lang="ja-JP" altLang="en-US" sz="1050" dirty="0">
                  <a:solidFill>
                    <a:schemeClr val="tx1"/>
                  </a:solidFill>
                  <a:latin typeface="Meiryo UI"/>
                  <a:ea typeface="Meiryo UI"/>
                  <a:cs typeface="Meiryo UI"/>
                </a:rPr>
                <a:t>が世界に存在感を</a:t>
              </a:r>
              <a:r>
                <a:rPr lang="ja-JP" altLang="en-US" sz="1050" dirty="0" smtClean="0">
                  <a:solidFill>
                    <a:schemeClr val="tx1"/>
                  </a:solidFill>
                  <a:latin typeface="Meiryo UI"/>
                  <a:ea typeface="Meiryo UI"/>
                  <a:cs typeface="Meiryo UI"/>
                </a:rPr>
                <a:t>示す拠点</a:t>
              </a:r>
              <a:r>
                <a:rPr lang="ja-JP" altLang="en-US" sz="1050" dirty="0">
                  <a:solidFill>
                    <a:schemeClr val="tx1"/>
                  </a:solidFill>
                  <a:latin typeface="Meiryo UI"/>
                  <a:ea typeface="Meiryo UI"/>
                  <a:cs typeface="Meiryo UI"/>
                </a:rPr>
                <a:t>都市となるための個性と産業競争力の</a:t>
              </a:r>
              <a:r>
                <a:rPr lang="ja-JP" altLang="en-US" sz="1050" dirty="0" smtClean="0">
                  <a:solidFill>
                    <a:schemeClr val="tx1"/>
                  </a:solidFill>
                  <a:latin typeface="Meiryo UI"/>
                  <a:ea typeface="Meiryo UI"/>
                  <a:cs typeface="Meiryo UI"/>
                </a:rPr>
                <a:t>強化</a:t>
              </a:r>
              <a:endParaRPr kumimoji="1" lang="ja-JP" altLang="en-US" sz="1050" dirty="0">
                <a:solidFill>
                  <a:schemeClr val="tx1"/>
                </a:solidFill>
              </a:endParaRPr>
            </a:p>
          </p:txBody>
        </p:sp>
        <p:sp>
          <p:nvSpPr>
            <p:cNvPr id="52" name="角丸四角形 51"/>
            <p:cNvSpPr/>
            <p:nvPr/>
          </p:nvSpPr>
          <p:spPr>
            <a:xfrm>
              <a:off x="3097133" y="4833755"/>
              <a:ext cx="2700000" cy="288000"/>
            </a:xfrm>
            <a:prstGeom prst="roundRect">
              <a:avLst/>
            </a:prstGeom>
          </p:spPr>
          <p:style>
            <a:lnRef idx="1">
              <a:schemeClr val="accent4"/>
            </a:lnRef>
            <a:fillRef idx="2">
              <a:schemeClr val="accent4"/>
            </a:fillRef>
            <a:effectRef idx="1">
              <a:schemeClr val="accent4"/>
            </a:effectRef>
            <a:fontRef idx="minor">
              <a:schemeClr val="dk1"/>
            </a:fontRef>
          </p:style>
          <p:txBody>
            <a:bodyPr lIns="72000" tIns="0" rIns="72000" bIns="0" rtlCol="0" anchor="ctr"/>
            <a:lstStyle/>
            <a:p>
              <a:r>
                <a:rPr lang="ja-JP" altLang="en-US" sz="1050" dirty="0" smtClean="0">
                  <a:solidFill>
                    <a:schemeClr val="tx1"/>
                  </a:solidFill>
                  <a:latin typeface="Meiryo UI"/>
                  <a:ea typeface="Meiryo UI"/>
                  <a:cs typeface="Meiryo UI"/>
                </a:rPr>
                <a:t>アジア</a:t>
              </a:r>
              <a:r>
                <a:rPr lang="ja-JP" altLang="en-US" sz="1050" dirty="0">
                  <a:solidFill>
                    <a:schemeClr val="tx1"/>
                  </a:solidFill>
                  <a:latin typeface="Meiryo UI"/>
                  <a:ea typeface="Meiryo UI"/>
                  <a:cs typeface="Meiryo UI"/>
                </a:rPr>
                <a:t>諸国と結びつき、その社会課題解決や市場ニーズを取り込んで共に成長する循環を</a:t>
              </a:r>
              <a:r>
                <a:rPr lang="ja-JP" altLang="en-US" sz="1050" dirty="0" smtClean="0">
                  <a:solidFill>
                    <a:schemeClr val="tx1"/>
                  </a:solidFill>
                  <a:latin typeface="Meiryo UI"/>
                  <a:ea typeface="Meiryo UI"/>
                  <a:cs typeface="Meiryo UI"/>
                </a:rPr>
                <a:t>構築</a:t>
              </a:r>
              <a:endParaRPr kumimoji="1" lang="ja-JP" altLang="en-US" sz="1050" dirty="0">
                <a:solidFill>
                  <a:schemeClr val="tx1"/>
                </a:solidFill>
              </a:endParaRPr>
            </a:p>
          </p:txBody>
        </p:sp>
        <p:sp>
          <p:nvSpPr>
            <p:cNvPr id="53" name="角丸四角形 52"/>
            <p:cNvSpPr/>
            <p:nvPr/>
          </p:nvSpPr>
          <p:spPr>
            <a:xfrm>
              <a:off x="5907371" y="4830571"/>
              <a:ext cx="2700000" cy="288000"/>
            </a:xfrm>
            <a:prstGeom prst="roundRect">
              <a:avLst/>
            </a:prstGeom>
          </p:spPr>
          <p:style>
            <a:lnRef idx="1">
              <a:schemeClr val="accent4"/>
            </a:lnRef>
            <a:fillRef idx="2">
              <a:schemeClr val="accent4"/>
            </a:fillRef>
            <a:effectRef idx="1">
              <a:schemeClr val="accent4"/>
            </a:effectRef>
            <a:fontRef idx="minor">
              <a:schemeClr val="dk1"/>
            </a:fontRef>
          </p:style>
          <p:txBody>
            <a:bodyPr lIns="72000" tIns="0" rIns="72000" bIns="0" rtlCol="0" anchor="ctr"/>
            <a:lstStyle/>
            <a:p>
              <a:r>
                <a:rPr lang="ja-JP" altLang="en-US" sz="1050" dirty="0">
                  <a:solidFill>
                    <a:schemeClr val="tx1"/>
                  </a:solidFill>
                  <a:latin typeface="Meiryo UI"/>
                  <a:ea typeface="Meiryo UI"/>
                  <a:cs typeface="Meiryo UI"/>
                </a:rPr>
                <a:t>人口減少、少子高齢化の中でも成長を実現でき、人材の力が最大限に発揮できる都市力の</a:t>
              </a:r>
              <a:r>
                <a:rPr lang="ja-JP" altLang="en-US" sz="1050" dirty="0" smtClean="0">
                  <a:solidFill>
                    <a:schemeClr val="tx1"/>
                  </a:solidFill>
                  <a:latin typeface="Meiryo UI"/>
                  <a:ea typeface="Meiryo UI"/>
                  <a:cs typeface="Meiryo UI"/>
                </a:rPr>
                <a:t>強化</a:t>
              </a:r>
              <a:endParaRPr kumimoji="1" lang="ja-JP" altLang="en-US" sz="1050" dirty="0">
                <a:solidFill>
                  <a:schemeClr val="tx1"/>
                </a:solidFill>
              </a:endParaRPr>
            </a:p>
          </p:txBody>
        </p:sp>
      </p:grpSp>
      <p:sp>
        <p:nvSpPr>
          <p:cNvPr id="49" name="台形 48"/>
          <p:cNvSpPr/>
          <p:nvPr/>
        </p:nvSpPr>
        <p:spPr>
          <a:xfrm>
            <a:off x="2843808" y="6191619"/>
            <a:ext cx="3528392" cy="666381"/>
          </a:xfrm>
          <a:prstGeom prst="trapezoid">
            <a:avLst>
              <a:gd name="adj" fmla="val 23390"/>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正方形/長方形 12"/>
          <p:cNvSpPr/>
          <p:nvPr/>
        </p:nvSpPr>
        <p:spPr>
          <a:xfrm>
            <a:off x="243584" y="3482483"/>
            <a:ext cx="1624148" cy="412934"/>
          </a:xfrm>
          <a:prstGeom prst="rect">
            <a:avLst/>
          </a:prstGeom>
        </p:spPr>
        <p:txBody>
          <a:bodyPr wrap="square">
            <a:spAutoFit/>
          </a:bodyPr>
          <a:lstStyle/>
          <a:p>
            <a:pPr>
              <a:lnSpc>
                <a:spcPts val="2500"/>
              </a:lnSpc>
            </a:pP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全体イメージ</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pPr/>
              <a:t>13</a:t>
            </a:fld>
            <a:endParaRPr kumimoji="1" lang="ja-JP" altLang="en-US"/>
          </a:p>
        </p:txBody>
      </p:sp>
      <p:sp>
        <p:nvSpPr>
          <p:cNvPr id="16" name="正方形/長方形 15"/>
          <p:cNvSpPr/>
          <p:nvPr/>
        </p:nvSpPr>
        <p:spPr>
          <a:xfrm>
            <a:off x="284195" y="906445"/>
            <a:ext cx="8647986" cy="2304000"/>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nSpc>
                <a:spcPts val="2000"/>
              </a:lnSpc>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大阪経済は回復傾向</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にある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中、産業や雇用をめぐる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は大きな変革期にあり、今後、どこに</a:t>
            </a:r>
          </a:p>
          <a:p>
            <a:pPr>
              <a:lnSpc>
                <a:spcPts val="2000"/>
              </a:lnSpc>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注力して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かが、大阪の成長や豊かさ</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を左右</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する可能性</a:t>
            </a:r>
          </a:p>
          <a:p>
            <a:pPr>
              <a:lnSpc>
                <a:spcPts val="2000"/>
              </a:lnSpc>
              <a:defRPr/>
            </a:pP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社会経済環境の急速な変化に対応し、目標年次（</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向け、成長市場の獲得と産業</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競争力強化をめざし、５つの源泉（集客力、人材力、産業・技術力、物流人流</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インフラ、都市</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）のさらなる充実強化を図るとともに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に位置づける４つ</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の重点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分野の取組みを進める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これにより、成長を加速させるとともに、その成果を通じて豊かな住民生活の確保にもつなげていく。</a:t>
            </a:r>
            <a:endParaRPr lang="ja-JP" altLang="en-US" sz="1600" dirty="0">
              <a:solidFill>
                <a:schemeClr val="tx1"/>
              </a:solidFill>
              <a:latin typeface="Meiryo UI"/>
              <a:ea typeface="Meiryo UI"/>
              <a:cs typeface="Meiryo UI"/>
            </a:endParaRPr>
          </a:p>
        </p:txBody>
      </p:sp>
      <p:sp>
        <p:nvSpPr>
          <p:cNvPr id="2" name="テキスト ボックス 1"/>
          <p:cNvSpPr txBox="1"/>
          <p:nvPr/>
        </p:nvSpPr>
        <p:spPr>
          <a:xfrm>
            <a:off x="2843808" y="6309320"/>
            <a:ext cx="3528392" cy="276999"/>
          </a:xfrm>
          <a:prstGeom prst="rect">
            <a:avLst/>
          </a:prstGeom>
          <a:noFill/>
        </p:spPr>
        <p:txBody>
          <a:bodyPr wrap="square" rtlCol="0">
            <a:spAutoFit/>
          </a:bodyPr>
          <a:lstStyle/>
          <a:p>
            <a:pPr algn="ctr"/>
            <a:r>
              <a:rPr kumimoji="1" lang="ja-JP" altLang="en-US" sz="1200" dirty="0" smtClean="0">
                <a:solidFill>
                  <a:schemeClr val="bg1"/>
                </a:solidFill>
              </a:rPr>
              <a:t>重点分野を中心に具体的取組みを集中的に実施</a:t>
            </a:r>
            <a:endParaRPr kumimoji="1" lang="ja-JP" altLang="en-US" sz="1200" dirty="0">
              <a:solidFill>
                <a:schemeClr val="bg1"/>
              </a:solidFill>
            </a:endParaRPr>
          </a:p>
        </p:txBody>
      </p:sp>
      <p:sp>
        <p:nvSpPr>
          <p:cNvPr id="47" name="上矢印 46"/>
          <p:cNvSpPr/>
          <p:nvPr/>
        </p:nvSpPr>
        <p:spPr>
          <a:xfrm>
            <a:off x="1763688" y="5719403"/>
            <a:ext cx="5508000" cy="517909"/>
          </a:xfrm>
          <a:prstGeom prst="upArrow">
            <a:avLst>
              <a:gd name="adj1" fmla="val 56129"/>
              <a:gd name="adj2" fmla="val 100000"/>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4530840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台形 90"/>
          <p:cNvSpPr/>
          <p:nvPr/>
        </p:nvSpPr>
        <p:spPr>
          <a:xfrm>
            <a:off x="315750" y="5211970"/>
            <a:ext cx="8568952" cy="756000"/>
          </a:xfrm>
          <a:prstGeom prst="trapezoid">
            <a:avLst>
              <a:gd name="adj" fmla="val 268881"/>
            </a:avLst>
          </a:prstGeom>
          <a:solidFill>
            <a:srgbClr val="432003"/>
          </a:solidFill>
          <a:ln>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台形 76"/>
          <p:cNvSpPr/>
          <p:nvPr/>
        </p:nvSpPr>
        <p:spPr>
          <a:xfrm>
            <a:off x="2195736" y="-1"/>
            <a:ext cx="4824536" cy="5460603"/>
          </a:xfrm>
          <a:prstGeom prst="trapezoid">
            <a:avLst>
              <a:gd name="adj" fmla="val 13434"/>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p:cNvSpPr/>
          <p:nvPr/>
        </p:nvSpPr>
        <p:spPr>
          <a:xfrm>
            <a:off x="467544" y="453310"/>
            <a:ext cx="8182480" cy="3420000"/>
          </a:xfrm>
          <a:prstGeom prst="rect">
            <a:avLst/>
          </a:prstGeom>
          <a:solidFill>
            <a:schemeClr val="bg1">
              <a:lumMod val="85000"/>
            </a:schemeClr>
          </a:solidFill>
          <a:ln w="9525" cmpd="sng">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043608" y="4075593"/>
            <a:ext cx="7206936" cy="1080000"/>
          </a:xfrm>
          <a:prstGeom prst="rect">
            <a:avLst/>
          </a:prstGeom>
          <a:solidFill>
            <a:srgbClr val="FFCCFF"/>
          </a:solid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角丸四角形 80"/>
          <p:cNvSpPr/>
          <p:nvPr/>
        </p:nvSpPr>
        <p:spPr>
          <a:xfrm>
            <a:off x="572083" y="833740"/>
            <a:ext cx="3888000" cy="1260000"/>
          </a:xfrm>
          <a:prstGeom prst="roundRect">
            <a:avLst>
              <a:gd name="adj" fmla="val 6697"/>
            </a:avLst>
          </a:prstGeom>
          <a:solidFill>
            <a:schemeClr val="bg1"/>
          </a:solidFill>
          <a:ln w="22225" cmpd="sng">
            <a:solidFill>
              <a:schemeClr val="tx2">
                <a:lumMod val="50000"/>
              </a:schemeClr>
            </a:solidFill>
            <a:prstDash val="solid"/>
          </a:ln>
        </p:spPr>
        <p:style>
          <a:lnRef idx="1">
            <a:schemeClr val="dk1"/>
          </a:lnRef>
          <a:fillRef idx="2">
            <a:schemeClr val="dk1"/>
          </a:fillRef>
          <a:effectRef idx="1">
            <a:schemeClr val="dk1"/>
          </a:effectRef>
          <a:fontRef idx="minor">
            <a:schemeClr val="dk1"/>
          </a:fontRef>
        </p:style>
        <p:txBody>
          <a:bodyPr tIns="648000" rIns="36000"/>
          <a:lstStyle/>
          <a:p>
            <a:pPr>
              <a:lnSpc>
                <a:spcPts val="1100"/>
              </a:lnSpc>
              <a:spcBef>
                <a:spcPts val="0"/>
              </a:spcBef>
              <a:defRPr/>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・ﾗｲﾌｻｲｴﾝｽのﾎﾟﾃﾝｼｬﾙを活かし、「健康・医療関連産業」を戦略的</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spcBef>
                <a:spcPts val="0"/>
              </a:spcBef>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分野として重点化</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lnSpc>
                <a:spcPts val="1100"/>
              </a:lnSpc>
              <a:spcBef>
                <a:spcPts val="0"/>
              </a:spcBef>
              <a:defRPr/>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食、</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スポーツを</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はじめとしたヘルスケア</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分野まで含めて、すそ野を広く</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lnSpc>
                <a:spcPts val="1100"/>
              </a:lnSpc>
              <a:spcBef>
                <a:spcPts val="0"/>
              </a:spcBef>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とらえた産業創出を図るとともに府民の健康向上にも貢献</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spcBef>
                <a:spcPts val="0"/>
              </a:spcBef>
              <a:defRPr/>
            </a:pPr>
            <a:endParaRPr lang="en-US" altLang="ja-JP" sz="1050" u="sng" dirty="0">
              <a:solidFill>
                <a:schemeClr val="tx1"/>
              </a:solidFill>
              <a:latin typeface="Meiryo UI"/>
              <a:ea typeface="Meiryo UI"/>
              <a:cs typeface="Meiryo UI"/>
            </a:endParaRPr>
          </a:p>
        </p:txBody>
      </p:sp>
      <p:sp>
        <p:nvSpPr>
          <p:cNvPr id="82" name="角丸四角形 81"/>
          <p:cNvSpPr>
            <a:spLocks/>
          </p:cNvSpPr>
          <p:nvPr/>
        </p:nvSpPr>
        <p:spPr>
          <a:xfrm>
            <a:off x="572083" y="626107"/>
            <a:ext cx="3888000" cy="325629"/>
          </a:xfrm>
          <a:prstGeom prst="roundRect">
            <a:avLst>
              <a:gd name="adj" fmla="val 0"/>
            </a:avLst>
          </a:prstGeom>
          <a:gradFill>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p:spPr>
        <p:style>
          <a:lnRef idx="0">
            <a:schemeClr val="accent4"/>
          </a:lnRef>
          <a:fillRef idx="3">
            <a:schemeClr val="accent4"/>
          </a:fillRef>
          <a:effectRef idx="3">
            <a:schemeClr val="accent4"/>
          </a:effectRef>
          <a:fontRef idx="minor">
            <a:schemeClr val="lt1"/>
          </a:fontRef>
        </p:style>
        <p:txBody>
          <a:bodyPr lIns="72000" tIns="72000" rIns="36000" bIns="36000" anchor="ctr"/>
          <a:lstStyle/>
          <a:p>
            <a:pPr defTabSz="1280160" fontAlgn="auto">
              <a:lnSpc>
                <a:spcPts val="1300"/>
              </a:lnSpc>
              <a:spcBef>
                <a:spcPts val="0"/>
              </a:spcBef>
              <a:spcAft>
                <a:spcPts val="0"/>
              </a:spcAft>
              <a:defRPr/>
            </a:pPr>
            <a:r>
              <a:rPr lang="en-US" altLang="ja-JP" sz="1200" b="1" dirty="0">
                <a:solidFill>
                  <a:schemeClr val="bg1"/>
                </a:solidFill>
                <a:latin typeface="Meiryo UI"/>
                <a:ea typeface="Meiryo UI"/>
                <a:cs typeface="Meiryo UI"/>
              </a:rPr>
              <a:t>Ⅰ</a:t>
            </a:r>
            <a:r>
              <a:rPr lang="ja-JP" altLang="en-US" sz="1200" b="1" dirty="0">
                <a:solidFill>
                  <a:schemeClr val="bg1"/>
                </a:solidFill>
                <a:latin typeface="Meiryo UI"/>
                <a:ea typeface="Meiryo UI"/>
                <a:cs typeface="Meiryo UI"/>
              </a:rPr>
              <a:t>　</a:t>
            </a:r>
            <a:r>
              <a:rPr lang="ja-JP" altLang="en-US" sz="1200" b="1" u="sng" dirty="0">
                <a:solidFill>
                  <a:schemeClr val="bg1"/>
                </a:solidFill>
                <a:latin typeface="Meiryo UI"/>
                <a:ea typeface="Meiryo UI"/>
                <a:cs typeface="Meiryo UI"/>
              </a:rPr>
              <a:t>健康・医療</a:t>
            </a:r>
            <a:r>
              <a:rPr lang="ja-JP" altLang="en-US" sz="1200" b="1" u="sng" dirty="0" smtClean="0">
                <a:solidFill>
                  <a:schemeClr val="bg1"/>
                </a:solidFill>
                <a:latin typeface="Meiryo UI"/>
                <a:ea typeface="Meiryo UI"/>
                <a:cs typeface="Meiryo UI"/>
              </a:rPr>
              <a:t>関連産業の世界的なｸﾗｽﾀｰ形成</a:t>
            </a:r>
            <a:endParaRPr lang="en-US" altLang="ja-JP" sz="1200" b="1" u="sng" dirty="0">
              <a:solidFill>
                <a:schemeClr val="bg1"/>
              </a:solidFill>
              <a:latin typeface="Meiryo UI"/>
              <a:ea typeface="Meiryo UI"/>
              <a:cs typeface="Meiryo UI"/>
            </a:endParaRPr>
          </a:p>
        </p:txBody>
      </p:sp>
      <p:sp>
        <p:nvSpPr>
          <p:cNvPr id="89" name="角丸四角形 88"/>
          <p:cNvSpPr/>
          <p:nvPr/>
        </p:nvSpPr>
        <p:spPr>
          <a:xfrm>
            <a:off x="4644008" y="834893"/>
            <a:ext cx="3888000" cy="1260000"/>
          </a:xfrm>
          <a:prstGeom prst="roundRect">
            <a:avLst>
              <a:gd name="adj" fmla="val 6697"/>
            </a:avLst>
          </a:prstGeom>
          <a:solidFill>
            <a:schemeClr val="bg1"/>
          </a:solidFill>
          <a:ln w="22225">
            <a:solidFill>
              <a:schemeClr val="tx2">
                <a:lumMod val="50000"/>
              </a:schemeClr>
            </a:solidFill>
            <a:prstDash val="solid"/>
          </a:ln>
        </p:spPr>
        <p:style>
          <a:lnRef idx="1">
            <a:schemeClr val="dk1"/>
          </a:lnRef>
          <a:fillRef idx="2">
            <a:schemeClr val="dk1"/>
          </a:fillRef>
          <a:effectRef idx="1">
            <a:schemeClr val="dk1"/>
          </a:effectRef>
          <a:fontRef idx="minor">
            <a:schemeClr val="dk1"/>
          </a:fontRef>
        </p:style>
        <p:txBody>
          <a:bodyPr tIns="648000" rIns="36000"/>
          <a:lstStyle/>
          <a:p>
            <a:pPr>
              <a:lnSpc>
                <a:spcPts val="1100"/>
              </a:lnSpc>
              <a:spcBef>
                <a:spcPts val="0"/>
              </a:spcBef>
              <a:defRPr/>
            </a:pPr>
            <a:r>
              <a:rPr lang="ja-JP" altLang="en-US" sz="1050" dirty="0">
                <a:solidFill>
                  <a:schemeClr val="tx1"/>
                </a:solidFill>
                <a:latin typeface="Meiryo UI"/>
                <a:ea typeface="Meiryo UI"/>
                <a:cs typeface="Meiryo UI"/>
              </a:rPr>
              <a:t>・観光インバウンドの伸びとともに</a:t>
            </a:r>
            <a:r>
              <a:rPr lang="ja-JP" altLang="en-US" sz="1050" dirty="0" smtClean="0">
                <a:solidFill>
                  <a:schemeClr val="tx1"/>
                </a:solidFill>
                <a:latin typeface="Meiryo UI"/>
                <a:ea typeface="Meiryo UI"/>
                <a:cs typeface="Meiryo UI"/>
              </a:rPr>
              <a:t>、</a:t>
            </a:r>
            <a:r>
              <a:rPr lang="en-US" altLang="ja-JP" sz="1050" dirty="0" smtClean="0">
                <a:solidFill>
                  <a:schemeClr val="tx1"/>
                </a:solidFill>
                <a:latin typeface="Meiryo UI"/>
                <a:ea typeface="Meiryo UI"/>
                <a:cs typeface="Meiryo UI"/>
              </a:rPr>
              <a:t>ASEAN</a:t>
            </a:r>
            <a:r>
              <a:rPr lang="ja-JP" altLang="en-US" sz="1050" dirty="0" smtClean="0">
                <a:solidFill>
                  <a:schemeClr val="tx1"/>
                </a:solidFill>
                <a:latin typeface="Meiryo UI"/>
                <a:ea typeface="Meiryo UI"/>
                <a:cs typeface="Meiryo UI"/>
              </a:rPr>
              <a:t>など成長</a:t>
            </a:r>
            <a:r>
              <a:rPr lang="ja-JP" altLang="en-US" sz="1050" dirty="0">
                <a:solidFill>
                  <a:schemeClr val="tx1"/>
                </a:solidFill>
                <a:latin typeface="Meiryo UI"/>
                <a:ea typeface="Meiryo UI"/>
                <a:cs typeface="Meiryo UI"/>
              </a:rPr>
              <a:t>するアジア</a:t>
            </a:r>
            <a:r>
              <a:rPr lang="ja-JP" altLang="en-US" sz="1050" dirty="0" smtClean="0">
                <a:solidFill>
                  <a:schemeClr val="tx1"/>
                </a:solidFill>
                <a:latin typeface="Meiryo UI"/>
                <a:ea typeface="Meiryo UI"/>
                <a:cs typeface="Meiryo UI"/>
              </a:rPr>
              <a:t>全体</a:t>
            </a:r>
            <a:r>
              <a:rPr lang="ja-JP" altLang="en-US" sz="1050" dirty="0" smtClean="0">
                <a:solidFill>
                  <a:srgbClr val="00B050"/>
                </a:solidFill>
                <a:latin typeface="Meiryo UI"/>
                <a:ea typeface="Meiryo UI"/>
                <a:cs typeface="Meiryo UI"/>
              </a:rPr>
              <a:t>へ</a:t>
            </a:r>
            <a:r>
              <a:rPr lang="ja-JP" altLang="en-US" sz="1050" dirty="0" smtClean="0">
                <a:solidFill>
                  <a:schemeClr val="tx1"/>
                </a:solidFill>
                <a:latin typeface="Meiryo UI"/>
                <a:ea typeface="Meiryo UI"/>
                <a:cs typeface="Meiryo UI"/>
              </a:rPr>
              <a:t>の</a:t>
            </a:r>
            <a:endParaRPr lang="en-US" altLang="ja-JP" sz="1050" dirty="0" smtClean="0">
              <a:solidFill>
                <a:schemeClr val="tx1"/>
              </a:solidFill>
              <a:latin typeface="Meiryo UI"/>
              <a:ea typeface="Meiryo UI"/>
              <a:cs typeface="Meiryo UI"/>
            </a:endParaRPr>
          </a:p>
          <a:p>
            <a:pPr>
              <a:lnSpc>
                <a:spcPts val="1100"/>
              </a:lnSpc>
              <a:spcBef>
                <a:spcPts val="0"/>
              </a:spcBef>
              <a:defRPr/>
            </a:pPr>
            <a:r>
              <a:rPr lang="ja-JP" altLang="en-US" sz="1050" dirty="0">
                <a:solidFill>
                  <a:schemeClr val="tx1"/>
                </a:solidFill>
                <a:latin typeface="Meiryo UI"/>
                <a:ea typeface="Meiryo UI"/>
                <a:cs typeface="Meiryo UI"/>
              </a:rPr>
              <a:t>　</a:t>
            </a:r>
            <a:r>
              <a:rPr lang="ja-JP" altLang="en-US" sz="1050" dirty="0" smtClean="0">
                <a:solidFill>
                  <a:schemeClr val="tx1"/>
                </a:solidFill>
                <a:latin typeface="Meiryo UI"/>
                <a:ea typeface="Meiryo UI"/>
                <a:cs typeface="Meiryo UI"/>
              </a:rPr>
              <a:t>市場展開</a:t>
            </a:r>
            <a:r>
              <a:rPr lang="ja-JP" altLang="en-US" sz="1050" dirty="0">
                <a:solidFill>
                  <a:schemeClr val="tx1"/>
                </a:solidFill>
                <a:latin typeface="Meiryo UI"/>
                <a:ea typeface="Meiryo UI"/>
                <a:cs typeface="Meiryo UI"/>
              </a:rPr>
              <a:t>を</a:t>
            </a:r>
            <a:r>
              <a:rPr lang="ja-JP" altLang="en-US" sz="1050" dirty="0" smtClean="0">
                <a:solidFill>
                  <a:schemeClr val="tx1"/>
                </a:solidFill>
                <a:latin typeface="Meiryo UI"/>
                <a:ea typeface="Meiryo UI"/>
                <a:cs typeface="Meiryo UI"/>
              </a:rPr>
              <a:t>図る</a:t>
            </a:r>
            <a:endParaRPr lang="en-US" altLang="ja-JP" sz="1050" dirty="0">
              <a:solidFill>
                <a:schemeClr val="tx1"/>
              </a:solidFill>
              <a:latin typeface="Meiryo UI"/>
              <a:ea typeface="Meiryo UI"/>
              <a:cs typeface="Meiryo UI"/>
            </a:endParaRPr>
          </a:p>
          <a:p>
            <a:pPr>
              <a:lnSpc>
                <a:spcPts val="1100"/>
              </a:lnSpc>
              <a:spcBef>
                <a:spcPts val="0"/>
              </a:spcBef>
              <a:defRPr/>
            </a:pPr>
            <a:r>
              <a:rPr lang="ja-JP" altLang="en-US" sz="1050" dirty="0" smtClean="0">
                <a:solidFill>
                  <a:schemeClr val="tx1"/>
                </a:solidFill>
                <a:latin typeface="Meiryo UI"/>
                <a:ea typeface="Meiryo UI"/>
                <a:cs typeface="Meiryo UI"/>
              </a:rPr>
              <a:t>・集客だけでなく、人材育成や輸出産業の</a:t>
            </a:r>
            <a:r>
              <a:rPr lang="ja-JP" altLang="en-US" sz="1050" dirty="0">
                <a:solidFill>
                  <a:schemeClr val="tx1"/>
                </a:solidFill>
                <a:latin typeface="Meiryo UI"/>
                <a:ea typeface="Meiryo UI"/>
                <a:cs typeface="Meiryo UI"/>
              </a:rPr>
              <a:t>強化</a:t>
            </a:r>
            <a:r>
              <a:rPr lang="ja-JP" altLang="en-US" sz="1050" dirty="0" smtClean="0">
                <a:solidFill>
                  <a:schemeClr val="tx1"/>
                </a:solidFill>
                <a:latin typeface="Meiryo UI"/>
                <a:ea typeface="Meiryo UI"/>
                <a:cs typeface="Meiryo UI"/>
              </a:rPr>
              <a:t>など幅広い分野へ</a:t>
            </a:r>
            <a:endParaRPr lang="en-US" altLang="ja-JP" sz="1050" dirty="0" smtClean="0">
              <a:solidFill>
                <a:schemeClr val="tx1"/>
              </a:solidFill>
              <a:latin typeface="Meiryo UI"/>
              <a:ea typeface="Meiryo UI"/>
              <a:cs typeface="Meiryo UI"/>
            </a:endParaRPr>
          </a:p>
          <a:p>
            <a:pPr>
              <a:lnSpc>
                <a:spcPts val="1100"/>
              </a:lnSpc>
              <a:spcBef>
                <a:spcPts val="0"/>
              </a:spcBef>
              <a:defRPr/>
            </a:pPr>
            <a:r>
              <a:rPr lang="ja-JP" altLang="en-US" sz="1050" dirty="0">
                <a:solidFill>
                  <a:schemeClr val="tx1"/>
                </a:solidFill>
                <a:latin typeface="Meiryo UI"/>
                <a:ea typeface="Meiryo UI"/>
                <a:cs typeface="Meiryo UI"/>
              </a:rPr>
              <a:t>　</a:t>
            </a:r>
            <a:r>
              <a:rPr lang="ja-JP" altLang="en-US" sz="1050" dirty="0" smtClean="0">
                <a:solidFill>
                  <a:schemeClr val="tx1"/>
                </a:solidFill>
                <a:latin typeface="Meiryo UI"/>
                <a:ea typeface="Meiryo UI"/>
                <a:cs typeface="Meiryo UI"/>
              </a:rPr>
              <a:t>つながりを広げる</a:t>
            </a:r>
            <a:endParaRPr lang="en-US" altLang="ja-JP" sz="1050" dirty="0" smtClean="0">
              <a:solidFill>
                <a:schemeClr val="tx1"/>
              </a:solidFill>
              <a:latin typeface="Meiryo UI"/>
              <a:ea typeface="Meiryo UI"/>
              <a:cs typeface="Meiryo UI"/>
            </a:endParaRPr>
          </a:p>
        </p:txBody>
      </p:sp>
      <p:sp>
        <p:nvSpPr>
          <p:cNvPr id="90" name="角丸四角形 89"/>
          <p:cNvSpPr>
            <a:spLocks/>
          </p:cNvSpPr>
          <p:nvPr/>
        </p:nvSpPr>
        <p:spPr>
          <a:xfrm>
            <a:off x="4644008" y="626107"/>
            <a:ext cx="3888000" cy="325629"/>
          </a:xfrm>
          <a:prstGeom prst="roundRect">
            <a:avLst>
              <a:gd name="adj" fmla="val 0"/>
            </a:avLst>
          </a:prstGeom>
          <a:ln/>
        </p:spPr>
        <p:style>
          <a:lnRef idx="0">
            <a:schemeClr val="accent4"/>
          </a:lnRef>
          <a:fillRef idx="3">
            <a:schemeClr val="accent4"/>
          </a:fillRef>
          <a:effectRef idx="3">
            <a:schemeClr val="accent4"/>
          </a:effectRef>
          <a:fontRef idx="minor">
            <a:schemeClr val="lt1"/>
          </a:fontRef>
        </p:style>
        <p:txBody>
          <a:bodyPr lIns="72000" tIns="72000" rIns="36000" bIns="36000" anchor="ctr"/>
          <a:lstStyle/>
          <a:p>
            <a:pPr defTabSz="1280160" fontAlgn="auto">
              <a:lnSpc>
                <a:spcPts val="1300"/>
              </a:lnSpc>
              <a:spcBef>
                <a:spcPts val="0"/>
              </a:spcBef>
              <a:spcAft>
                <a:spcPts val="0"/>
              </a:spcAft>
              <a:defRPr/>
            </a:pPr>
            <a:r>
              <a:rPr lang="en-US" altLang="ja-JP" sz="1200" b="1" dirty="0">
                <a:solidFill>
                  <a:schemeClr val="bg1"/>
                </a:solidFill>
                <a:latin typeface="Meiryo UI"/>
                <a:ea typeface="Meiryo UI"/>
                <a:cs typeface="Meiryo UI"/>
              </a:rPr>
              <a:t>Ⅱ</a:t>
            </a:r>
            <a:r>
              <a:rPr lang="ja-JP" altLang="en-US" sz="1200" b="1" dirty="0">
                <a:solidFill>
                  <a:schemeClr val="bg1"/>
                </a:solidFill>
                <a:latin typeface="Meiryo UI"/>
                <a:ea typeface="Meiryo UI"/>
                <a:cs typeface="Meiryo UI"/>
              </a:rPr>
              <a:t>　</a:t>
            </a:r>
            <a:r>
              <a:rPr lang="ja-JP" altLang="en-US" sz="1100" b="1" u="sng" dirty="0" smtClean="0">
                <a:solidFill>
                  <a:schemeClr val="bg1"/>
                </a:solidFill>
                <a:latin typeface="Meiryo UI"/>
                <a:ea typeface="Meiryo UI"/>
                <a:cs typeface="Meiryo UI"/>
              </a:rPr>
              <a:t>ｲﾝﾊﾞｳﾝﾄﾞの</a:t>
            </a:r>
            <a:r>
              <a:rPr lang="ja-JP" altLang="en-US" sz="1100" b="1" u="sng" dirty="0">
                <a:solidFill>
                  <a:schemeClr val="bg1"/>
                </a:solidFill>
                <a:latin typeface="Meiryo UI"/>
                <a:ea typeface="Meiryo UI"/>
                <a:cs typeface="Meiryo UI"/>
              </a:rPr>
              <a:t>増加を契機と</a:t>
            </a:r>
            <a:r>
              <a:rPr lang="ja-JP" altLang="en-US" sz="1100" b="1" u="sng" dirty="0" smtClean="0">
                <a:solidFill>
                  <a:schemeClr val="bg1"/>
                </a:solidFill>
                <a:latin typeface="Meiryo UI"/>
                <a:ea typeface="Meiryo UI"/>
                <a:cs typeface="Meiryo UI"/>
              </a:rPr>
              <a:t>したｱｼﾞｱ市場</a:t>
            </a:r>
            <a:r>
              <a:rPr lang="ja-JP" altLang="en-US" sz="1100" b="1" u="sng" dirty="0">
                <a:solidFill>
                  <a:schemeClr val="bg1"/>
                </a:solidFill>
                <a:latin typeface="Meiryo UI"/>
                <a:ea typeface="Meiryo UI"/>
                <a:cs typeface="Meiryo UI"/>
              </a:rPr>
              <a:t>の取り込み強化</a:t>
            </a:r>
            <a:endParaRPr lang="ja-JP" altLang="en-US" sz="1200" b="1" u="sng" dirty="0">
              <a:solidFill>
                <a:schemeClr val="bg1"/>
              </a:solidFill>
              <a:latin typeface="Meiryo UI"/>
              <a:ea typeface="Meiryo UI"/>
              <a:cs typeface="Meiryo UI"/>
            </a:endParaRPr>
          </a:p>
        </p:txBody>
      </p:sp>
      <p:sp>
        <p:nvSpPr>
          <p:cNvPr id="92" name="正方形/長方形 91"/>
          <p:cNvSpPr/>
          <p:nvPr/>
        </p:nvSpPr>
        <p:spPr>
          <a:xfrm>
            <a:off x="644083" y="1017091"/>
            <a:ext cx="3600000" cy="418666"/>
          </a:xfrm>
          <a:prstGeom prst="rect">
            <a:avLst/>
          </a:prstGeom>
          <a:solidFill>
            <a:schemeClr val="accent6">
              <a:lumMod val="20000"/>
              <a:lumOff val="8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36000" bIns="36000" rtlCol="0" anchor="ctr"/>
          <a:lstStyle/>
          <a:p>
            <a:pPr>
              <a:lnSpc>
                <a:spcPts val="1100"/>
              </a:lnSpc>
            </a:pPr>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大阪の成長をけん引する戦略分野として健康・医療関連</a:t>
            </a:r>
            <a:endPar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を位置づけ、重点的な取組みを進める</a:t>
            </a:r>
            <a:endPar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正方形/長方形 92"/>
          <p:cNvSpPr/>
          <p:nvPr/>
        </p:nvSpPr>
        <p:spPr>
          <a:xfrm>
            <a:off x="4716008" y="1019304"/>
            <a:ext cx="3600000" cy="418666"/>
          </a:xfrm>
          <a:prstGeom prst="rect">
            <a:avLst/>
          </a:prstGeom>
          <a:solidFill>
            <a:schemeClr val="accent6">
              <a:lumMod val="20000"/>
              <a:lumOff val="8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36000" bIns="36000" rtlCol="0" anchor="ctr"/>
          <a:lstStyle/>
          <a:p>
            <a:pPr>
              <a:lnSpc>
                <a:spcPts val="11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インバウンド促進から、さらに世界の成長の中心である</a:t>
            </a:r>
            <a:endPar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アジア市場への集中的な取組みの推進を図る</a:t>
            </a:r>
            <a:endPar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円/楕円 97"/>
          <p:cNvSpPr/>
          <p:nvPr/>
        </p:nvSpPr>
        <p:spPr>
          <a:xfrm rot="20653038">
            <a:off x="3903259" y="911868"/>
            <a:ext cx="617110" cy="46518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800" b="1" dirty="0" smtClean="0">
                <a:solidFill>
                  <a:schemeClr val="tx1"/>
                </a:solidFill>
              </a:rPr>
              <a:t>重点化・拡充</a:t>
            </a:r>
            <a:endParaRPr kumimoji="1" lang="ja-JP" altLang="en-US" sz="800" b="1" dirty="0">
              <a:solidFill>
                <a:schemeClr val="tx1"/>
              </a:solidFill>
            </a:endParaRPr>
          </a:p>
        </p:txBody>
      </p:sp>
      <p:sp>
        <p:nvSpPr>
          <p:cNvPr id="99" name="円/楕円 98"/>
          <p:cNvSpPr/>
          <p:nvPr/>
        </p:nvSpPr>
        <p:spPr>
          <a:xfrm rot="20653038">
            <a:off x="7981282" y="911868"/>
            <a:ext cx="617110" cy="46518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800" b="1" dirty="0" smtClean="0">
                <a:solidFill>
                  <a:schemeClr val="tx1"/>
                </a:solidFill>
              </a:rPr>
              <a:t>重点化・拡充</a:t>
            </a:r>
            <a:endParaRPr kumimoji="1" lang="ja-JP" altLang="en-US" sz="800" b="1" dirty="0">
              <a:solidFill>
                <a:schemeClr val="tx1"/>
              </a:solidFill>
            </a:endParaRPr>
          </a:p>
        </p:txBody>
      </p:sp>
      <p:sp>
        <p:nvSpPr>
          <p:cNvPr id="102" name="角丸四角形 101"/>
          <p:cNvSpPr/>
          <p:nvPr/>
        </p:nvSpPr>
        <p:spPr>
          <a:xfrm>
            <a:off x="572083" y="2409752"/>
            <a:ext cx="3888000" cy="1296000"/>
          </a:xfrm>
          <a:prstGeom prst="roundRect">
            <a:avLst>
              <a:gd name="adj" fmla="val 6697"/>
            </a:avLst>
          </a:prstGeom>
          <a:solidFill>
            <a:schemeClr val="bg1"/>
          </a:solidFill>
          <a:ln w="22225" cmpd="sng">
            <a:solidFill>
              <a:schemeClr val="tx2">
                <a:lumMod val="50000"/>
              </a:schemeClr>
            </a:solidFill>
            <a:prstDash val="solid"/>
          </a:ln>
        </p:spPr>
        <p:style>
          <a:lnRef idx="1">
            <a:schemeClr val="dk1"/>
          </a:lnRef>
          <a:fillRef idx="2">
            <a:schemeClr val="dk1"/>
          </a:fillRef>
          <a:effectRef idx="1">
            <a:schemeClr val="dk1"/>
          </a:effectRef>
          <a:fontRef idx="minor">
            <a:schemeClr val="dk1"/>
          </a:fontRef>
        </p:style>
        <p:txBody>
          <a:bodyPr tIns="684000" rIns="36000"/>
          <a:lstStyle/>
          <a:p>
            <a:pPr>
              <a:lnSpc>
                <a:spcPts val="1100"/>
              </a:lnSpc>
              <a:spcBef>
                <a:spcPts val="0"/>
              </a:spcBef>
              <a:defRPr/>
            </a:pPr>
            <a:r>
              <a:rPr lang="ja-JP" altLang="en-US" sz="1050" dirty="0">
                <a:solidFill>
                  <a:schemeClr val="tx1"/>
                </a:solidFill>
                <a:latin typeface="Meiryo UI"/>
                <a:ea typeface="Meiryo UI"/>
                <a:cs typeface="Meiryo UI"/>
              </a:rPr>
              <a:t>・ </a:t>
            </a:r>
            <a:r>
              <a:rPr lang="en-US" altLang="ja-JP" sz="1050" dirty="0">
                <a:solidFill>
                  <a:schemeClr val="tx1"/>
                </a:solidFill>
                <a:latin typeface="Meiryo UI"/>
                <a:ea typeface="Meiryo UI"/>
                <a:cs typeface="Meiryo UI"/>
              </a:rPr>
              <a:t>AI</a:t>
            </a:r>
            <a:r>
              <a:rPr lang="ja-JP" altLang="en-US" sz="1050" dirty="0">
                <a:solidFill>
                  <a:schemeClr val="tx1"/>
                </a:solidFill>
                <a:latin typeface="Meiryo UI"/>
                <a:ea typeface="Meiryo UI"/>
                <a:cs typeface="Meiryo UI"/>
              </a:rPr>
              <a:t>や</a:t>
            </a:r>
            <a:r>
              <a:rPr lang="en-US" altLang="ja-JP" sz="1050" dirty="0" err="1">
                <a:solidFill>
                  <a:schemeClr val="tx1"/>
                </a:solidFill>
                <a:latin typeface="Meiryo UI"/>
                <a:ea typeface="Meiryo UI"/>
                <a:cs typeface="Meiryo UI"/>
              </a:rPr>
              <a:t>IoT</a:t>
            </a:r>
            <a:r>
              <a:rPr lang="ja-JP" altLang="en-US" sz="1050" dirty="0" err="1">
                <a:solidFill>
                  <a:schemeClr val="tx1"/>
                </a:solidFill>
                <a:latin typeface="Meiryo UI"/>
                <a:ea typeface="Meiryo UI"/>
                <a:cs typeface="Meiryo UI"/>
              </a:rPr>
              <a:t>、</a:t>
            </a:r>
            <a:r>
              <a:rPr lang="ja-JP" altLang="en-US" sz="1050" dirty="0">
                <a:solidFill>
                  <a:schemeClr val="tx1"/>
                </a:solidFill>
                <a:latin typeface="Meiryo UI"/>
                <a:ea typeface="Meiryo UI"/>
                <a:cs typeface="Meiryo UI"/>
              </a:rPr>
              <a:t>ロボットなど新たな技術を</a:t>
            </a:r>
            <a:r>
              <a:rPr lang="ja-JP" altLang="en-US" sz="1050" dirty="0" smtClean="0">
                <a:solidFill>
                  <a:schemeClr val="tx1"/>
                </a:solidFill>
                <a:latin typeface="Meiryo UI"/>
                <a:ea typeface="Meiryo UI"/>
                <a:cs typeface="Meiryo UI"/>
              </a:rPr>
              <a:t>、生産性の向上やイノベーション（ﾋﾞｼﾞﾈｽﾓﾃﾞﾙの創出を含む幅広い変革）の創出につなげる</a:t>
            </a:r>
            <a:endParaRPr lang="en-US" altLang="ja-JP" sz="1050" dirty="0" smtClean="0">
              <a:solidFill>
                <a:schemeClr val="tx1"/>
              </a:solidFill>
              <a:latin typeface="Meiryo UI"/>
              <a:ea typeface="Meiryo UI"/>
              <a:cs typeface="Meiryo UI"/>
            </a:endParaRPr>
          </a:p>
          <a:p>
            <a:pPr>
              <a:lnSpc>
                <a:spcPts val="1100"/>
              </a:lnSpc>
              <a:spcBef>
                <a:spcPts val="0"/>
              </a:spcBef>
              <a:defRPr/>
            </a:pPr>
            <a:r>
              <a:rPr lang="ja-JP" altLang="en-US" sz="1050" dirty="0" smtClean="0">
                <a:solidFill>
                  <a:schemeClr val="tx1"/>
                </a:solidFill>
                <a:latin typeface="Meiryo UI"/>
                <a:ea typeface="Meiryo UI"/>
                <a:cs typeface="Meiryo UI"/>
              </a:rPr>
              <a:t>・ものづくりに加え、観光や健康、福祉、建設、一次産業など様々な</a:t>
            </a:r>
            <a:endParaRPr lang="en-US" altLang="ja-JP" sz="1050" dirty="0" smtClean="0">
              <a:solidFill>
                <a:schemeClr val="tx1"/>
              </a:solidFill>
              <a:latin typeface="Meiryo UI"/>
              <a:ea typeface="Meiryo UI"/>
              <a:cs typeface="Meiryo UI"/>
            </a:endParaRPr>
          </a:p>
          <a:p>
            <a:pPr>
              <a:lnSpc>
                <a:spcPts val="1100"/>
              </a:lnSpc>
              <a:spcBef>
                <a:spcPts val="0"/>
              </a:spcBef>
              <a:defRPr/>
            </a:pPr>
            <a:r>
              <a:rPr lang="ja-JP" altLang="en-US" sz="1050" dirty="0">
                <a:solidFill>
                  <a:schemeClr val="tx1"/>
                </a:solidFill>
                <a:latin typeface="Meiryo UI"/>
                <a:ea typeface="Meiryo UI"/>
                <a:cs typeface="Meiryo UI"/>
              </a:rPr>
              <a:t>　産業</a:t>
            </a:r>
            <a:r>
              <a:rPr lang="ja-JP" altLang="en-US" sz="1050" dirty="0" smtClean="0">
                <a:solidFill>
                  <a:schemeClr val="tx1"/>
                </a:solidFill>
                <a:latin typeface="Meiryo UI"/>
                <a:ea typeface="Meiryo UI"/>
                <a:cs typeface="Meiryo UI"/>
              </a:rPr>
              <a:t>分野での活用をめざす</a:t>
            </a:r>
            <a:endParaRPr lang="en-US" altLang="ja-JP" sz="1050" dirty="0">
              <a:solidFill>
                <a:schemeClr val="tx1"/>
              </a:solidFill>
              <a:latin typeface="Meiryo UI"/>
              <a:ea typeface="Meiryo UI"/>
              <a:cs typeface="Meiryo UI"/>
            </a:endParaRPr>
          </a:p>
        </p:txBody>
      </p:sp>
      <p:sp>
        <p:nvSpPr>
          <p:cNvPr id="103" name="角丸四角形 102"/>
          <p:cNvSpPr/>
          <p:nvPr/>
        </p:nvSpPr>
        <p:spPr>
          <a:xfrm>
            <a:off x="4644008" y="2410150"/>
            <a:ext cx="3888000" cy="1296000"/>
          </a:xfrm>
          <a:prstGeom prst="roundRect">
            <a:avLst>
              <a:gd name="adj" fmla="val 6697"/>
            </a:avLst>
          </a:prstGeom>
          <a:solidFill>
            <a:schemeClr val="bg1"/>
          </a:solidFill>
          <a:ln w="22225" cmpd="sng">
            <a:solidFill>
              <a:schemeClr val="tx2">
                <a:lumMod val="50000"/>
              </a:schemeClr>
            </a:solidFill>
            <a:prstDash val="solid"/>
          </a:ln>
        </p:spPr>
        <p:style>
          <a:lnRef idx="1">
            <a:schemeClr val="dk1"/>
          </a:lnRef>
          <a:fillRef idx="2">
            <a:schemeClr val="dk1"/>
          </a:fillRef>
          <a:effectRef idx="1">
            <a:schemeClr val="dk1"/>
          </a:effectRef>
          <a:fontRef idx="minor">
            <a:schemeClr val="dk1"/>
          </a:fontRef>
        </p:style>
        <p:txBody>
          <a:bodyPr tIns="684000" rIns="0"/>
          <a:lstStyle/>
          <a:p>
            <a:pPr>
              <a:lnSpc>
                <a:spcPts val="1100"/>
              </a:lnSpc>
              <a:spcBef>
                <a:spcPts val="0"/>
              </a:spcBef>
              <a:defRPr/>
            </a:pPr>
            <a:r>
              <a:rPr lang="ja-JP" altLang="en-US" sz="1050" dirty="0" smtClean="0">
                <a:solidFill>
                  <a:schemeClr val="tx1"/>
                </a:solidFill>
                <a:latin typeface="Meiryo UI"/>
                <a:ea typeface="Meiryo UI"/>
                <a:cs typeface="Meiryo UI"/>
              </a:rPr>
              <a:t>・産業・雇用政策だけでなく、教育、福祉、</a:t>
            </a:r>
            <a:r>
              <a:rPr lang="ja-JP" altLang="en-US" sz="1050" dirty="0">
                <a:solidFill>
                  <a:schemeClr val="tx1"/>
                </a:solidFill>
                <a:latin typeface="Meiryo UI"/>
                <a:ea typeface="Meiryo UI"/>
                <a:cs typeface="Meiryo UI"/>
              </a:rPr>
              <a:t>住環境</a:t>
            </a:r>
            <a:r>
              <a:rPr lang="ja-JP" altLang="en-US" sz="1050" dirty="0" smtClean="0">
                <a:solidFill>
                  <a:schemeClr val="tx1"/>
                </a:solidFill>
                <a:latin typeface="Meiryo UI"/>
                <a:ea typeface="Meiryo UI"/>
                <a:cs typeface="Meiryo UI"/>
              </a:rPr>
              <a:t>、都市基盤など</a:t>
            </a:r>
            <a:endParaRPr lang="en-US" altLang="ja-JP" sz="1050" dirty="0" smtClean="0">
              <a:solidFill>
                <a:schemeClr val="tx1"/>
              </a:solidFill>
              <a:latin typeface="Meiryo UI"/>
              <a:ea typeface="Meiryo UI"/>
              <a:cs typeface="Meiryo UI"/>
            </a:endParaRPr>
          </a:p>
          <a:p>
            <a:pPr>
              <a:lnSpc>
                <a:spcPts val="1100"/>
              </a:lnSpc>
              <a:spcBef>
                <a:spcPts val="0"/>
              </a:spcBef>
              <a:defRPr/>
            </a:pPr>
            <a:r>
              <a:rPr lang="ja-JP" altLang="en-US" sz="1050" dirty="0">
                <a:solidFill>
                  <a:schemeClr val="tx1"/>
                </a:solidFill>
                <a:latin typeface="Meiryo UI"/>
                <a:ea typeface="Meiryo UI"/>
                <a:cs typeface="Meiryo UI"/>
              </a:rPr>
              <a:t> </a:t>
            </a:r>
            <a:r>
              <a:rPr lang="ja-JP" altLang="en-US" sz="1050" dirty="0" smtClean="0">
                <a:solidFill>
                  <a:schemeClr val="tx1"/>
                </a:solidFill>
                <a:latin typeface="Meiryo UI"/>
                <a:ea typeface="Meiryo UI"/>
                <a:cs typeface="Meiryo UI"/>
              </a:rPr>
              <a:t>多面的に人</a:t>
            </a:r>
            <a:r>
              <a:rPr lang="ja-JP" altLang="en-US" sz="1050" dirty="0">
                <a:solidFill>
                  <a:schemeClr val="tx1"/>
                </a:solidFill>
                <a:latin typeface="Meiryo UI"/>
                <a:ea typeface="Meiryo UI"/>
                <a:cs typeface="Meiryo UI"/>
              </a:rPr>
              <a:t>手</a:t>
            </a:r>
            <a:r>
              <a:rPr lang="ja-JP" altLang="en-US" sz="1050" dirty="0" smtClean="0">
                <a:solidFill>
                  <a:schemeClr val="tx1"/>
                </a:solidFill>
                <a:latin typeface="Meiryo UI"/>
                <a:ea typeface="Meiryo UI"/>
                <a:cs typeface="Meiryo UI"/>
              </a:rPr>
              <a:t>不足への対応が必要になることを位置づけ</a:t>
            </a:r>
            <a:endParaRPr lang="en-US" altLang="ja-JP" sz="1050" dirty="0" smtClean="0">
              <a:solidFill>
                <a:schemeClr val="tx1"/>
              </a:solidFill>
              <a:latin typeface="Meiryo UI"/>
              <a:ea typeface="Meiryo UI"/>
              <a:cs typeface="Meiryo UI"/>
            </a:endParaRPr>
          </a:p>
          <a:p>
            <a:pPr>
              <a:lnSpc>
                <a:spcPts val="1100"/>
              </a:lnSpc>
              <a:spcBef>
                <a:spcPts val="0"/>
              </a:spcBef>
              <a:defRPr/>
            </a:pPr>
            <a:r>
              <a:rPr lang="ja-JP" altLang="en-US" sz="1050" dirty="0" smtClean="0">
                <a:solidFill>
                  <a:schemeClr val="tx1"/>
                </a:solidFill>
                <a:latin typeface="Meiryo UI"/>
                <a:ea typeface="Meiryo UI"/>
                <a:cs typeface="Meiryo UI"/>
              </a:rPr>
              <a:t>・潜在的な労働力の活用など多様な人材が活躍できる環境づくりに</a:t>
            </a:r>
            <a:endParaRPr lang="en-US" altLang="ja-JP" sz="1050" dirty="0" smtClean="0">
              <a:solidFill>
                <a:schemeClr val="tx1"/>
              </a:solidFill>
              <a:latin typeface="Meiryo UI"/>
              <a:ea typeface="Meiryo UI"/>
              <a:cs typeface="Meiryo UI"/>
            </a:endParaRPr>
          </a:p>
          <a:p>
            <a:pPr>
              <a:lnSpc>
                <a:spcPts val="1100"/>
              </a:lnSpc>
              <a:spcBef>
                <a:spcPts val="0"/>
              </a:spcBef>
              <a:defRPr/>
            </a:pPr>
            <a:r>
              <a:rPr lang="en-US" altLang="ja-JP" sz="1050" dirty="0">
                <a:solidFill>
                  <a:schemeClr val="tx1"/>
                </a:solidFill>
                <a:latin typeface="Meiryo UI"/>
                <a:ea typeface="Meiryo UI"/>
                <a:cs typeface="Meiryo UI"/>
              </a:rPr>
              <a:t> </a:t>
            </a:r>
            <a:r>
              <a:rPr lang="ja-JP" altLang="en-US" sz="1050" dirty="0" smtClean="0">
                <a:solidFill>
                  <a:schemeClr val="tx1"/>
                </a:solidFill>
                <a:latin typeface="Meiryo UI"/>
                <a:ea typeface="Meiryo UI"/>
                <a:cs typeface="Meiryo UI"/>
              </a:rPr>
              <a:t>重点的に取組む</a:t>
            </a:r>
            <a:endParaRPr lang="en-US" altLang="ja-JP" sz="1050" dirty="0">
              <a:solidFill>
                <a:schemeClr val="tx1"/>
              </a:solidFill>
              <a:latin typeface="Meiryo UI"/>
              <a:ea typeface="Meiryo UI"/>
              <a:cs typeface="Meiryo UI"/>
            </a:endParaRPr>
          </a:p>
        </p:txBody>
      </p:sp>
      <p:sp>
        <p:nvSpPr>
          <p:cNvPr id="104" name="角丸四角形 103"/>
          <p:cNvSpPr>
            <a:spLocks/>
          </p:cNvSpPr>
          <p:nvPr/>
        </p:nvSpPr>
        <p:spPr>
          <a:xfrm>
            <a:off x="572083" y="2211341"/>
            <a:ext cx="3888000" cy="325629"/>
          </a:xfrm>
          <a:prstGeom prst="roundRect">
            <a:avLst>
              <a:gd name="adj" fmla="val 0"/>
            </a:avLst>
          </a:prstGeom>
          <a:ln/>
        </p:spPr>
        <p:style>
          <a:lnRef idx="0">
            <a:schemeClr val="accent3"/>
          </a:lnRef>
          <a:fillRef idx="3">
            <a:schemeClr val="accent3"/>
          </a:fillRef>
          <a:effectRef idx="3">
            <a:schemeClr val="accent3"/>
          </a:effectRef>
          <a:fontRef idx="minor">
            <a:schemeClr val="lt1"/>
          </a:fontRef>
        </p:style>
        <p:txBody>
          <a:bodyPr lIns="72000" tIns="72000" rIns="36000" bIns="36000" anchor="ctr"/>
          <a:lstStyle/>
          <a:p>
            <a:pPr defTabSz="1280160" fontAlgn="auto">
              <a:lnSpc>
                <a:spcPts val="1300"/>
              </a:lnSpc>
              <a:spcBef>
                <a:spcPts val="0"/>
              </a:spcBef>
              <a:spcAft>
                <a:spcPts val="0"/>
              </a:spcAft>
              <a:defRPr/>
            </a:pPr>
            <a:r>
              <a:rPr lang="en-US" altLang="ja-JP" sz="1200" b="1" dirty="0">
                <a:solidFill>
                  <a:schemeClr val="bg1"/>
                </a:solidFill>
                <a:latin typeface="Meiryo UI"/>
                <a:ea typeface="Meiryo UI"/>
                <a:cs typeface="Meiryo UI"/>
              </a:rPr>
              <a:t>Ⅲ</a:t>
            </a:r>
            <a:r>
              <a:rPr lang="ja-JP" altLang="en-US" sz="1200" b="1" dirty="0">
                <a:solidFill>
                  <a:schemeClr val="bg1"/>
                </a:solidFill>
                <a:latin typeface="Meiryo UI"/>
                <a:ea typeface="Meiryo UI"/>
                <a:cs typeface="Meiryo UI"/>
              </a:rPr>
              <a:t>　</a:t>
            </a:r>
            <a:r>
              <a:rPr lang="ja-JP" altLang="en-US" sz="1100" b="1" u="sng" dirty="0" smtClean="0">
                <a:solidFill>
                  <a:schemeClr val="bg1"/>
                </a:solidFill>
                <a:latin typeface="Meiryo UI"/>
                <a:ea typeface="Meiryo UI"/>
                <a:cs typeface="Meiryo UI"/>
              </a:rPr>
              <a:t>第</a:t>
            </a:r>
            <a:r>
              <a:rPr lang="en-US" altLang="ja-JP" sz="1100" b="1" u="sng" dirty="0">
                <a:solidFill>
                  <a:schemeClr val="bg1"/>
                </a:solidFill>
                <a:latin typeface="Meiryo UI"/>
                <a:ea typeface="Meiryo UI"/>
                <a:cs typeface="Meiryo UI"/>
              </a:rPr>
              <a:t>4</a:t>
            </a:r>
            <a:r>
              <a:rPr lang="ja-JP" altLang="en-US" sz="1100" b="1" u="sng" dirty="0" smtClean="0">
                <a:solidFill>
                  <a:schemeClr val="bg1"/>
                </a:solidFill>
                <a:latin typeface="Meiryo UI"/>
                <a:ea typeface="Meiryo UI"/>
                <a:cs typeface="Meiryo UI"/>
              </a:rPr>
              <a:t>次</a:t>
            </a:r>
            <a:r>
              <a:rPr lang="ja-JP" altLang="en-US" sz="1100" b="1" u="sng" dirty="0">
                <a:solidFill>
                  <a:schemeClr val="bg1"/>
                </a:solidFill>
                <a:latin typeface="Meiryo UI"/>
                <a:ea typeface="Meiryo UI"/>
                <a:cs typeface="Meiryo UI"/>
              </a:rPr>
              <a:t>産業革命に対応</a:t>
            </a:r>
            <a:r>
              <a:rPr lang="ja-JP" altLang="en-US" sz="1100" b="1" u="sng" dirty="0" smtClean="0">
                <a:solidFill>
                  <a:schemeClr val="bg1"/>
                </a:solidFill>
                <a:latin typeface="Meiryo UI"/>
                <a:ea typeface="Meiryo UI"/>
                <a:cs typeface="Meiryo UI"/>
              </a:rPr>
              <a:t>したｲﾉﾍﾞｰｼｮﾝの</a:t>
            </a:r>
            <a:r>
              <a:rPr lang="ja-JP" altLang="en-US" sz="1100" b="1" u="sng" dirty="0">
                <a:solidFill>
                  <a:schemeClr val="bg1"/>
                </a:solidFill>
                <a:latin typeface="Meiryo UI"/>
                <a:ea typeface="Meiryo UI"/>
                <a:cs typeface="Meiryo UI"/>
              </a:rPr>
              <a:t>促進と生産性向上</a:t>
            </a:r>
            <a:endParaRPr lang="ja-JP" altLang="en-US" sz="1200" b="1" u="sng" dirty="0">
              <a:solidFill>
                <a:schemeClr val="bg1"/>
              </a:solidFill>
              <a:latin typeface="Meiryo UI"/>
              <a:ea typeface="Meiryo UI"/>
              <a:cs typeface="Meiryo UI"/>
            </a:endParaRPr>
          </a:p>
        </p:txBody>
      </p:sp>
      <p:sp>
        <p:nvSpPr>
          <p:cNvPr id="105" name="角丸四角形 104"/>
          <p:cNvSpPr>
            <a:spLocks/>
          </p:cNvSpPr>
          <p:nvPr/>
        </p:nvSpPr>
        <p:spPr>
          <a:xfrm>
            <a:off x="4644008" y="2210121"/>
            <a:ext cx="3888000" cy="325629"/>
          </a:xfrm>
          <a:prstGeom prst="roundRect">
            <a:avLst>
              <a:gd name="adj" fmla="val 0"/>
            </a:avLst>
          </a:prstGeom>
          <a:ln/>
        </p:spPr>
        <p:style>
          <a:lnRef idx="0">
            <a:schemeClr val="accent3"/>
          </a:lnRef>
          <a:fillRef idx="3">
            <a:schemeClr val="accent3"/>
          </a:fillRef>
          <a:effectRef idx="3">
            <a:schemeClr val="accent3"/>
          </a:effectRef>
          <a:fontRef idx="minor">
            <a:schemeClr val="lt1"/>
          </a:fontRef>
        </p:style>
        <p:txBody>
          <a:bodyPr lIns="72000" tIns="72000" rIns="36000" bIns="36000" anchor="ctr"/>
          <a:lstStyle/>
          <a:p>
            <a:pPr defTabSz="1280160" fontAlgn="auto">
              <a:lnSpc>
                <a:spcPts val="1300"/>
              </a:lnSpc>
              <a:spcBef>
                <a:spcPts val="0"/>
              </a:spcBef>
              <a:spcAft>
                <a:spcPts val="0"/>
              </a:spcAft>
              <a:defRPr/>
            </a:pPr>
            <a:r>
              <a:rPr lang="en-US" altLang="ja-JP" sz="1200" b="1" dirty="0">
                <a:solidFill>
                  <a:schemeClr val="bg1"/>
                </a:solidFill>
                <a:latin typeface="Meiryo UI"/>
                <a:ea typeface="Meiryo UI"/>
                <a:cs typeface="Meiryo UI"/>
              </a:rPr>
              <a:t>Ⅳ</a:t>
            </a:r>
            <a:r>
              <a:rPr lang="ja-JP" altLang="en-US" sz="1200" b="1" dirty="0">
                <a:solidFill>
                  <a:schemeClr val="bg1"/>
                </a:solidFill>
                <a:latin typeface="Meiryo UI"/>
                <a:ea typeface="Meiryo UI"/>
                <a:cs typeface="Meiryo UI"/>
              </a:rPr>
              <a:t>　</a:t>
            </a:r>
            <a:r>
              <a:rPr lang="ja-JP" altLang="en-US" sz="1100" b="1" u="sng" dirty="0">
                <a:solidFill>
                  <a:schemeClr val="bg1"/>
                </a:solidFill>
                <a:latin typeface="Meiryo UI"/>
                <a:ea typeface="Meiryo UI"/>
                <a:cs typeface="Meiryo UI"/>
              </a:rPr>
              <a:t>人口の減少と産業構造</a:t>
            </a:r>
            <a:r>
              <a:rPr lang="ja-JP" altLang="en-US" sz="1100" b="1" u="sng" dirty="0" smtClean="0">
                <a:solidFill>
                  <a:schemeClr val="bg1"/>
                </a:solidFill>
                <a:latin typeface="Meiryo UI"/>
                <a:ea typeface="Meiryo UI"/>
                <a:cs typeface="Meiryo UI"/>
              </a:rPr>
              <a:t>の</a:t>
            </a:r>
            <a:r>
              <a:rPr lang="ja-JP" altLang="en-US" sz="1100" b="1" u="sng" dirty="0">
                <a:solidFill>
                  <a:schemeClr val="bg1"/>
                </a:solidFill>
                <a:latin typeface="Meiryo UI"/>
                <a:ea typeface="Meiryo UI"/>
                <a:cs typeface="Meiryo UI"/>
              </a:rPr>
              <a:t>変化</a:t>
            </a:r>
            <a:r>
              <a:rPr lang="ja-JP" altLang="en-US" sz="1100" b="1" u="sng" dirty="0" smtClean="0">
                <a:solidFill>
                  <a:schemeClr val="bg1"/>
                </a:solidFill>
                <a:latin typeface="Meiryo UI"/>
                <a:ea typeface="Meiryo UI"/>
                <a:cs typeface="Meiryo UI"/>
              </a:rPr>
              <a:t>に</a:t>
            </a:r>
            <a:r>
              <a:rPr lang="ja-JP" altLang="en-US" sz="1100" b="1" u="sng" dirty="0">
                <a:solidFill>
                  <a:schemeClr val="bg1"/>
                </a:solidFill>
                <a:latin typeface="Meiryo UI"/>
                <a:ea typeface="Meiryo UI"/>
                <a:cs typeface="Meiryo UI"/>
              </a:rPr>
              <a:t>対応した人材力強化</a:t>
            </a:r>
          </a:p>
        </p:txBody>
      </p:sp>
      <p:sp>
        <p:nvSpPr>
          <p:cNvPr id="106" name="正方形/長方形 105"/>
          <p:cNvSpPr/>
          <p:nvPr/>
        </p:nvSpPr>
        <p:spPr>
          <a:xfrm>
            <a:off x="644083" y="2628232"/>
            <a:ext cx="3600000" cy="418666"/>
          </a:xfrm>
          <a:prstGeom prst="rect">
            <a:avLst/>
          </a:prstGeom>
          <a:solidFill>
            <a:schemeClr val="accent6">
              <a:lumMod val="20000"/>
              <a:lumOff val="8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36000" bIns="36000" rtlCol="0" anchor="ctr"/>
          <a:lstStyle/>
          <a:p>
            <a:pPr>
              <a:lnSpc>
                <a:spcPts val="1100"/>
              </a:lnSpc>
            </a:pP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づくり</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大阪の強みが活かせる第</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次産業革命に</a:t>
            </a:r>
            <a:endPar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かかわる分野への対応を新たに位置づけ</a:t>
            </a:r>
            <a:endPar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正方形/長方形 106"/>
          <p:cNvSpPr/>
          <p:nvPr/>
        </p:nvSpPr>
        <p:spPr>
          <a:xfrm>
            <a:off x="4716008" y="2628787"/>
            <a:ext cx="3600000" cy="418666"/>
          </a:xfrm>
          <a:prstGeom prst="rect">
            <a:avLst/>
          </a:prstGeom>
          <a:solidFill>
            <a:schemeClr val="accent6">
              <a:lumMod val="20000"/>
              <a:lumOff val="8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36000" bIns="36000" rtlCol="0" anchor="ctr"/>
          <a:lstStyle/>
          <a:p>
            <a:pPr>
              <a:lnSpc>
                <a:spcPts val="1100"/>
              </a:lnSpc>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手</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不足</a:t>
            </a:r>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、人口減少への対応を横断的な課題として</a:t>
            </a:r>
            <a:endPar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新たに位置づけ</a:t>
            </a:r>
            <a:endPar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円/楕円 107"/>
          <p:cNvSpPr/>
          <p:nvPr/>
        </p:nvSpPr>
        <p:spPr>
          <a:xfrm rot="20653038">
            <a:off x="3903259" y="2528620"/>
            <a:ext cx="617110" cy="46518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800" b="1" dirty="0" smtClean="0">
                <a:solidFill>
                  <a:schemeClr val="tx1"/>
                </a:solidFill>
              </a:rPr>
              <a:t>新規位置づけ</a:t>
            </a:r>
            <a:endParaRPr kumimoji="1" lang="ja-JP" altLang="en-US" sz="800" b="1" dirty="0">
              <a:solidFill>
                <a:schemeClr val="tx1"/>
              </a:solidFill>
            </a:endParaRPr>
          </a:p>
        </p:txBody>
      </p:sp>
      <p:sp>
        <p:nvSpPr>
          <p:cNvPr id="109" name="円/楕円 108"/>
          <p:cNvSpPr/>
          <p:nvPr/>
        </p:nvSpPr>
        <p:spPr>
          <a:xfrm rot="20653038">
            <a:off x="7981282" y="2496044"/>
            <a:ext cx="617110" cy="46518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800" b="1" dirty="0" smtClean="0">
                <a:solidFill>
                  <a:schemeClr val="tx1"/>
                </a:solidFill>
              </a:rPr>
              <a:t>新規位置づけ</a:t>
            </a:r>
            <a:endParaRPr kumimoji="1" lang="ja-JP" altLang="en-US" sz="800" b="1" dirty="0">
              <a:solidFill>
                <a:schemeClr val="tx1"/>
              </a:solidFill>
            </a:endParaRPr>
          </a:p>
        </p:txBody>
      </p:sp>
      <p:sp>
        <p:nvSpPr>
          <p:cNvPr id="60" name="テキスト ボックス 59"/>
          <p:cNvSpPr txBox="1"/>
          <p:nvPr/>
        </p:nvSpPr>
        <p:spPr>
          <a:xfrm>
            <a:off x="1488217" y="5460603"/>
            <a:ext cx="1796413" cy="307777"/>
          </a:xfrm>
          <a:prstGeom prst="rect">
            <a:avLst/>
          </a:prstGeom>
          <a:noFill/>
        </p:spPr>
        <p:txBody>
          <a:bodyPr wrap="square" rtlCol="0">
            <a:spAutoFit/>
          </a:bodyPr>
          <a:lstStyle/>
          <a:p>
            <a:pPr algn="ctr"/>
            <a:r>
              <a:rPr kumimoji="1" lang="en-US" altLang="ja-JP" sz="1400" dirty="0" smtClean="0">
                <a:solidFill>
                  <a:schemeClr val="bg1"/>
                </a:solidFill>
                <a:latin typeface="HGPｺﾞｼｯｸE" panose="020B0900000000000000" pitchFamily="50" charset="-128"/>
                <a:ea typeface="HGPｺﾞｼｯｸE" panose="020B0900000000000000" pitchFamily="50" charset="-128"/>
              </a:rPr>
              <a:t>【</a:t>
            </a:r>
            <a:r>
              <a:rPr kumimoji="1" lang="ja-JP" altLang="en-US" sz="1400" dirty="0" smtClean="0">
                <a:solidFill>
                  <a:schemeClr val="bg1"/>
                </a:solidFill>
                <a:latin typeface="HGPｺﾞｼｯｸE" panose="020B0900000000000000" pitchFamily="50" charset="-128"/>
                <a:ea typeface="HGPｺﾞｼｯｸE" panose="020B0900000000000000" pitchFamily="50" charset="-128"/>
              </a:rPr>
              <a:t>知的ｲﾝﾌﾗの充実</a:t>
            </a:r>
            <a:r>
              <a:rPr kumimoji="1" lang="en-US" altLang="ja-JP" sz="1400" dirty="0" smtClean="0">
                <a:solidFill>
                  <a:schemeClr val="bg1"/>
                </a:solidFill>
                <a:latin typeface="HGPｺﾞｼｯｸE" panose="020B0900000000000000" pitchFamily="50" charset="-128"/>
                <a:ea typeface="HGPｺﾞｼｯｸE" panose="020B0900000000000000" pitchFamily="50" charset="-128"/>
              </a:rPr>
              <a:t>】</a:t>
            </a:r>
            <a:endParaRPr kumimoji="1" lang="ja-JP" altLang="en-US" sz="1400" dirty="0">
              <a:solidFill>
                <a:schemeClr val="bg1"/>
              </a:solidFill>
              <a:latin typeface="HGPｺﾞｼｯｸE" panose="020B0900000000000000" pitchFamily="50" charset="-128"/>
              <a:ea typeface="HGPｺﾞｼｯｸE" panose="020B0900000000000000" pitchFamily="50" charset="-128"/>
            </a:endParaRPr>
          </a:p>
        </p:txBody>
      </p:sp>
      <p:sp>
        <p:nvSpPr>
          <p:cNvPr id="61" name="テキスト ボックス 60"/>
          <p:cNvSpPr txBox="1"/>
          <p:nvPr/>
        </p:nvSpPr>
        <p:spPr>
          <a:xfrm>
            <a:off x="5910597" y="5456342"/>
            <a:ext cx="1800456" cy="307777"/>
          </a:xfrm>
          <a:prstGeom prst="rect">
            <a:avLst/>
          </a:prstGeom>
          <a:noFill/>
        </p:spPr>
        <p:txBody>
          <a:bodyPr wrap="square" rtlCol="0">
            <a:spAutoFit/>
          </a:bodyPr>
          <a:lstStyle/>
          <a:p>
            <a:pPr algn="ctr"/>
            <a:r>
              <a:rPr kumimoji="1" lang="en-US" altLang="ja-JP" sz="1400" dirty="0" smtClean="0">
                <a:solidFill>
                  <a:schemeClr val="bg1"/>
                </a:solidFill>
                <a:latin typeface="HGPｺﾞｼｯｸE" panose="020B0900000000000000" pitchFamily="50" charset="-128"/>
                <a:ea typeface="HGPｺﾞｼｯｸE" panose="020B0900000000000000" pitchFamily="50" charset="-128"/>
              </a:rPr>
              <a:t>【</a:t>
            </a:r>
            <a:r>
              <a:rPr kumimoji="1" lang="ja-JP" altLang="en-US" sz="1400" dirty="0" smtClean="0">
                <a:solidFill>
                  <a:schemeClr val="bg1"/>
                </a:solidFill>
                <a:latin typeface="HGPｺﾞｼｯｸE" panose="020B0900000000000000" pitchFamily="50" charset="-128"/>
                <a:ea typeface="HGPｺﾞｼｯｸE" panose="020B0900000000000000" pitchFamily="50" charset="-128"/>
              </a:rPr>
              <a:t>都市ｲﾝﾌﾗの充実</a:t>
            </a:r>
            <a:r>
              <a:rPr kumimoji="1" lang="en-US" altLang="ja-JP" sz="1400" dirty="0" smtClean="0">
                <a:solidFill>
                  <a:schemeClr val="bg1"/>
                </a:solidFill>
                <a:latin typeface="HGPｺﾞｼｯｸE" panose="020B0900000000000000" pitchFamily="50" charset="-128"/>
                <a:ea typeface="HGPｺﾞｼｯｸE" panose="020B0900000000000000" pitchFamily="50" charset="-128"/>
              </a:rPr>
              <a:t>】</a:t>
            </a:r>
            <a:endParaRPr kumimoji="1" lang="ja-JP" altLang="en-US" sz="1400" dirty="0">
              <a:solidFill>
                <a:schemeClr val="bg1"/>
              </a:solidFill>
              <a:latin typeface="HGPｺﾞｼｯｸE" panose="020B0900000000000000" pitchFamily="50" charset="-128"/>
              <a:ea typeface="HGPｺﾞｼｯｸE" panose="020B0900000000000000" pitchFamily="50" charset="-128"/>
            </a:endParaRPr>
          </a:p>
        </p:txBody>
      </p:sp>
      <p:sp>
        <p:nvSpPr>
          <p:cNvPr id="59" name="テキスト ボックス 58"/>
          <p:cNvSpPr txBox="1"/>
          <p:nvPr/>
        </p:nvSpPr>
        <p:spPr>
          <a:xfrm>
            <a:off x="329085" y="6459051"/>
            <a:ext cx="8604384" cy="338554"/>
          </a:xfrm>
          <a:prstGeom prst="rect">
            <a:avLst/>
          </a:prstGeom>
          <a:solidFill>
            <a:schemeClr val="tx2">
              <a:lumMod val="50000"/>
            </a:schemeClr>
          </a:solidFill>
        </p:spPr>
        <p:txBody>
          <a:bodyPr wrap="square" rtlCol="0" anchor="ctr" anchorCtr="0">
            <a:spAutoFit/>
          </a:bodyPr>
          <a:lstStyle/>
          <a:p>
            <a:pPr algn="ctr"/>
            <a:r>
              <a:rPr lang="ja-JP" altLang="en-US" sz="1600" b="1" u="sng" dirty="0" smtClean="0">
                <a:solidFill>
                  <a:schemeClr val="bg1"/>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成長のための５源泉</a:t>
            </a:r>
            <a:r>
              <a:rPr lang="en-US" altLang="ja-JP" sz="1600" b="1" u="sng" dirty="0" smtClean="0">
                <a:solidFill>
                  <a:schemeClr val="bg1"/>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a:t>
            </a:r>
            <a:r>
              <a:rPr lang="ja-JP" altLang="en-US" sz="1600" b="1" u="sng" dirty="0" smtClean="0">
                <a:solidFill>
                  <a:schemeClr val="bg1"/>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集客力、人材力、産業・技術力、物流人流ｲﾝﾌﾗ、都市の再生</a:t>
            </a:r>
            <a:r>
              <a:rPr lang="en-US" altLang="ja-JP" sz="1600" b="1" u="sng" dirty="0" smtClean="0">
                <a:solidFill>
                  <a:schemeClr val="bg1"/>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a:t>
            </a:r>
            <a:endParaRPr kumimoji="1" lang="ja-JP" altLang="en-US" sz="1600" b="1" u="sng" dirty="0">
              <a:solidFill>
                <a:schemeClr val="bg1"/>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endParaRPr>
          </a:p>
        </p:txBody>
      </p:sp>
      <p:sp>
        <p:nvSpPr>
          <p:cNvPr id="75" name="大かっこ 74"/>
          <p:cNvSpPr/>
          <p:nvPr/>
        </p:nvSpPr>
        <p:spPr>
          <a:xfrm>
            <a:off x="3515464" y="4293096"/>
            <a:ext cx="2196000" cy="719029"/>
          </a:xfrm>
          <a:prstGeom prst="bracketPair">
            <a:avLst>
              <a:gd name="adj" fmla="val 10903"/>
            </a:avLst>
          </a:prstGeom>
          <a:noFill/>
          <a:ln w="9525">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08000" tIns="36000" rIns="36000" bIns="36000" anchor="ctr" anchorCtr="1"/>
          <a:lstStyle/>
          <a:p>
            <a:pPr>
              <a:lnSpc>
                <a:spcPts val="1100"/>
              </a:lnSpc>
            </a:pPr>
            <a:r>
              <a:rPr lang="en-US" altLang="ja-JP" sz="1050" dirty="0" smtClean="0">
                <a:solidFill>
                  <a:schemeClr val="tx1"/>
                </a:solidFill>
                <a:latin typeface="Meiryo UI"/>
                <a:ea typeface="Meiryo UI"/>
                <a:cs typeface="Meiryo UI"/>
              </a:rPr>
              <a:t>2025</a:t>
            </a:r>
            <a:r>
              <a:rPr lang="ja-JP" altLang="en-US" sz="1050" dirty="0" smtClean="0">
                <a:solidFill>
                  <a:schemeClr val="tx1"/>
                </a:solidFill>
                <a:latin typeface="Meiryo UI"/>
                <a:ea typeface="Meiryo UI"/>
                <a:cs typeface="Meiryo UI"/>
              </a:rPr>
              <a:t>年万博やＩＲの実現に向けた取組みとあわせて、重点分野の取組み</a:t>
            </a:r>
            <a:r>
              <a:rPr lang="ja-JP" altLang="en-US" sz="1050" dirty="0">
                <a:solidFill>
                  <a:schemeClr val="tx1"/>
                </a:solidFill>
                <a:latin typeface="Meiryo UI"/>
                <a:ea typeface="Meiryo UI"/>
                <a:cs typeface="Meiryo UI"/>
              </a:rPr>
              <a:t>を加速</a:t>
            </a:r>
            <a:r>
              <a:rPr lang="ja-JP" altLang="en-US" sz="1050" dirty="0" smtClean="0">
                <a:solidFill>
                  <a:schemeClr val="tx1"/>
                </a:solidFill>
                <a:latin typeface="Meiryo UI"/>
                <a:ea typeface="Meiryo UI"/>
                <a:cs typeface="Meiryo UI"/>
              </a:rPr>
              <a:t>させるとともに、実現後は、それらをインパクト</a:t>
            </a:r>
            <a:r>
              <a:rPr lang="ja-JP" altLang="en-US" sz="1050" dirty="0">
                <a:solidFill>
                  <a:schemeClr val="tx1"/>
                </a:solidFill>
                <a:latin typeface="Meiryo UI"/>
                <a:ea typeface="Meiryo UI"/>
                <a:cs typeface="Meiryo UI"/>
              </a:rPr>
              <a:t>と</a:t>
            </a:r>
            <a:r>
              <a:rPr lang="ja-JP" altLang="en-US" sz="1050" dirty="0" smtClean="0">
                <a:solidFill>
                  <a:schemeClr val="tx1"/>
                </a:solidFill>
                <a:latin typeface="Meiryo UI"/>
                <a:ea typeface="Meiryo UI"/>
                <a:cs typeface="Meiryo UI"/>
              </a:rPr>
              <a:t>して更なる大阪の成長・発展につなげていく</a:t>
            </a:r>
            <a:endParaRPr lang="ja-JP" altLang="en-US" sz="1050" dirty="0">
              <a:solidFill>
                <a:schemeClr val="tx1"/>
              </a:solidFill>
              <a:latin typeface="Meiryo UI"/>
              <a:ea typeface="Meiryo UI"/>
              <a:cs typeface="Meiryo UI"/>
            </a:endParaRPr>
          </a:p>
        </p:txBody>
      </p:sp>
      <p:sp>
        <p:nvSpPr>
          <p:cNvPr id="11" name="正方形/長方形 10"/>
          <p:cNvSpPr/>
          <p:nvPr/>
        </p:nvSpPr>
        <p:spPr>
          <a:xfrm>
            <a:off x="251520" y="188640"/>
            <a:ext cx="8732659" cy="6048000"/>
          </a:xfrm>
          <a:prstGeom prst="rect">
            <a:avLst/>
          </a:prstGeom>
          <a:noFill/>
          <a:ln w="57150" cmpd="dbl">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92D050"/>
              </a:solidFill>
            </a:endParaRPr>
          </a:p>
        </p:txBody>
      </p:sp>
      <p:sp>
        <p:nvSpPr>
          <p:cNvPr id="112" name="テキスト ボックス 111"/>
          <p:cNvSpPr txBox="1"/>
          <p:nvPr/>
        </p:nvSpPr>
        <p:spPr>
          <a:xfrm>
            <a:off x="1250047" y="6165304"/>
            <a:ext cx="6566020" cy="184666"/>
          </a:xfrm>
          <a:prstGeom prst="rect">
            <a:avLst/>
          </a:prstGeom>
          <a:solidFill>
            <a:schemeClr val="bg1"/>
          </a:solidFill>
        </p:spPr>
        <p:txBody>
          <a:bodyPr wrap="square" tIns="0" bIns="0" rtlCol="0">
            <a:spAutoFit/>
          </a:bodyPr>
          <a:lstStyle/>
          <a:p>
            <a:pPr algn="ctr"/>
            <a:r>
              <a:rPr kumimoji="1" lang="ja-JP" altLang="en-US" sz="1200" b="1" dirty="0" smtClean="0">
                <a:latin typeface="HGPｺﾞｼｯｸM" panose="020B0600000000000000" pitchFamily="50" charset="-128"/>
                <a:ea typeface="HGPｺﾞｼｯｸM" panose="020B0600000000000000" pitchFamily="50" charset="-128"/>
              </a:rPr>
              <a:t>５源泉の</a:t>
            </a:r>
            <a:r>
              <a:rPr lang="ja-JP" altLang="en-US" sz="1200" b="1" dirty="0" smtClean="0">
                <a:latin typeface="HGPｺﾞｼｯｸM" panose="020B0600000000000000" pitchFamily="50" charset="-128"/>
                <a:ea typeface="HGPｺﾞｼｯｸM" panose="020B0600000000000000" pitchFamily="50" charset="-128"/>
              </a:rPr>
              <a:t>もと、土壌となる知的ｲﾝﾌﾗや都市ｲﾝﾌﾗの更なる充実を図るとともに、４つの重点分野を設定</a:t>
            </a:r>
            <a:endParaRPr kumimoji="1" lang="ja-JP" altLang="en-US" sz="1200" b="1" dirty="0">
              <a:latin typeface="HGPｺﾞｼｯｸM" panose="020B0600000000000000" pitchFamily="50" charset="-128"/>
              <a:ea typeface="HGPｺﾞｼｯｸM" panose="020B0600000000000000" pitchFamily="50" charset="-128"/>
            </a:endParaRPr>
          </a:p>
        </p:txBody>
      </p:sp>
      <p:sp>
        <p:nvSpPr>
          <p:cNvPr id="84" name="図形 83"/>
          <p:cNvSpPr/>
          <p:nvPr/>
        </p:nvSpPr>
        <p:spPr>
          <a:xfrm rot="5400000" flipH="1" flipV="1">
            <a:off x="304053" y="3916025"/>
            <a:ext cx="1223889" cy="896906"/>
          </a:xfrm>
          <a:prstGeom prst="swooshArrow">
            <a:avLst>
              <a:gd name="adj1" fmla="val 35049"/>
              <a:gd name="adj2" fmla="val 38203"/>
            </a:avLst>
          </a:prstGeom>
          <a:ln/>
        </p:spPr>
        <p:style>
          <a:lnRef idx="1">
            <a:schemeClr val="accent2"/>
          </a:lnRef>
          <a:fillRef idx="2">
            <a:schemeClr val="accent2"/>
          </a:fillRef>
          <a:effectRef idx="1">
            <a:schemeClr val="accent2"/>
          </a:effectRef>
          <a:fontRef idx="minor">
            <a:schemeClr val="dk1"/>
          </a:fontRef>
        </p:style>
        <p:txBody>
          <a:bodyPr/>
          <a:lstStyle/>
          <a:p>
            <a:endParaRPr lang="ja-JP" altLang="en-US" dirty="0"/>
          </a:p>
        </p:txBody>
      </p:sp>
      <p:sp>
        <p:nvSpPr>
          <p:cNvPr id="88" name="図形 87"/>
          <p:cNvSpPr/>
          <p:nvPr/>
        </p:nvSpPr>
        <p:spPr>
          <a:xfrm rot="16200000" flipV="1">
            <a:off x="7616058" y="3916025"/>
            <a:ext cx="1223889" cy="896906"/>
          </a:xfrm>
          <a:prstGeom prst="swooshArrow">
            <a:avLst>
              <a:gd name="adj1" fmla="val 35049"/>
              <a:gd name="adj2" fmla="val 38203"/>
            </a:avLst>
          </a:prstGeom>
          <a:ln/>
        </p:spPr>
        <p:style>
          <a:lnRef idx="1">
            <a:schemeClr val="accent2"/>
          </a:lnRef>
          <a:fillRef idx="2">
            <a:schemeClr val="accent2"/>
          </a:fillRef>
          <a:effectRef idx="1">
            <a:schemeClr val="accent2"/>
          </a:effectRef>
          <a:fontRef idx="minor">
            <a:schemeClr val="dk1"/>
          </a:fontRef>
        </p:style>
        <p:txBody>
          <a:bodyPr/>
          <a:lstStyle/>
          <a:p>
            <a:endParaRPr lang="ja-JP" altLang="en-US" dirty="0"/>
          </a:p>
        </p:txBody>
      </p:sp>
      <p:sp>
        <p:nvSpPr>
          <p:cNvPr id="57" name="テキスト ボックス 56"/>
          <p:cNvSpPr txBox="1">
            <a:spLocks/>
          </p:cNvSpPr>
          <p:nvPr/>
        </p:nvSpPr>
        <p:spPr>
          <a:xfrm>
            <a:off x="5834119" y="4263088"/>
            <a:ext cx="2232000" cy="811445"/>
          </a:xfrm>
          <a:prstGeom prst="snip1Rect">
            <a:avLst>
              <a:gd name="adj" fmla="val 0"/>
            </a:avLst>
          </a:prstGeom>
        </p:spPr>
        <p:style>
          <a:lnRef idx="1">
            <a:schemeClr val="accent2"/>
          </a:lnRef>
          <a:fillRef idx="2">
            <a:schemeClr val="accent2"/>
          </a:fillRef>
          <a:effectRef idx="1">
            <a:schemeClr val="accent2"/>
          </a:effectRef>
          <a:fontRef idx="minor">
            <a:schemeClr val="dk1"/>
          </a:fontRef>
        </p:style>
        <p:txBody>
          <a:bodyPr wrap="square" lIns="108000" tIns="72000" rIns="36000" bIns="36000">
            <a:noAutofit/>
          </a:bodyPr>
          <a:lstStyle/>
          <a:p>
            <a:pPr>
              <a:lnSpc>
                <a:spcPts val="1100"/>
              </a:lnSpc>
              <a:defRPr/>
            </a:pPr>
            <a:endParaRPr lang="en-US" altLang="ja-JP" sz="1050" dirty="0">
              <a:solidFill>
                <a:srgbClr val="000000"/>
              </a:solidFill>
              <a:latin typeface="Meiryo UI"/>
              <a:ea typeface="Meiryo UI"/>
              <a:cs typeface="Meiryo UI"/>
            </a:endParaRPr>
          </a:p>
          <a:p>
            <a:pPr>
              <a:lnSpc>
                <a:spcPts val="1100"/>
              </a:lnSpc>
              <a:defRPr/>
            </a:pPr>
            <a:r>
              <a:rPr lang="ja-JP" altLang="en-US" sz="1050" dirty="0" smtClean="0">
                <a:solidFill>
                  <a:srgbClr val="000000"/>
                </a:solidFill>
                <a:latin typeface="Meiryo UI"/>
                <a:ea typeface="Meiryo UI"/>
                <a:cs typeface="Meiryo UI"/>
              </a:rPr>
              <a:t>・集客のみならず、</a:t>
            </a:r>
            <a:r>
              <a:rPr lang="en-US" altLang="ja-JP" sz="1050" dirty="0" smtClean="0">
                <a:solidFill>
                  <a:srgbClr val="000000"/>
                </a:solidFill>
                <a:latin typeface="Meiryo UI"/>
                <a:ea typeface="Meiryo UI"/>
                <a:cs typeface="Meiryo UI"/>
              </a:rPr>
              <a:t>MICE</a:t>
            </a:r>
            <a:r>
              <a:rPr lang="ja-JP" altLang="en-US" sz="1050" dirty="0" smtClean="0">
                <a:solidFill>
                  <a:srgbClr val="000000"/>
                </a:solidFill>
                <a:latin typeface="Meiryo UI"/>
                <a:ea typeface="Meiryo UI"/>
                <a:cs typeface="Meiryo UI"/>
              </a:rPr>
              <a:t>等を通じ、世</a:t>
            </a:r>
            <a:endParaRPr lang="en-US" altLang="ja-JP" sz="1050" dirty="0" smtClean="0">
              <a:solidFill>
                <a:srgbClr val="000000"/>
              </a:solidFill>
              <a:latin typeface="Meiryo UI"/>
              <a:ea typeface="Meiryo UI"/>
              <a:cs typeface="Meiryo UI"/>
            </a:endParaRPr>
          </a:p>
          <a:p>
            <a:pPr>
              <a:lnSpc>
                <a:spcPts val="1100"/>
              </a:lnSpc>
              <a:defRPr/>
            </a:pPr>
            <a:r>
              <a:rPr lang="ja-JP" altLang="en-US" sz="1050" dirty="0">
                <a:solidFill>
                  <a:srgbClr val="000000"/>
                </a:solidFill>
                <a:latin typeface="Meiryo UI"/>
                <a:ea typeface="Meiryo UI"/>
                <a:cs typeface="Meiryo UI"/>
              </a:rPr>
              <a:t>　</a:t>
            </a:r>
            <a:r>
              <a:rPr lang="ja-JP" altLang="en-US" sz="1050" dirty="0" smtClean="0">
                <a:solidFill>
                  <a:srgbClr val="000000"/>
                </a:solidFill>
                <a:latin typeface="Meiryo UI"/>
                <a:ea typeface="Meiryo UI"/>
                <a:cs typeface="Meiryo UI"/>
              </a:rPr>
              <a:t>界から人材や情報が集まり、新たな</a:t>
            </a:r>
            <a:endParaRPr lang="en-US" altLang="ja-JP" sz="1050" dirty="0" smtClean="0">
              <a:solidFill>
                <a:srgbClr val="000000"/>
              </a:solidFill>
              <a:latin typeface="Meiryo UI"/>
              <a:ea typeface="Meiryo UI"/>
              <a:cs typeface="Meiryo UI"/>
            </a:endParaRPr>
          </a:p>
          <a:p>
            <a:pPr>
              <a:lnSpc>
                <a:spcPts val="1100"/>
              </a:lnSpc>
              <a:defRPr/>
            </a:pPr>
            <a:r>
              <a:rPr lang="ja-JP" altLang="en-US" sz="1050" dirty="0">
                <a:solidFill>
                  <a:srgbClr val="000000"/>
                </a:solidFill>
                <a:latin typeface="Meiryo UI"/>
                <a:ea typeface="Meiryo UI"/>
                <a:cs typeface="Meiryo UI"/>
              </a:rPr>
              <a:t>　</a:t>
            </a:r>
            <a:r>
              <a:rPr lang="ja-JP" altLang="en-US" sz="1050" dirty="0" smtClean="0">
                <a:solidFill>
                  <a:srgbClr val="000000"/>
                </a:solidFill>
                <a:latin typeface="Meiryo UI"/>
                <a:ea typeface="Meiryo UI"/>
                <a:cs typeface="Meiryo UI"/>
              </a:rPr>
              <a:t>ビジネスや価値を創造</a:t>
            </a:r>
            <a:endParaRPr lang="en-US" altLang="ja-JP" sz="1050" dirty="0" smtClean="0">
              <a:solidFill>
                <a:srgbClr val="000000"/>
              </a:solidFill>
              <a:latin typeface="Meiryo UI"/>
              <a:ea typeface="Meiryo UI"/>
              <a:cs typeface="Meiryo UI"/>
            </a:endParaRPr>
          </a:p>
          <a:p>
            <a:pPr>
              <a:lnSpc>
                <a:spcPts val="1100"/>
              </a:lnSpc>
              <a:defRPr/>
            </a:pPr>
            <a:r>
              <a:rPr lang="ja-JP" altLang="en-US" sz="1050" dirty="0" smtClean="0">
                <a:solidFill>
                  <a:srgbClr val="000000"/>
                </a:solidFill>
                <a:latin typeface="Meiryo UI"/>
                <a:ea typeface="Meiryo UI"/>
                <a:cs typeface="Meiryo UI"/>
              </a:rPr>
              <a:t>・都市ブランド力の向上</a:t>
            </a:r>
            <a:endParaRPr lang="en-US" altLang="ja-JP" sz="1050" dirty="0">
              <a:solidFill>
                <a:srgbClr val="000000"/>
              </a:solidFill>
              <a:latin typeface="Meiryo UI"/>
              <a:ea typeface="Meiryo UI"/>
              <a:cs typeface="Meiryo UI"/>
            </a:endParaRPr>
          </a:p>
        </p:txBody>
      </p:sp>
      <p:sp>
        <p:nvSpPr>
          <p:cNvPr id="55" name="テキスト ボックス 54"/>
          <p:cNvSpPr txBox="1">
            <a:spLocks/>
          </p:cNvSpPr>
          <p:nvPr/>
        </p:nvSpPr>
        <p:spPr>
          <a:xfrm>
            <a:off x="1187872" y="4273108"/>
            <a:ext cx="2232000" cy="812076"/>
          </a:xfrm>
          <a:prstGeom prst="snipRoundRect">
            <a:avLst>
              <a:gd name="adj1" fmla="val 0"/>
              <a:gd name="adj2" fmla="val 0"/>
            </a:avLst>
          </a:prstGeom>
        </p:spPr>
        <p:style>
          <a:lnRef idx="1">
            <a:schemeClr val="accent2"/>
          </a:lnRef>
          <a:fillRef idx="2">
            <a:schemeClr val="accent2"/>
          </a:fillRef>
          <a:effectRef idx="1">
            <a:schemeClr val="accent2"/>
          </a:effectRef>
          <a:fontRef idx="minor">
            <a:schemeClr val="dk1"/>
          </a:fontRef>
        </p:style>
        <p:txBody>
          <a:bodyPr wrap="square" lIns="108000" tIns="72000" rIns="36000" bIns="36000">
            <a:noAutofit/>
          </a:bodyPr>
          <a:lstStyle/>
          <a:p>
            <a:pPr>
              <a:lnSpc>
                <a:spcPts val="1100"/>
              </a:lnSpc>
              <a:defRPr/>
            </a:pPr>
            <a:endParaRPr lang="en-US" altLang="ja-JP" sz="1050" dirty="0">
              <a:solidFill>
                <a:srgbClr val="000000"/>
              </a:solidFill>
              <a:latin typeface="Meiryo UI"/>
              <a:ea typeface="Meiryo UI"/>
              <a:cs typeface="Meiryo UI"/>
            </a:endParaRPr>
          </a:p>
          <a:p>
            <a:pPr>
              <a:lnSpc>
                <a:spcPts val="1100"/>
              </a:lnSpc>
              <a:defRPr/>
            </a:pPr>
            <a:r>
              <a:rPr lang="ja-JP" altLang="en-US" sz="1050" dirty="0" smtClean="0">
                <a:solidFill>
                  <a:srgbClr val="000000"/>
                </a:solidFill>
                <a:latin typeface="Meiryo UI"/>
                <a:ea typeface="Meiryo UI"/>
                <a:cs typeface="Meiryo UI"/>
              </a:rPr>
              <a:t>・健康・医療関連産業を中心に、大阪</a:t>
            </a:r>
            <a:endParaRPr lang="en-US" altLang="ja-JP" sz="1050" dirty="0" smtClean="0">
              <a:solidFill>
                <a:srgbClr val="000000"/>
              </a:solidFill>
              <a:latin typeface="Meiryo UI"/>
              <a:ea typeface="Meiryo UI"/>
              <a:cs typeface="Meiryo UI"/>
            </a:endParaRPr>
          </a:p>
          <a:p>
            <a:pPr>
              <a:lnSpc>
                <a:spcPts val="1100"/>
              </a:lnSpc>
              <a:defRPr/>
            </a:pPr>
            <a:r>
              <a:rPr lang="ja-JP" altLang="en-US" sz="1050" dirty="0">
                <a:solidFill>
                  <a:srgbClr val="000000"/>
                </a:solidFill>
                <a:latin typeface="Meiryo UI"/>
                <a:ea typeface="Meiryo UI"/>
                <a:cs typeface="Meiryo UI"/>
              </a:rPr>
              <a:t>　</a:t>
            </a:r>
            <a:r>
              <a:rPr lang="ja-JP" altLang="en-US" sz="1050" dirty="0" smtClean="0">
                <a:solidFill>
                  <a:srgbClr val="000000"/>
                </a:solidFill>
                <a:latin typeface="Meiryo UI"/>
                <a:ea typeface="Meiryo UI"/>
                <a:cs typeface="Meiryo UI"/>
              </a:rPr>
              <a:t>の高い技術力を、国内外に示す</a:t>
            </a:r>
            <a:endParaRPr lang="en-US" altLang="ja-JP" sz="1050" dirty="0" smtClean="0">
              <a:solidFill>
                <a:srgbClr val="000000"/>
              </a:solidFill>
              <a:latin typeface="Meiryo UI"/>
              <a:ea typeface="Meiryo UI"/>
              <a:cs typeface="Meiryo UI"/>
            </a:endParaRPr>
          </a:p>
          <a:p>
            <a:pPr>
              <a:lnSpc>
                <a:spcPts val="1100"/>
              </a:lnSpc>
              <a:defRPr/>
            </a:pPr>
            <a:r>
              <a:rPr lang="ja-JP" altLang="en-US" sz="1050" dirty="0" smtClean="0">
                <a:solidFill>
                  <a:srgbClr val="000000"/>
                </a:solidFill>
                <a:latin typeface="Meiryo UI"/>
                <a:ea typeface="Meiryo UI"/>
                <a:cs typeface="Meiryo UI"/>
              </a:rPr>
              <a:t>・世界的な課題解決にも貢献</a:t>
            </a:r>
            <a:endParaRPr lang="en-US" altLang="ja-JP" sz="1050" dirty="0" smtClean="0">
              <a:solidFill>
                <a:srgbClr val="000000"/>
              </a:solidFill>
              <a:latin typeface="Meiryo UI"/>
              <a:ea typeface="Meiryo UI"/>
              <a:cs typeface="Meiryo UI"/>
            </a:endParaRPr>
          </a:p>
          <a:p>
            <a:pPr>
              <a:lnSpc>
                <a:spcPts val="1100"/>
              </a:lnSpc>
              <a:defRPr/>
            </a:pPr>
            <a:r>
              <a:rPr lang="ja-JP" altLang="en-US" sz="1050" dirty="0" smtClean="0">
                <a:solidFill>
                  <a:srgbClr val="000000"/>
                </a:solidFill>
                <a:latin typeface="Meiryo UI"/>
                <a:ea typeface="Meiryo UI"/>
                <a:cs typeface="Meiryo UI"/>
              </a:rPr>
              <a:t>・イノベーションを喚起</a:t>
            </a:r>
            <a:endParaRPr lang="en-US" altLang="ja-JP" sz="1050" dirty="0" smtClean="0">
              <a:solidFill>
                <a:srgbClr val="000000"/>
              </a:solidFill>
              <a:latin typeface="Meiryo UI"/>
              <a:ea typeface="Meiryo UI"/>
              <a:cs typeface="Meiryo UI"/>
            </a:endParaRPr>
          </a:p>
        </p:txBody>
      </p:sp>
      <p:sp>
        <p:nvSpPr>
          <p:cNvPr id="56" name="円/楕円 55"/>
          <p:cNvSpPr/>
          <p:nvPr/>
        </p:nvSpPr>
        <p:spPr>
          <a:xfrm>
            <a:off x="1439856" y="4010973"/>
            <a:ext cx="1836000" cy="418666"/>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anchor="ctr"/>
          <a:lstStyle/>
          <a:p>
            <a:pPr algn="ctr" defTabSz="1280160" fontAlgn="auto">
              <a:spcBef>
                <a:spcPts val="0"/>
              </a:spcBef>
              <a:spcAft>
                <a:spcPts val="0"/>
              </a:spcAft>
              <a:defRPr/>
            </a:pPr>
            <a:r>
              <a:rPr lang="en-US" altLang="zh-CN"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2025</a:t>
            </a:r>
            <a:r>
              <a:rPr lang="zh-CN" altLang="en-US"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日本万国</a:t>
            </a:r>
            <a:r>
              <a:rPr lang="zh-CN" altLang="en-US"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博覧会</a:t>
            </a:r>
            <a:endParaRPr lang="ja-JP" altLang="en-US"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円/楕円 64"/>
          <p:cNvSpPr/>
          <p:nvPr/>
        </p:nvSpPr>
        <p:spPr>
          <a:xfrm>
            <a:off x="6015748" y="4005064"/>
            <a:ext cx="1836000" cy="418666"/>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anchor="ctr"/>
          <a:lstStyle/>
          <a:p>
            <a:pPr algn="ctr" defTabSz="1280160" fontAlgn="auto">
              <a:spcBef>
                <a:spcPts val="0"/>
              </a:spcBef>
              <a:spcAft>
                <a:spcPts val="0"/>
              </a:spcAft>
              <a:defRPr/>
            </a:pPr>
            <a:r>
              <a:rPr lang="en-US" altLang="zh-CN"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IR</a:t>
            </a:r>
            <a:endParaRPr lang="ja-JP" altLang="en-US"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960536" y="5755223"/>
            <a:ext cx="3073535" cy="153233"/>
          </a:xfrm>
          <a:prstGeom prst="bracketPair">
            <a:avLst/>
          </a:prstGeom>
          <a:noFill/>
          <a:ln>
            <a:solidFill>
              <a:schemeClr val="bg1"/>
            </a:solidFill>
          </a:ln>
        </p:spPr>
        <p:txBody>
          <a:bodyPr wrap="square" lIns="36000" tIns="0" rIns="36000" bIns="0" rtlCol="0">
            <a:spAutoFit/>
          </a:bodyPr>
          <a:lstStyle/>
          <a:p>
            <a:r>
              <a:rPr lang="en-US" altLang="ja-JP" sz="900" i="1" dirty="0" smtClean="0">
                <a:solidFill>
                  <a:schemeClr val="bg1"/>
                </a:solidFill>
                <a:latin typeface="HGPｺﾞｼｯｸM" panose="020B0600000000000000" pitchFamily="50" charset="-128"/>
                <a:ea typeface="HGPｺﾞｼｯｸM" panose="020B0600000000000000" pitchFamily="50" charset="-128"/>
              </a:rPr>
              <a:t>※</a:t>
            </a:r>
            <a:r>
              <a:rPr lang="ja-JP" altLang="en-US" sz="900" i="1" dirty="0" smtClean="0">
                <a:solidFill>
                  <a:schemeClr val="bg1"/>
                </a:solidFill>
                <a:latin typeface="HGPｺﾞｼｯｸM" panose="020B0600000000000000" pitchFamily="50" charset="-128"/>
                <a:ea typeface="HGPｺﾞｼｯｸM" panose="020B0600000000000000" pitchFamily="50" charset="-128"/>
              </a:rPr>
              <a:t>府立大学と市立大学の統合、</a:t>
            </a:r>
            <a:r>
              <a:rPr kumimoji="1" lang="ja-JP" altLang="en-US" sz="900" i="1" dirty="0" smtClean="0">
                <a:solidFill>
                  <a:schemeClr val="bg1"/>
                </a:solidFill>
                <a:latin typeface="HGPｺﾞｼｯｸM" panose="020B0600000000000000" pitchFamily="50" charset="-128"/>
                <a:ea typeface="HGPｺﾞｼｯｸM" panose="020B0600000000000000" pitchFamily="50" charset="-128"/>
              </a:rPr>
              <a:t>スーパー公設試の創設　など</a:t>
            </a:r>
            <a:endParaRPr kumimoji="1" lang="ja-JP" altLang="en-US" sz="900" i="1" dirty="0">
              <a:solidFill>
                <a:schemeClr val="bg1"/>
              </a:solidFill>
              <a:latin typeface="HGPｺﾞｼｯｸM" panose="020B0600000000000000" pitchFamily="50" charset="-128"/>
              <a:ea typeface="HGPｺﾞｼｯｸM" panose="020B0600000000000000" pitchFamily="50" charset="-128"/>
            </a:endParaRPr>
          </a:p>
        </p:txBody>
      </p:sp>
      <p:sp>
        <p:nvSpPr>
          <p:cNvPr id="46" name="テキスト ボックス 45"/>
          <p:cNvSpPr txBox="1"/>
          <p:nvPr/>
        </p:nvSpPr>
        <p:spPr>
          <a:xfrm>
            <a:off x="5411975" y="5741879"/>
            <a:ext cx="2838569" cy="153233"/>
          </a:xfrm>
          <a:prstGeom prst="bracketPair">
            <a:avLst/>
          </a:prstGeom>
          <a:noFill/>
          <a:ln>
            <a:solidFill>
              <a:schemeClr val="bg1"/>
            </a:solidFill>
          </a:ln>
        </p:spPr>
        <p:txBody>
          <a:bodyPr wrap="square" lIns="36000" tIns="0" rIns="36000" bIns="0" rtlCol="0">
            <a:spAutoFit/>
          </a:bodyPr>
          <a:lstStyle/>
          <a:p>
            <a:r>
              <a:rPr lang="en-US" altLang="ja-JP" sz="900" i="1" dirty="0" smtClean="0">
                <a:solidFill>
                  <a:schemeClr val="bg1"/>
                </a:solidFill>
                <a:latin typeface="HGPｺﾞｼｯｸM" panose="020B0600000000000000" pitchFamily="50" charset="-128"/>
                <a:ea typeface="HGPｺﾞｼｯｸM" panose="020B0600000000000000" pitchFamily="50" charset="-128"/>
              </a:rPr>
              <a:t>※</a:t>
            </a:r>
            <a:r>
              <a:rPr lang="ja-JP" altLang="en-US" sz="900" i="1" dirty="0" smtClean="0">
                <a:solidFill>
                  <a:schemeClr val="bg1"/>
                </a:solidFill>
                <a:latin typeface="HGPｺﾞｼｯｸM" panose="020B0600000000000000" pitchFamily="50" charset="-128"/>
                <a:ea typeface="HGPｺﾞｼｯｸM" panose="020B0600000000000000" pitchFamily="50" charset="-128"/>
              </a:rPr>
              <a:t>高速道路、鉄道ネットワークの充実・機能強化　など</a:t>
            </a:r>
            <a:endParaRPr kumimoji="1" lang="ja-JP" altLang="en-US" sz="900" i="1" dirty="0">
              <a:solidFill>
                <a:schemeClr val="bg1"/>
              </a:solidFill>
              <a:latin typeface="HGPｺﾞｼｯｸM" panose="020B0600000000000000" pitchFamily="50" charset="-128"/>
              <a:ea typeface="HGPｺﾞｼｯｸM" panose="020B0600000000000000" pitchFamily="50" charset="-128"/>
            </a:endParaRPr>
          </a:p>
        </p:txBody>
      </p:sp>
      <p:sp>
        <p:nvSpPr>
          <p:cNvPr id="2" name="スライド番号プレースホルダー 1"/>
          <p:cNvSpPr>
            <a:spLocks noGrp="1"/>
          </p:cNvSpPr>
          <p:nvPr>
            <p:ph type="sldNum" sz="quarter" idx="12"/>
          </p:nvPr>
        </p:nvSpPr>
        <p:spPr>
          <a:xfrm>
            <a:off x="7118920" y="6448251"/>
            <a:ext cx="2133600" cy="365125"/>
          </a:xfrm>
        </p:spPr>
        <p:txBody>
          <a:bodyPr/>
          <a:lstStyle/>
          <a:p>
            <a:fld id="{D2D8002D-B5B0-4BAC-B1F6-782DDCCE6D9C}" type="slidenum">
              <a:rPr kumimoji="1" lang="ja-JP" altLang="en-US" smtClean="0"/>
              <a:pPr/>
              <a:t>14</a:t>
            </a:fld>
            <a:endParaRPr kumimoji="1" lang="ja-JP" altLang="en-US" dirty="0"/>
          </a:p>
        </p:txBody>
      </p:sp>
      <p:sp>
        <p:nvSpPr>
          <p:cNvPr id="4" name="テキスト ボックス 3"/>
          <p:cNvSpPr txBox="1"/>
          <p:nvPr/>
        </p:nvSpPr>
        <p:spPr>
          <a:xfrm>
            <a:off x="-36512" y="1449529"/>
            <a:ext cx="318924" cy="3275615"/>
          </a:xfrm>
          <a:prstGeom prst="rect">
            <a:avLst/>
          </a:prstGeom>
          <a:noFill/>
        </p:spPr>
        <p:txBody>
          <a:bodyPr vert="eaVert" wrap="square" lIns="36000" tIns="36000" rIns="36000" bIns="36000" rtlCol="0">
            <a:spAutoFit/>
          </a:bodyPr>
          <a:lstStyle/>
          <a:p>
            <a:pPr algn="ctr"/>
            <a:r>
              <a:rPr kumimoji="1" lang="ja-JP" altLang="en-US" sz="1600" dirty="0" smtClean="0">
                <a:solidFill>
                  <a:srgbClr val="92D050"/>
                </a:solidFill>
              </a:rPr>
              <a:t>≪　改 訂 の ポ イ ン ト　≫</a:t>
            </a:r>
            <a:endParaRPr kumimoji="1" lang="ja-JP" altLang="en-US" sz="1600" dirty="0">
              <a:solidFill>
                <a:srgbClr val="92D050"/>
              </a:solidFill>
            </a:endParaRPr>
          </a:p>
        </p:txBody>
      </p:sp>
    </p:spTree>
    <p:extLst>
      <p:ext uri="{BB962C8B-B14F-4D97-AF65-F5344CB8AC3E}">
        <p14:creationId xmlns:p14="http://schemas.microsoft.com/office/powerpoint/2010/main" val="42789631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15</a:t>
            </a:fld>
            <a:endParaRPr kumimoji="1" lang="ja-JP" altLang="en-US" dirty="0"/>
          </a:p>
        </p:txBody>
      </p:sp>
      <p:cxnSp>
        <p:nvCxnSpPr>
          <p:cNvPr id="3" name="直線コネクタ 2"/>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265167" y="6667"/>
            <a:ext cx="8680661" cy="461665"/>
          </a:xfrm>
          <a:prstGeom prst="rect">
            <a:avLst/>
          </a:prstGeom>
          <a:noFill/>
        </p:spPr>
        <p:txBody>
          <a:bodyPr wrap="square" rtlCol="0">
            <a:spAutoFit/>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新たに</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重点化を図る分野</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～取組みの方向性～</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223489" y="1072651"/>
            <a:ext cx="8724318" cy="2554545"/>
          </a:xfrm>
          <a:prstGeom prst="rect">
            <a:avLst/>
          </a:prstGeom>
          <a:noFill/>
        </p:spPr>
        <p:txBody>
          <a:bodyPr wrap="square" rtlCol="0">
            <a:spAutoFit/>
          </a:bodyPr>
          <a:lstStyle/>
          <a:p>
            <a:pPr marL="355600" indent="-355600">
              <a:lnSpc>
                <a:spcPts val="1600"/>
              </a:lnSpc>
            </a:pP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ライフサイエンス分野</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での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・研究機関</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産業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の集積などの強み</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をもと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世界</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からさらに人や企業</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を集め</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、イノベーションが生まれる発信地としての取組み</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を、</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年万博</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での発信</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なども視野</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加速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いく。具体的には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彩都に加え、</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北</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大阪健康医療都市（健都</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）、中之島４丁目に</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おける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未来</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医療国際拠点と</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いった</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新たな</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拠点</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の形成</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を図るなど、研究成果をいち早く市場化できる環境整備を促進する。</a:t>
            </a:r>
          </a:p>
          <a:p>
            <a:pPr marL="355600" indent="-355600">
              <a:lnSpc>
                <a:spcPts val="16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ts val="1600"/>
              </a:lnSpc>
            </a:pP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大阪は、三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大都市圏で最も早く高齢化が進むととも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に、健康</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寿命が全国でも短く、</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健康に</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関する課題</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先進地域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でもある。このこと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は、逆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にいえば健康・医療に関するニーズが大きく研究開発</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から産業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創出だけで</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なく、まちづくり</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も含めた</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健康・医療の先進モデル地域としてのブランドを</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確立できる</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好機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とも言える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・研究</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機関</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・産業の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集積を活かしつつ</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ヘルスケア分野</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まで含めた</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すそ野の広い</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健康・医療関連</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産業</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集中して創出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し、成長</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とともに健康寿命の延伸など豊か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な府民生活のよき循環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を実現</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していく。 </a:t>
            </a:r>
          </a:p>
          <a:p>
            <a:pPr marL="355600" indent="-355600">
              <a:lnSpc>
                <a:spcPts val="16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ts val="1600"/>
              </a:lnSpc>
            </a:pP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今後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開催</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される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国際的な</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スポーツイベントなどとも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呼応し、</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スポーツ</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関連産業</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の活性化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を図る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。さらに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、内需だけで</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なく、今後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高齢化が進むアジアなどの健康・医療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関連産業に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対する</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海外需要</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の取り込み</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をめざす。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07504" y="3833700"/>
            <a:ext cx="8675735" cy="43204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インバウンド</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の増加を契機としたアジア市場の取り込み強化</a:t>
            </a:r>
          </a:p>
        </p:txBody>
      </p:sp>
      <p:sp>
        <p:nvSpPr>
          <p:cNvPr id="7" name="テキスト ボックス 6"/>
          <p:cNvSpPr txBox="1"/>
          <p:nvPr/>
        </p:nvSpPr>
        <p:spPr>
          <a:xfrm>
            <a:off x="300519" y="4284588"/>
            <a:ext cx="8502972" cy="2144177"/>
          </a:xfrm>
          <a:prstGeom prst="rect">
            <a:avLst/>
          </a:prstGeom>
          <a:noFill/>
        </p:spPr>
        <p:txBody>
          <a:bodyPr wrap="square" rtlCol="0">
            <a:spAutoFit/>
          </a:bodyPr>
          <a:lstStyle/>
          <a:p>
            <a:pPr marL="355600" indent="-355600">
              <a:lnSpc>
                <a:spcPts val="1600"/>
              </a:lnSpc>
            </a:pP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の観光インバウンド</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は</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大きく</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成長</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しており、</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東京五輪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、さらに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年万博や</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ＩＲ</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など</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のビッグプロジェクト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とも相まって、今後も市場拡大が期待できる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ＭＩＣＥ誘致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や観光客の需要の多様化・高度化に対応した戦略的な取組みを進めるとともに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ウェルネスツーリズム</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など、ウイング</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を広げて新たな需要を創出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していく。</a:t>
            </a:r>
          </a:p>
          <a:p>
            <a:pPr marL="355600" indent="-355600">
              <a:lnSpc>
                <a:spcPts val="16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ts val="1600"/>
              </a:lnSpc>
            </a:pP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アジア</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への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輸出増加の動きなどを踏まえ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、多様な</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大阪製品・</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食等</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の海外販路拡大</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を促進</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大阪企業</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の海外展開を積極的にサポート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することで</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ASEAN</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諸国や、さらにはインドなど、世界</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の成長をけん引</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するアジア全体の市場展開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を図る。その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ために必要なアジアと大阪</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を結ぶ</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グローバル人材、ブリッジ人材を育成・確保</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していく。</a:t>
            </a:r>
          </a:p>
          <a:p>
            <a:pPr marL="355600" indent="-355600">
              <a:lnSpc>
                <a:spcPts val="16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ts val="1600"/>
              </a:lnSpc>
            </a:pP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海外からの企業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人材、そして投資の呼び込みが、国際的な都市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間</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競争において重要。</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世界で最もビジネス</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しやすい環境づくり</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を進めるとともに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、ビジネス環境の魅力について国</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や企業など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とも連携し効果的に発信していく。</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07504" y="589501"/>
            <a:ext cx="8675735" cy="43204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400"/>
              </a:lnSpc>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健康</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関連産業の</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世界的なクラスター形成</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86511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14180" y="588942"/>
            <a:ext cx="8606016" cy="43204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600"/>
              </a:lnSpc>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第４次</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革命に対応したイノベーション</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の促進と生産性向上</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176360" y="973744"/>
            <a:ext cx="8820268" cy="2554545"/>
          </a:xfrm>
          <a:prstGeom prst="rect">
            <a:avLst/>
          </a:prstGeom>
          <a:noFill/>
        </p:spPr>
        <p:txBody>
          <a:bodyPr wrap="square" rtlCol="0">
            <a:spAutoFit/>
          </a:bodyPr>
          <a:lstStyle/>
          <a:p>
            <a:pPr marL="355600" indent="-355600">
              <a:lnSpc>
                <a:spcPts val="1600"/>
              </a:lnSpc>
            </a:pP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次産業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革命という大きな変革に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乗り遅れることなく、幅広く活用事例を生み出していく</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また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、大阪が誇る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ものづくり中小企業の強みや集積の厚みを第４次産業革命の技術と結び付け、生産性の向上やイノベーションの創出を図っていく</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。さらに、</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ものづくりだけでなく、卸売・小売や観光、健康、福祉</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、建設</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、一次産業など、多様な産業分野</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においてこうした新たな技術を組み込み、融合させることで</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業務の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負担軽減や効率化を図り人手不足</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を解消するとともに、革新的な製品・サービスを生み出し、社会課題の解決と新ビジネスの創出につなげる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ts val="16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ts val="1600"/>
              </a:lnSpc>
            </a:pP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健康</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関連</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や環境</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・新エネルギー関連をはじめと</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した新産業分野</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において、大阪の強み</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を活かしながら、</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オープンイノベーション</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や産学官連携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を促進し、業種・業態の垣根を超えて、ノウハウ・技術などの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融合を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進めていく。さらに、グローバル競争の激化などにより、重要性が増している知的財産戦略についても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中小企業等の</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知的財産活用支援の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強化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図る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ts val="16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ts val="1600"/>
              </a:lnSpc>
            </a:pP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イノベーションの担い手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となる</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チャレンジする人材・起業への支援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を進めていく。また、ビジネスモデルの発展を促す</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規制改革</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の積極的な</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導入を図るなど</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「イノベーションに挑戦しやすい都市づくり」</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を進める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166649" y="3924107"/>
            <a:ext cx="8691921" cy="2964914"/>
          </a:xfrm>
          <a:prstGeom prst="rect">
            <a:avLst/>
          </a:prstGeom>
          <a:noFill/>
        </p:spPr>
        <p:txBody>
          <a:bodyPr wrap="square" rtlCol="0">
            <a:spAutoFit/>
          </a:bodyPr>
          <a:lstStyle/>
          <a:p>
            <a:pPr marL="355600" indent="-355600">
              <a:lnSpc>
                <a:spcPts val="1600"/>
              </a:lnSpc>
            </a:pP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人手不足が顕在化し、人口の減少が確実になる中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で持続的に成長していくためには、</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産業・雇用政策だけでなく、教育、福祉、住環境、都市基盤など、多面的に対応していく必要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。働く意欲がある潜在的な人材が活躍できる場を広げていくため、産業界や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連携し、</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女性や高齢者等の活躍につながる取組みを強化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するとともに、</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働き方改革や仕事と家庭の両立支援、社会的課題の解決に取組む人材育成などの推進を図る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ts val="16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ts val="1600"/>
              </a:lnSpc>
            </a:pP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大学卒業後の若い世代が大阪から首都圏に流出</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。大阪の都市魅力や定住魅力を向上させるとともに、魅力的な仕事の場を増やし、</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若者の定着</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を図る。在阪企業との就業マッチングや、首都圏等からの移住促進など、</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人材集積を図る取組み</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を進める。また、中小企業の経営者の高齢化が進んでおり、事業承継への対応が急務。</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次世代への事業承継を進めるための支援を強化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ts val="16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ts val="1600"/>
              </a:lnSpc>
            </a:pPr>
            <a:r>
              <a:rPr lang="ja-JP"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世界的に人材の獲得競争が激化する中で、</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高度な外国専門人材の受入環境の整備を進める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とともに、</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すそ野の広い外国人技能人材についての戦略的な受入れを検討</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していく。</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ts val="16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ts val="1600"/>
              </a:lnSpc>
            </a:pP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第４次</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産業革命の進展により、</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IT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人材の不足</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新たな</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課題。また、産業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構造の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変革や</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成長するアジアとの接続強化・一体化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が不可欠。学校教育や職業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能力開発、リカレント教育も含め、官民で連携</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IT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人材やグローバル人材の育成強化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を進める。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93204" y="3505159"/>
            <a:ext cx="8606016" cy="43204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Ⅳ</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人口</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の減少と産業構造の変化に対応した人材力強化</a:t>
            </a:r>
          </a:p>
        </p:txBody>
      </p:sp>
      <p:sp>
        <p:nvSpPr>
          <p:cNvPr id="16" name="テキスト ボックス 15"/>
          <p:cNvSpPr txBox="1"/>
          <p:nvPr/>
        </p:nvSpPr>
        <p:spPr>
          <a:xfrm>
            <a:off x="265167" y="6667"/>
            <a:ext cx="8680661" cy="461665"/>
          </a:xfrm>
          <a:prstGeom prst="rect">
            <a:avLst/>
          </a:prstGeom>
          <a:noFill/>
        </p:spPr>
        <p:txBody>
          <a:bodyPr wrap="square" rtlCol="0">
            <a:spAutoFit/>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新たに</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重点化を図る分野</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～取組みの方向性～</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16</a:t>
            </a:fld>
            <a:endParaRPr kumimoji="1" lang="ja-JP" altLang="en-US"/>
          </a:p>
        </p:txBody>
      </p:sp>
    </p:spTree>
    <p:extLst>
      <p:ext uri="{BB962C8B-B14F-4D97-AF65-F5344CB8AC3E}">
        <p14:creationId xmlns:p14="http://schemas.microsoft.com/office/powerpoint/2010/main" val="24198793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円/楕円 9"/>
          <p:cNvSpPr/>
          <p:nvPr/>
        </p:nvSpPr>
        <p:spPr>
          <a:xfrm>
            <a:off x="537659" y="1271722"/>
            <a:ext cx="7999046" cy="2752521"/>
          </a:xfrm>
          <a:prstGeom prst="ellipse">
            <a:avLst/>
          </a:prstGeom>
          <a:solidFill>
            <a:schemeClr val="bg2">
              <a:lumMod val="50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p>
        </p:txBody>
      </p:sp>
      <p:sp>
        <p:nvSpPr>
          <p:cNvPr id="4" name="テキスト ボックス 3"/>
          <p:cNvSpPr txBox="1"/>
          <p:nvPr/>
        </p:nvSpPr>
        <p:spPr>
          <a:xfrm>
            <a:off x="4060376" y="2010248"/>
            <a:ext cx="1080120" cy="830997"/>
          </a:xfrm>
          <a:prstGeom prst="rect">
            <a:avLst/>
          </a:prstGeom>
          <a:noFill/>
        </p:spPr>
        <p:txBody>
          <a:bodyPr wrap="square" rtlCol="0">
            <a:spAutoFit/>
          </a:bodyPr>
          <a:lstStyle/>
          <a:p>
            <a:pPr algn="ct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好循環</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相乗効果</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427069" y="1274298"/>
            <a:ext cx="8352928" cy="5076000"/>
          </a:xfrm>
          <a:prstGeom prst="roundRect">
            <a:avLst>
              <a:gd name="adj" fmla="val 241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254507" y="6667"/>
            <a:ext cx="8650378" cy="461665"/>
          </a:xfrm>
          <a:prstGeom prst="rect">
            <a:avLst/>
          </a:prstGeom>
          <a:noFill/>
        </p:spPr>
        <p:txBody>
          <a:bodyPr wrap="square" rtlCol="0">
            <a:sp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成長戦略で大阪</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・関西がめざすべき</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姿</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5343982" y="1618548"/>
            <a:ext cx="2880000" cy="1296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 継 都 市</a:t>
            </a:r>
            <a:endParaRPr kumimoji="1"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spcBef>
                <a:spcPts val="600"/>
              </a:spcBef>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世界と日本各地を結ぶ玄関口として、</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ヒト・モノ・カネが集散し、</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日本の成長をけん引する都市</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922180" y="1618548"/>
            <a:ext cx="2880000" cy="1296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価値創造</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ﾊｲｴﾝﾄﾞ</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endParaRPr kumimoji="1"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強みを持つ産業、多様な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分野で活躍</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する人材が生まれ育ち、集い、交流し、新たな価値を生み出す都市</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上カーブ矢印 2"/>
          <p:cNvSpPr/>
          <p:nvPr/>
        </p:nvSpPr>
        <p:spPr>
          <a:xfrm>
            <a:off x="4000125" y="2440343"/>
            <a:ext cx="1230201" cy="444939"/>
          </a:xfrm>
          <a:prstGeom prst="curvedUpArrow">
            <a:avLst/>
          </a:prstGeom>
          <a:gradFill flip="none" rotWithShape="1">
            <a:gsLst>
              <a:gs pos="0">
                <a:srgbClr val="C00000"/>
              </a:gs>
              <a:gs pos="53000">
                <a:srgbClr val="D4DEFF"/>
              </a:gs>
              <a:gs pos="83000">
                <a:srgbClr val="D4DEFF"/>
              </a:gs>
              <a:gs pos="100000">
                <a:srgbClr val="96AB9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上カーブ矢印 8"/>
          <p:cNvSpPr/>
          <p:nvPr/>
        </p:nvSpPr>
        <p:spPr>
          <a:xfrm rot="10800000">
            <a:off x="3914140" y="1604208"/>
            <a:ext cx="1296144" cy="476094"/>
          </a:xfrm>
          <a:prstGeom prst="curvedUpArrow">
            <a:avLst/>
          </a:prstGeom>
          <a:gradFill flip="none" rotWithShape="1">
            <a:gsLst>
              <a:gs pos="0">
                <a:srgbClr val="C00000"/>
              </a:gs>
              <a:gs pos="53000">
                <a:srgbClr val="D4DEFF"/>
              </a:gs>
              <a:gs pos="83000">
                <a:srgbClr val="D4DEFF"/>
              </a:gs>
              <a:gs pos="100000">
                <a:srgbClr val="96AB9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1739181" y="904966"/>
            <a:ext cx="5675241" cy="584775"/>
          </a:xfrm>
          <a:prstGeom prst="rect">
            <a:avLst/>
          </a:prstGeom>
          <a:solidFill>
            <a:schemeClr val="accent2">
              <a:lumMod val="40000"/>
              <a:lumOff val="60000"/>
            </a:schemeClr>
          </a:solidFill>
          <a:ln w="22225">
            <a:solidFill>
              <a:schemeClr val="accent1"/>
            </a:solidFill>
          </a:ln>
        </p:spPr>
        <p:txBody>
          <a:bodyPr wrap="square" rtlCol="0">
            <a:spAutoFit/>
          </a:bodyPr>
          <a:lstStyle/>
          <a:p>
            <a:pPr algn="ct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日本の成長をけん引する</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東西二極の一極（副首都）として</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世界で存在感を発揮する都市</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二等辺三角形 72"/>
          <p:cNvSpPr/>
          <p:nvPr/>
        </p:nvSpPr>
        <p:spPr>
          <a:xfrm>
            <a:off x="537658" y="3771988"/>
            <a:ext cx="8050812" cy="288000"/>
          </a:xfrm>
          <a:prstGeom prst="triangl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6" name="テキスト ボックス 15"/>
          <p:cNvSpPr txBox="1"/>
          <p:nvPr/>
        </p:nvSpPr>
        <p:spPr>
          <a:xfrm>
            <a:off x="1758279" y="3088545"/>
            <a:ext cx="6182331"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dirty="0"/>
          </a:p>
        </p:txBody>
      </p:sp>
      <p:sp>
        <p:nvSpPr>
          <p:cNvPr id="41" name="角丸四角形 40"/>
          <p:cNvSpPr/>
          <p:nvPr/>
        </p:nvSpPr>
        <p:spPr>
          <a:xfrm>
            <a:off x="7036002" y="4366603"/>
            <a:ext cx="1548000" cy="1762469"/>
          </a:xfrm>
          <a:prstGeom prst="roundRect">
            <a:avLst>
              <a:gd name="adj" fmla="val 32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39" name="角丸四角形 38"/>
          <p:cNvSpPr/>
          <p:nvPr/>
        </p:nvSpPr>
        <p:spPr>
          <a:xfrm>
            <a:off x="5411416" y="4366604"/>
            <a:ext cx="1548000" cy="1762468"/>
          </a:xfrm>
          <a:prstGeom prst="roundRect">
            <a:avLst>
              <a:gd name="adj" fmla="val 32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4" name="角丸四角形 13"/>
          <p:cNvSpPr/>
          <p:nvPr/>
        </p:nvSpPr>
        <p:spPr>
          <a:xfrm>
            <a:off x="569190" y="4368044"/>
            <a:ext cx="1548000" cy="1761027"/>
          </a:xfrm>
          <a:prstGeom prst="roundRect">
            <a:avLst>
              <a:gd name="adj" fmla="val 32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0" name="角丸四角形 19"/>
          <p:cNvSpPr/>
          <p:nvPr/>
        </p:nvSpPr>
        <p:spPr>
          <a:xfrm>
            <a:off x="537658" y="4116385"/>
            <a:ext cx="1584000" cy="298260"/>
          </a:xfrm>
          <a:prstGeom prst="roundRect">
            <a:avLst>
              <a:gd name="adj" fmla="val 50000"/>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人が集う</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5379884" y="4116386"/>
            <a:ext cx="1584000" cy="298260"/>
          </a:xfrm>
          <a:prstGeom prst="roundRect">
            <a:avLst>
              <a:gd name="adj" fmla="val 50000"/>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充実したインフラ</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7004470" y="4116386"/>
            <a:ext cx="1584000" cy="298260"/>
          </a:xfrm>
          <a:prstGeom prst="roundRect">
            <a:avLst>
              <a:gd name="adj" fmla="val 50000"/>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魅力的な環境</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2180476" y="4364615"/>
            <a:ext cx="1548000" cy="1764456"/>
          </a:xfrm>
          <a:prstGeom prst="roundRect">
            <a:avLst>
              <a:gd name="adj" fmla="val 32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8" name="角丸四角形 27"/>
          <p:cNvSpPr/>
          <p:nvPr/>
        </p:nvSpPr>
        <p:spPr>
          <a:xfrm>
            <a:off x="2147538" y="4112846"/>
            <a:ext cx="1584000" cy="298260"/>
          </a:xfrm>
          <a:prstGeom prst="roundRect">
            <a:avLst>
              <a:gd name="adj" fmla="val 50000"/>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誰もが</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活躍</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2192432" y="4474897"/>
            <a:ext cx="1407688" cy="95410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成長</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を支え、けん引</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する多様な人材が育ち、集い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、活躍する都市</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5411416" y="4461928"/>
            <a:ext cx="1548000" cy="1384995"/>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観光やビジネスにおける人と物の流れを支えるインフラ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空港・港湾</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・道路・鉄道等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）が整備された都市</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569190" y="4437379"/>
            <a:ext cx="1548000" cy="1384995"/>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新たな都市魅力と、大阪の歴史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文化やホスピタリティなどの魅力があいまって、国内外から人を惹きつける</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角丸四角形 34"/>
          <p:cNvSpPr/>
          <p:nvPr/>
        </p:nvSpPr>
        <p:spPr>
          <a:xfrm>
            <a:off x="3800956" y="4352945"/>
            <a:ext cx="1548000" cy="1776127"/>
          </a:xfrm>
          <a:prstGeom prst="roundRect">
            <a:avLst>
              <a:gd name="adj" fmla="val 32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9" name="角丸四角形 28"/>
          <p:cNvSpPr/>
          <p:nvPr/>
        </p:nvSpPr>
        <p:spPr>
          <a:xfrm>
            <a:off x="3770199" y="4116385"/>
            <a:ext cx="1584000" cy="298260"/>
          </a:xfrm>
          <a:prstGeom prst="roundRect">
            <a:avLst>
              <a:gd name="adj" fmla="val 50000"/>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強い産業・技術</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852539" y="4448270"/>
            <a:ext cx="1468107" cy="1384995"/>
          </a:xfrm>
          <a:prstGeom prst="rect">
            <a:avLst/>
          </a:prstGeom>
        </p:spPr>
        <p:txBody>
          <a:bodyPr wrap="square">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将来性のある産業・技術の創出や海外展開が進み、イノベーションが生まれる国際競争力のある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1400" dirty="0"/>
          </a:p>
        </p:txBody>
      </p:sp>
      <p:sp>
        <p:nvSpPr>
          <p:cNvPr id="18" name="テキスト ボックス 17"/>
          <p:cNvSpPr txBox="1"/>
          <p:nvPr/>
        </p:nvSpPr>
        <p:spPr>
          <a:xfrm>
            <a:off x="7065027" y="4478413"/>
            <a:ext cx="1471677" cy="1169551"/>
          </a:xfrm>
          <a:prstGeom prst="rect">
            <a:avLst/>
          </a:prstGeom>
          <a:noFill/>
        </p:spPr>
        <p:txBody>
          <a:bodyPr wrap="square" rtlCol="0">
            <a:spAutoFit/>
          </a:bodyPr>
          <a:lstStyle/>
          <a:p>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ビジネス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がしやすい環境と身近に</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みどり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を実感できる空間で、住みたい、働きたい</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都市</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台形 20"/>
          <p:cNvSpPr/>
          <p:nvPr/>
        </p:nvSpPr>
        <p:spPr>
          <a:xfrm>
            <a:off x="2422362" y="3008775"/>
            <a:ext cx="4257068" cy="756000"/>
          </a:xfrm>
          <a:prstGeom prst="trapezoid">
            <a:avLst>
              <a:gd name="adj" fmla="val 4773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内外</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から信頼</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される安全</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安心の確保</a:t>
            </a:r>
            <a:endParaRPr lang="en-US" altLang="ja-JP"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lvl="0" algn="ctr">
              <a:spcBef>
                <a:spcPts val="600"/>
              </a:spcBef>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災害に対する強さと</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しなやかさを持ち、治安も向上</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21"/>
          <p:cNvSpPr>
            <a:spLocks noGrp="1"/>
          </p:cNvSpPr>
          <p:nvPr>
            <p:ph type="sldNum" sz="quarter" idx="12"/>
          </p:nvPr>
        </p:nvSpPr>
        <p:spPr/>
        <p:txBody>
          <a:bodyPr/>
          <a:lstStyle/>
          <a:p>
            <a:fld id="{D2D8002D-B5B0-4BAC-B1F6-782DDCCE6D9C}" type="slidenum">
              <a:rPr kumimoji="1" lang="ja-JP" altLang="en-US" smtClean="0"/>
              <a:pPr/>
              <a:t>17</a:t>
            </a:fld>
            <a:endParaRPr kumimoji="1" lang="ja-JP" altLang="en-US"/>
          </a:p>
        </p:txBody>
      </p:sp>
      <p:cxnSp>
        <p:nvCxnSpPr>
          <p:cNvPr id="36" name="直線コネクタ 35"/>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6685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楕円 1"/>
          <p:cNvSpPr/>
          <p:nvPr/>
        </p:nvSpPr>
        <p:spPr>
          <a:xfrm>
            <a:off x="74160" y="3861048"/>
            <a:ext cx="1143812" cy="63161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5" name="テキスト ボックス 4"/>
          <p:cNvSpPr txBox="1"/>
          <p:nvPr/>
        </p:nvSpPr>
        <p:spPr>
          <a:xfrm>
            <a:off x="207978" y="1032373"/>
            <a:ext cx="8784976" cy="2756667"/>
          </a:xfrm>
          <a:prstGeom prst="rect">
            <a:avLst/>
          </a:prstGeom>
          <a:noFill/>
          <a:ln>
            <a:solidFill>
              <a:schemeClr val="accent1">
                <a:shade val="50000"/>
              </a:schemeClr>
            </a:solidFill>
          </a:ln>
        </p:spPr>
        <p:txBody>
          <a:bodyPr wrap="none" rtlCol="0">
            <a:noAutofit/>
          </a:bodyPr>
          <a:lstStyle/>
          <a:p>
            <a:pPr marL="174625" indent="-174625">
              <a:lnSpc>
                <a:spcPts val="2300"/>
              </a:lnSpc>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○実質成長率　　年平均２％以上</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269875">
              <a:lnSpc>
                <a:spcPts val="15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◇成長戦略の主な取組み（観光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振興、産業振興、総合特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区等）による</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GRP</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（域内総生産）押し上げ効果などをもとに目標として設定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3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雇用創出　　　年平均１万人以上</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449263" indent="-174625">
              <a:lnSpc>
                <a:spcPts val="15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成長戦略の主な取組み（観光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振興、産業振興、総合特区等）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による直接雇用創出効果などをもとに目標として設定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300"/>
              </a:lnSpc>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○来阪外国人</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旅行者数</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年に年間</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1,300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万人が大阪に　　</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536575" indent="-266700">
              <a:lnSpc>
                <a:spcPts val="14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◇国目標</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(4,000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万人へ倍増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にあわせ、これまでの目標</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650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万人の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倍に設定</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大阪都市魅力創造戦略</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300"/>
              </a:lnSpc>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○貨物取扱量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年に関空</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123</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万トン</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(2009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年度比</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60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万トン増）</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3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阪神港</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590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万</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TEU</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(2008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年比</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190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万</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TEU</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増）</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536575" indent="-266700">
              <a:lnSpc>
                <a:spcPts val="2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関空は関空３空港懇談会需要予測を参考に独自設定、阪神港は国際コンテナ戦略港湾の計画書より</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250026" y="6667"/>
            <a:ext cx="5765902" cy="461665"/>
          </a:xfrm>
          <a:prstGeom prst="rect">
            <a:avLst/>
          </a:prstGeom>
          <a:noFill/>
        </p:spPr>
        <p:txBody>
          <a:bodyPr wrap="square" rtlCol="0">
            <a:spAutoFit/>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成長</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目標</a:t>
            </a:r>
          </a:p>
        </p:txBody>
      </p:sp>
      <p:sp>
        <p:nvSpPr>
          <p:cNvPr id="8" name="テキスト ボックス 7"/>
          <p:cNvSpPr txBox="1"/>
          <p:nvPr/>
        </p:nvSpPr>
        <p:spPr>
          <a:xfrm>
            <a:off x="207978" y="693820"/>
            <a:ext cx="1872208" cy="338554"/>
          </a:xfrm>
          <a:prstGeom prst="rect">
            <a:avLst/>
          </a:prstGeom>
          <a:solidFill>
            <a:schemeClr val="accent1"/>
          </a:solidFill>
        </p:spPr>
        <p:txBody>
          <a:bodyPr wrap="square" rtlCol="0">
            <a:spAutoFit/>
          </a:bodyPr>
          <a:lstStyle/>
          <a:p>
            <a:pPr algn="ctr"/>
            <a:r>
              <a:rPr lang="ja-JP" altLang="en-US" sz="1600" dirty="0" smtClean="0">
                <a:solidFill>
                  <a:schemeClr val="bg1">
                    <a:lumMod val="95000"/>
                  </a:schemeClr>
                </a:solidFill>
                <a:latin typeface="Meiryo UI" panose="020B0604030504040204" pitchFamily="50" charset="-128"/>
                <a:ea typeface="Meiryo UI" panose="020B0604030504040204" pitchFamily="50" charset="-128"/>
                <a:cs typeface="Meiryo UI" panose="020B0604030504040204" pitchFamily="50" charset="-128"/>
              </a:rPr>
              <a:t>成長目標</a:t>
            </a:r>
            <a:endParaRPr lang="ja-JP" altLang="en-US" sz="1600" dirty="0">
              <a:solidFill>
                <a:schemeClr val="bg1">
                  <a:lumMod val="9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2266451688"/>
              </p:ext>
            </p:extLst>
          </p:nvPr>
        </p:nvGraphicFramePr>
        <p:xfrm>
          <a:off x="1298364" y="3861048"/>
          <a:ext cx="7550652" cy="2592194"/>
        </p:xfrm>
        <a:graphic>
          <a:graphicData uri="http://schemas.openxmlformats.org/drawingml/2006/table">
            <a:tbl>
              <a:tblPr firstRow="1" bandRow="1">
                <a:tableStyleId>{5C22544A-7EE6-4342-B048-85BDC9FD1C3A}</a:tableStyleId>
              </a:tblPr>
              <a:tblGrid>
                <a:gridCol w="1079936"/>
                <a:gridCol w="1126085"/>
                <a:gridCol w="1222266"/>
                <a:gridCol w="1126085"/>
                <a:gridCol w="1423326"/>
                <a:gridCol w="1572954"/>
              </a:tblGrid>
              <a:tr h="245737">
                <a:tc>
                  <a:txBody>
                    <a:bodyPr/>
                    <a:lstStyle/>
                    <a:p>
                      <a:pPr algn="ct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実質成長率</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雇用創出</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来阪外国人</a:t>
                      </a:r>
                      <a:endPar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旅行者数</a:t>
                      </a:r>
                    </a:p>
                  </a:txBody>
                  <a:tcPr/>
                </a:tc>
                <a:tc>
                  <a:txBody>
                    <a:bodyPr/>
                    <a:lstStyle/>
                    <a:p>
                      <a:pPr algn="ct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貨物取扱量</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関空</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貨物取扱量</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阪神港</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tc>
              </a:tr>
              <a:tr h="332201">
                <a:tc>
                  <a:txBody>
                    <a:bodyPr/>
                    <a:lstStyle/>
                    <a:p>
                      <a:pPr algn="ctr">
                        <a:lnSpc>
                          <a:spcPts val="1100"/>
                        </a:lnSpc>
                      </a:pPr>
                      <a:r>
                        <a:rPr kumimoji="1" lang="ja-JP" altLang="en-US"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目標</a:t>
                      </a:r>
                      <a:endParaRPr kumimoji="1" lang="ja-JP" altLang="en-US" sz="1100" b="1" u="none" baseline="0" dirty="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100"/>
                        </a:lnSpc>
                      </a:pPr>
                      <a:r>
                        <a:rPr kumimoji="1" lang="ja-JP" altLang="en-US"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年平均</a:t>
                      </a:r>
                      <a:endParaRPr kumimoji="1" lang="en-US" altLang="ja-JP"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kumimoji="1" lang="en-US" altLang="ja-JP"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以上</a:t>
                      </a:r>
                      <a:endParaRPr kumimoji="1" lang="ja-JP" altLang="en-US" sz="1100" b="1" u="none" baseline="0" dirty="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100"/>
                        </a:lnSpc>
                      </a:pPr>
                      <a:r>
                        <a:rPr kumimoji="1" lang="ja-JP" altLang="en-US"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年平均</a:t>
                      </a:r>
                      <a:endParaRPr kumimoji="1" lang="en-US" altLang="ja-JP"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kumimoji="1" lang="en-US" altLang="ja-JP"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万人以上</a:t>
                      </a:r>
                      <a:endParaRPr kumimoji="1" lang="ja-JP" altLang="en-US" sz="1100" b="1" u="none" baseline="0" dirty="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100"/>
                        </a:lnSpc>
                      </a:pPr>
                      <a:r>
                        <a:rPr kumimoji="1" lang="en-US" altLang="ja-JP"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1,300</a:t>
                      </a:r>
                      <a:r>
                        <a:rPr kumimoji="1" lang="ja-JP" altLang="en-US"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b="1" u="none" baseline="0" dirty="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100"/>
                        </a:lnSpc>
                      </a:pPr>
                      <a:r>
                        <a:rPr kumimoji="1" lang="en-US" altLang="ja-JP"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123</a:t>
                      </a:r>
                      <a:r>
                        <a:rPr kumimoji="1" lang="ja-JP" altLang="en-US"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万トン</a:t>
                      </a:r>
                      <a:endParaRPr kumimoji="1" lang="en-US" altLang="ja-JP"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kumimoji="1" lang="en-US" altLang="ja-JP"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(60</a:t>
                      </a:r>
                      <a:r>
                        <a:rPr kumimoji="1" lang="ja-JP" altLang="en-US"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万トン増</a:t>
                      </a:r>
                      <a:r>
                        <a:rPr kumimoji="1" lang="en-US" altLang="ja-JP"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1" u="none" baseline="0" dirty="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100"/>
                        </a:lnSpc>
                      </a:pPr>
                      <a:r>
                        <a:rPr kumimoji="1" lang="en-US" altLang="ja-JP"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590</a:t>
                      </a:r>
                      <a:r>
                        <a:rPr kumimoji="1" lang="ja-JP" altLang="en-US"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TEU</a:t>
                      </a:r>
                      <a:r>
                        <a:rPr lang="en-US" altLang="ja-JP" sz="1050"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en-US" altLang="ja-JP" sz="12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kumimoji="1" lang="en-US" altLang="ja-JP"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(190</a:t>
                      </a:r>
                      <a:r>
                        <a:rPr kumimoji="1" lang="ja-JP" altLang="en-US"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TEU</a:t>
                      </a:r>
                      <a:r>
                        <a:rPr kumimoji="1" lang="ja-JP" altLang="en-US"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増</a:t>
                      </a:r>
                      <a:r>
                        <a:rPr kumimoji="1" lang="en-US" altLang="ja-JP" sz="1100" b="1"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a:t>
                      </a:r>
                    </a:p>
                  </a:txBody>
                  <a:tcPr anchor="ctr"/>
                </a:tc>
              </a:tr>
              <a:tr h="232219">
                <a:tc>
                  <a:txBody>
                    <a:bodyPr/>
                    <a:lstStyle/>
                    <a:p>
                      <a:pPr algn="ctr">
                        <a:lnSpc>
                          <a:spcPts val="1100"/>
                        </a:lnSpc>
                      </a:pPr>
                      <a:r>
                        <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050" u="none" baseline="0" dirty="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u="none" baseline="0" dirty="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indent="0" algn="r" defTabSz="914400" rtl="0" eaLnBrk="1" fontAlgn="auto" latinLnBrk="0" hangingPunct="1">
                        <a:lnSpc>
                          <a:spcPts val="1100"/>
                        </a:lnSpc>
                        <a:spcBef>
                          <a:spcPts val="0"/>
                        </a:spcBef>
                        <a:spcAft>
                          <a:spcPts val="0"/>
                        </a:spcAft>
                        <a:buClrTx/>
                        <a:buSzTx/>
                        <a:buFontTx/>
                        <a:buNone/>
                        <a:tabLst/>
                        <a:defRPr/>
                      </a:pPr>
                      <a:r>
                        <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+5.6</a:t>
                      </a:r>
                      <a:r>
                        <a:rPr kumimoji="1" lang="ja-JP" altLang="en-US"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万人　</a:t>
                      </a:r>
                      <a:r>
                        <a:rPr lang="en-US" altLang="ja-JP" sz="1050"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940</a:t>
                      </a:r>
                      <a:r>
                        <a:rPr kumimoji="1" lang="ja-JP" altLang="en-US"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baseline="0" dirty="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75</a:t>
                      </a:r>
                      <a:r>
                        <a:rPr kumimoji="1" lang="ja-JP" altLang="en-US"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050" u="none" baseline="0" dirty="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409</a:t>
                      </a:r>
                      <a:r>
                        <a:rPr kumimoji="1" lang="ja-JP" altLang="en-US"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050" u="none" baseline="0" dirty="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tc>
              </a:tr>
              <a:tr h="332201">
                <a:tc>
                  <a:txBody>
                    <a:bodyPr/>
                    <a:lstStyle/>
                    <a:p>
                      <a:pPr algn="ctr">
                        <a:lnSpc>
                          <a:spcPts val="1100"/>
                        </a:lnSpc>
                      </a:pPr>
                      <a:r>
                        <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050" u="none" baseline="0" dirty="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ja-JP" altLang="en-US"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0.1</a:t>
                      </a:r>
                      <a:r>
                        <a:rPr kumimoji="1" lang="ja-JP" altLang="en-US"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kumimoji="1" lang="ja-JP" altLang="en-US"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（早期推計）</a:t>
                      </a:r>
                      <a:endParaRPr kumimoji="1" lang="ja-JP" altLang="en-US" sz="1050" u="none" baseline="0" dirty="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lnSpc>
                          <a:spcPts val="1100"/>
                        </a:lnSpc>
                      </a:pPr>
                      <a:r>
                        <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+0.7</a:t>
                      </a:r>
                      <a:r>
                        <a:rPr kumimoji="1" lang="ja-JP" altLang="en-US"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万人　</a:t>
                      </a:r>
                      <a:r>
                        <a:rPr lang="en-US" altLang="ja-JP" sz="1050"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50" u="none" baseline="0" dirty="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716</a:t>
                      </a:r>
                      <a:r>
                        <a:rPr kumimoji="1" lang="ja-JP" altLang="en-US"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baseline="0" dirty="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70</a:t>
                      </a:r>
                      <a:r>
                        <a:rPr kumimoji="1" lang="ja-JP" altLang="en-US"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050" u="none" baseline="0" dirty="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409</a:t>
                      </a:r>
                      <a:r>
                        <a:rPr kumimoji="1" lang="ja-JP" altLang="en-US"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050" u="none" baseline="0" dirty="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tc>
              </a:tr>
              <a:tr h="232219">
                <a:tc>
                  <a:txBody>
                    <a:bodyPr/>
                    <a:lstStyle/>
                    <a:p>
                      <a:pPr algn="ctr">
                        <a:lnSpc>
                          <a:spcPts val="1100"/>
                        </a:lnSpc>
                      </a:pPr>
                      <a:r>
                        <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050" u="none" baseline="0" dirty="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+0.5%</a:t>
                      </a:r>
                    </a:p>
                  </a:txBody>
                  <a:tcPr/>
                </a:tc>
                <a:tc>
                  <a:txBody>
                    <a:bodyPr/>
                    <a:lstStyle/>
                    <a:p>
                      <a:pPr algn="r">
                        <a:lnSpc>
                          <a:spcPts val="1100"/>
                        </a:lnSpc>
                      </a:pPr>
                      <a:r>
                        <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+0.9</a:t>
                      </a:r>
                      <a:r>
                        <a:rPr kumimoji="1" lang="ja-JP" altLang="en-US"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万人　</a:t>
                      </a:r>
                      <a:r>
                        <a:rPr lang="en-US" altLang="ja-JP" sz="1050"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50" u="none" baseline="0" dirty="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376</a:t>
                      </a:r>
                      <a:r>
                        <a:rPr kumimoji="1" lang="ja-JP" altLang="en-US"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baseline="0" dirty="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74</a:t>
                      </a:r>
                      <a:r>
                        <a:rPr kumimoji="1" lang="ja-JP" altLang="en-US"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050" u="none" baseline="0" dirty="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4763" lvl="1" indent="0" algn="ctr">
                        <a:lnSpc>
                          <a:spcPts val="1100"/>
                        </a:lnSpc>
                      </a:pPr>
                      <a:r>
                        <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422</a:t>
                      </a:r>
                      <a:r>
                        <a:rPr kumimoji="1" lang="ja-JP" altLang="en-US"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50" u="none" baseline="0" dirty="0" smtClean="0">
                          <a:solidFill>
                            <a:schemeClr val="tx1"/>
                          </a:solidFill>
                          <a:uFillTx/>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050" u="none" baseline="0" dirty="0">
                        <a:solidFill>
                          <a:schemeClr val="tx1"/>
                        </a:solidFill>
                        <a:uFillTx/>
                        <a:latin typeface="Meiryo UI" panose="020B0604030504040204" pitchFamily="50" charset="-128"/>
                        <a:ea typeface="Meiryo UI" panose="020B0604030504040204" pitchFamily="50" charset="-128"/>
                        <a:cs typeface="Meiryo UI" panose="020B0604030504040204" pitchFamily="50" charset="-128"/>
                      </a:endParaRPr>
                    </a:p>
                  </a:txBody>
                  <a:tcPr/>
                </a:tc>
              </a:tr>
              <a:tr h="232219">
                <a:tc>
                  <a:txBody>
                    <a:bodyPr/>
                    <a:lstStyle/>
                    <a:p>
                      <a:pPr algn="ctr">
                        <a:lnSpc>
                          <a:spcPts val="1100"/>
                        </a:lnSpc>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lnSpc>
                          <a:spcPts val="1100"/>
                        </a:lnSpc>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　</a:t>
                      </a:r>
                      <a:r>
                        <a:rPr lang="en-US" altLang="ja-JP" sz="1000"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263</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424</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232219">
                <a:tc>
                  <a:txBody>
                    <a:bodyPr/>
                    <a:lstStyle/>
                    <a:p>
                      <a:pPr algn="ctr">
                        <a:lnSpc>
                          <a:spcPts val="1100"/>
                        </a:lnSpc>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-0.2%</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lnSpc>
                          <a:spcPts val="1100"/>
                        </a:lnSpc>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 </a:t>
                      </a:r>
                      <a:r>
                        <a:rPr lang="en-US" altLang="ja-JP" sz="1000"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203</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232219">
                <a:tc>
                  <a:txBody>
                    <a:bodyPr/>
                    <a:lstStyle/>
                    <a:p>
                      <a:pPr algn="ctr">
                        <a:lnSpc>
                          <a:spcPts val="1100"/>
                        </a:lnSpc>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lnSpc>
                          <a:spcPts val="1100"/>
                        </a:lnSpc>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+10.7</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 </a:t>
                      </a:r>
                      <a:r>
                        <a:rPr lang="en-US" altLang="ja-JP" sz="1050"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158</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427</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232219">
                <a:tc>
                  <a:txBody>
                    <a:bodyPr/>
                    <a:lstStyle/>
                    <a:p>
                      <a:pPr algn="ctr">
                        <a:lnSpc>
                          <a:spcPts val="1100"/>
                        </a:lnSpc>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lnSpc>
                          <a:spcPts val="1100"/>
                        </a:lnSpc>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 </a:t>
                      </a:r>
                      <a:r>
                        <a:rPr lang="en-US" altLang="ja-JP" sz="1000"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235</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ts val="1100"/>
                        </a:lnSpc>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400</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bl>
          </a:graphicData>
        </a:graphic>
      </p:graphicFrame>
      <p:sp>
        <p:nvSpPr>
          <p:cNvPr id="9" name="テキスト ボックス 8"/>
          <p:cNvSpPr txBox="1"/>
          <p:nvPr/>
        </p:nvSpPr>
        <p:spPr>
          <a:xfrm>
            <a:off x="1287178" y="6453336"/>
            <a:ext cx="5229038" cy="430887"/>
          </a:xfrm>
          <a:prstGeom prst="rect">
            <a:avLst/>
          </a:prstGeom>
          <a:noFill/>
        </p:spPr>
        <p:txBody>
          <a:bodyPr wrap="square" rtlCol="0">
            <a:spAutoFit/>
          </a:bodyPr>
          <a:lstStyle/>
          <a:p>
            <a:r>
              <a:rPr lang="en-US" altLang="ja-JP" sz="1100" baseline="30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0" baseline="30000" dirty="0" smtClean="0">
                <a:latin typeface="Meiryo UI" panose="020B0604030504040204" pitchFamily="50" charset="-128"/>
                <a:ea typeface="Meiryo UI" panose="020B0604030504040204" pitchFamily="50" charset="-128"/>
                <a:cs typeface="Meiryo UI" panose="020B0604030504040204" pitchFamily="50" charset="-128"/>
              </a:rPr>
              <a:t>1</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フィートコンテナを</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単位として、</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港湾</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が取り扱える貨物量を表す</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単位</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baseline="30000" dirty="0">
                <a:latin typeface="Meiryo UI" panose="020B0604030504040204" pitchFamily="50" charset="-128"/>
                <a:ea typeface="Meiryo UI" panose="020B0604030504040204" pitchFamily="50" charset="-128"/>
                <a:cs typeface="Meiryo UI" panose="020B0604030504040204" pitchFamily="50" charset="-128"/>
              </a:rPr>
              <a:t>*2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代替として</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府内就業者の変化を記載</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2224202" y="652953"/>
            <a:ext cx="2520242" cy="369332"/>
          </a:xfrm>
          <a:prstGeom prst="rect">
            <a:avLst/>
          </a:prstGeom>
          <a:noFill/>
        </p:spPr>
        <p:txBody>
          <a:bodyPr wrap="non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（概ね</a:t>
            </a:r>
            <a:r>
              <a:rPr lang="en-US" altLang="ja-JP" dirty="0">
                <a:latin typeface="Meiryo UI" panose="020B0604030504040204" pitchFamily="50" charset="-128"/>
                <a:ea typeface="Meiryo UI" panose="020B0604030504040204" pitchFamily="50" charset="-128"/>
                <a:cs typeface="Meiryo UI" panose="020B0604030504040204" pitchFamily="50" charset="-128"/>
              </a:rPr>
              <a:t>2020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年を</a:t>
            </a:r>
            <a:r>
              <a:rPr lang="ja-JP" altLang="en-US" dirty="0">
                <a:latin typeface="Meiryo UI" panose="020B0604030504040204" pitchFamily="50" charset="-128"/>
                <a:ea typeface="Meiryo UI" panose="020B0604030504040204" pitchFamily="50" charset="-128"/>
                <a:cs typeface="Meiryo UI" panose="020B0604030504040204" pitchFamily="50" charset="-128"/>
              </a:rPr>
              <a:t>目途</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8966" y="3945689"/>
            <a:ext cx="1296144" cy="523220"/>
          </a:xfrm>
          <a:prstGeom prst="rect">
            <a:avLst/>
          </a:prstGeom>
          <a:noFill/>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これまでの</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実績</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0"/>
          <p:cNvSpPr>
            <a:spLocks noGrp="1"/>
          </p:cNvSpPr>
          <p:nvPr>
            <p:ph type="sldNum" sz="quarter" idx="12"/>
          </p:nvPr>
        </p:nvSpPr>
        <p:spPr>
          <a:xfrm>
            <a:off x="6974904" y="6448251"/>
            <a:ext cx="2133600" cy="365125"/>
          </a:xfrm>
        </p:spPr>
        <p:txBody>
          <a:bodyPr/>
          <a:lstStyle/>
          <a:p>
            <a:fld id="{D2D8002D-B5B0-4BAC-B1F6-782DDCCE6D9C}" type="slidenum">
              <a:rPr kumimoji="1" lang="ja-JP" altLang="en-US" smtClean="0"/>
              <a:pPr/>
              <a:t>18</a:t>
            </a:fld>
            <a:endParaRPr kumimoji="1" lang="ja-JP" altLang="en-US"/>
          </a:p>
        </p:txBody>
      </p:sp>
      <p:cxnSp>
        <p:nvCxnSpPr>
          <p:cNvPr id="12" name="直線コネクタ 11"/>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5513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50025" y="20315"/>
            <a:ext cx="4293435" cy="461665"/>
          </a:xfrm>
          <a:prstGeom prst="rect">
            <a:avLst/>
          </a:prstGeom>
          <a:noFill/>
        </p:spPr>
        <p:txBody>
          <a:bodyPr wrap="square" rtlCol="0">
            <a:sp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改訂</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趣旨</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1</a:t>
            </a:fld>
            <a:endParaRPr kumimoji="1" lang="ja-JP" altLang="en-US" dirty="0"/>
          </a:p>
        </p:txBody>
      </p:sp>
      <p:sp>
        <p:nvSpPr>
          <p:cNvPr id="7" name="正方形/長方形 6"/>
          <p:cNvSpPr/>
          <p:nvPr/>
        </p:nvSpPr>
        <p:spPr>
          <a:xfrm>
            <a:off x="248570" y="752071"/>
            <a:ext cx="8647986" cy="5832648"/>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nSpc>
                <a:spcPts val="2000"/>
              </a:lnSpc>
              <a:defRPr/>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a:ea typeface="Meiryo UI"/>
                <a:cs typeface="Meiryo UI"/>
              </a:rPr>
              <a:t> 　</a:t>
            </a:r>
            <a:r>
              <a:rPr lang="ja-JP" altLang="en-US" sz="1600" b="1" dirty="0" smtClean="0">
                <a:solidFill>
                  <a:schemeClr val="tx1"/>
                </a:solidFill>
                <a:latin typeface="Meiryo UI"/>
                <a:ea typeface="Meiryo UI"/>
                <a:cs typeface="Meiryo UI"/>
              </a:rPr>
              <a:t>「</a:t>
            </a:r>
            <a:r>
              <a:rPr lang="ja-JP" altLang="en-US" sz="1600" b="1" dirty="0">
                <a:solidFill>
                  <a:schemeClr val="tx1"/>
                </a:solidFill>
                <a:latin typeface="Meiryo UI"/>
                <a:ea typeface="Meiryo UI"/>
                <a:cs typeface="Meiryo UI"/>
              </a:rPr>
              <a:t>大阪の成長戦略」は</a:t>
            </a:r>
            <a:r>
              <a:rPr lang="ja-JP" altLang="en-US" sz="1600" dirty="0">
                <a:solidFill>
                  <a:schemeClr val="tx1"/>
                </a:solidFill>
                <a:latin typeface="Meiryo UI"/>
                <a:ea typeface="Meiryo UI"/>
                <a:cs typeface="Meiryo UI"/>
              </a:rPr>
              <a:t>、大阪を新たな成長軌道に乗せるため、概ね</a:t>
            </a:r>
            <a:r>
              <a:rPr lang="en-US" altLang="ja-JP" sz="1600" dirty="0">
                <a:solidFill>
                  <a:schemeClr val="tx1"/>
                </a:solidFill>
                <a:latin typeface="Meiryo UI"/>
                <a:ea typeface="Meiryo UI"/>
                <a:cs typeface="Meiryo UI"/>
              </a:rPr>
              <a:t>2020</a:t>
            </a:r>
            <a:r>
              <a:rPr lang="ja-JP" altLang="en-US" sz="1600" dirty="0">
                <a:solidFill>
                  <a:schemeClr val="tx1"/>
                </a:solidFill>
                <a:latin typeface="Meiryo UI"/>
                <a:ea typeface="Meiryo UI"/>
                <a:cs typeface="Meiryo UI"/>
              </a:rPr>
              <a:t>年までの</a:t>
            </a:r>
            <a:r>
              <a:rPr lang="en-US" altLang="ja-JP" sz="1600" dirty="0">
                <a:solidFill>
                  <a:schemeClr val="tx1"/>
                </a:solidFill>
                <a:latin typeface="Meiryo UI"/>
                <a:ea typeface="Meiryo UI"/>
                <a:cs typeface="Meiryo UI"/>
              </a:rPr>
              <a:t>10</a:t>
            </a:r>
            <a:r>
              <a:rPr lang="ja-JP" altLang="en-US" sz="1600" dirty="0">
                <a:solidFill>
                  <a:schemeClr val="tx1"/>
                </a:solidFill>
                <a:latin typeface="Meiryo UI"/>
                <a:ea typeface="Meiryo UI"/>
                <a:cs typeface="Meiryo UI"/>
              </a:rPr>
              <a:t>年間の</a:t>
            </a:r>
            <a:r>
              <a:rPr lang="ja-JP" altLang="en-US" sz="1600" dirty="0" smtClean="0">
                <a:solidFill>
                  <a:schemeClr val="tx1"/>
                </a:solidFill>
                <a:latin typeface="Meiryo UI"/>
                <a:ea typeface="Meiryo UI"/>
                <a:cs typeface="Meiryo UI"/>
              </a:rPr>
              <a:t>成長</a:t>
            </a:r>
            <a:endParaRPr lang="en-US" altLang="ja-JP" sz="1600" dirty="0" smtClean="0">
              <a:solidFill>
                <a:schemeClr val="tx1"/>
              </a:solidFill>
              <a:latin typeface="Meiryo UI"/>
              <a:ea typeface="Meiryo UI"/>
              <a:cs typeface="Meiryo UI"/>
            </a:endParaRPr>
          </a:p>
          <a:p>
            <a:pPr>
              <a:lnSpc>
                <a:spcPts val="2000"/>
              </a:lnSpc>
              <a:defRPr/>
            </a:pPr>
            <a:r>
              <a:rPr lang="ja-JP" altLang="en-US" sz="1600" dirty="0">
                <a:solidFill>
                  <a:schemeClr val="tx1"/>
                </a:solidFill>
                <a:latin typeface="Meiryo UI"/>
                <a:ea typeface="Meiryo UI"/>
                <a:cs typeface="Meiryo UI"/>
              </a:rPr>
              <a:t>　</a:t>
            </a:r>
            <a:r>
              <a:rPr lang="ja-JP" altLang="en-US" sz="1600" dirty="0" smtClean="0">
                <a:solidFill>
                  <a:schemeClr val="tx1"/>
                </a:solidFill>
                <a:latin typeface="Meiryo UI"/>
                <a:ea typeface="Meiryo UI"/>
                <a:cs typeface="Meiryo UI"/>
              </a:rPr>
              <a:t>目標を掲げ、</a:t>
            </a:r>
            <a:r>
              <a:rPr lang="en-US" altLang="ja-JP" sz="1600" dirty="0">
                <a:solidFill>
                  <a:schemeClr val="tx1"/>
                </a:solidFill>
                <a:latin typeface="Meiryo UI"/>
                <a:ea typeface="Meiryo UI"/>
                <a:cs typeface="Meiryo UI"/>
              </a:rPr>
              <a:t> </a:t>
            </a:r>
            <a:r>
              <a:rPr lang="en-US" altLang="ja-JP" sz="1600" b="1" dirty="0">
                <a:solidFill>
                  <a:schemeClr val="tx1"/>
                </a:solidFill>
                <a:latin typeface="Meiryo UI"/>
                <a:ea typeface="Meiryo UI"/>
                <a:cs typeface="Meiryo UI"/>
              </a:rPr>
              <a:t>2010</a:t>
            </a:r>
            <a:r>
              <a:rPr lang="ja-JP" altLang="en-US" sz="1600" b="1" dirty="0">
                <a:solidFill>
                  <a:schemeClr val="tx1"/>
                </a:solidFill>
                <a:latin typeface="Meiryo UI"/>
                <a:ea typeface="Meiryo UI"/>
                <a:cs typeface="Meiryo UI"/>
              </a:rPr>
              <a:t>年（平成</a:t>
            </a:r>
            <a:r>
              <a:rPr lang="en-US" altLang="ja-JP" sz="1600" b="1" dirty="0">
                <a:solidFill>
                  <a:schemeClr val="tx1"/>
                </a:solidFill>
                <a:latin typeface="Meiryo UI"/>
                <a:ea typeface="Meiryo UI"/>
                <a:cs typeface="Meiryo UI"/>
              </a:rPr>
              <a:t>22</a:t>
            </a:r>
            <a:r>
              <a:rPr lang="ja-JP" altLang="en-US" sz="1600" b="1" dirty="0">
                <a:solidFill>
                  <a:schemeClr val="tx1"/>
                </a:solidFill>
                <a:latin typeface="Meiryo UI"/>
                <a:ea typeface="Meiryo UI"/>
                <a:cs typeface="Meiryo UI"/>
              </a:rPr>
              <a:t>年</a:t>
            </a:r>
            <a:r>
              <a:rPr lang="ja-JP" altLang="en-US" sz="1600" b="1" dirty="0" smtClean="0">
                <a:solidFill>
                  <a:schemeClr val="tx1"/>
                </a:solidFill>
                <a:latin typeface="Meiryo UI"/>
                <a:ea typeface="Meiryo UI"/>
                <a:cs typeface="Meiryo UI"/>
              </a:rPr>
              <a:t>）</a:t>
            </a:r>
            <a:r>
              <a:rPr lang="en-US" altLang="ja-JP" sz="1600" b="1" dirty="0" smtClean="0">
                <a:solidFill>
                  <a:schemeClr val="tx1"/>
                </a:solidFill>
                <a:latin typeface="Meiryo UI"/>
                <a:ea typeface="Meiryo UI"/>
                <a:cs typeface="Meiryo UI"/>
              </a:rPr>
              <a:t>12</a:t>
            </a:r>
            <a:r>
              <a:rPr lang="ja-JP" altLang="en-US" sz="1600" b="1" dirty="0" smtClean="0">
                <a:solidFill>
                  <a:schemeClr val="tx1"/>
                </a:solidFill>
                <a:latin typeface="Meiryo UI"/>
                <a:ea typeface="Meiryo UI"/>
                <a:cs typeface="Meiryo UI"/>
              </a:rPr>
              <a:t>月に策定</a:t>
            </a:r>
            <a:r>
              <a:rPr lang="ja-JP" altLang="en-US" sz="1600" dirty="0" smtClean="0">
                <a:solidFill>
                  <a:schemeClr val="tx1"/>
                </a:solidFill>
                <a:latin typeface="Meiryo UI"/>
                <a:ea typeface="Meiryo UI"/>
                <a:cs typeface="Meiryo UI"/>
              </a:rPr>
              <a:t>したもの。</a:t>
            </a:r>
            <a:r>
              <a:rPr lang="ja-JP" altLang="en-US" sz="1600" b="1" dirty="0" smtClean="0">
                <a:solidFill>
                  <a:schemeClr val="tx1"/>
                </a:solidFill>
                <a:latin typeface="Meiryo UI"/>
                <a:ea typeface="Meiryo UI"/>
                <a:cs typeface="Meiryo UI"/>
              </a:rPr>
              <a:t>大阪府と大阪市共通の戦略</a:t>
            </a:r>
            <a:r>
              <a:rPr lang="ja-JP" altLang="en-US" sz="1600" dirty="0" smtClean="0">
                <a:solidFill>
                  <a:schemeClr val="tx1"/>
                </a:solidFill>
                <a:latin typeface="Meiryo UI"/>
                <a:ea typeface="Meiryo UI"/>
                <a:cs typeface="Meiryo UI"/>
              </a:rPr>
              <a:t>として、</a:t>
            </a:r>
            <a:endParaRPr lang="en-US" altLang="ja-JP" sz="1600" dirty="0" smtClean="0">
              <a:solidFill>
                <a:schemeClr val="tx1"/>
              </a:solidFill>
              <a:latin typeface="Meiryo UI"/>
              <a:ea typeface="Meiryo UI"/>
              <a:cs typeface="Meiryo UI"/>
            </a:endParaRPr>
          </a:p>
          <a:p>
            <a:pPr>
              <a:lnSpc>
                <a:spcPts val="2000"/>
              </a:lnSpc>
              <a:defRPr/>
            </a:pPr>
            <a:r>
              <a:rPr lang="ja-JP" altLang="en-US" sz="1600" dirty="0">
                <a:solidFill>
                  <a:schemeClr val="tx1"/>
                </a:solidFill>
                <a:latin typeface="Meiryo UI"/>
                <a:ea typeface="Meiryo UI"/>
                <a:cs typeface="Meiryo UI"/>
              </a:rPr>
              <a:t>　</a:t>
            </a:r>
            <a:r>
              <a:rPr lang="ja-JP" altLang="en-US" sz="1600" dirty="0" smtClean="0">
                <a:solidFill>
                  <a:schemeClr val="tx1"/>
                </a:solidFill>
                <a:latin typeface="Meiryo UI"/>
                <a:ea typeface="Meiryo UI"/>
                <a:cs typeface="Meiryo UI"/>
              </a:rPr>
              <a:t>成長目標</a:t>
            </a:r>
            <a:r>
              <a:rPr lang="ja-JP" altLang="en-US" sz="1600" dirty="0">
                <a:solidFill>
                  <a:schemeClr val="tx1"/>
                </a:solidFill>
                <a:latin typeface="Meiryo UI"/>
                <a:ea typeface="Meiryo UI"/>
                <a:cs typeface="Meiryo UI"/>
              </a:rPr>
              <a:t>を実現するため</a:t>
            </a:r>
            <a:r>
              <a:rPr lang="ja-JP" altLang="en-US" sz="1600" dirty="0" smtClean="0">
                <a:solidFill>
                  <a:schemeClr val="tx1"/>
                </a:solidFill>
                <a:latin typeface="Meiryo UI"/>
                <a:ea typeface="Meiryo UI"/>
                <a:cs typeface="Meiryo UI"/>
              </a:rPr>
              <a:t>の短期</a:t>
            </a:r>
            <a:r>
              <a:rPr lang="ja-JP" altLang="en-US" sz="1600" dirty="0">
                <a:solidFill>
                  <a:schemeClr val="tx1"/>
                </a:solidFill>
                <a:latin typeface="Meiryo UI"/>
                <a:ea typeface="Meiryo UI"/>
                <a:cs typeface="Meiryo UI"/>
              </a:rPr>
              <a:t>・中期の具体的な取組方向をとりまとめている</a:t>
            </a:r>
            <a:r>
              <a:rPr lang="ja-JP" altLang="en-US" sz="1600" dirty="0" smtClean="0">
                <a:solidFill>
                  <a:schemeClr val="tx1"/>
                </a:solidFill>
                <a:latin typeface="Meiryo UI"/>
                <a:ea typeface="Meiryo UI"/>
                <a:cs typeface="Meiryo UI"/>
              </a:rPr>
              <a:t>。</a:t>
            </a:r>
            <a:endParaRPr lang="en-US" altLang="ja-JP" sz="1600" dirty="0" smtClean="0">
              <a:solidFill>
                <a:schemeClr val="tx1"/>
              </a:solidFill>
              <a:latin typeface="Meiryo UI"/>
              <a:ea typeface="Meiryo UI"/>
              <a:cs typeface="Meiryo UI"/>
            </a:endParaRPr>
          </a:p>
          <a:p>
            <a:pPr>
              <a:lnSpc>
                <a:spcPts val="2000"/>
              </a:lnSpc>
              <a:defRPr/>
            </a:pPr>
            <a:endParaRPr lang="en-US" altLang="ja-JP" sz="1600" dirty="0">
              <a:solidFill>
                <a:schemeClr val="tx1"/>
              </a:solidFill>
              <a:latin typeface="Meiryo UI"/>
              <a:ea typeface="Meiryo UI"/>
              <a:cs typeface="Meiryo UI"/>
            </a:endParaRPr>
          </a:p>
          <a:p>
            <a:pPr>
              <a:lnSpc>
                <a:spcPts val="2000"/>
              </a:lnSpc>
              <a:defRPr/>
            </a:pPr>
            <a:r>
              <a:rPr lang="ja-JP" altLang="en-US" sz="1600" dirty="0" smtClean="0">
                <a:solidFill>
                  <a:schemeClr val="tx1"/>
                </a:solidFill>
                <a:latin typeface="Meiryo UI"/>
                <a:ea typeface="Meiryo UI"/>
                <a:cs typeface="Meiryo UI"/>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今般の改訂で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インバウンドの増加や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雇用環境の変化、第４次産業革命の進展など、大阪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を取り</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巻く</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経済情勢の大きな変化への</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対応</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が求められていること、また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2025</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年万博</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600" b="1" dirty="0" smtClean="0">
                <a:solidFill>
                  <a:schemeClr val="tx1"/>
                </a:solidFill>
                <a:latin typeface="Meiryo UI"/>
                <a:ea typeface="Meiryo UI"/>
                <a:cs typeface="Meiryo UI"/>
              </a:rPr>
              <a:t>統合型リゾー</a:t>
            </a:r>
            <a:endParaRPr lang="en-US" altLang="ja-JP" sz="1600" b="1" dirty="0" smtClean="0">
              <a:solidFill>
                <a:schemeClr val="tx1"/>
              </a:solidFill>
              <a:latin typeface="Meiryo UI"/>
              <a:ea typeface="Meiryo UI"/>
              <a:cs typeface="Meiryo UI"/>
            </a:endParaRPr>
          </a:p>
          <a:p>
            <a:pPr>
              <a:lnSpc>
                <a:spcPts val="2000"/>
              </a:lnSpc>
              <a:defRPr/>
            </a:pPr>
            <a:r>
              <a:rPr lang="ja-JP" altLang="en-US" sz="1600" b="1" dirty="0">
                <a:solidFill>
                  <a:schemeClr val="tx1"/>
                </a:solidFill>
                <a:latin typeface="Meiryo UI"/>
                <a:ea typeface="Meiryo UI"/>
                <a:cs typeface="Meiryo UI"/>
              </a:rPr>
              <a:t>　</a:t>
            </a:r>
            <a:r>
              <a:rPr lang="ja-JP" altLang="en-US" sz="1600" b="1" dirty="0" err="1" smtClean="0">
                <a:solidFill>
                  <a:schemeClr val="tx1"/>
                </a:solidFill>
                <a:latin typeface="Meiryo UI"/>
                <a:ea typeface="Meiryo UI"/>
                <a:cs typeface="Meiryo UI"/>
              </a:rPr>
              <a:t>ト</a:t>
            </a:r>
            <a:r>
              <a:rPr lang="ja-JP" altLang="en-US" sz="1600" b="1" dirty="0">
                <a:solidFill>
                  <a:schemeClr val="tx1"/>
                </a:solidFill>
                <a:latin typeface="Meiryo UI"/>
                <a:ea typeface="Meiryo UI"/>
                <a:cs typeface="Meiryo UI"/>
              </a:rPr>
              <a:t>（</a:t>
            </a:r>
            <a:r>
              <a:rPr lang="en-US" altLang="ja-JP" sz="1600" b="1" dirty="0">
                <a:solidFill>
                  <a:schemeClr val="tx1"/>
                </a:solidFill>
                <a:latin typeface="Meiryo UI"/>
                <a:ea typeface="Meiryo UI"/>
                <a:cs typeface="Meiryo UI"/>
              </a:rPr>
              <a:t>IR</a:t>
            </a:r>
            <a:r>
              <a:rPr lang="ja-JP" altLang="en-US" sz="1600" b="1" dirty="0">
                <a:solidFill>
                  <a:schemeClr val="tx1"/>
                </a:solidFill>
                <a:latin typeface="Meiryo UI"/>
                <a:ea typeface="Meiryo UI"/>
                <a:cs typeface="Meiryo UI"/>
              </a:rPr>
              <a:t>）</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などの動き</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も具体化</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してきていることから、</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までの</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成果や課題を検証・</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総括</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したうえ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重点化を</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図る分野</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を整理し、そのための取組みを</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提示</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endParaRPr lang="en-US" altLang="ja-JP" sz="1600" dirty="0" smtClean="0">
              <a:solidFill>
                <a:schemeClr val="tx1"/>
              </a:solidFill>
              <a:latin typeface="Meiryo UI"/>
              <a:ea typeface="Meiryo UI"/>
              <a:cs typeface="Meiryo UI"/>
            </a:endParaRPr>
          </a:p>
          <a:p>
            <a:pPr>
              <a:lnSpc>
                <a:spcPts val="2000"/>
              </a:lnSpc>
              <a:defRPr/>
            </a:pPr>
            <a:r>
              <a:rPr lang="ja-JP" altLang="en-US" sz="1600" dirty="0" smtClean="0">
                <a:solidFill>
                  <a:schemeClr val="tx1"/>
                </a:solidFill>
                <a:latin typeface="Meiryo UI"/>
                <a:ea typeface="Meiryo UI"/>
                <a:cs typeface="Meiryo UI"/>
              </a:rPr>
              <a:t>○</a:t>
            </a:r>
            <a:r>
              <a:rPr lang="ja-JP" altLang="en-US" sz="1600" dirty="0">
                <a:solidFill>
                  <a:schemeClr val="tx1"/>
                </a:solidFill>
                <a:latin typeface="Meiryo UI"/>
                <a:ea typeface="Meiryo UI"/>
                <a:cs typeface="Meiryo UI"/>
              </a:rPr>
              <a:t>　</a:t>
            </a:r>
            <a:r>
              <a:rPr lang="ja-JP" altLang="en-US" sz="1600" b="1" dirty="0" smtClean="0">
                <a:solidFill>
                  <a:schemeClr val="tx1"/>
                </a:solidFill>
                <a:latin typeface="Meiryo UI"/>
                <a:ea typeface="Meiryo UI"/>
                <a:cs typeface="Meiryo UI"/>
              </a:rPr>
              <a:t>成長戦略策定時から、これまでの検証として、</a:t>
            </a:r>
            <a:endParaRPr lang="en-US" altLang="ja-JP" sz="1600" dirty="0" smtClean="0">
              <a:solidFill>
                <a:schemeClr val="tx1"/>
              </a:solidFill>
              <a:latin typeface="Meiryo UI"/>
              <a:ea typeface="Meiryo UI"/>
              <a:cs typeface="Meiryo UI"/>
            </a:endParaRPr>
          </a:p>
          <a:p>
            <a:pPr>
              <a:lnSpc>
                <a:spcPts val="2000"/>
              </a:lnSpc>
              <a:defRPr/>
            </a:pPr>
            <a:r>
              <a:rPr lang="ja-JP" altLang="en-US" sz="1600" dirty="0">
                <a:solidFill>
                  <a:schemeClr val="tx1"/>
                </a:solidFill>
                <a:latin typeface="Meiryo UI"/>
                <a:ea typeface="Meiryo UI"/>
                <a:cs typeface="Meiryo UI"/>
              </a:rPr>
              <a:t>　</a:t>
            </a:r>
            <a:r>
              <a:rPr lang="ja-JP" altLang="en-US" sz="1600" dirty="0" smtClean="0">
                <a:solidFill>
                  <a:schemeClr val="tx1"/>
                </a:solidFill>
                <a:latin typeface="Meiryo UI"/>
                <a:ea typeface="Meiryo UI"/>
                <a:cs typeface="Meiryo UI"/>
              </a:rPr>
              <a:t>　・</a:t>
            </a:r>
            <a:r>
              <a:rPr lang="ja-JP" altLang="en-US" sz="1600" b="1" dirty="0" smtClean="0">
                <a:solidFill>
                  <a:schemeClr val="tx1"/>
                </a:solidFill>
                <a:latin typeface="Meiryo UI"/>
                <a:ea typeface="Meiryo UI"/>
                <a:cs typeface="Meiryo UI"/>
              </a:rPr>
              <a:t>大阪</a:t>
            </a:r>
            <a:r>
              <a:rPr lang="ja-JP" altLang="en-US" sz="1600" b="1" dirty="0">
                <a:solidFill>
                  <a:schemeClr val="tx1"/>
                </a:solidFill>
                <a:latin typeface="Meiryo UI"/>
                <a:ea typeface="Meiryo UI"/>
                <a:cs typeface="Meiryo UI"/>
              </a:rPr>
              <a:t>の</a:t>
            </a:r>
            <a:r>
              <a:rPr lang="ja-JP" altLang="en-US" sz="1600" b="1" dirty="0" smtClean="0">
                <a:solidFill>
                  <a:schemeClr val="tx1"/>
                </a:solidFill>
                <a:latin typeface="Meiryo UI"/>
                <a:ea typeface="Meiryo UI"/>
                <a:cs typeface="Meiryo UI"/>
              </a:rPr>
              <a:t>経済</a:t>
            </a:r>
            <a:r>
              <a:rPr lang="ja-JP" altLang="en-US" sz="1600" b="1" dirty="0">
                <a:solidFill>
                  <a:schemeClr val="tx1"/>
                </a:solidFill>
                <a:latin typeface="Meiryo UI"/>
                <a:ea typeface="Meiryo UI"/>
                <a:cs typeface="Meiryo UI"/>
              </a:rPr>
              <a:t>や</a:t>
            </a:r>
            <a:r>
              <a:rPr lang="ja-JP" altLang="en-US" sz="1600" b="1" dirty="0" smtClean="0">
                <a:solidFill>
                  <a:schemeClr val="tx1"/>
                </a:solidFill>
                <a:latin typeface="Meiryo UI"/>
                <a:ea typeface="Meiryo UI"/>
                <a:cs typeface="Meiryo UI"/>
              </a:rPr>
              <a:t>産業は</a:t>
            </a:r>
            <a:r>
              <a:rPr lang="ja-JP" altLang="en-US" sz="1600" b="1" dirty="0">
                <a:solidFill>
                  <a:schemeClr val="tx1"/>
                </a:solidFill>
                <a:latin typeface="Meiryo UI"/>
                <a:ea typeface="Meiryo UI"/>
                <a:cs typeface="Meiryo UI"/>
              </a:rPr>
              <a:t>回復</a:t>
            </a:r>
            <a:r>
              <a:rPr lang="ja-JP" altLang="en-US" sz="1600" b="1" dirty="0" smtClean="0">
                <a:solidFill>
                  <a:schemeClr val="tx1"/>
                </a:solidFill>
                <a:latin typeface="Meiryo UI"/>
                <a:ea typeface="Meiryo UI"/>
                <a:cs typeface="Meiryo UI"/>
              </a:rPr>
              <a:t>傾向</a:t>
            </a:r>
            <a:r>
              <a:rPr lang="ja-JP" altLang="en-US" sz="1600" dirty="0" smtClean="0">
                <a:solidFill>
                  <a:schemeClr val="tx1"/>
                </a:solidFill>
                <a:latin typeface="Meiryo UI"/>
                <a:ea typeface="Meiryo UI"/>
                <a:cs typeface="Meiryo UI"/>
              </a:rPr>
              <a:t>にある</a:t>
            </a:r>
            <a:endParaRPr lang="en-US" altLang="ja-JP" sz="1600" dirty="0" smtClean="0">
              <a:solidFill>
                <a:schemeClr val="tx1"/>
              </a:solidFill>
              <a:latin typeface="Meiryo UI"/>
              <a:ea typeface="Meiryo UI"/>
              <a:cs typeface="Meiryo UI"/>
            </a:endParaRPr>
          </a:p>
          <a:p>
            <a:pPr>
              <a:lnSpc>
                <a:spcPts val="2000"/>
              </a:lnSpc>
              <a:defRPr/>
            </a:pPr>
            <a:r>
              <a:rPr lang="ja-JP" altLang="en-US" sz="1600" dirty="0">
                <a:solidFill>
                  <a:schemeClr val="tx1"/>
                </a:solidFill>
                <a:latin typeface="Meiryo UI"/>
                <a:ea typeface="Meiryo UI"/>
                <a:cs typeface="Meiryo UI"/>
              </a:rPr>
              <a:t>　</a:t>
            </a:r>
            <a:r>
              <a:rPr lang="ja-JP" altLang="en-US" sz="1600" dirty="0" smtClean="0">
                <a:solidFill>
                  <a:schemeClr val="tx1"/>
                </a:solidFill>
                <a:latin typeface="Meiryo UI"/>
                <a:ea typeface="Meiryo UI"/>
                <a:cs typeface="Meiryo UI"/>
              </a:rPr>
              <a:t>　・アジア</a:t>
            </a:r>
            <a:r>
              <a:rPr lang="ja-JP" altLang="en-US" sz="1600" dirty="0">
                <a:solidFill>
                  <a:schemeClr val="tx1"/>
                </a:solidFill>
                <a:latin typeface="Meiryo UI"/>
                <a:ea typeface="Meiryo UI"/>
                <a:cs typeface="Meiryo UI"/>
              </a:rPr>
              <a:t>とのつながりの深まりなど</a:t>
            </a:r>
            <a:r>
              <a:rPr lang="ja-JP" altLang="en-US" sz="1600" dirty="0" smtClean="0">
                <a:solidFill>
                  <a:schemeClr val="tx1"/>
                </a:solidFill>
                <a:latin typeface="Meiryo UI"/>
                <a:ea typeface="Meiryo UI"/>
                <a:cs typeface="Meiryo UI"/>
              </a:rPr>
              <a:t>から、</a:t>
            </a:r>
            <a:r>
              <a:rPr lang="ja-JP" altLang="en-US" sz="1600" b="1" dirty="0" smtClean="0">
                <a:solidFill>
                  <a:schemeClr val="tx1"/>
                </a:solidFill>
                <a:latin typeface="Meiryo UI"/>
                <a:ea typeface="Meiryo UI"/>
                <a:cs typeface="Meiryo UI"/>
              </a:rPr>
              <a:t>「</a:t>
            </a:r>
            <a:r>
              <a:rPr lang="ja-JP" altLang="en-US" sz="1600" b="1" dirty="0">
                <a:solidFill>
                  <a:schemeClr val="tx1"/>
                </a:solidFill>
                <a:latin typeface="Meiryo UI"/>
                <a:ea typeface="Meiryo UI"/>
                <a:cs typeface="Meiryo UI"/>
              </a:rPr>
              <a:t>中継都市」としての機能は高まりつつ</a:t>
            </a:r>
            <a:r>
              <a:rPr lang="ja-JP" altLang="en-US" sz="1600" b="1" dirty="0" smtClean="0">
                <a:solidFill>
                  <a:schemeClr val="tx1"/>
                </a:solidFill>
                <a:latin typeface="Meiryo UI"/>
                <a:ea typeface="Meiryo UI"/>
                <a:cs typeface="Meiryo UI"/>
              </a:rPr>
              <a:t>ある</a:t>
            </a:r>
            <a:endParaRPr lang="en-US" altLang="ja-JP" sz="1600" b="1" dirty="0" smtClean="0">
              <a:solidFill>
                <a:schemeClr val="tx1"/>
              </a:solidFill>
              <a:latin typeface="Meiryo UI"/>
              <a:ea typeface="Meiryo UI"/>
              <a:cs typeface="Meiryo UI"/>
            </a:endParaRPr>
          </a:p>
          <a:p>
            <a:pPr>
              <a:lnSpc>
                <a:spcPts val="2000"/>
              </a:lnSpc>
              <a:defRPr/>
            </a:pPr>
            <a:r>
              <a:rPr lang="ja-JP" altLang="en-US" sz="1600" dirty="0">
                <a:solidFill>
                  <a:schemeClr val="tx1"/>
                </a:solidFill>
                <a:latin typeface="Meiryo UI"/>
                <a:ea typeface="Meiryo UI"/>
                <a:cs typeface="Meiryo UI"/>
              </a:rPr>
              <a:t>　</a:t>
            </a:r>
            <a:r>
              <a:rPr lang="ja-JP" altLang="en-US" sz="1600" dirty="0" smtClean="0">
                <a:solidFill>
                  <a:schemeClr val="tx1"/>
                </a:solidFill>
                <a:latin typeface="Meiryo UI"/>
                <a:ea typeface="Meiryo UI"/>
                <a:cs typeface="Meiryo UI"/>
              </a:rPr>
              <a:t>　・</a:t>
            </a:r>
            <a:r>
              <a:rPr lang="ja-JP" altLang="en-US" sz="1600" b="1" dirty="0" smtClean="0">
                <a:solidFill>
                  <a:schemeClr val="tx1"/>
                </a:solidFill>
                <a:latin typeface="Meiryo UI"/>
                <a:ea typeface="Meiryo UI"/>
                <a:cs typeface="Meiryo UI"/>
              </a:rPr>
              <a:t> 「</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価値創造</a:t>
            </a: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solidFill>
                <a:latin typeface="Meiryo UI"/>
                <a:ea typeface="Meiryo UI"/>
                <a:cs typeface="Meiryo UI"/>
              </a:rPr>
              <a:t>ハイエンド</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solidFill>
                <a:latin typeface="Meiryo UI"/>
                <a:ea typeface="Meiryo UI"/>
                <a:cs typeface="Meiryo UI"/>
              </a:rPr>
              <a:t>都市</a:t>
            </a:r>
            <a:r>
              <a:rPr lang="ja-JP" altLang="en-US" sz="1600" b="1" dirty="0">
                <a:solidFill>
                  <a:schemeClr val="tx1"/>
                </a:solidFill>
                <a:latin typeface="Meiryo UI"/>
                <a:ea typeface="Meiryo UI"/>
                <a:cs typeface="Meiryo UI"/>
              </a:rPr>
              <a:t>」という観点からは、</a:t>
            </a:r>
            <a:r>
              <a:rPr lang="ja-JP" altLang="en-US" sz="1600" dirty="0">
                <a:solidFill>
                  <a:schemeClr val="tx1"/>
                </a:solidFill>
                <a:latin typeface="Meiryo UI"/>
                <a:ea typeface="Meiryo UI"/>
                <a:cs typeface="Meiryo UI"/>
              </a:rPr>
              <a:t>ライフサイエンス分野などで一定の芽は</a:t>
            </a:r>
            <a:r>
              <a:rPr lang="ja-JP" altLang="en-US" sz="1600" dirty="0" smtClean="0">
                <a:solidFill>
                  <a:schemeClr val="tx1"/>
                </a:solidFill>
                <a:latin typeface="Meiryo UI"/>
                <a:ea typeface="Meiryo UI"/>
                <a:cs typeface="Meiryo UI"/>
              </a:rPr>
              <a:t>見られる</a:t>
            </a:r>
            <a:endParaRPr lang="en-US" altLang="ja-JP" sz="1600" dirty="0" smtClean="0">
              <a:solidFill>
                <a:schemeClr val="tx1"/>
              </a:solidFill>
              <a:latin typeface="Meiryo UI"/>
              <a:ea typeface="Meiryo UI"/>
              <a:cs typeface="Meiryo UI"/>
            </a:endParaRPr>
          </a:p>
          <a:p>
            <a:pPr>
              <a:lnSpc>
                <a:spcPts val="2000"/>
              </a:lnSpc>
              <a:defRPr/>
            </a:pPr>
            <a:r>
              <a:rPr lang="ja-JP" altLang="en-US" sz="1600" dirty="0">
                <a:solidFill>
                  <a:schemeClr val="tx1"/>
                </a:solidFill>
                <a:latin typeface="Meiryo UI"/>
                <a:ea typeface="Meiryo UI"/>
                <a:cs typeface="Meiryo UI"/>
              </a:rPr>
              <a:t>　</a:t>
            </a:r>
            <a:r>
              <a:rPr lang="ja-JP" altLang="en-US" sz="1600" dirty="0" smtClean="0">
                <a:solidFill>
                  <a:schemeClr val="tx1"/>
                </a:solidFill>
                <a:latin typeface="Meiryo UI"/>
                <a:ea typeface="Meiryo UI"/>
                <a:cs typeface="Meiryo UI"/>
              </a:rPr>
              <a:t>　　が</a:t>
            </a:r>
            <a:r>
              <a:rPr lang="ja-JP" altLang="en-US" sz="1600" b="1" dirty="0" smtClean="0">
                <a:solidFill>
                  <a:schemeClr val="tx1"/>
                </a:solidFill>
                <a:latin typeface="Meiryo UI"/>
                <a:ea typeface="Meiryo UI"/>
                <a:cs typeface="Meiryo UI"/>
              </a:rPr>
              <a:t>産業のさら</a:t>
            </a:r>
            <a:r>
              <a:rPr lang="ja-JP" altLang="en-US" sz="1600" b="1" dirty="0">
                <a:solidFill>
                  <a:schemeClr val="tx1"/>
                </a:solidFill>
                <a:latin typeface="Meiryo UI"/>
                <a:ea typeface="Meiryo UI"/>
                <a:cs typeface="Meiryo UI"/>
              </a:rPr>
              <a:t>なる高付加価値化や</a:t>
            </a:r>
            <a:r>
              <a:rPr lang="ja-JP" altLang="en-US" sz="1600" b="1" dirty="0" smtClean="0">
                <a:solidFill>
                  <a:schemeClr val="tx1"/>
                </a:solidFill>
                <a:latin typeface="Meiryo UI"/>
                <a:ea typeface="Meiryo UI"/>
                <a:cs typeface="Meiryo UI"/>
              </a:rPr>
              <a:t>人</a:t>
            </a:r>
            <a:r>
              <a:rPr lang="ja-JP" altLang="en-US" sz="1600" b="1" dirty="0">
                <a:solidFill>
                  <a:schemeClr val="tx1"/>
                </a:solidFill>
                <a:latin typeface="Meiryo UI"/>
                <a:ea typeface="Meiryo UI"/>
                <a:cs typeface="Meiryo UI"/>
              </a:rPr>
              <a:t>手</a:t>
            </a:r>
            <a:r>
              <a:rPr lang="ja-JP" altLang="en-US" sz="1600" b="1" dirty="0" smtClean="0">
                <a:solidFill>
                  <a:schemeClr val="tx1"/>
                </a:solidFill>
                <a:latin typeface="Meiryo UI"/>
                <a:ea typeface="Meiryo UI"/>
                <a:cs typeface="Meiryo UI"/>
              </a:rPr>
              <a:t>不足</a:t>
            </a:r>
            <a:r>
              <a:rPr lang="ja-JP" altLang="en-US" sz="1600" b="1" dirty="0">
                <a:solidFill>
                  <a:schemeClr val="tx1"/>
                </a:solidFill>
                <a:latin typeface="Meiryo UI"/>
                <a:ea typeface="Meiryo UI"/>
                <a:cs typeface="Meiryo UI"/>
              </a:rPr>
              <a:t>への対応</a:t>
            </a:r>
            <a:r>
              <a:rPr lang="ja-JP" altLang="en-US" sz="1600" b="1" dirty="0" smtClean="0">
                <a:solidFill>
                  <a:schemeClr val="tx1"/>
                </a:solidFill>
                <a:latin typeface="Meiryo UI"/>
                <a:ea typeface="Meiryo UI"/>
                <a:cs typeface="Meiryo UI"/>
              </a:rPr>
              <a:t>などの課題</a:t>
            </a:r>
            <a:r>
              <a:rPr lang="ja-JP" altLang="en-US" sz="1600" dirty="0">
                <a:solidFill>
                  <a:schemeClr val="tx1"/>
                </a:solidFill>
                <a:latin typeface="Meiryo UI"/>
                <a:ea typeface="Meiryo UI"/>
                <a:cs typeface="Meiryo UI"/>
              </a:rPr>
              <a:t>があげられる</a:t>
            </a:r>
          </a:p>
          <a:p>
            <a:pPr>
              <a:lnSpc>
                <a:spcPts val="2000"/>
              </a:lnSpc>
              <a:defRPr/>
            </a:pPr>
            <a:r>
              <a:rPr lang="ja-JP" altLang="en-US" sz="1600" dirty="0" smtClean="0">
                <a:solidFill>
                  <a:schemeClr val="tx1"/>
                </a:solidFill>
                <a:latin typeface="Meiryo UI"/>
                <a:ea typeface="Meiryo UI"/>
                <a:cs typeface="Meiryo UI"/>
              </a:rPr>
              <a:t>　　</a:t>
            </a:r>
            <a:endParaRPr lang="ja-JP" altLang="en-US" sz="1600" dirty="0">
              <a:solidFill>
                <a:schemeClr val="tx1"/>
              </a:solidFill>
              <a:latin typeface="Meiryo UI"/>
              <a:ea typeface="Meiryo UI"/>
              <a:cs typeface="Meiryo UI"/>
            </a:endParaRPr>
          </a:p>
          <a:p>
            <a:pPr>
              <a:lnSpc>
                <a:spcPts val="2000"/>
              </a:lnSpc>
              <a:defRPr/>
            </a:pPr>
            <a:r>
              <a:rPr lang="ja-JP" altLang="en-US" sz="1600" dirty="0">
                <a:solidFill>
                  <a:schemeClr val="tx1"/>
                </a:solidFill>
                <a:latin typeface="Meiryo UI"/>
                <a:ea typeface="Meiryo UI"/>
                <a:cs typeface="Meiryo UI"/>
              </a:rPr>
              <a:t>○　さらに、</a:t>
            </a:r>
            <a:r>
              <a:rPr lang="ja-JP" altLang="en-US" sz="1600" b="1" dirty="0">
                <a:solidFill>
                  <a:schemeClr val="tx1"/>
                </a:solidFill>
                <a:latin typeface="Meiryo UI"/>
                <a:ea typeface="Meiryo UI"/>
                <a:cs typeface="Meiryo UI"/>
              </a:rPr>
              <a:t>新たな潮流</a:t>
            </a:r>
            <a:r>
              <a:rPr lang="ja-JP" altLang="en-US" sz="1600" dirty="0">
                <a:solidFill>
                  <a:schemeClr val="tx1"/>
                </a:solidFill>
                <a:latin typeface="Meiryo UI"/>
                <a:ea typeface="Meiryo UI"/>
                <a:cs typeface="Meiryo UI"/>
              </a:rPr>
              <a:t>として、団塊の世代が後期高齢者（</a:t>
            </a:r>
            <a:r>
              <a:rPr lang="en-US" altLang="ja-JP" sz="1600" dirty="0">
                <a:solidFill>
                  <a:schemeClr val="tx1"/>
                </a:solidFill>
                <a:latin typeface="Meiryo UI"/>
                <a:ea typeface="Meiryo UI"/>
                <a:cs typeface="Meiryo UI"/>
              </a:rPr>
              <a:t>75</a:t>
            </a:r>
            <a:r>
              <a:rPr lang="ja-JP" altLang="en-US" sz="1600" dirty="0">
                <a:solidFill>
                  <a:schemeClr val="tx1"/>
                </a:solidFill>
                <a:latin typeface="Meiryo UI"/>
                <a:ea typeface="Meiryo UI"/>
                <a:cs typeface="Meiryo UI"/>
              </a:rPr>
              <a:t>歳以上）に達する「</a:t>
            </a:r>
            <a:r>
              <a:rPr lang="en-US" altLang="ja-JP" sz="1600" dirty="0">
                <a:solidFill>
                  <a:schemeClr val="tx1"/>
                </a:solidFill>
                <a:latin typeface="Meiryo UI"/>
                <a:ea typeface="Meiryo UI"/>
                <a:cs typeface="Meiryo UI"/>
              </a:rPr>
              <a:t>2025</a:t>
            </a:r>
            <a:r>
              <a:rPr lang="ja-JP" altLang="en-US" sz="1600" dirty="0">
                <a:solidFill>
                  <a:schemeClr val="tx1"/>
                </a:solidFill>
                <a:latin typeface="Meiryo UI"/>
                <a:ea typeface="Meiryo UI"/>
                <a:cs typeface="Meiryo UI"/>
              </a:rPr>
              <a:t>年問題」</a:t>
            </a:r>
            <a:r>
              <a:rPr lang="ja-JP" altLang="en-US" sz="1600" dirty="0" smtClean="0">
                <a:solidFill>
                  <a:schemeClr val="tx1"/>
                </a:solidFill>
                <a:latin typeface="Meiryo UI"/>
                <a:ea typeface="Meiryo UI"/>
                <a:cs typeface="Meiryo UI"/>
              </a:rPr>
              <a:t>に</a:t>
            </a:r>
            <a:endParaRPr lang="en-US" altLang="ja-JP" sz="1600" dirty="0" smtClean="0">
              <a:solidFill>
                <a:schemeClr val="tx1"/>
              </a:solidFill>
              <a:latin typeface="Meiryo UI"/>
              <a:ea typeface="Meiryo UI"/>
              <a:cs typeface="Meiryo UI"/>
            </a:endParaRPr>
          </a:p>
          <a:p>
            <a:pPr>
              <a:lnSpc>
                <a:spcPts val="2000"/>
              </a:lnSpc>
              <a:defRPr/>
            </a:pPr>
            <a:r>
              <a:rPr lang="ja-JP" altLang="en-US" sz="1600" dirty="0">
                <a:solidFill>
                  <a:schemeClr val="tx1"/>
                </a:solidFill>
                <a:latin typeface="Meiryo UI"/>
                <a:ea typeface="Meiryo UI"/>
                <a:cs typeface="Meiryo UI"/>
              </a:rPr>
              <a:t>　</a:t>
            </a:r>
            <a:r>
              <a:rPr lang="ja-JP" altLang="en-US" sz="1600" dirty="0" smtClean="0">
                <a:solidFill>
                  <a:schemeClr val="tx1"/>
                </a:solidFill>
                <a:latin typeface="Meiryo UI"/>
                <a:ea typeface="Meiryo UI"/>
                <a:cs typeface="Meiryo UI"/>
              </a:rPr>
              <a:t>代表</a:t>
            </a:r>
            <a:r>
              <a:rPr lang="ja-JP" altLang="en-US" sz="1600" dirty="0">
                <a:solidFill>
                  <a:schemeClr val="tx1"/>
                </a:solidFill>
                <a:latin typeface="Meiryo UI"/>
                <a:ea typeface="Meiryo UI"/>
                <a:cs typeface="Meiryo UI"/>
              </a:rPr>
              <a:t>される</a:t>
            </a:r>
            <a:r>
              <a:rPr lang="ja-JP" altLang="en-US" sz="1600" b="1" dirty="0" smtClean="0">
                <a:solidFill>
                  <a:schemeClr val="tx1"/>
                </a:solidFill>
                <a:latin typeface="Meiryo UI"/>
                <a:ea typeface="Meiryo UI"/>
                <a:cs typeface="Meiryo UI"/>
              </a:rPr>
              <a:t>超高齢・人口減少社会</a:t>
            </a:r>
            <a:r>
              <a:rPr lang="ja-JP" altLang="en-US" sz="1600" dirty="0" smtClean="0">
                <a:solidFill>
                  <a:schemeClr val="tx1"/>
                </a:solidFill>
                <a:latin typeface="Meiryo UI"/>
                <a:ea typeface="Meiryo UI"/>
                <a:cs typeface="Meiryo UI"/>
              </a:rPr>
              <a:t>の到来、「</a:t>
            </a:r>
            <a:r>
              <a:rPr lang="ja-JP" altLang="en-US" sz="1600" b="1" dirty="0">
                <a:solidFill>
                  <a:schemeClr val="tx1"/>
                </a:solidFill>
                <a:latin typeface="Meiryo UI"/>
                <a:ea typeface="Meiryo UI"/>
                <a:cs typeface="Meiryo UI"/>
              </a:rPr>
              <a:t>第</a:t>
            </a:r>
            <a:r>
              <a:rPr lang="en-US" altLang="ja-JP" sz="1600" b="1" dirty="0">
                <a:solidFill>
                  <a:schemeClr val="tx1"/>
                </a:solidFill>
                <a:latin typeface="Meiryo UI"/>
                <a:ea typeface="Meiryo UI"/>
                <a:cs typeface="Meiryo UI"/>
              </a:rPr>
              <a:t>4</a:t>
            </a:r>
            <a:r>
              <a:rPr lang="ja-JP" altLang="en-US" sz="1600" b="1" dirty="0">
                <a:solidFill>
                  <a:schemeClr val="tx1"/>
                </a:solidFill>
                <a:latin typeface="Meiryo UI"/>
                <a:ea typeface="Meiryo UI"/>
                <a:cs typeface="Meiryo UI"/>
              </a:rPr>
              <a:t>次産業革命</a:t>
            </a:r>
            <a:r>
              <a:rPr lang="ja-JP" altLang="en-US" sz="1600" dirty="0">
                <a:solidFill>
                  <a:schemeClr val="tx1"/>
                </a:solidFill>
                <a:latin typeface="Meiryo UI"/>
                <a:ea typeface="Meiryo UI"/>
                <a:cs typeface="Meiryo UI"/>
              </a:rPr>
              <a:t>」といわれるグローバルでの</a:t>
            </a:r>
            <a:r>
              <a:rPr lang="ja-JP" altLang="en-US" sz="1600" dirty="0" smtClean="0">
                <a:solidFill>
                  <a:schemeClr val="tx1"/>
                </a:solidFill>
                <a:latin typeface="Meiryo UI"/>
                <a:ea typeface="Meiryo UI"/>
                <a:cs typeface="Meiryo UI"/>
              </a:rPr>
              <a:t>技術革新、</a:t>
            </a:r>
            <a:endParaRPr lang="en-US" altLang="ja-JP" sz="1600" dirty="0" smtClean="0">
              <a:solidFill>
                <a:schemeClr val="tx1"/>
              </a:solidFill>
              <a:latin typeface="Meiryo UI"/>
              <a:ea typeface="Meiryo UI"/>
              <a:cs typeface="Meiryo UI"/>
            </a:endParaRPr>
          </a:p>
          <a:p>
            <a:pPr>
              <a:lnSpc>
                <a:spcPts val="2000"/>
              </a:lnSpc>
              <a:defRPr/>
            </a:pPr>
            <a:r>
              <a:rPr lang="ja-JP" altLang="en-US" sz="1600" b="1" dirty="0">
                <a:solidFill>
                  <a:schemeClr val="tx1"/>
                </a:solidFill>
                <a:latin typeface="Meiryo UI"/>
                <a:ea typeface="Meiryo UI"/>
                <a:cs typeface="Meiryo UI"/>
              </a:rPr>
              <a:t>　</a:t>
            </a:r>
            <a:r>
              <a:rPr lang="ja-JP" altLang="en-US" sz="1600" b="1" dirty="0" smtClean="0">
                <a:solidFill>
                  <a:schemeClr val="tx1"/>
                </a:solidFill>
                <a:latin typeface="Meiryo UI"/>
                <a:ea typeface="Meiryo UI"/>
                <a:cs typeface="Meiryo UI"/>
              </a:rPr>
              <a:t>持続可能な</a:t>
            </a:r>
            <a:r>
              <a:rPr lang="ja-JP" altLang="en-US" sz="1600" b="1" dirty="0">
                <a:solidFill>
                  <a:schemeClr val="tx1"/>
                </a:solidFill>
                <a:latin typeface="Meiryo UI"/>
                <a:ea typeface="Meiryo UI"/>
                <a:cs typeface="Meiryo UI"/>
              </a:rPr>
              <a:t>開発目標（</a:t>
            </a:r>
            <a:r>
              <a:rPr lang="en-US" altLang="ja-JP" sz="1600" b="1" dirty="0" smtClean="0">
                <a:solidFill>
                  <a:schemeClr val="tx1"/>
                </a:solidFill>
                <a:latin typeface="Meiryo UI"/>
                <a:ea typeface="Meiryo UI"/>
                <a:cs typeface="Meiryo UI"/>
              </a:rPr>
              <a:t>SDGs</a:t>
            </a:r>
            <a:r>
              <a:rPr lang="en-US" altLang="ja-JP" sz="1600"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tx1"/>
                </a:solidFill>
                <a:latin typeface="Meiryo UI"/>
                <a:ea typeface="Meiryo UI"/>
                <a:cs typeface="Meiryo UI"/>
              </a:rPr>
              <a:t>）</a:t>
            </a:r>
            <a:r>
              <a:rPr lang="ja-JP" altLang="en-US" sz="1600" dirty="0">
                <a:solidFill>
                  <a:schemeClr val="tx1"/>
                </a:solidFill>
                <a:latin typeface="Meiryo UI"/>
                <a:ea typeface="Meiryo UI"/>
                <a:cs typeface="Meiryo UI"/>
              </a:rPr>
              <a:t>を踏まえた経済活動の変化</a:t>
            </a:r>
            <a:r>
              <a:rPr lang="ja-JP" altLang="en-US" sz="1600" dirty="0" smtClean="0">
                <a:solidFill>
                  <a:schemeClr val="tx1"/>
                </a:solidFill>
                <a:latin typeface="Meiryo UI"/>
                <a:ea typeface="Meiryo UI"/>
                <a:cs typeface="Meiryo UI"/>
              </a:rPr>
              <a:t>など、産業</a:t>
            </a:r>
            <a:r>
              <a:rPr lang="ja-JP" altLang="en-US" sz="1600" dirty="0">
                <a:solidFill>
                  <a:schemeClr val="tx1"/>
                </a:solidFill>
                <a:latin typeface="Meiryo UI"/>
                <a:ea typeface="Meiryo UI"/>
                <a:cs typeface="Meiryo UI"/>
              </a:rPr>
              <a:t>・就業構造の大きな</a:t>
            </a:r>
            <a:r>
              <a:rPr lang="ja-JP" altLang="en-US" sz="1600" dirty="0" smtClean="0">
                <a:solidFill>
                  <a:schemeClr val="tx1"/>
                </a:solidFill>
                <a:latin typeface="Meiryo UI"/>
                <a:ea typeface="Meiryo UI"/>
                <a:cs typeface="Meiryo UI"/>
              </a:rPr>
              <a:t>変化</a:t>
            </a:r>
            <a:endParaRPr lang="en-US" altLang="ja-JP" sz="1600" dirty="0" smtClean="0">
              <a:solidFill>
                <a:schemeClr val="tx1"/>
              </a:solidFill>
              <a:latin typeface="Meiryo UI"/>
              <a:ea typeface="Meiryo UI"/>
              <a:cs typeface="Meiryo UI"/>
            </a:endParaRPr>
          </a:p>
          <a:p>
            <a:pPr>
              <a:lnSpc>
                <a:spcPts val="2000"/>
              </a:lnSpc>
              <a:defRPr/>
            </a:pPr>
            <a:r>
              <a:rPr lang="ja-JP" altLang="en-US" sz="1600" dirty="0">
                <a:solidFill>
                  <a:schemeClr val="tx1"/>
                </a:solidFill>
                <a:latin typeface="Meiryo UI"/>
                <a:ea typeface="Meiryo UI"/>
                <a:cs typeface="Meiryo UI"/>
              </a:rPr>
              <a:t>　</a:t>
            </a:r>
            <a:r>
              <a:rPr lang="ja-JP" altLang="en-US" sz="1600" dirty="0" smtClean="0">
                <a:solidFill>
                  <a:schemeClr val="tx1"/>
                </a:solidFill>
                <a:latin typeface="Meiryo UI"/>
                <a:ea typeface="Meiryo UI"/>
                <a:cs typeface="Meiryo UI"/>
              </a:rPr>
              <a:t>が進んでいる。</a:t>
            </a:r>
            <a:endParaRPr lang="en-US" altLang="ja-JP" sz="1600" dirty="0" smtClean="0">
              <a:solidFill>
                <a:schemeClr val="tx1"/>
              </a:solidFill>
              <a:latin typeface="Meiryo UI"/>
              <a:ea typeface="Meiryo UI"/>
              <a:cs typeface="Meiryo UI"/>
            </a:endParaRPr>
          </a:p>
          <a:p>
            <a:pPr>
              <a:lnSpc>
                <a:spcPts val="2000"/>
              </a:lnSpc>
              <a:defRPr/>
            </a:pPr>
            <a:endParaRPr lang="en-US" altLang="ja-JP" sz="1600" dirty="0">
              <a:solidFill>
                <a:schemeClr val="tx1"/>
              </a:solidFill>
              <a:latin typeface="Meiryo UI"/>
              <a:ea typeface="Meiryo UI"/>
              <a:cs typeface="Meiryo UI"/>
            </a:endParaRPr>
          </a:p>
          <a:p>
            <a:pPr>
              <a:lnSpc>
                <a:spcPts val="2000"/>
              </a:lnSpc>
              <a:defRPr/>
            </a:pPr>
            <a:r>
              <a:rPr lang="ja-JP" altLang="en-US" sz="1600" dirty="0" smtClean="0">
                <a:solidFill>
                  <a:schemeClr val="tx1"/>
                </a:solidFill>
                <a:latin typeface="Meiryo UI"/>
                <a:ea typeface="Meiryo UI"/>
                <a:cs typeface="Meiryo UI"/>
              </a:rPr>
              <a:t>○　また、</a:t>
            </a:r>
            <a:r>
              <a:rPr lang="en-US" altLang="ja-JP" sz="1600" b="1" dirty="0" smtClean="0">
                <a:solidFill>
                  <a:schemeClr val="tx1"/>
                </a:solidFill>
                <a:latin typeface="Meiryo UI"/>
                <a:ea typeface="Meiryo UI"/>
                <a:cs typeface="Meiryo UI"/>
              </a:rPr>
              <a:t>2025</a:t>
            </a:r>
            <a:r>
              <a:rPr lang="ja-JP" altLang="en-US" sz="1600" b="1" dirty="0" smtClean="0">
                <a:solidFill>
                  <a:schemeClr val="tx1"/>
                </a:solidFill>
                <a:latin typeface="Meiryo UI"/>
                <a:ea typeface="Meiryo UI"/>
                <a:cs typeface="Meiryo UI"/>
              </a:rPr>
              <a:t>年万博、</a:t>
            </a:r>
            <a:r>
              <a:rPr lang="ja-JP" altLang="en-US" sz="1600" b="1" dirty="0">
                <a:solidFill>
                  <a:schemeClr val="tx1"/>
                </a:solidFill>
                <a:latin typeface="Meiryo UI"/>
                <a:ea typeface="Meiryo UI"/>
                <a:cs typeface="Meiryo UI"/>
              </a:rPr>
              <a:t>統合型リゾート</a:t>
            </a:r>
            <a:r>
              <a:rPr lang="ja-JP" altLang="en-US" sz="1600" b="1" dirty="0" smtClean="0">
                <a:solidFill>
                  <a:schemeClr val="tx1"/>
                </a:solidFill>
                <a:latin typeface="Meiryo UI"/>
                <a:ea typeface="Meiryo UI"/>
                <a:cs typeface="Meiryo UI"/>
              </a:rPr>
              <a:t>（</a:t>
            </a:r>
            <a:r>
              <a:rPr lang="en-US" altLang="ja-JP" sz="1600" b="1" dirty="0">
                <a:solidFill>
                  <a:schemeClr val="tx1"/>
                </a:solidFill>
                <a:latin typeface="Meiryo UI"/>
                <a:ea typeface="Meiryo UI"/>
                <a:cs typeface="Meiryo UI"/>
              </a:rPr>
              <a:t>IR</a:t>
            </a:r>
            <a:r>
              <a:rPr lang="ja-JP" altLang="en-US" sz="1600" b="1" dirty="0">
                <a:solidFill>
                  <a:schemeClr val="tx1"/>
                </a:solidFill>
                <a:latin typeface="Meiryo UI"/>
                <a:ea typeface="Meiryo UI"/>
                <a:cs typeface="Meiryo UI"/>
              </a:rPr>
              <a:t>）</a:t>
            </a:r>
            <a:r>
              <a:rPr lang="ja-JP" altLang="en-US" sz="1600" dirty="0">
                <a:solidFill>
                  <a:schemeClr val="tx1"/>
                </a:solidFill>
                <a:latin typeface="Meiryo UI"/>
                <a:ea typeface="Meiryo UI"/>
                <a:cs typeface="Meiryo UI"/>
              </a:rPr>
              <a:t>の実現といった、経済社会に大きな</a:t>
            </a:r>
            <a:r>
              <a:rPr lang="ja-JP" altLang="en-US" sz="1600" dirty="0" smtClean="0">
                <a:solidFill>
                  <a:schemeClr val="tx1"/>
                </a:solidFill>
                <a:latin typeface="Meiryo UI"/>
                <a:ea typeface="Meiryo UI"/>
                <a:cs typeface="Meiryo UI"/>
              </a:rPr>
              <a:t>インパクトを与える</a:t>
            </a:r>
            <a:endParaRPr lang="en-US" altLang="ja-JP" sz="1600" dirty="0" smtClean="0">
              <a:solidFill>
                <a:schemeClr val="tx1"/>
              </a:solidFill>
              <a:latin typeface="Meiryo UI"/>
              <a:ea typeface="Meiryo UI"/>
              <a:cs typeface="Meiryo UI"/>
            </a:endParaRPr>
          </a:p>
          <a:p>
            <a:pPr>
              <a:lnSpc>
                <a:spcPts val="2000"/>
              </a:lnSpc>
              <a:defRPr/>
            </a:pPr>
            <a:r>
              <a:rPr lang="ja-JP" altLang="en-US" sz="1600" dirty="0">
                <a:solidFill>
                  <a:schemeClr val="tx1"/>
                </a:solidFill>
                <a:latin typeface="Meiryo UI"/>
                <a:ea typeface="Meiryo UI"/>
                <a:cs typeface="Meiryo UI"/>
              </a:rPr>
              <a:t>　</a:t>
            </a:r>
            <a:r>
              <a:rPr lang="ja-JP" altLang="en-US" sz="1600" dirty="0" smtClean="0">
                <a:solidFill>
                  <a:schemeClr val="tx1"/>
                </a:solidFill>
                <a:latin typeface="Meiryo UI"/>
                <a:ea typeface="Meiryo UI"/>
                <a:cs typeface="Meiryo UI"/>
              </a:rPr>
              <a:t>プロジェクトが予定されて</a:t>
            </a:r>
            <a:r>
              <a:rPr lang="ja-JP" altLang="en-US" sz="1600" dirty="0">
                <a:solidFill>
                  <a:schemeClr val="tx1"/>
                </a:solidFill>
                <a:latin typeface="Meiryo UI"/>
                <a:ea typeface="Meiryo UI"/>
                <a:cs typeface="Meiryo UI"/>
              </a:rPr>
              <a:t>おり</a:t>
            </a:r>
            <a:r>
              <a:rPr lang="ja-JP" altLang="en-US" sz="1600" dirty="0" smtClean="0">
                <a:solidFill>
                  <a:schemeClr val="tx1"/>
                </a:solidFill>
                <a:latin typeface="Meiryo UI"/>
                <a:ea typeface="Meiryo UI"/>
                <a:cs typeface="Meiryo UI"/>
              </a:rPr>
              <a:t>、</a:t>
            </a:r>
            <a:r>
              <a:rPr lang="ja-JP" altLang="en-US" sz="1600" dirty="0">
                <a:solidFill>
                  <a:schemeClr val="tx1"/>
                </a:solidFill>
                <a:latin typeface="Meiryo UI"/>
                <a:ea typeface="Meiryo UI"/>
                <a:cs typeface="Meiryo UI"/>
              </a:rPr>
              <a:t>目前に</a:t>
            </a:r>
            <a:r>
              <a:rPr lang="ja-JP" altLang="en-US" sz="1600" dirty="0" smtClean="0">
                <a:solidFill>
                  <a:schemeClr val="tx1"/>
                </a:solidFill>
                <a:latin typeface="Meiryo UI"/>
                <a:ea typeface="Meiryo UI"/>
                <a:cs typeface="Meiryo UI"/>
              </a:rPr>
              <a:t>は、</a:t>
            </a:r>
            <a:r>
              <a:rPr lang="ja-JP" altLang="en-US" sz="1600" b="1" dirty="0" smtClean="0">
                <a:solidFill>
                  <a:schemeClr val="tx1"/>
                </a:solidFill>
                <a:latin typeface="Meiryo UI"/>
                <a:ea typeface="Meiryo UI"/>
                <a:cs typeface="Meiryo UI"/>
              </a:rPr>
              <a:t>東京</a:t>
            </a:r>
            <a:r>
              <a:rPr lang="ja-JP" altLang="en-US" sz="1600" b="1" dirty="0">
                <a:solidFill>
                  <a:schemeClr val="tx1"/>
                </a:solidFill>
                <a:latin typeface="Meiryo UI"/>
                <a:ea typeface="Meiryo UI"/>
                <a:cs typeface="Meiryo UI"/>
              </a:rPr>
              <a:t>オリンピック・パラリンピック</a:t>
            </a:r>
            <a:r>
              <a:rPr lang="ja-JP" altLang="en-US" sz="1600" dirty="0">
                <a:solidFill>
                  <a:schemeClr val="tx1"/>
                </a:solidFill>
                <a:latin typeface="Meiryo UI"/>
                <a:ea typeface="Meiryo UI"/>
                <a:cs typeface="Meiryo UI"/>
              </a:rPr>
              <a:t>の</a:t>
            </a:r>
            <a:r>
              <a:rPr lang="ja-JP" altLang="en-US" sz="1600" dirty="0" smtClean="0">
                <a:solidFill>
                  <a:schemeClr val="tx1"/>
                </a:solidFill>
                <a:latin typeface="Meiryo UI"/>
                <a:ea typeface="Meiryo UI"/>
                <a:cs typeface="Meiryo UI"/>
              </a:rPr>
              <a:t>開催が控えている。</a:t>
            </a:r>
            <a:endParaRPr lang="ja-JP" altLang="en-US" sz="1600" dirty="0">
              <a:solidFill>
                <a:schemeClr val="tx1"/>
              </a:solidFill>
              <a:latin typeface="Meiryo UI"/>
              <a:ea typeface="Meiryo UI"/>
              <a:cs typeface="Meiryo UI"/>
            </a:endParaRPr>
          </a:p>
        </p:txBody>
      </p:sp>
      <p:cxnSp>
        <p:nvCxnSpPr>
          <p:cNvPr id="8" name="直線コネクタ 7"/>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3062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ext Box 3"/>
          <p:cNvSpPr txBox="1">
            <a:spLocks noChangeArrowheads="1"/>
          </p:cNvSpPr>
          <p:nvPr/>
        </p:nvSpPr>
        <p:spPr bwMode="auto">
          <a:xfrm>
            <a:off x="4535488" y="426617"/>
            <a:ext cx="4608512"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p>
          <a:p>
            <a:pPr eaLnBrk="1" hangingPunct="1">
              <a:defRPr/>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４．アジア活力の取り込み強化・物流人流</a:t>
            </a:r>
          </a:p>
          <a:p>
            <a:pPr eaLnBrk="1" hangingPunct="1">
              <a:defRPr/>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インフラの活用</a:t>
            </a: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（１）関西国際空港の国際ハブ化</a:t>
            </a: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（２）阪神港の国際ハブ化</a:t>
            </a: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（３）物流を支える高速道路機能の強化</a:t>
            </a: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（４）人流を支える鉄道アクセス・ネットワーク強化</a:t>
            </a: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（５）官民連携等による戦略インフラの強化</a:t>
            </a:r>
          </a:p>
          <a:p>
            <a:pPr eaLnBrk="1" hangingPunct="1">
              <a:defRPr/>
            </a:pPr>
            <a:endParaRPr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５．都市の再生</a:t>
            </a:r>
          </a:p>
          <a:p>
            <a:pPr eaLnBrk="1" hangingPunct="1">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（１）企業・人材・情報が集い、イノベーションが</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生まれる都市づくり</a:t>
            </a: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（２）安全・安心を確保し、持続的に発展する都市</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づくり</a:t>
            </a: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（３）新たなエネルギー社会の構築と環境先進都市</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づくり</a:t>
            </a: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（４）みどりを活かした都市づくり</a:t>
            </a: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（５）農空間の多面的な機能を活かした都市づくり・</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都市農業の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推進</a:t>
            </a:r>
            <a:endParaRPr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p>
        </p:txBody>
      </p:sp>
      <p:sp>
        <p:nvSpPr>
          <p:cNvPr id="5125" name="テキスト ボックス 3"/>
          <p:cNvSpPr txBox="1">
            <a:spLocks noChangeArrowheads="1"/>
          </p:cNvSpPr>
          <p:nvPr/>
        </p:nvSpPr>
        <p:spPr bwMode="auto">
          <a:xfrm>
            <a:off x="125336" y="19073"/>
            <a:ext cx="91450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dirty="0" smtClean="0">
                <a:latin typeface="Meiryo UI" pitchFamily="50" charset="-128"/>
                <a:ea typeface="Meiryo UI" pitchFamily="50" charset="-128"/>
                <a:cs typeface="Meiryo UI" pitchFamily="50" charset="-128"/>
              </a:rPr>
              <a:t>新たに重点化を図る分野を踏まえた、成長</a:t>
            </a:r>
            <a:r>
              <a:rPr lang="ja-JP" altLang="en-US" sz="2400" dirty="0">
                <a:latin typeface="Meiryo UI" pitchFamily="50" charset="-128"/>
                <a:ea typeface="Meiryo UI" pitchFamily="50" charset="-128"/>
                <a:cs typeface="Meiryo UI" pitchFamily="50" charset="-128"/>
              </a:rPr>
              <a:t>のため</a:t>
            </a:r>
            <a:r>
              <a:rPr lang="ja-JP" altLang="en-US" sz="2400" dirty="0" smtClean="0">
                <a:latin typeface="Meiryo UI" pitchFamily="50" charset="-128"/>
                <a:ea typeface="Meiryo UI" pitchFamily="50" charset="-128"/>
                <a:cs typeface="Meiryo UI" pitchFamily="50" charset="-128"/>
              </a:rPr>
              <a:t>の５源泉毎の取組み</a:t>
            </a:r>
            <a:endParaRPr lang="ja-JP" altLang="en-US" sz="2400" dirty="0">
              <a:latin typeface="Meiryo UI" pitchFamily="50" charset="-128"/>
              <a:ea typeface="Meiryo UI" pitchFamily="50" charset="-128"/>
              <a:cs typeface="Meiryo UI" pitchFamily="50" charset="-128"/>
            </a:endParaRPr>
          </a:p>
        </p:txBody>
      </p:sp>
      <p:sp>
        <p:nvSpPr>
          <p:cNvPr id="93186" name="Text Box 2"/>
          <p:cNvSpPr txBox="1">
            <a:spLocks noChangeArrowheads="1"/>
          </p:cNvSpPr>
          <p:nvPr/>
        </p:nvSpPr>
        <p:spPr bwMode="auto">
          <a:xfrm>
            <a:off x="-151501" y="432007"/>
            <a:ext cx="5011533" cy="64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１．内外の集客力強化</a:t>
            </a: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）世界的な創造都市、国際エンターテイメント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創出</a:t>
            </a:r>
            <a:endParaRPr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）文化・スポーツを活かした都市魅力の創出</a:t>
            </a:r>
            <a:endParaRPr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）世界有数の国際都市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めざ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受入環境</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の整備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（４</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）関西が一体となった観光ポータル化の推進</a:t>
            </a:r>
            <a:endParaRPr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endParaRPr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２</a:t>
            </a:r>
            <a:r>
              <a:rPr lang="ja-JP" altLang="en-US" dirty="0">
                <a:latin typeface="Meiryo UI" panose="020B0604030504040204" pitchFamily="50" charset="-128"/>
                <a:ea typeface="Meiryo UI" panose="020B0604030504040204" pitchFamily="50" charset="-128"/>
                <a:cs typeface="Meiryo UI" panose="020B0604030504040204" pitchFamily="50" charset="-128"/>
              </a:rPr>
              <a:t>．人口減少、少子高齢化に対応</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した</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人材力強化・活躍の場づくり</a:t>
            </a: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女性や高齢者、若者</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など多様</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な人材が</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活躍し続ける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仕組み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とセーフティーネットの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整備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）国際競争を勝ち抜くハイエンド人材の育成</a:t>
            </a: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（３）外国人高度専門人材等の受入拡大</a:t>
            </a: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（４）成長を支える基盤となる人材の育成力強化</a:t>
            </a: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５</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）地域の強みを活かす労働市場の構築</a:t>
            </a: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p>
          <a:p>
            <a:pPr eaLnBrk="1" hangingPunct="1">
              <a:defRPr/>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３．強みを活かす産業・技術の強化</a:t>
            </a: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（１）健康・医療関連産業の世界的なクラスター形成</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（２）大阪の強みを活かした先端技術産業の強化と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イノベーションの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促進</a:t>
            </a:r>
            <a:endParaRPr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（３）世界市場に打って出る大阪産業・大阪企業への</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支援</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４）対内投資促進による国際競争力の強化</a:t>
            </a: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５</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）ハイエンドなものづくりの推進</a:t>
            </a: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（６）成長分野に挑戦する企業への支援・経済活動の</a:t>
            </a:r>
          </a:p>
          <a:p>
            <a:pPr eaLnBrk="1" hangingPunct="1">
              <a:defRPr/>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新陳代謝の促進</a:t>
            </a:r>
            <a:endParaRPr lang="ja-JP" altLang="en-US"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19</a:t>
            </a:fld>
            <a:endParaRPr kumimoji="1" lang="ja-JP" altLang="en-US"/>
          </a:p>
        </p:txBody>
      </p:sp>
      <p:cxnSp>
        <p:nvCxnSpPr>
          <p:cNvPr id="7" name="直線コネクタ 6"/>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5273449" y="5445224"/>
            <a:ext cx="3619031" cy="723275"/>
          </a:xfrm>
          <a:prstGeom prst="rect">
            <a:avLst/>
          </a:prstGeom>
          <a:solidFill>
            <a:schemeClr val="bg1">
              <a:lumMod val="65000"/>
            </a:schemeClr>
          </a:solidFill>
          <a:ln w="19050">
            <a:solidFill>
              <a:schemeClr val="tx1"/>
            </a:solidFill>
          </a:ln>
        </p:spPr>
        <p:txBody>
          <a:bodyPr wrap="square" rtlCol="0">
            <a:spAutoFit/>
          </a:bodyPr>
          <a:lstStyle/>
          <a:p>
            <a:pPr>
              <a:spcBef>
                <a:spcPts val="600"/>
              </a:spcBef>
            </a:pP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次ページ以降の凡例</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pPr>
              <a:spcBef>
                <a:spcPts val="600"/>
              </a:spcBef>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 新たに重点化を図る分野に関連した主な取組み</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 引き続き、充実・強化を図る取組み</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951383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4"/>
          <p:cNvSpPr>
            <a:spLocks noChangeArrowheads="1"/>
          </p:cNvSpPr>
          <p:nvPr/>
        </p:nvSpPr>
        <p:spPr bwMode="auto">
          <a:xfrm>
            <a:off x="251520" y="6135107"/>
            <a:ext cx="856895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050" baseline="30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baseline="30000" dirty="0" smtClean="0">
                <a:latin typeface="Meiryo UI" panose="020B0604030504040204" pitchFamily="50" charset="-128"/>
                <a:ea typeface="Meiryo UI" panose="020B0604030504040204" pitchFamily="50" charset="-128"/>
                <a:cs typeface="Meiryo UI" panose="020B0604030504040204" pitchFamily="50" charset="-128"/>
              </a:rPr>
              <a:t>2</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うち日本人宿泊者数は、延べ宿泊者数から外国人宿泊者数を引いて算出</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251520" y="107626"/>
            <a:ext cx="784887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１．内外</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の集客力</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強化</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4"/>
          <p:cNvSpPr>
            <a:spLocks noChangeArrowheads="1"/>
          </p:cNvSpPr>
          <p:nvPr/>
        </p:nvSpPr>
        <p:spPr bwMode="auto">
          <a:xfrm>
            <a:off x="251520" y="5919083"/>
            <a:ext cx="856895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050" baseline="30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baseline="30000" dirty="0" smtClean="0">
                <a:latin typeface="Meiryo UI" panose="020B0604030504040204" pitchFamily="50" charset="-128"/>
                <a:ea typeface="Meiryo UI" panose="020B0604030504040204" pitchFamily="50" charset="-128"/>
                <a:cs typeface="Meiryo UI" panose="020B0604030504040204" pitchFamily="50" charset="-128"/>
              </a:rPr>
              <a:t>1</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H22</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）年の宿泊者数は、従業員数</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人以下の施設は調査対象外</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4"/>
          <p:cNvSpPr>
            <a:spLocks noChangeArrowheads="1"/>
          </p:cNvSpPr>
          <p:nvPr/>
        </p:nvSpPr>
        <p:spPr bwMode="auto">
          <a:xfrm>
            <a:off x="251520" y="908720"/>
            <a:ext cx="8785225" cy="32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lnSpc>
                <a:spcPts val="2000"/>
              </a:lnSpc>
              <a:spcBef>
                <a:spcPct val="20000"/>
              </a:spcBef>
            </a:pPr>
            <a:r>
              <a:rPr lang="ja-JP" altLang="en-US" sz="1600" dirty="0" smtClean="0">
                <a:latin typeface="Meiryo UI" pitchFamily="50" charset="-128"/>
                <a:ea typeface="Meiryo UI" pitchFamily="50" charset="-128"/>
                <a:cs typeface="Meiryo UI" pitchFamily="50" charset="-128"/>
              </a:rPr>
              <a:t>◇進捗状況を把握するための指標</a:t>
            </a:r>
            <a:endParaRPr lang="ja-JP" altLang="en-US" sz="1600" dirty="0">
              <a:latin typeface="Meiryo UI" pitchFamily="50" charset="-128"/>
              <a:ea typeface="Meiryo UI" pitchFamily="50" charset="-128"/>
              <a:cs typeface="Meiryo UI" pitchFamily="50" charset="-128"/>
            </a:endParaRPr>
          </a:p>
        </p:txBody>
      </p:sp>
      <p:sp>
        <p:nvSpPr>
          <p:cNvPr id="11" name="正方形/長方形 4"/>
          <p:cNvSpPr>
            <a:spLocks noChangeArrowheads="1"/>
          </p:cNvSpPr>
          <p:nvPr/>
        </p:nvSpPr>
        <p:spPr bwMode="auto">
          <a:xfrm>
            <a:off x="251520" y="6351131"/>
            <a:ext cx="856895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050" baseline="30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baseline="30000" dirty="0" smtClean="0">
                <a:latin typeface="Meiryo UI" panose="020B0604030504040204" pitchFamily="50" charset="-128"/>
                <a:ea typeface="Meiryo UI" panose="020B0604030504040204" pitchFamily="50" charset="-128"/>
                <a:cs typeface="Meiryo UI" panose="020B0604030504040204" pitchFamily="50" charset="-128"/>
              </a:rPr>
              <a:t>3</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訪日外国人のうち大阪を訪問した率　</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1951634297"/>
              </p:ext>
            </p:extLst>
          </p:nvPr>
        </p:nvGraphicFramePr>
        <p:xfrm>
          <a:off x="95630" y="1380722"/>
          <a:ext cx="9007240" cy="4570168"/>
        </p:xfrm>
        <a:graphic>
          <a:graphicData uri="http://schemas.openxmlformats.org/drawingml/2006/table">
            <a:tbl>
              <a:tblPr firstRow="1" bandRow="1">
                <a:tableStyleId>{5940675A-B579-460E-94D1-54222C63F5DA}</a:tableStyleId>
              </a:tblPr>
              <a:tblGrid>
                <a:gridCol w="208280"/>
                <a:gridCol w="1292298"/>
                <a:gridCol w="889054"/>
                <a:gridCol w="889054"/>
                <a:gridCol w="889054"/>
                <a:gridCol w="889054"/>
                <a:gridCol w="889054"/>
                <a:gridCol w="889054"/>
                <a:gridCol w="889054"/>
                <a:gridCol w="1283284"/>
              </a:tblGrid>
              <a:tr h="677722">
                <a:tc gridSpan="2">
                  <a:txBody>
                    <a:bodyPr/>
                    <a:lstStyle/>
                    <a:p>
                      <a:pPr algn="ctr"/>
                      <a:r>
                        <a:rPr kumimoji="1" lang="ja-JP" altLang="en-US" sz="16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指標</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hMerge="1">
                  <a:txBody>
                    <a:bodyPr/>
                    <a:lstStyle/>
                    <a:p>
                      <a:endParaRPr kumimoji="1" lang="ja-JP" altLang="en-US"/>
                    </a:p>
                  </a:txBody>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r>
              <a:tr h="677722">
                <a:tc gridSpan="2">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延べ宿泊者数</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12700" cmpd="sng">
                      <a:noFill/>
                    </a:lnB>
                  </a:tcPr>
                </a:tc>
                <a:tc hMerge="1">
                  <a:txBody>
                    <a:bodyPr/>
                    <a:lstStyle/>
                    <a:p>
                      <a:endParaRPr kumimoji="1" lang="ja-JP" altLang="en-US"/>
                    </a:p>
                  </a:txBody>
                  <a:tcPr/>
                </a:tc>
                <a:tc>
                  <a:txBody>
                    <a:bodyPr/>
                    <a:lstStyle/>
                    <a:p>
                      <a:pPr marL="182563" indent="-182563" algn="ctr">
                        <a:tabLst>
                          <a:tab pos="92075" algn="l"/>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1,962</a:t>
                      </a:r>
                    </a:p>
                    <a:p>
                      <a:pPr marL="182563" indent="-182563" algn="ctr">
                        <a:tabLst>
                          <a:tab pos="92075" algn="l"/>
                        </a:tabLst>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lang="en-US" altLang="ja-JP" sz="1200" u="none"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tc>
                <a:tc>
                  <a:txBody>
                    <a:bodyPr/>
                    <a:lstStyle/>
                    <a:p>
                      <a:pPr marL="182563" indent="-182563" algn="ctr">
                        <a:tabLst>
                          <a:tab pos="92075" algn="l"/>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2,176</a:t>
                      </a:r>
                    </a:p>
                    <a:p>
                      <a:pPr marL="182563" indent="-182563" algn="ctr">
                        <a:tabLst>
                          <a:tab pos="92075" algn="l"/>
                        </a:tabLst>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2,334</a:t>
                      </a:r>
                    </a:p>
                    <a:p>
                      <a:pPr marL="182563" indent="-182563" algn="ctr">
                        <a:tabLst>
                          <a:tab pos="92075" algn="l"/>
                        </a:tabLst>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2,388</a:t>
                      </a:r>
                    </a:p>
                    <a:p>
                      <a:pPr marL="182563" indent="-182563" algn="ctr">
                        <a:tabLst>
                          <a:tab pos="92075" algn="l"/>
                        </a:tabLst>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defTabSz="914400" rtl="0" eaLnBrk="1" latinLnBrk="0" hangingPunct="1">
                        <a:tabLst>
                          <a:tab pos="92075" algn="l"/>
                        </a:tabLst>
                      </a:pPr>
                      <a:r>
                        <a:rPr kumimoji="1" lang="en-US" altLang="ja-JP" sz="120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2,837</a:t>
                      </a:r>
                    </a:p>
                    <a:p>
                      <a:pPr marL="182563" indent="-182563" algn="ctr" defTabSz="914400" rtl="0" eaLnBrk="1" latinLnBrk="0" hangingPunct="1">
                        <a:tabLst>
                          <a:tab pos="92075" algn="l"/>
                        </a:tabLst>
                      </a:pPr>
                      <a:r>
                        <a:rPr kumimoji="1" lang="ja-JP" altLang="en-US" sz="120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20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defTabSz="914400" rtl="0" eaLnBrk="1" latinLnBrk="0" hangingPunct="1">
                        <a:tabLst>
                          <a:tab pos="92075" algn="l"/>
                        </a:tabLst>
                      </a:pPr>
                      <a:r>
                        <a:rPr kumimoji="1" lang="en-US" altLang="ja-JP" sz="1200" u="none" strike="noStrik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3,037</a:t>
                      </a:r>
                    </a:p>
                    <a:p>
                      <a:pPr marL="182563" indent="-182563" algn="ctr" defTabSz="914400" rtl="0" eaLnBrk="1" latinLnBrk="0" hangingPunct="1">
                        <a:tabLst>
                          <a:tab pos="92075" algn="l"/>
                        </a:tabLst>
                      </a:pPr>
                      <a:r>
                        <a:rPr kumimoji="1" lang="ja-JP" altLang="en-US" sz="1200" u="none" strike="noStrik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200" u="none" strike="noStrik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lvl="0" indent="-182563" algn="ctr">
                        <a:tabLst>
                          <a:tab pos="92075" algn="l"/>
                        </a:tabLst>
                      </a:pPr>
                      <a:r>
                        <a:rPr kumimoji="1" lang="en-US" altLang="ja-JP"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3,101</a:t>
                      </a:r>
                    </a:p>
                    <a:p>
                      <a:pPr marL="182563" lvl="0" indent="-182563" algn="ctr">
                        <a:tabLst>
                          <a:tab pos="92075" algn="l"/>
                        </a:tabLst>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lvl="0" indent="-182563" algn="l">
                        <a:tabLst>
                          <a:tab pos="92075" algn="l"/>
                        </a:tabLst>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観光庁</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lvl="0" indent="0" algn="l">
                        <a:tabLst>
                          <a:tab pos="92075" algn="l"/>
                        </a:tabLst>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「宿泊旅行統計調査」</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677722">
                <a:tc rowSpan="2">
                  <a:txBody>
                    <a:bodyPr/>
                    <a:lstStyle/>
                    <a:p>
                      <a:pPr algn="l"/>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うち外国人延べ宿泊者数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182563" indent="-182563" algn="ctr">
                        <a:tabLst>
                          <a:tab pos="92075" algn="l"/>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309</a:t>
                      </a:r>
                    </a:p>
                    <a:p>
                      <a:pPr marL="182563" indent="-182563" algn="ctr">
                        <a:tabLst>
                          <a:tab pos="92075" algn="l"/>
                        </a:tabLst>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lang="en-US" altLang="ja-JP" sz="1200" u="none"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182563" indent="-182563" algn="ctr">
                        <a:tabLst>
                          <a:tab pos="92075" algn="l"/>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237</a:t>
                      </a:r>
                    </a:p>
                    <a:p>
                      <a:pPr marL="182563" indent="-182563" algn="ctr">
                        <a:tabLst>
                          <a:tab pos="92075" algn="l"/>
                        </a:tabLst>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tcPr>
                </a:tc>
                <a:tc>
                  <a:txBody>
                    <a:bodyPr/>
                    <a:lstStyle/>
                    <a:p>
                      <a:pPr marL="182563" indent="-182563" algn="ctr">
                        <a:tabLst>
                          <a:tab pos="92075" algn="l"/>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306</a:t>
                      </a:r>
                    </a:p>
                    <a:p>
                      <a:pPr marL="182563" indent="-182563" algn="ctr">
                        <a:tabLst>
                          <a:tab pos="92075" algn="l"/>
                        </a:tabLst>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431</a:t>
                      </a:r>
                    </a:p>
                    <a:p>
                      <a:pPr marL="182563" indent="-182563" algn="ctr">
                        <a:tabLst>
                          <a:tab pos="92075" algn="l"/>
                        </a:tabLst>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620</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20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u="none" strike="noStrik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897</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20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200" u="none" strike="sngStrik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1,001</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anchor="ctr"/>
                </a:tc>
                <a:tc>
                  <a:txBody>
                    <a:bodyPr/>
                    <a:lstStyle/>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観光庁</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0" algn="l"/>
                        </a:tabLst>
                        <a:defRPr/>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「宿泊旅行統計調査」</a:t>
                      </a:r>
                    </a:p>
                  </a:txBody>
                  <a:tcPr anchor="ctr"/>
                </a:tc>
              </a:tr>
              <a:tr h="677722">
                <a:tc vMerge="1">
                  <a:txBody>
                    <a:bodyPr/>
                    <a:lstStyle/>
                    <a:p>
                      <a:endParaRPr kumimoji="1" lang="ja-JP" altLang="en-US" sz="1200" dirty="0">
                        <a:latin typeface="HGPｺﾞｼｯｸE" pitchFamily="50" charset="-128"/>
                        <a:ea typeface="HGPｺﾞｼｯｸE"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うち日本人延べ宿泊者数</a:t>
                      </a:r>
                      <a:r>
                        <a:rPr lang="en-US" altLang="ja-JP" sz="1200" u="none"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1,653</a:t>
                      </a:r>
                    </a:p>
                    <a:p>
                      <a:pPr marL="182563" indent="-182563" algn="ctr">
                        <a:tabLst>
                          <a:tab pos="92075" algn="l"/>
                        </a:tabLst>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lang="en-US" altLang="ja-JP" sz="1200" u="none"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182563" indent="-182563" algn="ctr">
                        <a:tabLst>
                          <a:tab pos="92075" algn="l"/>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1,940</a:t>
                      </a:r>
                    </a:p>
                    <a:p>
                      <a:pPr marL="182563" indent="-182563" algn="ctr">
                        <a:tabLst>
                          <a:tab pos="92075" algn="l"/>
                        </a:tabLst>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tcPr>
                </a:tc>
                <a:tc>
                  <a:txBody>
                    <a:bodyPr/>
                    <a:lstStyle/>
                    <a:p>
                      <a:pPr marL="182563" indent="-182563" algn="ctr">
                        <a:tabLst>
                          <a:tab pos="92075" algn="l"/>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2,028</a:t>
                      </a:r>
                    </a:p>
                    <a:p>
                      <a:pPr marL="182563" indent="-182563" algn="ctr">
                        <a:tabLst>
                          <a:tab pos="92075" algn="l"/>
                        </a:tabLst>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1,957</a:t>
                      </a:r>
                    </a:p>
                    <a:p>
                      <a:pPr marL="182563" indent="-182563" algn="ctr">
                        <a:tabLst>
                          <a:tab pos="92075" algn="l"/>
                        </a:tabLst>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defTabSz="914400" rtl="0" eaLnBrk="1" latinLnBrk="0" hangingPunct="1">
                        <a:tabLst>
                          <a:tab pos="92075" algn="l"/>
                        </a:tabLst>
                      </a:pPr>
                      <a:r>
                        <a:rPr kumimoji="1" lang="en-US" altLang="ja-JP" sz="120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2,217</a:t>
                      </a:r>
                    </a:p>
                    <a:p>
                      <a:pPr marL="182563" indent="-182563" algn="ctr" defTabSz="914400" rtl="0" eaLnBrk="1" latinLnBrk="0" hangingPunct="1">
                        <a:tabLst>
                          <a:tab pos="92075" algn="l"/>
                        </a:tabLst>
                      </a:pPr>
                      <a:r>
                        <a:rPr kumimoji="1" lang="ja-JP" altLang="en-US" sz="120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20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2,140</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20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20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2,100</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観光庁「宿泊旅行統計調査」より推計</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406633">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外国人訪問率</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200" u="none"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26.1</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tc>
                <a:tc>
                  <a:txBody>
                    <a:bodyPr/>
                    <a:lstStyle/>
                    <a:p>
                      <a:pPr marL="182563" indent="-182563" algn="ctr">
                        <a:tabLst>
                          <a:tab pos="92075" algn="l"/>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25.2</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24.0</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25.1</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defTabSz="914400" rtl="0" eaLnBrk="1" latinLnBrk="0" hangingPunct="1">
                        <a:tabLst>
                          <a:tab pos="92075" algn="l"/>
                        </a:tabLst>
                      </a:pPr>
                      <a:r>
                        <a:rPr kumimoji="1" lang="en-US" altLang="ja-JP" sz="120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27.9</a:t>
                      </a:r>
                      <a:r>
                        <a:rPr kumimoji="1" lang="ja-JP" altLang="en-US" sz="120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defTabSz="914400" rtl="0" eaLnBrk="1" latinLnBrk="0" hangingPunct="1">
                        <a:tabLst>
                          <a:tab pos="92075" algn="l"/>
                        </a:tabLst>
                      </a:pPr>
                      <a:r>
                        <a:rPr kumimoji="1" lang="en-US" altLang="ja-JP" sz="120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36.3</a:t>
                      </a:r>
                      <a:r>
                        <a:rPr kumimoji="1" lang="ja-JP" altLang="en-US" sz="120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39.1</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l">
                        <a:tabLst/>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年：日本政府観光局</a:t>
                      </a: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(JNTO)</a:t>
                      </a:r>
                    </a:p>
                    <a:p>
                      <a:pPr marL="0" indent="0" algn="l">
                        <a:tabLst/>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「訪日外客訪問地調査」</a:t>
                      </a:r>
                    </a:p>
                    <a:p>
                      <a:pPr marL="0" indent="0" algn="l">
                        <a:tabLst/>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年以降：観光庁</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tabLst/>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「訪日外国人消費動向調査」</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529735">
                <a:tc gridSpan="2">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国際会議開催件数</a:t>
                      </a:r>
                    </a:p>
                  </a:txBody>
                  <a:tcPr anchor="ctr">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tc>
                <a:tc>
                  <a:txBody>
                    <a:bodyPr/>
                    <a:lstStyle/>
                    <a:p>
                      <a:pPr marL="182563" indent="-182563" algn="ctr">
                        <a:tabLst>
                          <a:tab pos="92075" algn="l"/>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152</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tc>
                <a:tc>
                  <a:txBody>
                    <a:bodyPr/>
                    <a:lstStyle/>
                    <a:p>
                      <a:pPr marL="182563" indent="-182563" algn="ctr">
                        <a:tabLst>
                          <a:tab pos="92075" algn="l"/>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135</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281</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314</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253</a:t>
                      </a:r>
                      <a:r>
                        <a:rPr kumimoji="1" lang="ja-JP" altLang="en-US" sz="120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20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280</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日本政府観光局（</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JNTO)</a:t>
                      </a:r>
                      <a:b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「国際会議統計」</a:t>
                      </a:r>
                    </a:p>
                  </a:txBody>
                  <a:tcPr anchor="ct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20</a:t>
            </a:fld>
            <a:endParaRPr kumimoji="1" lang="ja-JP" altLang="en-US"/>
          </a:p>
        </p:txBody>
      </p:sp>
      <p:cxnSp>
        <p:nvCxnSpPr>
          <p:cNvPr id="15" name="直線コネクタ 14"/>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6271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正方形/長方形 4"/>
          <p:cNvSpPr>
            <a:spLocks noChangeArrowheads="1"/>
          </p:cNvSpPr>
          <p:nvPr/>
        </p:nvSpPr>
        <p:spPr bwMode="auto">
          <a:xfrm>
            <a:off x="250825" y="620688"/>
            <a:ext cx="8785225" cy="32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lnSpc>
                <a:spcPts val="2000"/>
              </a:lnSpc>
              <a:spcBef>
                <a:spcPct val="20000"/>
              </a:spcBef>
            </a:pPr>
            <a:r>
              <a:rPr lang="ja-JP" altLang="en-US" sz="1600" dirty="0">
                <a:latin typeface="Meiryo UI" pitchFamily="50" charset="-128"/>
                <a:ea typeface="Meiryo UI" pitchFamily="50" charset="-128"/>
                <a:cs typeface="Meiryo UI" pitchFamily="50" charset="-128"/>
              </a:rPr>
              <a:t>（１）　世界的な創造都市、国際エンターテイメント都市の</a:t>
            </a:r>
            <a:r>
              <a:rPr lang="ja-JP" altLang="en-US" sz="1600" dirty="0" smtClean="0">
                <a:latin typeface="Meiryo UI" pitchFamily="50" charset="-128"/>
                <a:ea typeface="Meiryo UI" pitchFamily="50" charset="-128"/>
                <a:cs typeface="Meiryo UI" pitchFamily="50" charset="-128"/>
              </a:rPr>
              <a:t>創出</a:t>
            </a:r>
            <a:endParaRPr lang="ja-JP" altLang="en-US" sz="2800" dirty="0">
              <a:latin typeface="Meiryo UI" pitchFamily="50" charset="-128"/>
              <a:ea typeface="Meiryo UI" pitchFamily="50" charset="-128"/>
              <a:cs typeface="Meiryo UI" pitchFamily="50" charset="-128"/>
            </a:endParaRPr>
          </a:p>
        </p:txBody>
      </p:sp>
      <p:graphicFrame>
        <p:nvGraphicFramePr>
          <p:cNvPr id="5" name="Group 2"/>
          <p:cNvGraphicFramePr>
            <a:graphicFrameLocks/>
          </p:cNvGraphicFramePr>
          <p:nvPr>
            <p:extLst>
              <p:ext uri="{D42A27DB-BD31-4B8C-83A1-F6EECF244321}">
                <p14:modId xmlns:p14="http://schemas.microsoft.com/office/powerpoint/2010/main" val="27003165"/>
              </p:ext>
            </p:extLst>
          </p:nvPr>
        </p:nvGraphicFramePr>
        <p:xfrm>
          <a:off x="46604" y="1052736"/>
          <a:ext cx="9067162" cy="5255377"/>
        </p:xfrm>
        <a:graphic>
          <a:graphicData uri="http://schemas.openxmlformats.org/drawingml/2006/table">
            <a:tbl>
              <a:tblPr/>
              <a:tblGrid>
                <a:gridCol w="1157010"/>
                <a:gridCol w="7910152"/>
              </a:tblGrid>
              <a:tr h="1849277">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39" marB="4563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海外観光客の玄関口である「中継都市・大阪」に、世界的な創造都市、世界最高水準のエンターテイメント都市を創出する。</a:t>
                      </a:r>
                      <a:endParaRPr kumimoji="1" lang="en-US" altLang="ja-JP" sz="1400" b="0" i="0" u="none" strike="sng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オリンピック・パラリンピックが東京で開催される</a:t>
                      </a:r>
                      <a:r>
                        <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年は、日本が世界から注目され、大阪にとっても国際社会の中でのプレゼンスを高める好機であることから、</a:t>
                      </a:r>
                      <a:r>
                        <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年に向けてオール大阪で連携し、魅力あふれるまちづくりや観光資源づくり、アジア等からの効果的な府域への誘客や海外への情報発信を戦略的に展開する。</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さらに、成長への大きなインパクトとなる</a:t>
                      </a:r>
                      <a:r>
                        <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年の万国博覧会の大阪開催誘致については、国・自治体・経済界がオールジャパンで誘致活動を展開し、開催を確実に勝ち取っていく。</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また、統合型リゾート（</a:t>
                      </a:r>
                      <a:r>
                        <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）の立地推進についても、着実に準備を進めるとともに、ギャンブル等依存症など懸案事項対策の取組みを進める。</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35299">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39" marB="4563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2813" rtl="0" eaLnBrk="1" fontAlgn="base" latinLnBrk="0" hangingPunct="1">
                        <a:lnSpc>
                          <a:spcPts val="17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日本万国博覧会の誘致に向けた取組み</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7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★世界最高水準のエンターテイメント、ＭＩＣＥなど様々な機能を持つ「統合型リゾート（ＩＲ）」の夢洲への立地推進</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7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G20</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大阪サミットの開催</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7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MICE</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誘致の推進</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7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（大阪</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MICE</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推進委員会による大規模会議・インセンティブツアーの受入れ推進　等）</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7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★大阪全体の都市魅力の向上</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7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百舌鳥・古市古墳群の魅力創出、水と光のまちづくりの推進、万博記念公園の魅力創出、ストーリー性をもたせた大阪魅力の再編集・発信、ナイトカルチャーの発掘・創出、ランドマークのライトアップの時間延長・創出、なんば駅周辺における空間再編　等）</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7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★公共空間の民間活用等による観光資源の魅力向上</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7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（大阪城公園パークマネジメント事業の推進、天王寺公園・動物園の魅力向上　等）</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700"/>
                        </a:lnSpc>
                        <a:spcBef>
                          <a:spcPts val="0"/>
                        </a:spcBef>
                        <a:spcAft>
                          <a:spcPct val="0"/>
                        </a:spcAft>
                        <a:buClrTx/>
                        <a:buSzTx/>
                        <a:buFontTx/>
                        <a:buNone/>
                        <a:tabLst/>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★関空周辺の地域魅力の向上</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700"/>
                        </a:lnSpc>
                        <a:spcBef>
                          <a:spcPts val="0"/>
                        </a:spcBef>
                        <a:spcAft>
                          <a:spcPct val="0"/>
                        </a:spcAft>
                        <a:buClrTx/>
                        <a:buSzTx/>
                        <a:buFontTx/>
                        <a:buNone/>
                        <a:tabLst/>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（泉州観光プロモーション推進協議会と連携した取組み　等）</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1424" marR="36000"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21</a:t>
            </a:fld>
            <a:endParaRPr kumimoji="1" lang="ja-JP" altLang="en-US"/>
          </a:p>
        </p:txBody>
      </p:sp>
      <p:sp>
        <p:nvSpPr>
          <p:cNvPr id="8" name="テキスト ボックス 7"/>
          <p:cNvSpPr txBox="1"/>
          <p:nvPr/>
        </p:nvSpPr>
        <p:spPr>
          <a:xfrm>
            <a:off x="251520" y="107626"/>
            <a:ext cx="784887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１．内外</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の集客力</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強化</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9475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正方形/長方形 8"/>
          <p:cNvSpPr>
            <a:spLocks noChangeArrowheads="1"/>
          </p:cNvSpPr>
          <p:nvPr/>
        </p:nvSpPr>
        <p:spPr bwMode="auto">
          <a:xfrm>
            <a:off x="395288" y="642938"/>
            <a:ext cx="43332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spcBef>
                <a:spcPct val="20000"/>
              </a:spcBef>
            </a:pPr>
            <a:r>
              <a:rPr lang="ja-JP" altLang="en-US" sz="1600" dirty="0">
                <a:latin typeface="Meiryo UI" pitchFamily="50" charset="-128"/>
                <a:ea typeface="Meiryo UI" pitchFamily="50" charset="-128"/>
                <a:cs typeface="Meiryo UI" pitchFamily="50" charset="-128"/>
              </a:rPr>
              <a:t>（２）　</a:t>
            </a:r>
            <a:r>
              <a:rPr lang="ja-JP" altLang="en-US" sz="1600" dirty="0" smtClean="0">
                <a:latin typeface="Meiryo UI" pitchFamily="50" charset="-128"/>
                <a:ea typeface="Meiryo UI" pitchFamily="50" charset="-128"/>
                <a:cs typeface="Meiryo UI" pitchFamily="50" charset="-128"/>
              </a:rPr>
              <a:t>文化・スポーツを活かした都市魅力の創出</a:t>
            </a:r>
            <a:endParaRPr lang="ja-JP" altLang="en-US" sz="2800" dirty="0">
              <a:latin typeface="Meiryo UI" pitchFamily="50" charset="-128"/>
              <a:ea typeface="Meiryo UI" pitchFamily="50" charset="-128"/>
              <a:cs typeface="Meiryo UI" pitchFamily="50" charset="-128"/>
            </a:endParaRPr>
          </a:p>
        </p:txBody>
      </p:sp>
      <p:graphicFrame>
        <p:nvGraphicFramePr>
          <p:cNvPr id="6" name="Group 2"/>
          <p:cNvGraphicFramePr>
            <a:graphicFrameLocks/>
          </p:cNvGraphicFramePr>
          <p:nvPr>
            <p:extLst>
              <p:ext uri="{D42A27DB-BD31-4B8C-83A1-F6EECF244321}">
                <p14:modId xmlns:p14="http://schemas.microsoft.com/office/powerpoint/2010/main" val="1303226281"/>
              </p:ext>
            </p:extLst>
          </p:nvPr>
        </p:nvGraphicFramePr>
        <p:xfrm>
          <a:off x="107950" y="1052513"/>
          <a:ext cx="8872538" cy="4157676"/>
        </p:xfrm>
        <a:graphic>
          <a:graphicData uri="http://schemas.openxmlformats.org/drawingml/2006/table">
            <a:tbl>
              <a:tblPr/>
              <a:tblGrid>
                <a:gridCol w="1132175"/>
                <a:gridCol w="7740363"/>
              </a:tblGrid>
              <a:tr h="1243555">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4" marB="456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が誇る文化を保存・継承し、国内外に情報発信していくことにより、大阪の魅力を高めるとともに、国内外からアーティストをはじめ多くの人々が大阪に集い、交流できる仕組みづくりに取り組むことで、あらゆる人々が、大阪の様々な場所において、これまで以上に創作活動に参加でき、鑑賞体験できる都市をめざす。</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また、ランドマークなど大阪のブランド力を活用したスポーツイベントを誘致・開催し、世界のトップアスリートを「見る機会」や、誰もが気軽に「取り組める機会」などを提供し、スポーツを通じて健康や生きがい、夢と希望を創出できる都市をめざすとともに、大阪にゆかりあるプロスポーツチームと連携した都市魅力の発信、観光振興につなげるための取組みを進める。</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4" marB="4564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77532">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4" marB="456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2813" rtl="0" eaLnBrk="1" fontAlgn="base" latinLnBrk="0" hangingPunct="1">
                        <a:lnSpc>
                          <a:spcPts val="17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★国際的なスポーツイベントの開催</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7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（ラグビーワールドカップ</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の開催、オリンピック・パラリンピック等の事前キャンプ誘致及びホストタウン登録の推進、ワールドマスターズゲームズ</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関西の開催、機運醸成イベントの展開　等）</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700"/>
                        </a:lnSpc>
                        <a:spcBef>
                          <a:spcPts val="0"/>
                        </a:spcBef>
                        <a:spcAft>
                          <a:spcPct val="0"/>
                        </a:spcAft>
                        <a:buClrTx/>
                        <a:buSzTx/>
                        <a:buFontTx/>
                        <a:buNone/>
                        <a:tabLst/>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★スポーツ都市大阪の魅力発信</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7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（大阪マラソンの魅力向上、スポーツツーリズムの推進、プロスポーツチームと連携したスポーツ振興　等）</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700"/>
                        </a:lnSpc>
                        <a:spcBef>
                          <a:spcPts val="0"/>
                        </a:spcBef>
                        <a:spcAft>
                          <a:spcPct val="0"/>
                        </a:spcAft>
                        <a:buClrTx/>
                        <a:buSzTx/>
                        <a:buFontTx/>
                        <a:buNone/>
                        <a:tabLst/>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★大阪の文化芸術の魅力発信</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7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大阪文化フェスティバルの開催、文化魅力の情報発信、アートスポットの魅力創出・発信、大阪らしい芸術文化の魅力の創出、伝統芸能を活用した大阪の魅力開発促進、美術館・博物館の魅力向上、（仮称）大阪新美術館の整備　等）</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700"/>
                        </a:lnSpc>
                        <a:spcBef>
                          <a:spcPts val="0"/>
                        </a:spcBef>
                        <a:spcAft>
                          <a:spcPct val="0"/>
                        </a:spcAft>
                        <a:buClrTx/>
                        <a:buSzTx/>
                        <a:buFontTx/>
                        <a:buNone/>
                        <a:tabLst/>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★大阪の食の魅力の創出・発信</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7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（フードツーリズムの促進、食イベント等の情報発信、民間との連携による食の魅力発信、「食の都・大阪」としての食品ロスの削減　等）</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pPr>
                      <a:endParaRPr kumimoji="1" lang="ja-JP" altLang="en-US" sz="1200" b="0" i="0" u="none" strike="noStrike" kern="1200" cap="none" spc="0" normalizeH="0" baseline="0" noProof="0" dirty="0" smtClean="0">
                        <a:ln>
                          <a:noFill/>
                        </a:ln>
                        <a:solidFill>
                          <a:schemeClr val="tx1"/>
                        </a:solidFill>
                        <a:effectLst/>
                        <a:uLnTx/>
                        <a:uFillTx/>
                        <a:latin typeface="ＭＳ Ｐ明朝" panose="02020600040205080304" pitchFamily="18" charset="-128"/>
                        <a:ea typeface="ＭＳ Ｐ明朝" panose="02020600040205080304" pitchFamily="18" charset="-128"/>
                        <a:cs typeface="Meiryo UI" panose="020B0604030504040204" pitchFamily="50" charset="-128"/>
                      </a:endParaRPr>
                    </a:p>
                  </a:txBody>
                  <a:tcPr marL="91424" marR="91424" marT="45644" marB="4564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22</a:t>
            </a:fld>
            <a:endParaRPr kumimoji="1" lang="ja-JP" altLang="en-US"/>
          </a:p>
        </p:txBody>
      </p:sp>
      <p:sp>
        <p:nvSpPr>
          <p:cNvPr id="9" name="テキスト ボックス 8"/>
          <p:cNvSpPr txBox="1"/>
          <p:nvPr/>
        </p:nvSpPr>
        <p:spPr>
          <a:xfrm>
            <a:off x="251520" y="121274"/>
            <a:ext cx="784887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１．内外</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の集客力</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強化</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4306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正方形/長方形 8"/>
          <p:cNvSpPr>
            <a:spLocks noChangeArrowheads="1"/>
          </p:cNvSpPr>
          <p:nvPr/>
        </p:nvSpPr>
        <p:spPr bwMode="auto">
          <a:xfrm>
            <a:off x="395288" y="642938"/>
            <a:ext cx="49391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spcBef>
                <a:spcPct val="20000"/>
              </a:spcBef>
            </a:pPr>
            <a:r>
              <a:rPr lang="ja-JP" altLang="en-US" sz="1600" dirty="0" smtClean="0">
                <a:latin typeface="Meiryo UI" pitchFamily="50" charset="-128"/>
                <a:ea typeface="Meiryo UI" pitchFamily="50" charset="-128"/>
                <a:cs typeface="Meiryo UI" pitchFamily="50" charset="-128"/>
              </a:rPr>
              <a:t>（３）</a:t>
            </a:r>
            <a:r>
              <a:rPr lang="ja-JP" altLang="en-US" sz="1600" dirty="0">
                <a:latin typeface="Meiryo UI" pitchFamily="50" charset="-128"/>
                <a:ea typeface="Meiryo UI" pitchFamily="50" charset="-128"/>
                <a:cs typeface="Meiryo UI" pitchFamily="50" charset="-128"/>
              </a:rPr>
              <a:t>　世界有数の国際都市</a:t>
            </a:r>
            <a:r>
              <a:rPr lang="ja-JP" altLang="en-US" sz="1600" dirty="0" smtClean="0">
                <a:latin typeface="Meiryo UI" pitchFamily="50" charset="-128"/>
                <a:ea typeface="Meiryo UI" pitchFamily="50" charset="-128"/>
                <a:cs typeface="Meiryo UI" pitchFamily="50" charset="-128"/>
              </a:rPr>
              <a:t>をめざした</a:t>
            </a:r>
            <a:r>
              <a:rPr lang="ja-JP" altLang="en-US" sz="1600" dirty="0">
                <a:latin typeface="Meiryo UI" pitchFamily="50" charset="-128"/>
                <a:ea typeface="Meiryo UI" pitchFamily="50" charset="-128"/>
                <a:cs typeface="Meiryo UI" pitchFamily="50" charset="-128"/>
              </a:rPr>
              <a:t>受入環境の整備</a:t>
            </a:r>
            <a:endParaRPr lang="ja-JP" altLang="en-US" sz="2800" dirty="0">
              <a:latin typeface="Meiryo UI" pitchFamily="50" charset="-128"/>
              <a:ea typeface="Meiryo UI" pitchFamily="50" charset="-128"/>
              <a:cs typeface="Meiryo UI" pitchFamily="50" charset="-128"/>
            </a:endParaRPr>
          </a:p>
        </p:txBody>
      </p:sp>
      <p:graphicFrame>
        <p:nvGraphicFramePr>
          <p:cNvPr id="6" name="Group 2"/>
          <p:cNvGraphicFramePr>
            <a:graphicFrameLocks/>
          </p:cNvGraphicFramePr>
          <p:nvPr>
            <p:extLst>
              <p:ext uri="{D42A27DB-BD31-4B8C-83A1-F6EECF244321}">
                <p14:modId xmlns:p14="http://schemas.microsoft.com/office/powerpoint/2010/main" val="1606625832"/>
              </p:ext>
            </p:extLst>
          </p:nvPr>
        </p:nvGraphicFramePr>
        <p:xfrm>
          <a:off x="99218" y="1124744"/>
          <a:ext cx="8872538" cy="4896544"/>
        </p:xfrm>
        <a:graphic>
          <a:graphicData uri="http://schemas.openxmlformats.org/drawingml/2006/table">
            <a:tbl>
              <a:tblPr/>
              <a:tblGrid>
                <a:gridCol w="1132175"/>
                <a:gridCol w="7740363"/>
              </a:tblGrid>
              <a:tr h="1148618">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4" marB="456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観光やビジネスなどで国内外から訪れる人々が、安心・快適に過ごせる世界有数の国際都市をめざし、観光案内機能の充実や、多言語対応の強化、</a:t>
                      </a:r>
                      <a:r>
                        <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ICT</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に対応した環境整備を進めるとともに、宿泊施設や観光施設などの受入環境の整備や関空の機能・アクセス利便性の向上を図る。</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4" marB="4564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7926">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4" marB="456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★関西国際空港の機能向上と交通アクセスの整備改善</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ターミナルの拡充、出入国審査場における混雑緩和やファーストレーンの設置、スマートレーンやボディスキャナー等の先進的な保安検査機器の導入、出入国規制・手続きのさらなる緩和、関空から国土軸や都心部へのアクセスを向上させるなにわ筋線の事業化に向けた取組み、なにわ筋連絡線等の調査・検討、ＪＲ東海道線支線の地下化・うめきた新駅設置の事業推進　等）</a:t>
                      </a:r>
                      <a:endParaRPr kumimoji="1" lang="en-US" altLang="ja-JP" sz="1200" b="0" i="0" u="none" strike="sng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★インバウンド受入環境の整備</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（多言語対応の強化、外国人旅行者の災害時における安全確保、多様な宿泊の受皿の充実　等）</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★旅行者の利便性向上</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Wi-Fi</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設置の促進、公共交通機関等と連携した受入環境の整備、観光公衆トイレの整備促進、宿泊施設における「おもてなし」環境の整備促進　等）</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★観光案内機能の強化</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（トラベルサービスセンター大阪の運営、観光客への情報提供機能の充実、多言語観光案内板等の整備促進、観光関連の人材育成　等）</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★訪日外国人の医療体制の充実</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10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（りんくうタウンにおける地域活性化総合特区の活用、</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外国人患者受入環境の整備促進</a:t>
                      </a:r>
                      <a:r>
                        <a:rPr kumimoji="1" lang="ja-JP" altLang="en-US" sz="1200" b="0" i="0" u="none" strike="noStrike" kern="1200" cap="none" spc="10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等）</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4" marB="4564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23</a:t>
            </a:fld>
            <a:endParaRPr kumimoji="1" lang="ja-JP" altLang="en-US"/>
          </a:p>
        </p:txBody>
      </p:sp>
      <p:sp>
        <p:nvSpPr>
          <p:cNvPr id="9" name="テキスト ボックス 8"/>
          <p:cNvSpPr txBox="1"/>
          <p:nvPr/>
        </p:nvSpPr>
        <p:spPr>
          <a:xfrm>
            <a:off x="251520" y="121274"/>
            <a:ext cx="784887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１．内外</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の集客力</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強化</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5259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正方形/長方形 4"/>
          <p:cNvSpPr>
            <a:spLocks noChangeArrowheads="1"/>
          </p:cNvSpPr>
          <p:nvPr/>
        </p:nvSpPr>
        <p:spPr bwMode="auto">
          <a:xfrm>
            <a:off x="395288" y="642938"/>
            <a:ext cx="43652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spcBef>
                <a:spcPct val="20000"/>
              </a:spcBef>
            </a:pPr>
            <a:r>
              <a:rPr lang="ja-JP" altLang="en-US" sz="1600" dirty="0" smtClean="0">
                <a:latin typeface="Meiryo UI" pitchFamily="50" charset="-128"/>
                <a:ea typeface="Meiryo UI" pitchFamily="50" charset="-128"/>
                <a:cs typeface="Meiryo UI" pitchFamily="50" charset="-128"/>
              </a:rPr>
              <a:t>（４）</a:t>
            </a:r>
            <a:r>
              <a:rPr lang="ja-JP" altLang="en-US" sz="1600" dirty="0">
                <a:latin typeface="Meiryo UI" pitchFamily="50" charset="-128"/>
                <a:ea typeface="Meiryo UI" pitchFamily="50" charset="-128"/>
                <a:cs typeface="Meiryo UI" pitchFamily="50" charset="-128"/>
              </a:rPr>
              <a:t>　</a:t>
            </a:r>
            <a:r>
              <a:rPr lang="ja-JP" altLang="en-US" sz="1600" dirty="0" smtClean="0">
                <a:latin typeface="Meiryo UI" pitchFamily="50" charset="-128"/>
                <a:ea typeface="Meiryo UI" pitchFamily="50" charset="-128"/>
                <a:cs typeface="Meiryo UI" pitchFamily="50" charset="-128"/>
              </a:rPr>
              <a:t>関西が一体となった観光</a:t>
            </a:r>
            <a:r>
              <a:rPr lang="ja-JP" altLang="en-US" sz="1600" dirty="0">
                <a:latin typeface="Meiryo UI" pitchFamily="50" charset="-128"/>
                <a:ea typeface="Meiryo UI" pitchFamily="50" charset="-128"/>
                <a:cs typeface="Meiryo UI" pitchFamily="50" charset="-128"/>
              </a:rPr>
              <a:t>ポータル化の</a:t>
            </a:r>
            <a:r>
              <a:rPr lang="ja-JP" altLang="en-US" sz="1600" dirty="0" smtClean="0">
                <a:latin typeface="Meiryo UI" pitchFamily="50" charset="-128"/>
                <a:ea typeface="Meiryo UI" pitchFamily="50" charset="-128"/>
                <a:cs typeface="Meiryo UI" pitchFamily="50" charset="-128"/>
              </a:rPr>
              <a:t>推進</a:t>
            </a:r>
            <a:endParaRPr lang="ja-JP" altLang="en-US" sz="2800" dirty="0">
              <a:latin typeface="Meiryo UI" pitchFamily="50" charset="-128"/>
              <a:ea typeface="Meiryo UI" pitchFamily="50" charset="-128"/>
              <a:cs typeface="Meiryo UI" pitchFamily="50" charset="-128"/>
            </a:endParaRPr>
          </a:p>
        </p:txBody>
      </p:sp>
      <p:graphicFrame>
        <p:nvGraphicFramePr>
          <p:cNvPr id="5" name="Group 2"/>
          <p:cNvGraphicFramePr>
            <a:graphicFrameLocks/>
          </p:cNvGraphicFramePr>
          <p:nvPr>
            <p:extLst>
              <p:ext uri="{D42A27DB-BD31-4B8C-83A1-F6EECF244321}">
                <p14:modId xmlns:p14="http://schemas.microsoft.com/office/powerpoint/2010/main" val="553545760"/>
              </p:ext>
            </p:extLst>
          </p:nvPr>
        </p:nvGraphicFramePr>
        <p:xfrm>
          <a:off x="85823" y="1088138"/>
          <a:ext cx="8997281" cy="4246468"/>
        </p:xfrm>
        <a:graphic>
          <a:graphicData uri="http://schemas.openxmlformats.org/drawingml/2006/table">
            <a:tbl>
              <a:tblPr/>
              <a:tblGrid>
                <a:gridCol w="1148093"/>
                <a:gridCol w="7849188"/>
              </a:tblGrid>
              <a:tr h="1098516">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17" marB="456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大阪のエンターテイメント、京都・奈良の歴史・文化、神戸のファッションなど、我が国随一の観光資源を誇る関西は、観光魅力を総合的に発信していくことが重要である。</a:t>
                      </a: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そこで、関西が一体となって、海外からの観光客の「玄関口（ポータル）」としての魅力向上を図り、大阪・関西での消費を拡大する。特に、関西広域連合において、関西をあげた観光・文化振興の取組みが推進されていることから、この動きと整合・連携をとりながら、訪日観光の取組みを強化していく。</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17" marB="456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84662">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17" marB="456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関西広域連合における観光集客の取組み</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「関西観光・文化振興計画」の推進、広域観光ルートの発信、海外観光プロモーションの実施、東京オリンピック・パラリンピック等の開催に向けた関西文化の内外への発信強化の検討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関西観光本部</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広域連携</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DMO)</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におけるオール関西での観光振興</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（海外観光プロモーション、マーケティング</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外国人旅行客の動向調査等</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err="1"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共通基盤サービスの提供</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「手ぶら観光」の普及等</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err="1"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人材育成、文化振興、情報発信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★通訳案内士制度の充実改善・人材育成などによる訪日外国人に対するサービス向上</a:t>
                      </a:r>
                    </a:p>
                    <a:p>
                      <a:pPr marL="0" marR="0" lvl="0" indent="0"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（通訳案内士を育成するための研修の実施　等）</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10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ターゲットに応じたプロモーションの実施</a:t>
                      </a:r>
                      <a:endParaRPr kumimoji="1" lang="en-US" altLang="ja-JP" sz="1200" b="0" i="0" u="none" strike="noStrike" kern="1200" cap="none" spc="10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10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（海外プロモーションの推進（中国・台湾・香港・韓国・東南アジア・欧米・豪州　等））</a:t>
                      </a:r>
                      <a:endParaRPr kumimoji="1" lang="en-US" altLang="ja-JP" sz="1200" b="0" i="0" u="none" strike="noStrike" kern="1200" cap="none" spc="10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pP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関西広域連合の取組みと連携した大阪アピール</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買い物、食、クルーズなど大阪の都市魅力であるコンテンツや観光資源との連携した集客力向上</a:t>
                      </a: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（６カ国語に対応した</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での</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情報発信、クルーズ客船の誘致拡大・受入強化　等）</a:t>
                      </a:r>
                    </a:p>
                    <a:p>
                      <a:pPr marL="0" marR="0" lvl="0" indent="0" algn="l" defTabSz="912813" rtl="0" eaLnBrk="1" fontAlgn="base" latinLnBrk="0" hangingPunct="1">
                        <a:lnSpc>
                          <a:spcPts val="1600"/>
                        </a:lnSpc>
                        <a:spcBef>
                          <a:spcPts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17" marB="4561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24</a:t>
            </a:fld>
            <a:endParaRPr kumimoji="1" lang="ja-JP" altLang="en-US"/>
          </a:p>
        </p:txBody>
      </p:sp>
      <p:sp>
        <p:nvSpPr>
          <p:cNvPr id="7" name="テキスト ボックス 6"/>
          <p:cNvSpPr txBox="1"/>
          <p:nvPr/>
        </p:nvSpPr>
        <p:spPr>
          <a:xfrm>
            <a:off x="251520" y="107626"/>
            <a:ext cx="784887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１．内外</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の集客力</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強化</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 name="直線コネクタ 7"/>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388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endParaRPr kumimoji="1" lang="ja-JP" altLang="en-US"/>
          </a:p>
        </p:txBody>
      </p:sp>
      <p:sp>
        <p:nvSpPr>
          <p:cNvPr id="6" name="サブタイトル 5"/>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6209928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251520" y="116632"/>
            <a:ext cx="7848872"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itchFamily="50" charset="-128"/>
                <a:ea typeface="Meiryo UI" pitchFamily="50" charset="-128"/>
                <a:cs typeface="Meiryo UI" pitchFamily="50" charset="-128"/>
              </a:rPr>
              <a:t>人口減少、少子高齢化に対応した</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人材力強化・活躍の場づくり</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4"/>
          <p:cNvSpPr>
            <a:spLocks noChangeArrowheads="1"/>
          </p:cNvSpPr>
          <p:nvPr/>
        </p:nvSpPr>
        <p:spPr bwMode="auto">
          <a:xfrm>
            <a:off x="393855" y="533259"/>
            <a:ext cx="6107289"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2813">
              <a:lnSpc>
                <a:spcPts val="2000"/>
              </a:lnSpc>
              <a:spcBef>
                <a:spcPct val="20000"/>
              </a:spcBef>
            </a:pPr>
            <a:r>
              <a:rPr lang="ja-JP" altLang="en-US" sz="1600" dirty="0" smtClean="0">
                <a:latin typeface="Meiryo UI" pitchFamily="50" charset="-128"/>
                <a:ea typeface="Meiryo UI" pitchFamily="50" charset="-128"/>
                <a:cs typeface="Meiryo UI" pitchFamily="50" charset="-128"/>
              </a:rPr>
              <a:t>◇進捗状況を把握するための指標</a:t>
            </a:r>
            <a:endParaRPr lang="ja-JP" altLang="en-US" sz="1600" dirty="0">
              <a:latin typeface="Meiryo UI" pitchFamily="50" charset="-128"/>
              <a:ea typeface="Meiryo UI" pitchFamily="50" charset="-128"/>
              <a:cs typeface="Meiryo UI" pitchFamily="50" charset="-128"/>
            </a:endParaRPr>
          </a:p>
        </p:txBody>
      </p:sp>
      <p:sp>
        <p:nvSpPr>
          <p:cNvPr id="6" name="テキスト ボックス 5"/>
          <p:cNvSpPr txBox="1"/>
          <p:nvPr/>
        </p:nvSpPr>
        <p:spPr>
          <a:xfrm>
            <a:off x="0" y="6620344"/>
            <a:ext cx="9113766" cy="253916"/>
          </a:xfrm>
          <a:prstGeom prst="rect">
            <a:avLst/>
          </a:prstGeom>
          <a:noFill/>
        </p:spPr>
        <p:txBody>
          <a:bodyPr wrap="square" rtlCol="0">
            <a:spAutoFit/>
          </a:bodyPr>
          <a:lstStyle/>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歳以上人口に占める就業者の割合</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1369734129"/>
              </p:ext>
            </p:extLst>
          </p:nvPr>
        </p:nvGraphicFramePr>
        <p:xfrm>
          <a:off x="119106" y="836712"/>
          <a:ext cx="8945382" cy="5761640"/>
        </p:xfrm>
        <a:graphic>
          <a:graphicData uri="http://schemas.openxmlformats.org/drawingml/2006/table">
            <a:tbl>
              <a:tblPr firstRow="1" bandRow="1">
                <a:tableStyleId>{5940675A-B579-460E-94D1-54222C63F5DA}</a:tableStyleId>
              </a:tblPr>
              <a:tblGrid>
                <a:gridCol w="836237"/>
                <a:gridCol w="741491"/>
                <a:gridCol w="866783"/>
                <a:gridCol w="866783"/>
                <a:gridCol w="866783"/>
                <a:gridCol w="866783"/>
                <a:gridCol w="866783"/>
                <a:gridCol w="866783"/>
                <a:gridCol w="866783"/>
                <a:gridCol w="1300173"/>
              </a:tblGrid>
              <a:tr h="454310">
                <a:tc gridSpan="2">
                  <a:txBody>
                    <a:bodyPr/>
                    <a:lstStyle/>
                    <a:p>
                      <a:pPr algn="ct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　　標　</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hMerge="1">
                  <a:txBody>
                    <a:bodyPr/>
                    <a:lstStyle/>
                    <a:p>
                      <a:endParaRPr kumimoji="1" lang="ja-JP" altLang="en-US"/>
                    </a:p>
                  </a:txBody>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出典等</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r>
              <a:tr h="648000">
                <a:tc gridSpan="2">
                  <a:txBody>
                    <a:bodyPr/>
                    <a:lstStyle/>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大阪府内への留学生数</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（高等教育機関及び日本語学校）</a:t>
                      </a:r>
                      <a:endPar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a:p>
                  </a:txBody>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11,982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6" marB="45706"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11,841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12,133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12,513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13,588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15,280</a:t>
                      </a:r>
                      <a:r>
                        <a:rPr kumimoji="1" lang="ja-JP" altLang="en-US" sz="12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20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indent="0" algn="ctr">
                        <a:tabLst/>
                      </a:pPr>
                      <a:r>
                        <a:rPr kumimoji="1" lang="en-US" altLang="ja-JP" sz="12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18,411</a:t>
                      </a:r>
                      <a:r>
                        <a:rPr kumimoji="1" lang="ja-JP" altLang="en-US" sz="12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20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５月１日時点</a:t>
                      </a:r>
                      <a:endParaRPr kumimoji="1" lang="en-US" altLang="ja-JP" sz="8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tabLst/>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日本学生支援機構「外国人留学生在籍状況調査結果」</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817758">
                <a:tc gridSpan="2">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「専門的・技術的分野」の在留資格を有し、府内事業所に勤務する外国人労働者数</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7,763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6" marB="45706"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8,704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9,044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9,339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9,759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10,052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12,356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0" indent="0">
                        <a:tabLst/>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月末時点</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tabLst/>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厚生労働省「外国人雇用状況の届出状況」</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r>
              <a:tr h="696608">
                <a:tc rowSpan="2">
                  <a:txBody>
                    <a:bodyPr/>
                    <a:lstStyle/>
                    <a:p>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学力調査結果</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正答率</a:t>
                      </a: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は全国</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algn="ctr"/>
                      <a:r>
                        <a:rPr kumimoji="1" lang="ja-JP" altLang="en-US"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小学校</a:t>
                      </a:r>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0" indent="0" algn="ctr">
                        <a:tabLst>
                          <a:tab pos="92075" algn="l"/>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70.1</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71.2</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6" marB="45706" anchor="ctr">
                    <a:lnT w="28575" cap="flat" cmpd="sng" algn="ctr">
                      <a:solidFill>
                        <a:schemeClr val="tx1"/>
                      </a:solidFill>
                      <a:prstDash val="solid"/>
                      <a:round/>
                      <a:headEnd type="none" w="med" len="med"/>
                      <a:tailEnd type="none" w="med" len="med"/>
                    </a:lnT>
                  </a:tcPr>
                </a:tc>
                <a:tc>
                  <a:txBody>
                    <a:bodyPr/>
                    <a:lstStyle/>
                    <a:p>
                      <a:pPr marL="182563" indent="-182563" algn="ctr">
                        <a:tabLst>
                          <a:tab pos="92075" algn="l"/>
                        </a:tabLst>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0" indent="0" algn="ctr">
                        <a:tabLst>
                          <a:tab pos="92075" algn="l"/>
                        </a:tabLst>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66.7</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67.4</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60.9</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[61.9</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lnT w="28575"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64.2</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[66.2</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lnT w="28575"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62.3</a:t>
                      </a:r>
                      <a:r>
                        <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[63.9</a:t>
                      </a:r>
                      <a:r>
                        <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36" marR="91436" marT="45701" marB="45701" anchor="ctr">
                    <a:lnT w="28575" cap="flat" cmpd="sng" algn="ctr">
                      <a:solidFill>
                        <a:schemeClr val="tx1"/>
                      </a:solidFill>
                      <a:prstDash val="solid"/>
                      <a:round/>
                      <a:headEnd type="none" w="med" len="med"/>
                      <a:tailEnd type="none" w="med" len="med"/>
                    </a:lnT>
                  </a:tcP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62.4</a:t>
                      </a:r>
                      <a:r>
                        <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[63.9</a:t>
                      </a:r>
                      <a:r>
                        <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36" marR="91436" marT="45701" marB="45701" anchor="ctr">
                    <a:lnT w="28575" cap="flat" cmpd="sng" algn="ctr">
                      <a:solidFill>
                        <a:schemeClr val="tx1"/>
                      </a:solidFill>
                      <a:prstDash val="solid"/>
                      <a:round/>
                      <a:headEnd type="none" w="med" len="med"/>
                      <a:tailEnd type="none" w="med" len="med"/>
                    </a:lnT>
                  </a:tcPr>
                </a:tc>
                <a:tc>
                  <a:txBody>
                    <a:bodyPr/>
                    <a:lstStyle/>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年は実施せず</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文部科学省「全国学力・学習状況調査」</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r>
              <a:tr h="696608">
                <a:tc vMerge="1">
                  <a:txBody>
                    <a:bodyPr/>
                    <a:lstStyle/>
                    <a:p>
                      <a:endParaRPr kumimoji="1" lang="ja-JP" altLang="en-US" sz="1200" dirty="0">
                        <a:latin typeface="HGPｺﾞｼｯｸE" pitchFamily="50" charset="-128"/>
                        <a:ea typeface="HGPｺﾞｼｯｸE" pitchFamily="50" charset="-128"/>
                      </a:endParaRPr>
                    </a:p>
                  </a:txBody>
                  <a:tcPr/>
                </a:tc>
                <a:tc>
                  <a:txBody>
                    <a:bodyPr/>
                    <a:lstStyle/>
                    <a:p>
                      <a:pPr algn="ctr"/>
                      <a:r>
                        <a:rPr kumimoji="1" lang="ja-JP" altLang="en-US"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中学校</a:t>
                      </a:r>
                      <a:endParaRPr kumimoji="1" lang="ja-JP" altLang="en-US" sz="11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58.5%</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62.1%]</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6" marB="45706" anchor="ctr"/>
                </a:tc>
                <a:tc>
                  <a:txBody>
                    <a:bodyPr/>
                    <a:lstStyle/>
                    <a:p>
                      <a:pPr marL="182563" indent="-182563" algn="ctr">
                        <a:tabLst>
                          <a:tab pos="92075" algn="l"/>
                        </a:tabLst>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0" algn="l"/>
                        </a:tabLst>
                        <a:defRPr/>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59.6</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62.5</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59.2</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[62.3</a:t>
                      </a:r>
                      <a:r>
                        <a:rPr kumimoji="1" lang="ja-JP" altLang="en-US"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61.5</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[64.4</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61.2</a:t>
                      </a:r>
                      <a:r>
                        <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[61.9</a:t>
                      </a:r>
                      <a:r>
                        <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36" marR="91436"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60.4</a:t>
                      </a:r>
                      <a:r>
                        <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[62.1</a:t>
                      </a:r>
                      <a:r>
                        <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36" marR="91436" marT="45701" marB="45701" anchor="ctr"/>
                </a:tc>
                <a:tc>
                  <a:txBody>
                    <a:bodyPr/>
                    <a:lstStyle/>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年は実施せず</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文部科学省「全国学力・学習状況調査」</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68400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府立高校</a:t>
                      </a: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年生の英検準</a:t>
                      </a: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級以上の割合 </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は全国</a:t>
                      </a:r>
                    </a:p>
                  </a:txBody>
                  <a:tcPr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6" marB="45706"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25.8</a:t>
                      </a:r>
                      <a:r>
                        <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[31.0</a:t>
                      </a:r>
                      <a:r>
                        <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28.2</a:t>
                      </a:r>
                      <a:r>
                        <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[31.0</a:t>
                      </a:r>
                      <a:r>
                        <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27.2</a:t>
                      </a:r>
                      <a:r>
                        <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[31.9</a:t>
                      </a:r>
                      <a:r>
                        <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31.2</a:t>
                      </a:r>
                      <a:r>
                        <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[34.3</a:t>
                      </a:r>
                      <a:r>
                        <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35.0</a:t>
                      </a:r>
                      <a:r>
                        <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[36.4</a:t>
                      </a:r>
                      <a:r>
                        <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tabLst/>
                      </a:pP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文部科学省「公立高等学校・中等教育学校（後期課程）における英語教育実施状況調査」</a:t>
                      </a:r>
                      <a:endParaRPr kumimoji="1" lang="ja-JP" altLang="en-US" sz="8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r>
              <a:tr h="467156">
                <a:tc rowSpan="3">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就業率 </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は全国</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6" marB="45706" anchor="ctr">
                    <a:lnT w="28575" cap="flat" cmpd="sng" algn="ctr">
                      <a:solidFill>
                        <a:schemeClr val="tx1"/>
                      </a:solidFill>
                      <a:prstDash val="solid"/>
                      <a:round/>
                      <a:headEnd type="none" w="med" len="med"/>
                      <a:tailEnd type="none" w="med" len="med"/>
                    </a:lnT>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54.6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54.6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54.7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T w="28575" cap="flat" cmpd="sng" algn="ctr">
                      <a:solidFill>
                        <a:schemeClr val="tx1"/>
                      </a:solidFill>
                      <a:prstDash val="solid"/>
                      <a:round/>
                      <a:headEnd type="none" w="med" len="med"/>
                      <a:tailEnd type="none" w="med" len="med"/>
                    </a:lnT>
                  </a:tcPr>
                </a:tc>
                <a:tc rowSpan="3">
                  <a:txBody>
                    <a:bodyPr/>
                    <a:lstStyle/>
                    <a:p>
                      <a:pPr marL="0" indent="0">
                        <a:tabLst/>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総務省「労働力調査」</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tabLst/>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大阪府統計課「労働力調査地方集計結果（年平均）」</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636034">
                <a:tc vMerge="1">
                  <a:txBody>
                    <a:bodyPr/>
                    <a:lstStyle/>
                    <a:p>
                      <a:pPr algn="l"/>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6" marB="45706"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[68.6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vMerge="1">
                  <a:txBody>
                    <a:bodyPr/>
                    <a:lstStyle/>
                    <a:p>
                      <a:pPr marL="0" indent="0">
                        <a:tabLst/>
                      </a:pP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636034">
                <a:tc vMerge="1">
                  <a:txBody>
                    <a:bodyPr/>
                    <a:lstStyle/>
                    <a:p>
                      <a:pPr algn="l"/>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高齢者</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381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6" marB="45706" anchor="ctr">
                    <a:lnB w="381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17.6%</a:t>
                      </a: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381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17.5%</a:t>
                      </a: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38100"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17.8%</a:t>
                      </a: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38100"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18.0%</a:t>
                      </a: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38100"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18.9%</a:t>
                      </a: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38100"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18.9%</a:t>
                      </a: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38100" cap="flat" cmpd="sng" algn="ctr">
                      <a:solidFill>
                        <a:schemeClr val="tx1"/>
                      </a:solidFill>
                      <a:prstDash val="solid"/>
                      <a:round/>
                      <a:headEnd type="none" w="med" len="med"/>
                      <a:tailEnd type="none" w="med" len="med"/>
                    </a:lnB>
                  </a:tcPr>
                </a:tc>
                <a:tc vMerge="1">
                  <a:txBody>
                    <a:bodyPr/>
                    <a:lstStyle/>
                    <a:p>
                      <a:pPr marL="0" indent="0">
                        <a:tabLst/>
                      </a:pP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26</a:t>
            </a:fld>
            <a:endParaRPr kumimoji="1" lang="ja-JP" altLang="en-US"/>
          </a:p>
        </p:txBody>
      </p:sp>
      <p:cxnSp>
        <p:nvCxnSpPr>
          <p:cNvPr id="10" name="直線コネクタ 9"/>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75203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正方形/長方形 4"/>
          <p:cNvSpPr>
            <a:spLocks noChangeArrowheads="1"/>
          </p:cNvSpPr>
          <p:nvPr/>
        </p:nvSpPr>
        <p:spPr bwMode="auto">
          <a:xfrm>
            <a:off x="400050" y="525177"/>
            <a:ext cx="83006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spcBef>
                <a:spcPct val="20000"/>
              </a:spcBef>
            </a:pPr>
            <a:r>
              <a:rPr lang="ja-JP" altLang="en-US" sz="1600" dirty="0" smtClean="0">
                <a:latin typeface="Meiryo UI" pitchFamily="50" charset="-128"/>
                <a:ea typeface="Meiryo UI" pitchFamily="50" charset="-128"/>
                <a:cs typeface="Meiryo UI" pitchFamily="50" charset="-128"/>
              </a:rPr>
              <a:t>（１）</a:t>
            </a:r>
            <a:r>
              <a:rPr lang="ja-JP" altLang="en-US" sz="1600" dirty="0">
                <a:latin typeface="Meiryo UI" pitchFamily="50" charset="-128"/>
                <a:ea typeface="Meiryo UI" pitchFamily="50" charset="-128"/>
                <a:cs typeface="Meiryo UI" pitchFamily="50" charset="-128"/>
              </a:rPr>
              <a:t>　女性や高齢者、若者など多様な人材が活躍し続ける仕組みづくりとセーフティーネットの整備</a:t>
            </a:r>
            <a:endParaRPr lang="ja-JP" altLang="en-US" sz="2800" dirty="0">
              <a:latin typeface="Meiryo UI" pitchFamily="50" charset="-128"/>
              <a:ea typeface="Meiryo UI" pitchFamily="50" charset="-128"/>
              <a:cs typeface="Meiryo UI" pitchFamily="50" charset="-128"/>
            </a:endParaRPr>
          </a:p>
        </p:txBody>
      </p:sp>
      <p:graphicFrame>
        <p:nvGraphicFramePr>
          <p:cNvPr id="5" name="Group 2"/>
          <p:cNvGraphicFramePr>
            <a:graphicFrameLocks/>
          </p:cNvGraphicFramePr>
          <p:nvPr>
            <p:extLst>
              <p:ext uri="{D42A27DB-BD31-4B8C-83A1-F6EECF244321}">
                <p14:modId xmlns:p14="http://schemas.microsoft.com/office/powerpoint/2010/main" val="1355667657"/>
              </p:ext>
            </p:extLst>
          </p:nvPr>
        </p:nvGraphicFramePr>
        <p:xfrm>
          <a:off x="107950" y="971504"/>
          <a:ext cx="8872538" cy="5197454"/>
        </p:xfrm>
        <a:graphic>
          <a:graphicData uri="http://schemas.openxmlformats.org/drawingml/2006/table">
            <a:tbl>
              <a:tblPr/>
              <a:tblGrid>
                <a:gridCol w="1132175"/>
                <a:gridCol w="7740363"/>
              </a:tblGrid>
              <a:tr h="1161352">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人口減少社会の到来、人手不足の広がりを踏まえ、女性や高齢者、若者、</a:t>
                      </a:r>
                      <a:r>
                        <a:rPr kumimoji="1" lang="ja-JP" altLang="en-US" sz="14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障がい</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者など、多様な人材がチャレンジでき、活躍できる環境づくりを進める。</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このため、子育て環境の整備を進めることにより女性の活躍・社会進出を促進するとともに、就業に結びつきやすい技能習得訓練を行うほか、トランポリン型セーフティネットの整備などにより就業可能な者の労働意欲をより一層高める取組みを進める。</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36102">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★女性が活躍できる環境づくり</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（女性のキャリアデザイン支援、企業の経営者や若者の意識改革、女性活躍促進企業の認証、求職中の女性等に対する仕事と子育ての両立支援、企業主導型保育施設をはじめとする保育環境の充実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★若者等の安定就職・府内中小企業の人材確保</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（大学と連携した就職・キャリア支援、若者向けものづくり企業等の魅力発信、金融機関と連携した就職マッチング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★若者等の</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UIJ</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ターン就職の促進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UIJ</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ターン就職に係る東京圏の協定締結大学等との連携強化、就職活動や移住の経済的負担軽減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★高齢者の新たな職域拡大の実践</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（シニア向け就業相談・意識啓発、職域拡大につながる企業開拓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★アクティブシニアの活躍の場の拡大</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（シニアの知識やノウハウを活かした企業支援活動の促進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障がい</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者の就労支援</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（企業における</a:t>
                      </a:r>
                      <a:r>
                        <a:rPr kumimoji="1" lang="ja-JP" altLang="en-US"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障がい</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者の雇用促進・定着支援、障がい者の特性に応じた職業訓練の実施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2813" rtl="0" eaLnBrk="1" fontAlgn="base" latinLnBrk="0" hangingPunct="1">
                        <a:lnSpc>
                          <a:spcPts val="13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★公共職業訓練を通じた人材育成</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2813" rtl="0" eaLnBrk="1" fontAlgn="base" latinLnBrk="0" hangingPunct="1">
                        <a:lnSpc>
                          <a:spcPts val="13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府立高等職業技術専門校等における若者や</a:t>
                      </a:r>
                      <a:r>
                        <a:rPr kumimoji="1" lang="ja-JP" altLang="en-US"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障がい</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者、離職者等への職業訓練　等</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177800" marR="0" lvl="0" indent="-177800" algn="l" defTabSz="912813" rtl="0" eaLnBrk="1" fontAlgn="base" latinLnBrk="0" hangingPunct="1">
                        <a:lnSpc>
                          <a:spcPts val="1300"/>
                        </a:lnSpc>
                        <a:spcBef>
                          <a:spcPts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2813" rtl="0" eaLnBrk="1" fontAlgn="base" latinLnBrk="0" hangingPunct="1">
                        <a:lnSpc>
                          <a:spcPts val="13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◇生活困窮者等の就業支援を通じて自立できる仕組みの構築</a:t>
                      </a:r>
                    </a:p>
                    <a:p>
                      <a:pPr marL="177800" marR="0" lvl="0" indent="-177800"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（生活困窮者自立支援法に基づく生活困窮者の就労・自立に向けたきめ細かな支援　等）</a:t>
                      </a:r>
                    </a:p>
                    <a:p>
                      <a:pPr marL="176213" marR="0" lvl="0" indent="-176213" algn="l" defTabSz="912813" rtl="0" eaLnBrk="1" fontAlgn="base" latinLnBrk="0" hangingPunct="1">
                        <a:lnSpc>
                          <a:spcPts val="13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◇新たな公共の担い手やソーシャルビジネスの活性化によるソーシャルキャピタルの充実</a:t>
                      </a:r>
                    </a:p>
                    <a:p>
                      <a:pPr marL="176213" marR="0" lvl="0" indent="-176213" algn="l" defTabSz="912813" rtl="0" eaLnBrk="1" fontAlgn="base" latinLnBrk="0" hangingPunct="1">
                        <a:lnSpc>
                          <a:spcPts val="13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（福祉・介護・保育などの社会的課題の解決につながるソーシャルビジネスの創出、フィランソロピーの国際拠点都市に向けた取組み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3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◇共助社会の実現</a:t>
                      </a:r>
                    </a:p>
                    <a:p>
                      <a:pPr marL="176213" marR="0" lvl="0" indent="-176213" algn="l" defTabSz="912813" rtl="0" eaLnBrk="1" fontAlgn="base" latinLnBrk="0" hangingPunct="1">
                        <a:lnSpc>
                          <a:spcPts val="13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NPO</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法人や企業など多様な活動主体の協働による地域の課題解決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327" name="テキスト ボックス 6"/>
          <p:cNvSpPr txBox="1">
            <a:spLocks noChangeArrowheads="1"/>
          </p:cNvSpPr>
          <p:nvPr/>
        </p:nvSpPr>
        <p:spPr bwMode="auto">
          <a:xfrm>
            <a:off x="250825" y="115888"/>
            <a:ext cx="7850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dirty="0">
                <a:latin typeface="Meiryo UI" pitchFamily="50" charset="-128"/>
                <a:ea typeface="Meiryo UI" pitchFamily="50" charset="-128"/>
                <a:cs typeface="Meiryo UI" pitchFamily="50" charset="-128"/>
              </a:rPr>
              <a:t>２</a:t>
            </a:r>
            <a:r>
              <a:rPr lang="ja-JP" altLang="en-US" dirty="0" smtClean="0">
                <a:latin typeface="Meiryo UI" pitchFamily="50" charset="-128"/>
                <a:ea typeface="Meiryo UI" pitchFamily="50" charset="-128"/>
                <a:cs typeface="Meiryo UI" pitchFamily="50" charset="-128"/>
              </a:rPr>
              <a:t>．</a:t>
            </a:r>
            <a:r>
              <a:rPr lang="ja-JP" altLang="en-US" dirty="0">
                <a:latin typeface="Meiryo UI" pitchFamily="50" charset="-128"/>
                <a:ea typeface="Meiryo UI" pitchFamily="50" charset="-128"/>
                <a:cs typeface="Meiryo UI" pitchFamily="50" charset="-128"/>
              </a:rPr>
              <a:t>人口減少、少子高齢化に対応した</a:t>
            </a:r>
            <a:r>
              <a:rPr lang="ja-JP" altLang="en-US" dirty="0" smtClean="0">
                <a:latin typeface="Meiryo UI" pitchFamily="50" charset="-128"/>
                <a:ea typeface="Meiryo UI" pitchFamily="50" charset="-128"/>
                <a:cs typeface="Meiryo UI" pitchFamily="50" charset="-128"/>
              </a:rPr>
              <a:t>人材力</a:t>
            </a:r>
            <a:r>
              <a:rPr lang="ja-JP" altLang="en-US" dirty="0">
                <a:latin typeface="Meiryo UI" pitchFamily="50" charset="-128"/>
                <a:ea typeface="Meiryo UI" pitchFamily="50" charset="-128"/>
                <a:cs typeface="Meiryo UI" pitchFamily="50" charset="-128"/>
              </a:rPr>
              <a:t>強化・活躍の場づくり</a:t>
            </a:r>
            <a:endParaRPr lang="en-US" altLang="ja-JP" dirty="0">
              <a:latin typeface="Meiryo UI" pitchFamily="50" charset="-128"/>
              <a:ea typeface="Meiryo UI" pitchFamily="50" charset="-128"/>
              <a:cs typeface="Meiryo UI"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27</a:t>
            </a:fld>
            <a:endParaRPr kumimoji="1" lang="ja-JP" altLang="en-US"/>
          </a:p>
        </p:txBody>
      </p:sp>
      <p:cxnSp>
        <p:nvCxnSpPr>
          <p:cNvPr id="8" name="直線コネクタ 7"/>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2321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正方形/長方形 4"/>
          <p:cNvSpPr>
            <a:spLocks noChangeArrowheads="1"/>
          </p:cNvSpPr>
          <p:nvPr/>
        </p:nvSpPr>
        <p:spPr bwMode="auto">
          <a:xfrm>
            <a:off x="400953" y="528969"/>
            <a:ext cx="43444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spcBef>
                <a:spcPct val="20000"/>
              </a:spcBef>
            </a:pPr>
            <a:r>
              <a:rPr lang="ja-JP" altLang="en-US" sz="1600" dirty="0" smtClean="0">
                <a:latin typeface="Meiryo UI" pitchFamily="50" charset="-128"/>
                <a:ea typeface="Meiryo UI" pitchFamily="50" charset="-128"/>
                <a:cs typeface="Meiryo UI" pitchFamily="50" charset="-128"/>
              </a:rPr>
              <a:t>（２）</a:t>
            </a:r>
            <a:r>
              <a:rPr lang="ja-JP" altLang="en-US" sz="1600" dirty="0">
                <a:latin typeface="Meiryo UI" pitchFamily="50" charset="-128"/>
                <a:ea typeface="Meiryo UI" pitchFamily="50" charset="-128"/>
                <a:cs typeface="Meiryo UI" pitchFamily="50" charset="-128"/>
              </a:rPr>
              <a:t>　</a:t>
            </a:r>
            <a:r>
              <a:rPr lang="ja-JP" altLang="en-US" sz="1600" dirty="0" smtClean="0">
                <a:latin typeface="Meiryo UI" pitchFamily="50" charset="-128"/>
                <a:ea typeface="Meiryo UI" pitchFamily="50" charset="-128"/>
                <a:cs typeface="Meiryo UI" pitchFamily="50" charset="-128"/>
              </a:rPr>
              <a:t>国際</a:t>
            </a:r>
            <a:r>
              <a:rPr lang="ja-JP" altLang="en-US" sz="1600" dirty="0">
                <a:latin typeface="Meiryo UI" pitchFamily="50" charset="-128"/>
                <a:ea typeface="Meiryo UI" pitchFamily="50" charset="-128"/>
                <a:cs typeface="Meiryo UI" pitchFamily="50" charset="-128"/>
              </a:rPr>
              <a:t>競争を</a:t>
            </a:r>
            <a:r>
              <a:rPr lang="ja-JP" altLang="en-US" sz="1600" dirty="0" smtClean="0">
                <a:latin typeface="Meiryo UI" pitchFamily="50" charset="-128"/>
                <a:ea typeface="Meiryo UI" pitchFamily="50" charset="-128"/>
                <a:cs typeface="Meiryo UI" pitchFamily="50" charset="-128"/>
              </a:rPr>
              <a:t>勝ち抜くハイエンド人材</a:t>
            </a:r>
            <a:r>
              <a:rPr lang="ja-JP" altLang="en-US" sz="1600" dirty="0">
                <a:latin typeface="Meiryo UI" pitchFamily="50" charset="-128"/>
                <a:ea typeface="Meiryo UI" pitchFamily="50" charset="-128"/>
                <a:cs typeface="Meiryo UI" pitchFamily="50" charset="-128"/>
              </a:rPr>
              <a:t>の育成</a:t>
            </a:r>
            <a:endParaRPr lang="ja-JP" altLang="en-US" sz="2800" dirty="0">
              <a:latin typeface="Meiryo UI" pitchFamily="50" charset="-128"/>
              <a:ea typeface="Meiryo UI" pitchFamily="50" charset="-128"/>
              <a:cs typeface="Meiryo UI" pitchFamily="50" charset="-128"/>
            </a:endParaRPr>
          </a:p>
        </p:txBody>
      </p:sp>
      <p:graphicFrame>
        <p:nvGraphicFramePr>
          <p:cNvPr id="5" name="Group 2"/>
          <p:cNvGraphicFramePr>
            <a:graphicFrameLocks noGrp="1"/>
          </p:cNvGraphicFramePr>
          <p:nvPr>
            <p:extLst>
              <p:ext uri="{D42A27DB-BD31-4B8C-83A1-F6EECF244321}">
                <p14:modId xmlns:p14="http://schemas.microsoft.com/office/powerpoint/2010/main" val="903042448"/>
              </p:ext>
            </p:extLst>
          </p:nvPr>
        </p:nvGraphicFramePr>
        <p:xfrm>
          <a:off x="99218" y="908467"/>
          <a:ext cx="8872538" cy="5262556"/>
        </p:xfrm>
        <a:graphic>
          <a:graphicData uri="http://schemas.openxmlformats.org/drawingml/2006/table">
            <a:tbl>
              <a:tblPr/>
              <a:tblGrid>
                <a:gridCol w="1131888"/>
                <a:gridCol w="7740650"/>
              </a:tblGrid>
              <a:tr h="1011016">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方向性</a:t>
                      </a:r>
                      <a:endParaRPr kumimoji="1" lang="en-US" altLang="ja-JP"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91424" marR="91424" marT="45639" marB="4563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a:t>
                      </a:r>
                      <a:r>
                        <a:rPr kumimoji="1" lang="ja-JP" altLang="en-US"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首都圏とともに日本の成長をけん引する東西二極の一極として「強い大阪・関西」をめざすためには、あらゆる分野での人材育成・集積力を強化することが重要。</a:t>
                      </a: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このため、地域自らが特色のある教育カリキュラムを展開するとともに、大学の集積促進、公立大学の機能向上、大学間の競争を促す環境の整備や優秀な海外人材の確保などにより、国際競争を勝ち抜く人材を育成する環境づくりを進める。</a:t>
                      </a:r>
                      <a:endParaRPr kumimoji="1" lang="en-US" altLang="ja-JP"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また、</a:t>
                      </a:r>
                      <a:r>
                        <a:rPr kumimoji="1" lang="en-US" altLang="ja-JP"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AI</a:t>
                      </a:r>
                      <a:r>
                        <a:rPr kumimoji="1" lang="ja-JP" altLang="en-US"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や</a:t>
                      </a:r>
                      <a:r>
                        <a:rPr kumimoji="1" lang="en-US" altLang="ja-JP" sz="1400" b="0" i="0" u="none" strike="noStrike" cap="none" normalizeH="0" baseline="0" dirty="0" err="1" smtClean="0">
                          <a:ln>
                            <a:noFill/>
                          </a:ln>
                          <a:solidFill>
                            <a:schemeClr val="tx1"/>
                          </a:solidFill>
                          <a:effectLst/>
                          <a:latin typeface="Meiryo UI" pitchFamily="50" charset="-128"/>
                          <a:ea typeface="Meiryo UI" pitchFamily="50" charset="-128"/>
                          <a:cs typeface="Meiryo UI" pitchFamily="50" charset="-128"/>
                        </a:rPr>
                        <a:t>IoT</a:t>
                      </a:r>
                      <a:r>
                        <a:rPr kumimoji="1" lang="ja-JP" altLang="en-US" sz="1400" b="0" i="0" u="none" strike="noStrike" cap="none" normalizeH="0" baseline="0" dirty="0" err="1" smtClean="0">
                          <a:ln>
                            <a:noFill/>
                          </a:ln>
                          <a:solidFill>
                            <a:schemeClr val="tx1"/>
                          </a:solidFill>
                          <a:effectLst/>
                          <a:latin typeface="Meiryo UI" pitchFamily="50" charset="-128"/>
                          <a:ea typeface="Meiryo UI" pitchFamily="50" charset="-128"/>
                          <a:cs typeface="Meiryo UI" pitchFamily="50" charset="-128"/>
                        </a:rPr>
                        <a:t>、</a:t>
                      </a:r>
                      <a:r>
                        <a:rPr kumimoji="1" lang="ja-JP" altLang="en-US"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ロボットなど新たな技術に対応できる人材育成を進める。</a:t>
                      </a: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85781">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具体的取組</a:t>
                      </a:r>
                      <a:endParaRPr kumimoji="1" lang="en-US" altLang="ja-JP"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91424" marR="91424" marT="45639" marB="4563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001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★世界で活躍するグローバル人材の育成強化</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（海外の大学で学位取得をめざす高校生等の海外進学支援（おおさかグローバル塾）、高校生等を対象にした実践的英語体験（グローバル体験プログラム）、グローバルリーダーズハイスクール（</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GLHS</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）や国際関係学科における国際的人材の育成　等）</a:t>
                      </a:r>
                      <a:endParaRPr kumimoji="1" lang="en-US" altLang="ja-JP" sz="12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★国際社会で活躍できる若者の英語力・コミュニケーション力の強化</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（英語４技能（「読む」「聞く」「話す」「書く」）の統合的育成と論理的思考力の強化　等）</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★国際バカロレア認定コースと特色ある学科を併せ持つ公設民営学校の設置</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（国家戦略特区制度を活用した公設民営学校の設置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a:t>
                      </a:r>
                      <a:r>
                        <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AI</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や</a:t>
                      </a:r>
                      <a:r>
                        <a:rPr kumimoji="1" lang="en-US" altLang="ja-JP" sz="1200" b="0" i="0" u="none" strike="noStrike" cap="none" normalizeH="0" baseline="0" dirty="0" err="1" smtClean="0">
                          <a:ln>
                            <a:noFill/>
                          </a:ln>
                          <a:solidFill>
                            <a:schemeClr val="tx1"/>
                          </a:solidFill>
                          <a:effectLst/>
                          <a:latin typeface="Meiryo UI" pitchFamily="50" charset="-128"/>
                          <a:ea typeface="Meiryo UI" pitchFamily="50" charset="-128"/>
                          <a:cs typeface="Meiryo UI" pitchFamily="50" charset="-128"/>
                        </a:rPr>
                        <a:t>IoT</a:t>
                      </a:r>
                      <a:r>
                        <a:rPr kumimoji="1" lang="ja-JP" altLang="en-US" sz="1200" b="0" i="0" u="none" strike="noStrike" cap="none" normalizeH="0" baseline="0" dirty="0" err="1" smtClean="0">
                          <a:ln>
                            <a:noFill/>
                          </a:ln>
                          <a:solidFill>
                            <a:schemeClr val="tx1"/>
                          </a:solidFill>
                          <a:effectLst/>
                          <a:latin typeface="Meiryo UI" pitchFamily="50" charset="-128"/>
                          <a:ea typeface="Meiryo UI" pitchFamily="50" charset="-128"/>
                          <a:cs typeface="Meiryo UI" pitchFamily="50" charset="-128"/>
                        </a:rPr>
                        <a:t>、</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ロボットなど新たな技術に対応した人材の育成</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とものづくりに精通したプロフェッショナル人材の育成、現場改善の推進を担う</a:t>
                      </a:r>
                      <a:r>
                        <a:rPr kumimoji="1" lang="en-US" altLang="ja-JP"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専門人材の育成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★府内大学等の競争力強化</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（専門職大学における専門人材の育成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★社会人の学び直し、リカレント教育の充実</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★成長に貢献する公立大学の機能向上</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（府立大学と市立大学の統合による教育力の向上　等）</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◇国内外の大学の誘致や外国大学、府内大学、企業との連携</a:t>
                      </a:r>
                      <a:endParaRPr kumimoji="1" lang="ja-JP" altLang="en-US" sz="1200" b="1"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◇大学・大学院における理工系人材育成機能の充実</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理工系人材に対する企業での研修プログラムの実施　等</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28</a:t>
            </a:fld>
            <a:endParaRPr kumimoji="1" lang="ja-JP" altLang="en-US"/>
          </a:p>
        </p:txBody>
      </p:sp>
      <p:sp>
        <p:nvSpPr>
          <p:cNvPr id="8" name="テキスト ボックス 6"/>
          <p:cNvSpPr txBox="1">
            <a:spLocks noChangeArrowheads="1"/>
          </p:cNvSpPr>
          <p:nvPr/>
        </p:nvSpPr>
        <p:spPr bwMode="auto">
          <a:xfrm>
            <a:off x="250825" y="115888"/>
            <a:ext cx="7850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dirty="0">
                <a:latin typeface="Meiryo UI" pitchFamily="50" charset="-128"/>
                <a:ea typeface="Meiryo UI" pitchFamily="50" charset="-128"/>
                <a:cs typeface="Meiryo UI" pitchFamily="50" charset="-128"/>
              </a:rPr>
              <a:t>２</a:t>
            </a:r>
            <a:r>
              <a:rPr lang="ja-JP" altLang="en-US" dirty="0" smtClean="0">
                <a:latin typeface="Meiryo UI" pitchFamily="50" charset="-128"/>
                <a:ea typeface="Meiryo UI" pitchFamily="50" charset="-128"/>
                <a:cs typeface="Meiryo UI" pitchFamily="50" charset="-128"/>
              </a:rPr>
              <a:t>．</a:t>
            </a:r>
            <a:r>
              <a:rPr lang="ja-JP" altLang="en-US" dirty="0">
                <a:latin typeface="Meiryo UI" pitchFamily="50" charset="-128"/>
                <a:ea typeface="Meiryo UI" pitchFamily="50" charset="-128"/>
                <a:cs typeface="Meiryo UI" pitchFamily="50" charset="-128"/>
              </a:rPr>
              <a:t>人口減少、少子高齢化に対応した</a:t>
            </a:r>
            <a:r>
              <a:rPr lang="ja-JP" altLang="en-US" dirty="0" smtClean="0">
                <a:latin typeface="Meiryo UI" pitchFamily="50" charset="-128"/>
                <a:ea typeface="Meiryo UI" pitchFamily="50" charset="-128"/>
                <a:cs typeface="Meiryo UI" pitchFamily="50" charset="-128"/>
              </a:rPr>
              <a:t>人材力</a:t>
            </a:r>
            <a:r>
              <a:rPr lang="ja-JP" altLang="en-US" dirty="0">
                <a:latin typeface="Meiryo UI" pitchFamily="50" charset="-128"/>
                <a:ea typeface="Meiryo UI" pitchFamily="50" charset="-128"/>
                <a:cs typeface="Meiryo UI" pitchFamily="50" charset="-128"/>
              </a:rPr>
              <a:t>強化・活躍の場づくり</a:t>
            </a:r>
            <a:endParaRPr lang="en-US" altLang="ja-JP" dirty="0">
              <a:latin typeface="Meiryo UI" pitchFamily="50" charset="-128"/>
              <a:ea typeface="Meiryo UI" pitchFamily="50" charset="-128"/>
              <a:cs typeface="Meiryo UI" pitchFamily="50" charset="-128"/>
            </a:endParaRPr>
          </a:p>
        </p:txBody>
      </p:sp>
      <p:cxnSp>
        <p:nvCxnSpPr>
          <p:cNvPr id="9" name="直線コネクタ 8"/>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144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2</a:t>
            </a:fld>
            <a:endParaRPr kumimoji="1" lang="ja-JP" altLang="en-US" dirty="0"/>
          </a:p>
        </p:txBody>
      </p:sp>
      <p:sp>
        <p:nvSpPr>
          <p:cNvPr id="7" name="正方形/長方形 6"/>
          <p:cNvSpPr/>
          <p:nvPr/>
        </p:nvSpPr>
        <p:spPr>
          <a:xfrm>
            <a:off x="248570" y="150540"/>
            <a:ext cx="8647986" cy="6014764"/>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nSpc>
                <a:spcPts val="2000"/>
              </a:lnSpc>
              <a:defRPr/>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これらを踏まえ、</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インフラ強化や都市再生など</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成長のための５つの源泉</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（①集客力、②人材力、</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③産業・技術力、④物流人流インフラ、⑤都市の再生）」</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のさらなる充実・強化を基軸とし</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、成長を　</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リードしていく仕組みとして</a:t>
            </a: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年万博や</a:t>
            </a: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の実現を見据え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新たに</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重点化を図る４つの以下の</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分野について、集中的な取組みを進め、副首都としての発展をめざす</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defRPr/>
            </a:pP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2000"/>
              </a:lnSpc>
              <a:spcBef>
                <a:spcPts val="600"/>
              </a:spcBef>
              <a:defRPr/>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schemeClr val="tx1"/>
                </a:solidFill>
                <a:latin typeface="Meiryo UI"/>
                <a:ea typeface="Meiryo UI"/>
                <a:cs typeface="Meiryo UI"/>
              </a:rPr>
              <a:t>成長目標については、引き続き</a:t>
            </a:r>
            <a:r>
              <a:rPr lang="en-US" altLang="ja-JP" sz="1600" b="1" dirty="0">
                <a:solidFill>
                  <a:schemeClr val="tx1"/>
                </a:solidFill>
                <a:latin typeface="Meiryo UI"/>
                <a:ea typeface="Meiryo UI"/>
                <a:cs typeface="Meiryo UI"/>
              </a:rPr>
              <a:t>2020</a:t>
            </a:r>
            <a:r>
              <a:rPr lang="ja-JP" altLang="en-US" sz="1600" b="1" dirty="0" smtClean="0">
                <a:solidFill>
                  <a:schemeClr val="tx1"/>
                </a:solidFill>
                <a:latin typeface="Meiryo UI"/>
                <a:ea typeface="Meiryo UI"/>
                <a:cs typeface="Meiryo UI"/>
              </a:rPr>
              <a:t>年に向けて達成</a:t>
            </a:r>
            <a:r>
              <a:rPr lang="ja-JP" altLang="en-US" sz="1600" b="1" dirty="0">
                <a:solidFill>
                  <a:schemeClr val="tx1"/>
                </a:solidFill>
                <a:latin typeface="Meiryo UI"/>
                <a:ea typeface="Meiryo UI"/>
                <a:cs typeface="Meiryo UI"/>
              </a:rPr>
              <a:t>をめざす</a:t>
            </a:r>
            <a:r>
              <a:rPr lang="ja-JP" altLang="en-US" sz="1600" dirty="0">
                <a:solidFill>
                  <a:schemeClr val="tx1"/>
                </a:solidFill>
                <a:latin typeface="Meiryo UI"/>
                <a:ea typeface="Meiryo UI"/>
                <a:cs typeface="Meiryo UI"/>
              </a:rPr>
              <a:t>こととし、</a:t>
            </a:r>
            <a:r>
              <a:rPr lang="ja-JP" altLang="en-US" sz="1600" b="1" dirty="0">
                <a:solidFill>
                  <a:schemeClr val="tx1"/>
                </a:solidFill>
                <a:latin typeface="Meiryo UI"/>
                <a:ea typeface="Meiryo UI"/>
                <a:cs typeface="Meiryo UI"/>
              </a:rPr>
              <a:t>次期戦略策定時に</a:t>
            </a:r>
            <a:r>
              <a:rPr lang="ja-JP" altLang="en-US" sz="1600" dirty="0" smtClean="0">
                <a:solidFill>
                  <a:schemeClr val="tx1"/>
                </a:solidFill>
                <a:latin typeface="Meiryo UI"/>
                <a:ea typeface="Meiryo UI"/>
                <a:cs typeface="Meiryo UI"/>
              </a:rPr>
              <a:t>、</a:t>
            </a:r>
            <a:r>
              <a:rPr lang="en-US" altLang="ja-JP" sz="1600" dirty="0">
                <a:solidFill>
                  <a:schemeClr val="tx1"/>
                </a:solidFill>
                <a:latin typeface="Meiryo UI"/>
                <a:ea typeface="Meiryo UI"/>
                <a:cs typeface="Meiryo UI"/>
              </a:rPr>
              <a:t/>
            </a:r>
            <a:br>
              <a:rPr lang="en-US" altLang="ja-JP" sz="1600" dirty="0">
                <a:solidFill>
                  <a:schemeClr val="tx1"/>
                </a:solidFill>
                <a:latin typeface="Meiryo UI"/>
                <a:ea typeface="Meiryo UI"/>
                <a:cs typeface="Meiryo UI"/>
              </a:rPr>
            </a:br>
            <a:r>
              <a:rPr lang="ja-JP" altLang="en-US" sz="1600" dirty="0" smtClean="0">
                <a:solidFill>
                  <a:schemeClr val="tx1"/>
                </a:solidFill>
                <a:latin typeface="Meiryo UI"/>
                <a:ea typeface="Meiryo UI"/>
                <a:cs typeface="Meiryo UI"/>
              </a:rPr>
              <a:t>それぞれの取組状況</a:t>
            </a:r>
            <a:r>
              <a:rPr lang="ja-JP" altLang="en-US" sz="1600" dirty="0">
                <a:solidFill>
                  <a:schemeClr val="tx1"/>
                </a:solidFill>
                <a:latin typeface="Meiryo UI"/>
                <a:ea typeface="Meiryo UI"/>
                <a:cs typeface="Meiryo UI"/>
              </a:rPr>
              <a:t>や、大阪・関西の発展状況を踏まえ、</a:t>
            </a:r>
            <a:r>
              <a:rPr lang="ja-JP" altLang="en-US" sz="1600" b="1" dirty="0">
                <a:solidFill>
                  <a:schemeClr val="tx1"/>
                </a:solidFill>
                <a:latin typeface="Meiryo UI"/>
                <a:ea typeface="Meiryo UI"/>
                <a:cs typeface="Meiryo UI"/>
              </a:rPr>
              <a:t>改めて整理</a:t>
            </a:r>
            <a:r>
              <a:rPr lang="ja-JP" altLang="en-US" sz="1600" dirty="0">
                <a:solidFill>
                  <a:schemeClr val="tx1"/>
                </a:solidFill>
                <a:latin typeface="Meiryo UI"/>
                <a:ea typeface="Meiryo UI"/>
                <a:cs typeface="Meiryo UI"/>
              </a:rPr>
              <a:t>する</a:t>
            </a:r>
            <a:r>
              <a:rPr lang="ja-JP" altLang="en-US" sz="1600" dirty="0" smtClean="0">
                <a:solidFill>
                  <a:schemeClr val="tx1"/>
                </a:solidFill>
                <a:latin typeface="Meiryo UI"/>
                <a:ea typeface="Meiryo UI"/>
                <a:cs typeface="Meiryo UI"/>
              </a:rPr>
              <a:t>。</a:t>
            </a:r>
            <a:endParaRPr lang="en-US" altLang="ja-JP" sz="1600" dirty="0">
              <a:solidFill>
                <a:schemeClr val="tx1"/>
              </a:solidFill>
              <a:latin typeface="Meiryo UI"/>
              <a:ea typeface="Meiryo UI"/>
              <a:cs typeface="Meiryo UI"/>
            </a:endParaRPr>
          </a:p>
        </p:txBody>
      </p:sp>
      <p:sp>
        <p:nvSpPr>
          <p:cNvPr id="3" name="正方形/長方形 2"/>
          <p:cNvSpPr/>
          <p:nvPr/>
        </p:nvSpPr>
        <p:spPr>
          <a:xfrm>
            <a:off x="450563" y="1349276"/>
            <a:ext cx="8244000" cy="4146748"/>
          </a:xfrm>
          <a:prstGeom prst="rect">
            <a:avLst/>
          </a:prstGeom>
          <a:solidFill>
            <a:schemeClr val="bg1"/>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nSpc>
                <a:spcPts val="1900"/>
              </a:lnSpc>
              <a:defRPr/>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新たに重点化</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600"/>
              </a:spcBef>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Ⅰ </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健康・医療</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関連産業の</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世界的なクラスター形成</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300"/>
              </a:spcBef>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今後の成長市場と</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裾野</a:t>
            </a:r>
            <a:r>
              <a:rPr lang="ja-JP"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の広い健康</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a:t>
            </a:r>
            <a:r>
              <a:rPr lang="ja-JP"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関連</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について注力</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1200"/>
              </a:spcBef>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インバウンドの増加を契機としたアジア市場の取り込み強化</a:t>
            </a:r>
          </a:p>
          <a:p>
            <a:pPr>
              <a:lnSpc>
                <a:spcPts val="1900"/>
              </a:lnSpc>
              <a:spcBef>
                <a:spcPts val="3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拡大するアジアの成長を取り込む</a:t>
            </a:r>
            <a:r>
              <a:rPr lang="ja-JP"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ために、インバウンドのさらなる拡大、大阪企業の</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3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展開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の加速化</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、戦略的に</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経済的</a:t>
            </a:r>
            <a:r>
              <a:rPr lang="ja-JP"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ネットワーク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12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Ⅲ </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第４次産業</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革命に</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対応したイノベーションの促進と生産性向上</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300"/>
              </a:spcBef>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・加速化する</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次産業革命</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技術を活用し、ものづくりだけでなく</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多様な産業分野に</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300"/>
              </a:spcBef>
              <a:defRPr/>
            </a:pP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おいて</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生産性</a:t>
            </a:r>
            <a:r>
              <a:rPr lang="ja-JP"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向上</a:t>
            </a:r>
            <a:r>
              <a:rPr lang="ja-JP"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やイノベーション</a:t>
            </a:r>
            <a:r>
              <a:rPr lang="ja-JP"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1200"/>
              </a:spcBef>
              <a:defRPr/>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Ⅳ </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人口の減少と産業構造の変化に対応した人材力強化</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300"/>
              </a:spcBef>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・関西全体で先進国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一か国分の人口規模や大学等教育機関の集積を活かしながら</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300"/>
              </a:spcBef>
              <a:defRPr/>
            </a:pP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r>
              <a:rPr lang="ja-JP"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人手不足に対応</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。女性や高齢者など</a:t>
            </a:r>
            <a:r>
              <a:rPr lang="ja-JP"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潜在的</a:t>
            </a:r>
            <a:r>
              <a:rPr lang="ja-JP"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活躍</a:t>
            </a:r>
            <a:r>
              <a:rPr lang="ja-JP"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、ＩＴ人材など</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300"/>
              </a:spcBef>
              <a:defRPr/>
            </a:pP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産業構造の変化に対応</a:t>
            </a:r>
            <a:r>
              <a:rPr lang="ja-JP"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a:t>
            </a:r>
            <a:r>
              <a:rPr lang="ja-JP"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731181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正方形/長方形 5"/>
          <p:cNvSpPr>
            <a:spLocks noChangeArrowheads="1"/>
          </p:cNvSpPr>
          <p:nvPr/>
        </p:nvSpPr>
        <p:spPr bwMode="auto">
          <a:xfrm>
            <a:off x="395288" y="547402"/>
            <a:ext cx="39773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spcBef>
                <a:spcPct val="20000"/>
              </a:spcBef>
            </a:pPr>
            <a:r>
              <a:rPr lang="ja-JP" altLang="en-US" sz="1600" dirty="0" smtClean="0">
                <a:latin typeface="Meiryo UI" pitchFamily="50" charset="-128"/>
                <a:ea typeface="Meiryo UI" pitchFamily="50" charset="-128"/>
                <a:cs typeface="Meiryo UI" pitchFamily="50" charset="-128"/>
              </a:rPr>
              <a:t>（３）</a:t>
            </a:r>
            <a:r>
              <a:rPr lang="ja-JP" altLang="en-US" sz="1600" dirty="0">
                <a:latin typeface="Meiryo UI" pitchFamily="50" charset="-128"/>
                <a:ea typeface="Meiryo UI" pitchFamily="50" charset="-128"/>
                <a:cs typeface="Meiryo UI" pitchFamily="50" charset="-128"/>
              </a:rPr>
              <a:t>　外国人高度専門人材等の受入拡大</a:t>
            </a:r>
            <a:endParaRPr lang="ja-JP" altLang="en-US" sz="2800" dirty="0">
              <a:latin typeface="Meiryo UI" pitchFamily="50" charset="-128"/>
              <a:ea typeface="Meiryo UI" pitchFamily="50" charset="-128"/>
              <a:cs typeface="Meiryo UI" pitchFamily="50" charset="-128"/>
            </a:endParaRPr>
          </a:p>
        </p:txBody>
      </p:sp>
      <p:graphicFrame>
        <p:nvGraphicFramePr>
          <p:cNvPr id="6" name="Group 2"/>
          <p:cNvGraphicFramePr>
            <a:graphicFrameLocks/>
          </p:cNvGraphicFramePr>
          <p:nvPr>
            <p:extLst>
              <p:ext uri="{D42A27DB-BD31-4B8C-83A1-F6EECF244321}">
                <p14:modId xmlns:p14="http://schemas.microsoft.com/office/powerpoint/2010/main" val="2205732146"/>
              </p:ext>
            </p:extLst>
          </p:nvPr>
        </p:nvGraphicFramePr>
        <p:xfrm>
          <a:off x="107950" y="1096962"/>
          <a:ext cx="8872538" cy="4996333"/>
        </p:xfrm>
        <a:graphic>
          <a:graphicData uri="http://schemas.openxmlformats.org/drawingml/2006/table">
            <a:tbl>
              <a:tblPr/>
              <a:tblGrid>
                <a:gridCol w="1132175"/>
                <a:gridCol w="7740363"/>
              </a:tblGrid>
              <a:tr h="976064">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3" marB="4564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大阪が「中継都市」「</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価値創造</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ハイエンド）都市</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」の機能を発揮し、国際的な都市間競争に勝ち抜くため、懸け橋となる外国人高度専門人材が集う環境を整える。</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このため、世界で最もビジネスしやすい環境づくりを</a:t>
                      </a:r>
                      <a:r>
                        <a:rPr kumimoji="1" lang="ja-JP" altLang="ja-JP" sz="14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めざす国家戦略特区制度の活用等により、外国企業・外国人のビジネス・生活環境の改善を進める。</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3" marB="4564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20269">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3" marB="4564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6213" marR="0" lvl="0" indent="-176213"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★留学生など優れた人材を世界から呼び込むための受入環境整備の推進、定着支援</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（外国人留学生向けの就職対策講座及び企業見学会の実施、外国人留学生の起業支援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★外国人向け災害時の多言語支援強化</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（災害時の来阪外国人旅行者支援ネットワークの構築、災害時通訳・翻訳ボランティアの確保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★介護分野における外国人材の受入適正化</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（介護分野における外国人材の受入れガイドライン作成と関係機関等で共有できる仕組みづくり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★外国人高度専門人材のビジネス来訪の促進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（うめきたにおける国際ビジネス支援機能の整備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★在留資格等に関する規制緩和</a:t>
                      </a:r>
                    </a:p>
                    <a:p>
                      <a:pPr marL="176213" marR="0" lvl="0" indent="-176213"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（国家戦略特区制度を活用した家事支援外国人材の受入れ、クールジャパン・インバウンド外国専門人材の就労促進提案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◇外国人高度専門人材の意欲を高める環境整備の促進</a:t>
                      </a:r>
                    </a:p>
                    <a:p>
                      <a:pPr marL="176213" marR="0" lvl="0" indent="-176213"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（能力・実績に応じた給与・昇進などの処遇制度の導入、能力ある若手研究者への終身在職権（定年までの身分保証）付与、大学院博士課程在籍者への生活支援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◇魅力ある生活環境整備の促進</a:t>
                      </a:r>
                    </a:p>
                    <a:p>
                      <a:pPr marL="176213" marR="0" lvl="0" indent="-176213"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（医療等各種サービスの多言語化、円滑な住宅の斡旋、外国人の児童・生徒を対象とするインターナショナルスクールの充実</a:t>
                      </a:r>
                      <a:r>
                        <a:rPr kumimoji="1" lang="ja-JP" altLang="en-US" sz="12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国際バカロレア認定コースと特色ある学科を併せ持つ公設民営学校の設置　等）</a:t>
                      </a:r>
                      <a:endPar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3" marB="4564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29</a:t>
            </a:fld>
            <a:endParaRPr kumimoji="1" lang="ja-JP" altLang="en-US"/>
          </a:p>
        </p:txBody>
      </p:sp>
      <p:sp>
        <p:nvSpPr>
          <p:cNvPr id="8" name="テキスト ボックス 6"/>
          <p:cNvSpPr txBox="1">
            <a:spLocks noChangeArrowheads="1"/>
          </p:cNvSpPr>
          <p:nvPr/>
        </p:nvSpPr>
        <p:spPr bwMode="auto">
          <a:xfrm>
            <a:off x="250825" y="115888"/>
            <a:ext cx="7850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dirty="0">
                <a:latin typeface="Meiryo UI" pitchFamily="50" charset="-128"/>
                <a:ea typeface="Meiryo UI" pitchFamily="50" charset="-128"/>
                <a:cs typeface="Meiryo UI" pitchFamily="50" charset="-128"/>
              </a:rPr>
              <a:t>２</a:t>
            </a:r>
            <a:r>
              <a:rPr lang="ja-JP" altLang="en-US" dirty="0" smtClean="0">
                <a:latin typeface="Meiryo UI" pitchFamily="50" charset="-128"/>
                <a:ea typeface="Meiryo UI" pitchFamily="50" charset="-128"/>
                <a:cs typeface="Meiryo UI" pitchFamily="50" charset="-128"/>
              </a:rPr>
              <a:t>．</a:t>
            </a:r>
            <a:r>
              <a:rPr lang="ja-JP" altLang="en-US" dirty="0">
                <a:latin typeface="Meiryo UI" pitchFamily="50" charset="-128"/>
                <a:ea typeface="Meiryo UI" pitchFamily="50" charset="-128"/>
                <a:cs typeface="Meiryo UI" pitchFamily="50" charset="-128"/>
              </a:rPr>
              <a:t>人口減少、少子高齢化に対応した</a:t>
            </a:r>
            <a:r>
              <a:rPr lang="ja-JP" altLang="en-US" dirty="0" smtClean="0">
                <a:latin typeface="Meiryo UI" pitchFamily="50" charset="-128"/>
                <a:ea typeface="Meiryo UI" pitchFamily="50" charset="-128"/>
                <a:cs typeface="Meiryo UI" pitchFamily="50" charset="-128"/>
              </a:rPr>
              <a:t>人材力</a:t>
            </a:r>
            <a:r>
              <a:rPr lang="ja-JP" altLang="en-US" dirty="0">
                <a:latin typeface="Meiryo UI" pitchFamily="50" charset="-128"/>
                <a:ea typeface="Meiryo UI" pitchFamily="50" charset="-128"/>
                <a:cs typeface="Meiryo UI" pitchFamily="50" charset="-128"/>
              </a:rPr>
              <a:t>強化・活躍の場づくり</a:t>
            </a:r>
            <a:endParaRPr lang="en-US" altLang="ja-JP" dirty="0">
              <a:latin typeface="Meiryo UI" pitchFamily="50" charset="-128"/>
              <a:ea typeface="Meiryo UI" pitchFamily="50" charset="-128"/>
              <a:cs typeface="Meiryo UI" pitchFamily="50" charset="-128"/>
            </a:endParaRPr>
          </a:p>
        </p:txBody>
      </p:sp>
      <p:cxnSp>
        <p:nvCxnSpPr>
          <p:cNvPr id="9" name="直線コネクタ 8"/>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9023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正方形/長方形 5"/>
          <p:cNvSpPr>
            <a:spLocks noChangeArrowheads="1"/>
          </p:cNvSpPr>
          <p:nvPr/>
        </p:nvSpPr>
        <p:spPr bwMode="auto">
          <a:xfrm>
            <a:off x="392090" y="533754"/>
            <a:ext cx="45047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spcBef>
                <a:spcPct val="20000"/>
              </a:spcBef>
            </a:pPr>
            <a:r>
              <a:rPr lang="ja-JP" altLang="en-US" sz="1600" dirty="0" smtClean="0">
                <a:latin typeface="Meiryo UI" pitchFamily="50" charset="-128"/>
                <a:ea typeface="Meiryo UI" pitchFamily="50" charset="-128"/>
                <a:cs typeface="Meiryo UI" pitchFamily="50" charset="-128"/>
              </a:rPr>
              <a:t>（４）　成長を支える基盤となる人材の育成力強化</a:t>
            </a:r>
            <a:endParaRPr lang="ja-JP" altLang="en-US" sz="2800" dirty="0">
              <a:latin typeface="Meiryo UI" pitchFamily="50" charset="-128"/>
              <a:ea typeface="Meiryo UI" pitchFamily="50" charset="-128"/>
              <a:cs typeface="Meiryo UI" pitchFamily="50" charset="-128"/>
            </a:endParaRPr>
          </a:p>
        </p:txBody>
      </p:sp>
      <p:graphicFrame>
        <p:nvGraphicFramePr>
          <p:cNvPr id="8" name="Group 2"/>
          <p:cNvGraphicFramePr>
            <a:graphicFrameLocks noGrp="1"/>
          </p:cNvGraphicFramePr>
          <p:nvPr>
            <p:extLst>
              <p:ext uri="{D42A27DB-BD31-4B8C-83A1-F6EECF244321}">
                <p14:modId xmlns:p14="http://schemas.microsoft.com/office/powerpoint/2010/main" val="2035005287"/>
              </p:ext>
            </p:extLst>
          </p:nvPr>
        </p:nvGraphicFramePr>
        <p:xfrm>
          <a:off x="107950" y="1023260"/>
          <a:ext cx="8872538" cy="5074498"/>
        </p:xfrm>
        <a:graphic>
          <a:graphicData uri="http://schemas.openxmlformats.org/drawingml/2006/table">
            <a:tbl>
              <a:tblPr/>
              <a:tblGrid>
                <a:gridCol w="1131888"/>
                <a:gridCol w="7740650"/>
              </a:tblGrid>
              <a:tr h="1325620">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方向性</a:t>
                      </a:r>
                      <a:endParaRPr kumimoji="1" lang="en-US" altLang="ja-JP"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91424" marR="91424" marT="45639" marB="4563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a:t>
                      </a:r>
                      <a:r>
                        <a:rPr kumimoji="1" lang="ja-JP" altLang="en-US"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大阪の成長を支える上で不可欠な基盤である人材の育成力を強化する。</a:t>
                      </a:r>
                      <a:endParaRPr kumimoji="1" lang="en-US" altLang="ja-JP"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このため、初等・中等教育における基礎学力の徹底育成や、公私間の切磋琢磨による高校の教育力向上など、「大阪府教育振興計画」等に基づく取組みを進める。特に、国際社会の中で自立して力強く生きる人づくりを進めるため、小・中・高を通じた英語教育の充実を図る。</a:t>
                      </a:r>
                      <a:endParaRPr kumimoji="1" lang="en-US" altLang="ja-JP"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さらに、大阪の成長産業分野を支える確かな知識及び技術・技能の習得など、産業界のニーズに応じた人材の育成を進める。</a:t>
                      </a:r>
                      <a:endParaRPr kumimoji="1" lang="en-US" altLang="ja-JP"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0462">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具体的取組</a:t>
                      </a:r>
                      <a:endParaRPr kumimoji="1" lang="en-US" altLang="ja-JP" sz="14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91424" marR="91424" marT="45639" marB="4563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001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ICT</a:t>
                      </a:r>
                      <a:r>
                        <a:rPr kumimoji="1" lang="ja-JP" altLang="en-US" sz="12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機器等を活用した学習環境の整備</a:t>
                      </a:r>
                      <a:endParaRPr kumimoji="1" lang="en-US" altLang="ja-JP" sz="12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　（小・中学校におけるタブレット端末</a:t>
                      </a:r>
                      <a:r>
                        <a:rPr kumimoji="1" lang="zh-TW"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等</a:t>
                      </a:r>
                      <a:r>
                        <a:rPr kumimoji="1" lang="en-US" altLang="zh-TW"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ICT</a:t>
                      </a:r>
                      <a:r>
                        <a:rPr kumimoji="1" lang="zh-TW"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機器</a:t>
                      </a:r>
                      <a:r>
                        <a:rPr kumimoji="1" lang="ja-JP" altLang="en-US" sz="12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を活用した授業の実施、プログラミング教育の推進、</a:t>
                      </a:r>
                      <a:r>
                        <a:rPr lang="ja-JP" altLang="ja-JP" sz="1200" b="0" u="none" dirty="0" smtClean="0">
                          <a:solidFill>
                            <a:schemeClr val="tx1"/>
                          </a:solidFill>
                          <a:effectLst/>
                          <a:latin typeface="Meiryo UI" panose="020B0604030504040204" pitchFamily="50" charset="-128"/>
                          <a:ea typeface="Meiryo UI" panose="020B0604030504040204" pitchFamily="50" charset="-128"/>
                          <a:cs typeface="Arial" panose="020B0604020202020204" pitchFamily="34" charset="0"/>
                        </a:rPr>
                        <a:t>校内</a:t>
                      </a:r>
                      <a:r>
                        <a:rPr lang="en-US" altLang="ja-JP" sz="1200" b="0" u="none" dirty="0" smtClean="0">
                          <a:solidFill>
                            <a:schemeClr val="tx1"/>
                          </a:solidFill>
                          <a:effectLst/>
                          <a:latin typeface="Meiryo UI" panose="020B0604030504040204" pitchFamily="50" charset="-128"/>
                          <a:ea typeface="Meiryo UI" panose="020B0604030504040204" pitchFamily="50" charset="-128"/>
                        </a:rPr>
                        <a:t>LAN</a:t>
                      </a:r>
                      <a:r>
                        <a:rPr lang="ja-JP" altLang="en-US" sz="1200" b="0" u="none" dirty="0" smtClean="0">
                          <a:solidFill>
                            <a:schemeClr val="tx1"/>
                          </a:solidFill>
                          <a:effectLst/>
                          <a:latin typeface="Meiryo UI" panose="020B0604030504040204" pitchFamily="50" charset="-128"/>
                          <a:ea typeface="Meiryo UI" panose="020B0604030504040204" pitchFamily="50" charset="-128"/>
                          <a:cs typeface="Arial" panose="020B0604020202020204" pitchFamily="34" charset="0"/>
                        </a:rPr>
                        <a:t>整備</a:t>
                      </a:r>
                      <a:r>
                        <a:rPr kumimoji="1" lang="ja-JP" altLang="en-US" sz="12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　等）</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★ニーズに応じた小・中・高等学校における英語教育をはじめとするグローバル人材育成の充実等</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（小学校段階からの英語教育の充実、大学等との連携による体験活動、特訓クラスの開設、留学の促進、官民協働による英語学習プログラムの開発　等）</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★ものづくり分野への関心を高めるための取組み</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（小・中学校におけるものづくり体験教室の推進、ものづくりの魅力発信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★工科高校におけるそれぞれの持つ強みを生かした人材育成の重点化</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defRPr/>
                      </a:pP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◇小・中学校における確かな学力の定着を図るため、市町村教育委員会と連携し、授業改善に向けた取組みを支援</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◇社会的・職業的自立に向け、必要な基盤となる能力や態度の育成</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（小・中・高等学校におけるキャリア教育・職業教育の充実、職業体験機会の充実、アントレプレナーシップ教育の実施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◇生徒の学び直しを支援する役割を担う「エンパワメントスクール」の充実</a:t>
                      </a:r>
                      <a:endParaRPr kumimoji="1" lang="en-US" altLang="ja-JP" sz="1200" b="1"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◇専修学校における企業等との産学連携の強化等による職業教育の推進</a:t>
                      </a:r>
                      <a:endParaRPr kumimoji="1" lang="ja-JP" altLang="en-US" sz="1200" b="1"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　（観光、ファッション、福祉、ものづくり分野　等）</a:t>
                      </a:r>
                    </a:p>
                    <a:p>
                      <a:pPr marL="174625" marR="0" lvl="0" indent="-174625" algn="l" defTabSz="9001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◇公立・私立学校間の競争条件を整え、生徒・保護者の自由な学校選択を保障できるよう、私立高校生への授業料負担の軽減を支援</a:t>
                      </a: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30</a:t>
            </a:fld>
            <a:endParaRPr kumimoji="1" lang="ja-JP" altLang="en-US" dirty="0"/>
          </a:p>
        </p:txBody>
      </p:sp>
      <p:sp>
        <p:nvSpPr>
          <p:cNvPr id="10" name="テキスト ボックス 6"/>
          <p:cNvSpPr txBox="1">
            <a:spLocks noChangeArrowheads="1"/>
          </p:cNvSpPr>
          <p:nvPr/>
        </p:nvSpPr>
        <p:spPr bwMode="auto">
          <a:xfrm>
            <a:off x="250825" y="115888"/>
            <a:ext cx="7850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dirty="0">
                <a:latin typeface="Meiryo UI" pitchFamily="50" charset="-128"/>
                <a:ea typeface="Meiryo UI" pitchFamily="50" charset="-128"/>
                <a:cs typeface="Meiryo UI" pitchFamily="50" charset="-128"/>
              </a:rPr>
              <a:t>２</a:t>
            </a:r>
            <a:r>
              <a:rPr lang="ja-JP" altLang="en-US" dirty="0" smtClean="0">
                <a:latin typeface="Meiryo UI" pitchFamily="50" charset="-128"/>
                <a:ea typeface="Meiryo UI" pitchFamily="50" charset="-128"/>
                <a:cs typeface="Meiryo UI" pitchFamily="50" charset="-128"/>
              </a:rPr>
              <a:t>．</a:t>
            </a:r>
            <a:r>
              <a:rPr lang="ja-JP" altLang="en-US" dirty="0">
                <a:latin typeface="Meiryo UI" pitchFamily="50" charset="-128"/>
                <a:ea typeface="Meiryo UI" pitchFamily="50" charset="-128"/>
                <a:cs typeface="Meiryo UI" pitchFamily="50" charset="-128"/>
              </a:rPr>
              <a:t>人口減少、少子高齢化に対応した</a:t>
            </a:r>
            <a:r>
              <a:rPr lang="ja-JP" altLang="en-US" dirty="0" smtClean="0">
                <a:latin typeface="Meiryo UI" pitchFamily="50" charset="-128"/>
                <a:ea typeface="Meiryo UI" pitchFamily="50" charset="-128"/>
                <a:cs typeface="Meiryo UI" pitchFamily="50" charset="-128"/>
              </a:rPr>
              <a:t>人材力</a:t>
            </a:r>
            <a:r>
              <a:rPr lang="ja-JP" altLang="en-US" dirty="0">
                <a:latin typeface="Meiryo UI" pitchFamily="50" charset="-128"/>
                <a:ea typeface="Meiryo UI" pitchFamily="50" charset="-128"/>
                <a:cs typeface="Meiryo UI" pitchFamily="50" charset="-128"/>
              </a:rPr>
              <a:t>強化・活躍の場づくり</a:t>
            </a:r>
            <a:endParaRPr lang="en-US" altLang="ja-JP" dirty="0">
              <a:latin typeface="Meiryo UI" pitchFamily="50" charset="-128"/>
              <a:ea typeface="Meiryo UI" pitchFamily="50" charset="-128"/>
              <a:cs typeface="Meiryo UI" pitchFamily="50" charset="-128"/>
            </a:endParaRPr>
          </a:p>
        </p:txBody>
      </p:sp>
      <p:cxnSp>
        <p:nvCxnSpPr>
          <p:cNvPr id="11" name="直線コネクタ 10"/>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2524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正方形/長方形 5"/>
          <p:cNvSpPr>
            <a:spLocks noChangeArrowheads="1"/>
          </p:cNvSpPr>
          <p:nvPr/>
        </p:nvSpPr>
        <p:spPr bwMode="auto">
          <a:xfrm>
            <a:off x="392090" y="547402"/>
            <a:ext cx="40062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spcBef>
                <a:spcPct val="20000"/>
              </a:spcBef>
            </a:pPr>
            <a:r>
              <a:rPr lang="ja-JP" altLang="en-US" sz="1600" dirty="0" smtClean="0">
                <a:latin typeface="Meiryo UI" pitchFamily="50" charset="-128"/>
                <a:ea typeface="Meiryo UI" pitchFamily="50" charset="-128"/>
                <a:cs typeface="Meiryo UI" pitchFamily="50" charset="-128"/>
              </a:rPr>
              <a:t>（５）</a:t>
            </a:r>
            <a:r>
              <a:rPr lang="ja-JP" altLang="en-US" sz="1600" dirty="0">
                <a:latin typeface="Meiryo UI" pitchFamily="50" charset="-128"/>
                <a:ea typeface="Meiryo UI" pitchFamily="50" charset="-128"/>
                <a:cs typeface="Meiryo UI" pitchFamily="50" charset="-128"/>
              </a:rPr>
              <a:t>　地域の強みを活かす労働市場の構築</a:t>
            </a:r>
            <a:endParaRPr lang="ja-JP" altLang="en-US" sz="2800" dirty="0">
              <a:latin typeface="Meiryo UI" pitchFamily="50" charset="-128"/>
              <a:ea typeface="Meiryo UI" pitchFamily="50" charset="-128"/>
              <a:cs typeface="Meiryo UI" pitchFamily="50" charset="-128"/>
            </a:endParaRPr>
          </a:p>
        </p:txBody>
      </p:sp>
      <p:graphicFrame>
        <p:nvGraphicFramePr>
          <p:cNvPr id="6" name="Group 2"/>
          <p:cNvGraphicFramePr>
            <a:graphicFrameLocks/>
          </p:cNvGraphicFramePr>
          <p:nvPr>
            <p:extLst>
              <p:ext uri="{D42A27DB-BD31-4B8C-83A1-F6EECF244321}">
                <p14:modId xmlns:p14="http://schemas.microsoft.com/office/powerpoint/2010/main" val="1715851260"/>
              </p:ext>
            </p:extLst>
          </p:nvPr>
        </p:nvGraphicFramePr>
        <p:xfrm>
          <a:off x="99218" y="981492"/>
          <a:ext cx="8872538" cy="4959354"/>
        </p:xfrm>
        <a:graphic>
          <a:graphicData uri="http://schemas.openxmlformats.org/drawingml/2006/table">
            <a:tbl>
              <a:tblPr/>
              <a:tblGrid>
                <a:gridCol w="1132175"/>
                <a:gridCol w="7740363"/>
              </a:tblGrid>
              <a:tr h="1007348">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03" marB="456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地域自らが戦略と責任をもって地域の経営を行うとの考え方に基づき、産業・教育・福祉等の各政策と一体となった総合的な雇用対策や、産業振興と一体となった戦略的な人材育成を図る。</a:t>
                      </a: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雇用対策の実施主体の一元化のため、ハローワークの地方への移管を求める一方、ハローワークと連携した総合就業支援施設「</a:t>
                      </a:r>
                      <a:r>
                        <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しごとフィールド」の運営</a:t>
                      </a:r>
                      <a:r>
                        <a:rPr kumimoji="1" lang="ja-JP" altLang="en-US" sz="1400" b="0" i="1"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や</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、市町村と連携した就労支援を進める。</a:t>
                      </a:r>
                    </a:p>
                  </a:txBody>
                  <a:tcPr marL="91424" marR="91424" marT="45603" marB="4560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11271">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03" marB="456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6213" marR="0" lvl="0" indent="-176213"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★ハローワークと連携した総合就業支援施設「</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しごとフィールド」の運営</a:t>
                      </a:r>
                      <a:endParaRPr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（女性・若者等の職種志向の拡大・転換に向けた取組み、就職困難者等への支援、人材確保を必要とする業界の働き方改革を通じた支援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★大学との連携によるキャリア教育の推進</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（課題解決型授業（ＰＢＬ［</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Project Based Learning</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］）の普及促進、企業人による出前講座の実施　等）</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★介護や保育など福祉分野における雇用環境の改善</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（介護施設へのロボット機器等の導入促進、ノーリフト・ポリシーの普及促進　等）</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★ものづくり分野に係る人材育成の推進</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（高等職業技術専門校におけるものづくり分野の職業訓練の実施、ものづくり分野における中核的な人材の育成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★中小企業の「健康経営」の普及促進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001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（健康経営に関する評価・ノウハウの提供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★高等職業技術専門学校の機能強化</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（中小企業の人材ニーズ把握、３次元ＣＡＤ・ロボット制御などＩＴを活用した求職者や在職者向け職業訓練の実施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◇ハローワークなど職業安定行政機能を地方に移管</a:t>
                      </a:r>
                    </a:p>
                    <a:p>
                      <a:pPr marL="176213" marR="0" lvl="0" indent="-176213"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（ハローワークの地方移管に向けた国等への働きかけ、地方分権改革に関する提案募集に、指定都市市長会として、ハローワーク業務の移管について、共同提案を実施　等）</a:t>
                      </a:r>
                    </a:p>
                    <a:p>
                      <a:pPr marL="176213" marR="0" lvl="0" indent="-176213" algn="l" defTabSz="912813" rtl="0" eaLnBrk="1" fontAlgn="base" latinLnBrk="0" hangingPunct="1">
                        <a:lnSpc>
                          <a:spcPts val="1600"/>
                        </a:lnSpc>
                        <a:spcBef>
                          <a:spcPts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民間職業紹介事業者への規制を緩和し、育成・活用へ転換</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03" marB="4560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31</a:t>
            </a:fld>
            <a:endParaRPr kumimoji="1" lang="ja-JP" altLang="en-US" dirty="0"/>
          </a:p>
        </p:txBody>
      </p:sp>
      <p:sp>
        <p:nvSpPr>
          <p:cNvPr id="8" name="テキスト ボックス 6"/>
          <p:cNvSpPr txBox="1">
            <a:spLocks noChangeArrowheads="1"/>
          </p:cNvSpPr>
          <p:nvPr/>
        </p:nvSpPr>
        <p:spPr bwMode="auto">
          <a:xfrm>
            <a:off x="250825" y="115888"/>
            <a:ext cx="7850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dirty="0">
                <a:latin typeface="Meiryo UI" pitchFamily="50" charset="-128"/>
                <a:ea typeface="Meiryo UI" pitchFamily="50" charset="-128"/>
                <a:cs typeface="Meiryo UI" pitchFamily="50" charset="-128"/>
              </a:rPr>
              <a:t>２</a:t>
            </a:r>
            <a:r>
              <a:rPr lang="ja-JP" altLang="en-US" dirty="0" smtClean="0">
                <a:latin typeface="Meiryo UI" pitchFamily="50" charset="-128"/>
                <a:ea typeface="Meiryo UI" pitchFamily="50" charset="-128"/>
                <a:cs typeface="Meiryo UI" pitchFamily="50" charset="-128"/>
              </a:rPr>
              <a:t>．</a:t>
            </a:r>
            <a:r>
              <a:rPr lang="ja-JP" altLang="en-US" dirty="0">
                <a:latin typeface="Meiryo UI" pitchFamily="50" charset="-128"/>
                <a:ea typeface="Meiryo UI" pitchFamily="50" charset="-128"/>
                <a:cs typeface="Meiryo UI" pitchFamily="50" charset="-128"/>
              </a:rPr>
              <a:t>人口減少、少子高齢化に対応した</a:t>
            </a:r>
            <a:r>
              <a:rPr lang="ja-JP" altLang="en-US" dirty="0" smtClean="0">
                <a:latin typeface="Meiryo UI" pitchFamily="50" charset="-128"/>
                <a:ea typeface="Meiryo UI" pitchFamily="50" charset="-128"/>
                <a:cs typeface="Meiryo UI" pitchFamily="50" charset="-128"/>
              </a:rPr>
              <a:t>人材力</a:t>
            </a:r>
            <a:r>
              <a:rPr lang="ja-JP" altLang="en-US" dirty="0">
                <a:latin typeface="Meiryo UI" pitchFamily="50" charset="-128"/>
                <a:ea typeface="Meiryo UI" pitchFamily="50" charset="-128"/>
                <a:cs typeface="Meiryo UI" pitchFamily="50" charset="-128"/>
              </a:rPr>
              <a:t>強化・活躍の場づくり</a:t>
            </a:r>
            <a:endParaRPr lang="en-US" altLang="ja-JP" dirty="0">
              <a:latin typeface="Meiryo UI" pitchFamily="50" charset="-128"/>
              <a:ea typeface="Meiryo UI" pitchFamily="50" charset="-128"/>
              <a:cs typeface="Meiryo UI" pitchFamily="50" charset="-128"/>
            </a:endParaRPr>
          </a:p>
        </p:txBody>
      </p:sp>
      <p:cxnSp>
        <p:nvCxnSpPr>
          <p:cNvPr id="9" name="直線コネクタ 8"/>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6090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251520" y="116632"/>
            <a:ext cx="784887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4"/>
          <p:cNvSpPr>
            <a:spLocks noChangeArrowheads="1"/>
          </p:cNvSpPr>
          <p:nvPr/>
        </p:nvSpPr>
        <p:spPr bwMode="auto">
          <a:xfrm>
            <a:off x="401648" y="548680"/>
            <a:ext cx="8785225" cy="32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lnSpc>
                <a:spcPts val="2000"/>
              </a:lnSpc>
              <a:spcBef>
                <a:spcPct val="20000"/>
              </a:spcBef>
            </a:pPr>
            <a:r>
              <a:rPr lang="ja-JP" altLang="en-US" sz="1600" dirty="0" smtClean="0">
                <a:latin typeface="Meiryo UI" pitchFamily="50" charset="-128"/>
                <a:ea typeface="Meiryo UI" pitchFamily="50" charset="-128"/>
                <a:cs typeface="Meiryo UI" pitchFamily="50" charset="-128"/>
              </a:rPr>
              <a:t>◇進捗状況を把握するための指標</a:t>
            </a:r>
            <a:endParaRPr lang="ja-JP" altLang="en-US" sz="1600" dirty="0">
              <a:latin typeface="Meiryo UI" pitchFamily="50" charset="-128"/>
              <a:ea typeface="Meiryo UI" pitchFamily="50" charset="-128"/>
              <a:cs typeface="Meiryo UI"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700176569"/>
              </p:ext>
            </p:extLst>
          </p:nvPr>
        </p:nvGraphicFramePr>
        <p:xfrm>
          <a:off x="179512" y="848910"/>
          <a:ext cx="8750021" cy="5981234"/>
        </p:xfrm>
        <a:graphic>
          <a:graphicData uri="http://schemas.openxmlformats.org/drawingml/2006/table">
            <a:tbl>
              <a:tblPr firstRow="1" bandRow="1">
                <a:tableStyleId>{5940675A-B579-460E-94D1-54222C63F5DA}</a:tableStyleId>
              </a:tblPr>
              <a:tblGrid>
                <a:gridCol w="579501"/>
                <a:gridCol w="579501"/>
                <a:gridCol w="925813"/>
                <a:gridCol w="925813"/>
                <a:gridCol w="925813"/>
                <a:gridCol w="925813"/>
                <a:gridCol w="925813"/>
                <a:gridCol w="925813"/>
                <a:gridCol w="925813"/>
                <a:gridCol w="1110328"/>
              </a:tblGrid>
              <a:tr h="677722">
                <a:tc gridSpan="2">
                  <a:txBody>
                    <a:bodyPr/>
                    <a:lstStyle/>
                    <a:p>
                      <a:pPr algn="ctr"/>
                      <a:r>
                        <a:rPr kumimoji="1" lang="ja-JP" altLang="en-US" sz="16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指標</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hMerge="1">
                  <a:txBody>
                    <a:bodyPr/>
                    <a:lstStyle/>
                    <a:p>
                      <a:endParaRPr kumimoji="1" lang="ja-JP" altLang="en-US"/>
                    </a:p>
                  </a:txBody>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r>
              <a:tr h="546414">
                <a:tc gridSpan="2">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国際特許出願件数</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6,767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7,761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8,748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6,933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6,151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6,187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6,192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200" strike="sng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特許庁「特許行政年次報告書</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年版」</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60040">
                <a:tc rowSpan="2">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大阪税関</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通関額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9,418</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8,793</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2,871</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2,177</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9,859</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3,318</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6,297</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rowSpan="2">
                  <a:txBody>
                    <a:bodyPr/>
                    <a:lstStyle/>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大阪税関「貿易統計」</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60040">
                <a:tc vMerge="1">
                  <a:txBody>
                    <a:bodyPr/>
                    <a:lstStyle/>
                    <a:p>
                      <a:pPr algn="l"/>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輸入</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6,699</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838</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4,454</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7,454</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5,360</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4,740</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8,560</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vMerge="1">
                  <a:txBody>
                    <a:bodyPr/>
                    <a:lstStyle/>
                    <a:p>
                      <a:pPr marL="0" indent="0" algn="l">
                        <a:tabLst/>
                      </a:pP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60040">
                <a:tc rowSpan="2">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製造品</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出荷額等</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製造品</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7,131</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4,925</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227</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244</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5,292</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8,046</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marL="91443" marR="91443" marT="45716" marB="45716" anchor="ctr"/>
                </a:tc>
                <a:tc>
                  <a:txBody>
                    <a:bodyPr/>
                    <a:lstStyle/>
                    <a:p>
                      <a:pPr marL="0" indent="0"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p>
                    <a:p>
                      <a:pPr marL="0" indent="0"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月公表予定</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43" marR="91443" marT="45716" marB="45716" anchor="ctr"/>
                </a:tc>
                <a:tc rowSpan="2">
                  <a:txBody>
                    <a:bodyPr/>
                    <a:lstStyle/>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経済産業省「工業統計表」</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9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年及び</a:t>
                      </a:r>
                      <a:r>
                        <a:rPr kumimoji="1" lang="en-US" altLang="ja-JP" sz="9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9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経済センサス活動調査</a:t>
                      </a:r>
                      <a:r>
                        <a:rPr kumimoji="1" lang="ja-JP" altLang="en-US" sz="9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報告</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同調査報告においては、医薬品製剤製造業は公表されていません。</a:t>
                      </a:r>
                      <a:endParaRPr kumimoji="1" lang="en-US" altLang="ja-JP"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60040">
                <a:tc vMerge="1">
                  <a:txBody>
                    <a:bodyPr/>
                    <a:lstStyle/>
                    <a:p>
                      <a:pPr algn="l"/>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医薬品製剤製造業</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7,463</a:t>
                      </a:r>
                    </a:p>
                    <a:p>
                      <a:pPr marL="0" indent="0" algn="ctr">
                        <a:tabLst>
                          <a:tab pos="0"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6,684</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6,427</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6,471</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p>
                    <a:p>
                      <a:pPr marL="0" indent="0"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月公表予定</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43" marR="91443" marT="45716" marB="45716" anchor="ctr"/>
                </a:tc>
                <a:tc vMerge="1">
                  <a:txBody>
                    <a:bodyPr/>
                    <a:lstStyle/>
                    <a:p>
                      <a:endParaRPr kumimoji="1" lang="ja-JP" altLang="en-US"/>
                    </a:p>
                  </a:txBody>
                  <a:tcPr/>
                </a:tc>
              </a:tr>
              <a:tr h="720080">
                <a:tc gridSpan="2">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一人あたり府民所得</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291.3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298.1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294.4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299.2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301.3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万円</a:t>
                      </a:r>
                      <a:endParaRPr kumimoji="1" lang="en-US" altLang="ja-JP" sz="1200" strike="dbl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312.8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万円</a:t>
                      </a:r>
                      <a:endParaRPr kumimoji="1" lang="en-US" altLang="ja-JP" sz="1200" strike="dbl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速報公表予定</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43" marR="91443" marT="45716" marB="45716"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00" strike="dbl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大阪府統計課「大阪府民経済計算」</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年は早期推計</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r>
              <a:tr h="792088">
                <a:tc gridSpan="2">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開業事業所数</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7,477</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7,564</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7,854</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8,276</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8,383</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10,119</a:t>
                      </a:r>
                    </a:p>
                    <a:p>
                      <a:pPr marL="182563" indent="-182563" algn="ctr">
                        <a:tabLst>
                          <a:tab pos="92075" algn="l"/>
                        </a:tabLst>
                      </a:pPr>
                      <a:r>
                        <a:rPr kumimoji="1"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2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11,700</a:t>
                      </a:r>
                    </a:p>
                    <a:p>
                      <a:pPr marL="0" indent="0" algn="ctr">
                        <a:tabLst>
                          <a:tab pos="92075" algn="l"/>
                        </a:tabLst>
                      </a:pPr>
                      <a:r>
                        <a:rPr kumimoji="1" lang="ja-JP" altLang="en-US" sz="12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p>
                  </a:txBody>
                  <a:tcPr marL="91443" marR="91443" marT="45716" marB="45716" anchor="ctr"/>
                </a:tc>
                <a:tc>
                  <a:txBody>
                    <a:bodyPr/>
                    <a:lstStyle/>
                    <a:p>
                      <a:pPr marL="0" indent="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zh-TW"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tabLst/>
                      </a:pPr>
                      <a:r>
                        <a:rPr kumimoji="1" lang="zh-TW"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厚生労働省「雇用保険事業年報</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･月報</a:t>
                      </a:r>
                      <a:r>
                        <a:rPr kumimoji="1" lang="zh-TW"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雇用保険関係新規成立事業者数</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32</a:t>
            </a:fld>
            <a:endParaRPr kumimoji="1" lang="ja-JP" altLang="en-US" dirty="0"/>
          </a:p>
        </p:txBody>
      </p:sp>
      <p:cxnSp>
        <p:nvCxnSpPr>
          <p:cNvPr id="11" name="直線コネクタ 10"/>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0571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正方形/長方形 4"/>
          <p:cNvSpPr>
            <a:spLocks noChangeArrowheads="1"/>
          </p:cNvSpPr>
          <p:nvPr/>
        </p:nvSpPr>
        <p:spPr bwMode="auto">
          <a:xfrm>
            <a:off x="401924" y="548680"/>
            <a:ext cx="48045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spcBef>
                <a:spcPct val="20000"/>
              </a:spcBef>
            </a:pPr>
            <a:r>
              <a:rPr lang="ja-JP" altLang="en-US" sz="1600" dirty="0">
                <a:latin typeface="Meiryo UI" pitchFamily="50" charset="-128"/>
                <a:ea typeface="Meiryo UI" pitchFamily="50" charset="-128"/>
                <a:cs typeface="Meiryo UI" pitchFamily="50" charset="-128"/>
              </a:rPr>
              <a:t>（１）　健康・医療</a:t>
            </a:r>
            <a:r>
              <a:rPr lang="ja-JP" altLang="en-US" sz="1600" dirty="0" smtClean="0">
                <a:latin typeface="Meiryo UI" pitchFamily="50" charset="-128"/>
                <a:ea typeface="Meiryo UI" pitchFamily="50" charset="-128"/>
                <a:cs typeface="Meiryo UI" pitchFamily="50" charset="-128"/>
              </a:rPr>
              <a:t>関連産業の</a:t>
            </a:r>
            <a:r>
              <a:rPr lang="ja-JP" altLang="en-US" sz="1600" dirty="0">
                <a:latin typeface="Meiryo UI" pitchFamily="50" charset="-128"/>
                <a:ea typeface="Meiryo UI" pitchFamily="50" charset="-128"/>
                <a:cs typeface="Meiryo UI" pitchFamily="50" charset="-128"/>
              </a:rPr>
              <a:t>世界的なクラスター形成</a:t>
            </a:r>
            <a:endParaRPr lang="ja-JP" altLang="en-US" sz="2800" dirty="0">
              <a:latin typeface="Meiryo UI" pitchFamily="50" charset="-128"/>
              <a:ea typeface="Meiryo UI" pitchFamily="50" charset="-128"/>
              <a:cs typeface="Meiryo UI" pitchFamily="50" charset="-128"/>
            </a:endParaRPr>
          </a:p>
        </p:txBody>
      </p:sp>
      <p:graphicFrame>
        <p:nvGraphicFramePr>
          <p:cNvPr id="5" name="Group 2"/>
          <p:cNvGraphicFramePr>
            <a:graphicFrameLocks/>
          </p:cNvGraphicFramePr>
          <p:nvPr>
            <p:extLst>
              <p:ext uri="{D42A27DB-BD31-4B8C-83A1-F6EECF244321}">
                <p14:modId xmlns:p14="http://schemas.microsoft.com/office/powerpoint/2010/main" val="3704337496"/>
              </p:ext>
            </p:extLst>
          </p:nvPr>
        </p:nvGraphicFramePr>
        <p:xfrm>
          <a:off x="99218" y="973192"/>
          <a:ext cx="9009286" cy="5554660"/>
        </p:xfrm>
        <a:graphic>
          <a:graphicData uri="http://schemas.openxmlformats.org/drawingml/2006/table">
            <a:tbl>
              <a:tblPr/>
              <a:tblGrid>
                <a:gridCol w="1132175"/>
                <a:gridCol w="7877111"/>
              </a:tblGrid>
              <a:tr h="656390">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0" marB="456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関西におけるライフサイエンスのポテンシャルを活かし、さらに磨きをかけて、健康・医療関連産業の世界的なクラスターを形成していく。さらに、国内、海外の高齢化や健康意識の高まりを見据え、ヘルスケア分野まで含めたすそ野の広い産業創出を図るための重層的取組みを推進する。</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0" marB="4564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23754">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0" marB="456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2813" rtl="0" eaLnBrk="1" fontAlgn="base" latinLnBrk="0" hangingPunct="1">
                        <a:lnSpc>
                          <a:spcPts val="15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★健都における国立循環器病研究センターを核とした健康・医療関連産業の集積による医療クラスターの形成</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5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（国立健康・栄養研究所の移転に向けた取組み、健都内の有機的な連携方策の枠組みづくり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5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★未来医療国際拠点の実現に向けた検討</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5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（中之島４丁目において、再生医療をベースに、次の時代に実現すべき新たな「未来医療」の実用化・産業化等を推進する</a:t>
                      </a:r>
                      <a:r>
                        <a:rPr kumimoji="1" lang="zh-CN"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「未来医療国際拠点」</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の実現に向けた関係機関との協議・調整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5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★高齢者関連サービス、スポーツ、食、住まいなど幅広い健康関連産業の創出</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5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ロボット技術の活用による介護機器等新たな製品・サービスの開発、健康サービス産業での科学的検証基準の整備、大阪健康寿命延伸産業創出プラットフォームの運営、エビデンスに基づく健康関連の製品・サービスが創出される仕組みの構築、「関西スポーツ科学・ヘルスケア総合センター（仮称）」の整備推進、医療・介護・健康分野等における中小・ベンチャー企業の新事業の創出促進、ウェルネスツーリズムの推進検討、スポーツを核にしたビジネス創出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5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★医薬品・医療機器等の早期実用化に向けた大学・研究機関、企業等への必要な支援と環境の整備</a:t>
                      </a:r>
                      <a:endParaRPr kumimoji="1" lang="ja-JP" altLang="en-US" sz="1200" b="0" i="0" u="none" strike="sng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5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（医薬品医療機器総合機構（</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PMDA</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）関西支部の機能拡充及び利用促進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5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★最先端がん医療の推進</a:t>
                      </a:r>
                    </a:p>
                    <a:p>
                      <a:pPr marL="174625" marR="0" lvl="0" indent="-174625" algn="l" defTabSz="912813" rtl="0" eaLnBrk="1" fontAlgn="base" latinLnBrk="0" hangingPunct="1">
                        <a:lnSpc>
                          <a:spcPts val="15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（関西</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共同医療センター、重粒子線がん治療施設の整備推進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5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★革新的医薬品・医療機器の研究開発の促進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5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（国家戦略特区制度による保険外併用療養の特例、特区医療機器薬事戦略相談、革新的医薬品の開発迅速化の活用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5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★彩都地区における健康・医療関連の企業集積促進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500"/>
                        </a:lnSpc>
                        <a:spcBef>
                          <a:spcPts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5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◇拠点病院を核とした高度先進医療の治験、臨床研究の促進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5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◇健康食品の機能性表示に関する国制度の活用に向けた取組み</a:t>
                      </a:r>
                    </a:p>
                    <a:p>
                      <a:pPr marL="174625" marR="0" lvl="0" indent="-174625" algn="l" defTabSz="912813" rtl="0" eaLnBrk="1" fontAlgn="base" latinLnBrk="0" hangingPunct="1">
                        <a:lnSpc>
                          <a:spcPts val="15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◇「健康寿命の延伸」と「幅広い関連産業の創出・育成」をめざす「大阪府市医療戦略会議提言</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(H26.1</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」を踏まえた取組みの具体化・推進</a:t>
                      </a:r>
                    </a:p>
                    <a:p>
                      <a:pPr marL="174625" marR="0" lvl="0" indent="-174625" algn="l" defTabSz="912813" rtl="0" eaLnBrk="1" fontAlgn="base" latinLnBrk="0" hangingPunct="1">
                        <a:lnSpc>
                          <a:spcPts val="15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府民の健康づくりを支える健康医療関連産業の育成、超高齢社会の課題を解決する「スマートエイジング・シティ」の実現と生活総合産業の創出・育成のための環境整備　等</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0" marB="4564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33</a:t>
            </a:fld>
            <a:endParaRPr kumimoji="1" lang="ja-JP" altLang="en-US"/>
          </a:p>
        </p:txBody>
      </p:sp>
      <p:sp>
        <p:nvSpPr>
          <p:cNvPr id="8" name="テキスト ボックス 7"/>
          <p:cNvSpPr txBox="1"/>
          <p:nvPr/>
        </p:nvSpPr>
        <p:spPr>
          <a:xfrm>
            <a:off x="251520" y="116632"/>
            <a:ext cx="784887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59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正方形/長方形 4"/>
          <p:cNvSpPr>
            <a:spLocks noChangeArrowheads="1"/>
          </p:cNvSpPr>
          <p:nvPr/>
        </p:nvSpPr>
        <p:spPr bwMode="auto">
          <a:xfrm>
            <a:off x="374628" y="552417"/>
            <a:ext cx="64780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spcBef>
                <a:spcPct val="20000"/>
              </a:spcBef>
            </a:pPr>
            <a:r>
              <a:rPr lang="ja-JP" altLang="en-US" sz="1600" dirty="0" smtClean="0">
                <a:latin typeface="Meiryo UI" pitchFamily="50" charset="-128"/>
                <a:ea typeface="Meiryo UI" pitchFamily="50" charset="-128"/>
                <a:cs typeface="Meiryo UI" pitchFamily="50" charset="-128"/>
              </a:rPr>
              <a:t>（２）</a:t>
            </a:r>
            <a:r>
              <a:rPr lang="ja-JP" altLang="en-US" sz="1600" dirty="0">
                <a:latin typeface="Meiryo UI" pitchFamily="50" charset="-128"/>
                <a:ea typeface="Meiryo UI" pitchFamily="50" charset="-128"/>
                <a:cs typeface="Meiryo UI" pitchFamily="50" charset="-128"/>
              </a:rPr>
              <a:t>　大阪</a:t>
            </a:r>
            <a:r>
              <a:rPr lang="ja-JP" altLang="en-US" sz="1600" dirty="0" smtClean="0">
                <a:latin typeface="Meiryo UI" pitchFamily="50" charset="-128"/>
                <a:ea typeface="Meiryo UI" pitchFamily="50" charset="-128"/>
                <a:cs typeface="Meiryo UI" pitchFamily="50" charset="-128"/>
              </a:rPr>
              <a:t>の強みを活かした先端技術産業の強化とイノベーションの促進</a:t>
            </a:r>
            <a:endParaRPr lang="ja-JP" altLang="en-US" sz="2800" dirty="0">
              <a:latin typeface="Meiryo UI" pitchFamily="50" charset="-128"/>
              <a:ea typeface="Meiryo UI" pitchFamily="50" charset="-128"/>
              <a:cs typeface="Meiryo UI" pitchFamily="50" charset="-128"/>
            </a:endParaRPr>
          </a:p>
        </p:txBody>
      </p:sp>
      <p:graphicFrame>
        <p:nvGraphicFramePr>
          <p:cNvPr id="5" name="Group 2"/>
          <p:cNvGraphicFramePr>
            <a:graphicFrameLocks/>
          </p:cNvGraphicFramePr>
          <p:nvPr>
            <p:extLst>
              <p:ext uri="{D42A27DB-BD31-4B8C-83A1-F6EECF244321}">
                <p14:modId xmlns:p14="http://schemas.microsoft.com/office/powerpoint/2010/main" val="435698261"/>
              </p:ext>
            </p:extLst>
          </p:nvPr>
        </p:nvGraphicFramePr>
        <p:xfrm>
          <a:off x="104480" y="1052736"/>
          <a:ext cx="8834977" cy="5400600"/>
        </p:xfrm>
        <a:graphic>
          <a:graphicData uri="http://schemas.openxmlformats.org/drawingml/2006/table">
            <a:tbl>
              <a:tblPr/>
              <a:tblGrid>
                <a:gridCol w="1110270"/>
                <a:gridCol w="7724707"/>
              </a:tblGrid>
              <a:tr h="1122777">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0" marB="456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第４次産業革命に関する新たな技術と、蓄電池をはじめ集積の進む新エネルギー関連など、大阪が強みを有する産業分野の技術とを結び付け、付加価値の高い新たな産業創出をめざす。</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このため、国家戦略特区制度等を活用した大胆な規制改革や、税制優遇などのインセンティブを活かし、企業集積や研究開発の促進、新たなビジネスの創出を図る。また、第４次産業革命などに関わる</a:t>
                      </a:r>
                      <a:r>
                        <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ICT</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技術の活用推進など、イノベーション（</a:t>
                      </a:r>
                      <a:r>
                        <a:rPr lang="ja-JP" altLang="en-US" sz="1400" dirty="0" smtClean="0">
                          <a:solidFill>
                            <a:schemeClr val="tx1"/>
                          </a:solidFill>
                          <a:latin typeface="Meiryo UI"/>
                          <a:ea typeface="Meiryo UI"/>
                          <a:cs typeface="Meiryo UI"/>
                        </a:rPr>
                        <a:t>ビジネスモデルの創出を含む幅広い変革</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）を生みだす環境整備を図る。</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0" marB="4564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77823">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0" marB="456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★第４次産業革命の技術を活用した新事業の創出</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（府内企業と第４次産業革命シーズ企業との事業提携の促進、大学との連携促進　等</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174625" marR="0" lvl="0" indent="-174625"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★第４次産業革命の技術を活用したスタートアップ企業の創出</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IT/</a:t>
                      </a:r>
                      <a:r>
                        <a:rPr kumimoji="1" lang="en-US" altLang="ja-JP"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やロボット関連ビジネスの創出・事業化・成長支援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やロボット等の実証実験の推進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ATC</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や舞洲スポーツ施設などを活用した</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や</a:t>
                      </a:r>
                      <a:r>
                        <a:rPr kumimoji="1" lang="en-US" altLang="ja-JP"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ロボットなど新たな技術の実証実験、ドローンの研究開発・ビジネス利用の促進、規制の「サンドボックス」制度の活用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★電池産業における企業集積の促進と中小・中堅企業へのビジネス拡大</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バッテリー戦略推進センターの運営、</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NLAB</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を核とした蓄電池・蓄電システム関連企業の集積促進、水素・燃料電池分野の研究開発・実証支援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★中小企業のスマートエネルギー（新エネルギー・省エネルギー）分野への参入促進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（大阪産業技術研究所による</a:t>
                      </a:r>
                      <a:r>
                        <a:rPr kumimoji="1" lang="zh-TW"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革新的電池材料開発支援</a:t>
                      </a:r>
                      <a:r>
                        <a:rPr kumimoji="1" lang="ja-JP" altLang="en-US"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技術シーズを持つ中小・ベンチャー企業の事業化支援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3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EV</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を核とした大阪</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EV</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アクションプログラムの展開による</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EV</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リーディング都市・大阪の実現</a:t>
                      </a:r>
                      <a:endParaRPr kumimoji="1" lang="ja-JP" altLang="en-US" sz="1200" b="0" i="0" u="none" strike="sng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3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FCV</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の本格導入に向けた環境整備</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3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★府立大学・市立大学の研究機能を活用した産業化の推進</a:t>
                      </a:r>
                    </a:p>
                    <a:p>
                      <a:pPr marL="174625" marR="0" lvl="0" indent="-174625" algn="l" defTabSz="912813" rtl="0" eaLnBrk="1" fontAlgn="base" latinLnBrk="0" hangingPunct="1">
                        <a:lnSpc>
                          <a:spcPts val="13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200" b="0" i="0" u="none" strike="noStrike" kern="1200"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獣医臨床センター</a:t>
                      </a:r>
                      <a:r>
                        <a:rPr kumimoji="1" lang="ja-JP" altLang="en-US" sz="1200" b="0" i="0" u="none" strike="noStrike" kern="1200"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、Ｂ</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ＮＣＴ研究センター、植物工場研究センター、人工光合成研究センター、健康科学イノベーションセンター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★特区制度を活用した規制改革、企業・人材の内外からの集積促進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3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（国際戦略総合特区制度等を活用した税制優遇による企業集積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3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★彩都東部地区における産業用地の創出・企業誘致</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300"/>
                        </a:lnSpc>
                        <a:spcBef>
                          <a:spcPts val="0"/>
                        </a:spcBef>
                        <a:spcAft>
                          <a:spcPct val="0"/>
                        </a:spcAft>
                        <a:buClrTx/>
                        <a:buSzTx/>
                        <a:buFontTx/>
                        <a:buNone/>
                        <a:tabLst/>
                        <a:defRPr/>
                      </a:pP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300"/>
                        </a:lnSpc>
                        <a:spcBef>
                          <a:spcPts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3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◇都市インフラなどを活用した技術実証など新エネルギー拠点の形成</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3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◇クリエイティブ産業の育成支援等</a:t>
                      </a:r>
                      <a:endParaRPr kumimoji="1" lang="ja-JP" altLang="en-US" sz="1200" b="0" i="0" u="sng"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0" marB="4564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34</a:t>
            </a:fld>
            <a:endParaRPr kumimoji="1" lang="ja-JP" altLang="en-US"/>
          </a:p>
        </p:txBody>
      </p:sp>
      <p:sp>
        <p:nvSpPr>
          <p:cNvPr id="8" name="テキスト ボックス 7"/>
          <p:cNvSpPr txBox="1"/>
          <p:nvPr/>
        </p:nvSpPr>
        <p:spPr>
          <a:xfrm>
            <a:off x="251520" y="116632"/>
            <a:ext cx="784887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9169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正方形/長方形 5"/>
          <p:cNvSpPr>
            <a:spLocks noChangeArrowheads="1"/>
          </p:cNvSpPr>
          <p:nvPr/>
        </p:nvSpPr>
        <p:spPr bwMode="auto">
          <a:xfrm>
            <a:off x="387305" y="547402"/>
            <a:ext cx="52693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spcBef>
                <a:spcPct val="20000"/>
              </a:spcBef>
            </a:pPr>
            <a:r>
              <a:rPr lang="ja-JP" altLang="en-US" sz="1600" dirty="0" smtClean="0">
                <a:latin typeface="Meiryo UI" pitchFamily="50" charset="-128"/>
                <a:ea typeface="Meiryo UI" pitchFamily="50" charset="-128"/>
                <a:cs typeface="Meiryo UI" pitchFamily="50" charset="-128"/>
              </a:rPr>
              <a:t>（３）</a:t>
            </a:r>
            <a:r>
              <a:rPr lang="ja-JP" altLang="en-US" sz="1600" dirty="0">
                <a:latin typeface="Meiryo UI" pitchFamily="50" charset="-128"/>
                <a:ea typeface="Meiryo UI" pitchFamily="50" charset="-128"/>
                <a:cs typeface="Meiryo UI" pitchFamily="50" charset="-128"/>
              </a:rPr>
              <a:t>　世界市場に打って出る大阪産業・大阪企業への支援</a:t>
            </a:r>
            <a:endParaRPr lang="ja-JP" altLang="en-US" sz="2800" dirty="0">
              <a:latin typeface="Meiryo UI" pitchFamily="50" charset="-128"/>
              <a:ea typeface="Meiryo UI" pitchFamily="50" charset="-128"/>
              <a:cs typeface="Meiryo UI" pitchFamily="50" charset="-128"/>
            </a:endParaRPr>
          </a:p>
        </p:txBody>
      </p:sp>
      <p:graphicFrame>
        <p:nvGraphicFramePr>
          <p:cNvPr id="6" name="Group 2"/>
          <p:cNvGraphicFramePr>
            <a:graphicFrameLocks/>
          </p:cNvGraphicFramePr>
          <p:nvPr>
            <p:extLst>
              <p:ext uri="{D42A27DB-BD31-4B8C-83A1-F6EECF244321}">
                <p14:modId xmlns:p14="http://schemas.microsoft.com/office/powerpoint/2010/main" val="1385872682"/>
              </p:ext>
            </p:extLst>
          </p:nvPr>
        </p:nvGraphicFramePr>
        <p:xfrm>
          <a:off x="94136" y="1049262"/>
          <a:ext cx="8872538" cy="4972026"/>
        </p:xfrm>
        <a:graphic>
          <a:graphicData uri="http://schemas.openxmlformats.org/drawingml/2006/table">
            <a:tbl>
              <a:tblPr/>
              <a:tblGrid>
                <a:gridCol w="1132175"/>
                <a:gridCol w="7740363"/>
              </a:tblGrid>
              <a:tr h="1053332">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6" marB="4564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国際的な水平分業の進展など、経済活動が国境を越えて広がる中、成長著しいアジアなど世界市場の開拓に積極的に打って出る大阪企業の挑戦を支援する。</a:t>
                      </a: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また、これまで国家資源としての活用が不十分であった、世界に冠たる先端技術・インフラ技術や映像・ゲームをはじめとするクリエイティブ産業などの海外展開を強力に推進することにより、新たな市場を開拓する</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6" marB="4564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18694">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6" marB="4564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★アジア市場をはじめとする中小企業等の海外ビジネス展開支援の強化</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現地民間企業の国際ビジネスノウハウを活用したビジネスサポート、海外事務所を通じた新規市場参入支援、海外のビジネスパートナー都市との提携による中小企業の販路開拓支援、欧米のライフサイエンスクラスター等との連携による大阪での商談会開催、アジア各国へのトッププロモーション、自治体外交を通じたビジネス環境整備、ものづくり分野を対象とする海外ビジネス展開ミッション団や市場調査ミッション団の派遣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JETRO</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との連携による成長産業分野の海外展開フォローアップ</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（ライフサイエンス・新エネルギーなど成長分野に特化した欧米での海外ビジネス展開支援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や</a:t>
                      </a:r>
                      <a:r>
                        <a:rPr kumimoji="1" lang="en-US" altLang="ja-JP"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ロボットなど先端産業分野を対象とした国際見本市への出展</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や</a:t>
                      </a:r>
                      <a:r>
                        <a:rPr kumimoji="1" lang="en-US" altLang="ja-JP"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ロボット、水素・燃料電池などエネルギー分野を対象とした国際見本市への出展、海外企業の</a:t>
                      </a:r>
                      <a:r>
                        <a:rPr kumimoji="1" lang="ja-JP" altLang="en-US"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招へい</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★高齢者向け製品・サービス等のアジア展開</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★水・環境ビジネスのアジア展開</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（国内外での商談会・展示会、技術協力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★世界に挑戦する起業家・技術者のイノベーション創出支援</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（大阪イノベーションハブ（</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OIH</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）における事業加速化支援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◇インフラ関連産業の技術・システム輸出に向けた体制整備</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国・府・市町村・経済団体が一体となったインフラ輸出の促進、公共のノウハウ活用に必要な法整備（地方公務員の身分を保有したまま、民間企業で活動できる規制緩和等）、現地において操作・維持管理等を行う人材育成支援　等）</a:t>
                      </a:r>
                    </a:p>
                  </a:txBody>
                  <a:tcPr marL="91424" marR="91424" marT="45646" marB="4564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35</a:t>
            </a:fld>
            <a:endParaRPr kumimoji="1" lang="ja-JP" altLang="en-US"/>
          </a:p>
        </p:txBody>
      </p:sp>
      <p:sp>
        <p:nvSpPr>
          <p:cNvPr id="8" name="テキスト ボックス 7"/>
          <p:cNvSpPr txBox="1"/>
          <p:nvPr/>
        </p:nvSpPr>
        <p:spPr>
          <a:xfrm>
            <a:off x="251520" y="116632"/>
            <a:ext cx="784887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5121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405738" y="561050"/>
            <a:ext cx="4246563" cy="338137"/>
          </a:xfrm>
          <a:prstGeom prst="rect">
            <a:avLst/>
          </a:prstGeom>
        </p:spPr>
        <p:txBody>
          <a:bodyPr wrap="none">
            <a:spAutoFit/>
          </a:bodyPr>
          <a:lstStyle/>
          <a:p>
            <a:pPr defTabSz="912813">
              <a:spcBef>
                <a:spcPct val="20000"/>
              </a:spcBef>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（４）　対内投資促進による国際競争力の強化</a:t>
            </a:r>
            <a:endParaRPr lang="ja-JP" altLang="en-US" sz="2800" dirty="0">
              <a:solidFill>
                <a:schemeClr val="accent6"/>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Group 2"/>
          <p:cNvGraphicFramePr>
            <a:graphicFrameLocks/>
          </p:cNvGraphicFramePr>
          <p:nvPr>
            <p:extLst>
              <p:ext uri="{D42A27DB-BD31-4B8C-83A1-F6EECF244321}">
                <p14:modId xmlns:p14="http://schemas.microsoft.com/office/powerpoint/2010/main" val="771179678"/>
              </p:ext>
            </p:extLst>
          </p:nvPr>
        </p:nvGraphicFramePr>
        <p:xfrm>
          <a:off x="107950" y="1096963"/>
          <a:ext cx="9000554" cy="4114720"/>
        </p:xfrm>
        <a:graphic>
          <a:graphicData uri="http://schemas.openxmlformats.org/drawingml/2006/table">
            <a:tbl>
              <a:tblPr/>
              <a:tblGrid>
                <a:gridCol w="1132175"/>
                <a:gridCol w="7868379"/>
              </a:tblGrid>
              <a:tr h="773957">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26" marB="456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外国企業の対内投資促進や成長分野等での企業集積、世界から人材、資金、情報を呼び込むイノベーション創出に向けた環境整備を図り、アジアでの都市間競争を勝ち抜くための国際競争力を強化する。</a:t>
                      </a: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このため、国家戦略特区制度等を活用した大胆な規制改革や、税制優遇などのインセンティブを活かし、外国企業・外国人が創業・ビジネスしやすい環境づくりを進める。</a:t>
                      </a:r>
                    </a:p>
                  </a:txBody>
                  <a:tcPr marL="91424" marR="91424" marT="45626" marB="456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10668">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26" marB="456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★国内外企業等の戦略的な立地や投資活動の促進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（国際戦略総合特区や国家戦略特区を中心とする税制優遇等を活用した国内外企業等の立地促進、彩都東部地区における産業用地の創出・企業誘致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★うめきたにおける世界から人材、資金、情報を呼び込む「グローバルイノベーション創出拠点」の形成</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（海外から人材と情報が集まる環境整備、内外からの投資促進　等）</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★日本での企業成長や新規開発・事業創出を誘発する仕掛けづくり</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（日本の先端産業との共同研究や事業化を促進するための取組み、外国ビジネス支援機関の活動支援、成長企業支援のための融資制度の活用、創業時における法人関係税の軽減、出資等への配当課税の軽減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外国</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企業等の対内投資につながる支援</a:t>
                      </a:r>
                    </a:p>
                    <a:p>
                      <a:pPr marL="176213" marR="0" lvl="0" indent="-176213"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（大阪外国企業誘致センター（</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O-BIC</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）による外資系企業の進出支援、本社機能を設置する外資系企業に対する補助金、雇用条件明確化のための「雇用労働相談センター」の設置　等）</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◇魅力ある生活環境整備の促進</a:t>
                      </a:r>
                    </a:p>
                    <a:p>
                      <a:pPr marL="176213" marR="0" lvl="0" indent="-176213"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（医療等各種サービスの多言語化、円滑な住宅の斡旋、外国人の児童・生徒を対象とするインターナショナルスクールの充実</a:t>
                      </a:r>
                      <a:r>
                        <a:rPr kumimoji="1" lang="ja-JP" altLang="en-US" sz="12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国際バカロレア認定コースと特色ある学科を併せ持つ公設民営学校の設置　等）</a:t>
                      </a:r>
                      <a:endPar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26" marB="456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36</a:t>
            </a:fld>
            <a:endParaRPr kumimoji="1" lang="ja-JP" altLang="en-US"/>
          </a:p>
        </p:txBody>
      </p:sp>
      <p:sp>
        <p:nvSpPr>
          <p:cNvPr id="7" name="テキスト ボックス 6"/>
          <p:cNvSpPr txBox="1"/>
          <p:nvPr/>
        </p:nvSpPr>
        <p:spPr>
          <a:xfrm>
            <a:off x="251520" y="116632"/>
            <a:ext cx="784887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3916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95288" y="552473"/>
            <a:ext cx="3190297" cy="338554"/>
          </a:xfrm>
          <a:prstGeom prst="rect">
            <a:avLst/>
          </a:prstGeom>
        </p:spPr>
        <p:txBody>
          <a:bodyPr wrap="none">
            <a:spAutoFit/>
          </a:bodyPr>
          <a:lstStyle/>
          <a:p>
            <a:pPr defTabSz="912813">
              <a:spcBef>
                <a:spcPct val="20000"/>
              </a:spcBef>
              <a:defRP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（５）</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ハイエンド</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なものづくりの推進</a:t>
            </a:r>
            <a:endParaRPr lang="ja-JP" altLang="en-US" sz="2800" dirty="0">
              <a:solidFill>
                <a:schemeClr val="accent6"/>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Group 2"/>
          <p:cNvGraphicFramePr>
            <a:graphicFrameLocks/>
          </p:cNvGraphicFramePr>
          <p:nvPr>
            <p:extLst>
              <p:ext uri="{D42A27DB-BD31-4B8C-83A1-F6EECF244321}">
                <p14:modId xmlns:p14="http://schemas.microsoft.com/office/powerpoint/2010/main" val="3763957701"/>
              </p:ext>
            </p:extLst>
          </p:nvPr>
        </p:nvGraphicFramePr>
        <p:xfrm>
          <a:off x="107950" y="1096963"/>
          <a:ext cx="8872538" cy="4653000"/>
        </p:xfrm>
        <a:graphic>
          <a:graphicData uri="http://schemas.openxmlformats.org/drawingml/2006/table">
            <a:tbl>
              <a:tblPr/>
              <a:tblGrid>
                <a:gridCol w="1132175"/>
                <a:gridCol w="7740363"/>
              </a:tblGrid>
              <a:tr h="1009158">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50" marB="456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大阪から付加価値の高い技術・製品を数多く生み出すため、第４次産業革命により普及が予想される</a:t>
                      </a:r>
                      <a:r>
                        <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や</a:t>
                      </a:r>
                      <a:r>
                        <a:rPr kumimoji="1" lang="en-US" altLang="ja-JP" sz="14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4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ロボットなど新たな技術の活用や３Ｄプリンタなど製造技術の大きな変革を踏まえ、大阪の中小企業の基盤技術のさらなる高度化や生産性の向上、デザインの活用等を支援する。</a:t>
                      </a: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また、大手企業と優れた基盤技術力を持つ大阪の中小企業、そして研究者・技術者・技能者等が協同で実施する研究開発や製品・技術開発などのプロジェクトの創出を支援する。</a:t>
                      </a:r>
                    </a:p>
                  </a:txBody>
                  <a:tcPr marL="91424" marR="91424" marT="45650" marB="4565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79063">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50" marB="456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や</a:t>
                      </a:r>
                      <a:r>
                        <a:rPr kumimoji="1" lang="en-US" altLang="ja-JP"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ロボットなど新たな技術の活用によるものづくり中小企業の競争力強化</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推進ラボにおける</a:t>
                      </a:r>
                      <a:r>
                        <a:rPr kumimoji="1" lang="en-US" altLang="ja-JP"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導入の際の中小企業診断士によるプラン提案（</a:t>
                      </a:r>
                      <a:r>
                        <a:rPr kumimoji="1" lang="en-US" altLang="ja-JP"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診断）、</a:t>
                      </a:r>
                      <a:r>
                        <a:rPr kumimoji="1" lang="en-US" altLang="ja-JP"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技術提供企業の紹介（</a:t>
                      </a:r>
                      <a:r>
                        <a:rPr kumimoji="1" lang="en-US" altLang="ja-JP" sz="1200" b="0" i="0" u="none" strike="noStrike" cap="none" normalizeH="0" baseline="0" dirty="0" err="1"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マッチング）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★ものづくりビジネスセンター大阪（</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MOBIO</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）等において、新たな研究開発や製品・技術開発等のプロジェクト創出支援に際し、産学公民金の支援を最適に組み合わせて実施するための仕組みを構築</a:t>
                      </a: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★中小企業の基盤技術高度化に向けた技術・資金支援</a:t>
                      </a: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（大阪産業技術研究所の強みを活かした技術支援の強化、国の研究開発・産学連携に対する支援の拡充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★国の経済対策とも歩調をあわせ、中小企業者の設備投資を促進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defRPr/>
                      </a:pPr>
                      <a:endPar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defRPr/>
                      </a:pP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◇デザイン・イノベーションによる新事業創出や製品・サービスの高付加価値化</a:t>
                      </a: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◇現行の産学官ネットワークをさらに拡大し、府内の自治体等公的支援機関が参画した「</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EG</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（エコノミック・ガーデニング）おおさか推進ネットワーク」を推進</a:t>
                      </a: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◇関西広域連合による公設試験研究機関の連携の推進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◇対事業所向けビジネス支援サービスなど都市型サービス産業の強化</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（クリエイティブ産業の育成支援、協業を通じた付加価値の高い製品・サービスの創出支援　等）</a:t>
                      </a:r>
                      <a:endParaRPr kumimoji="1" lang="ja-JP" altLang="en-US" sz="1200" b="0" i="0" u="sng"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defRPr/>
                      </a:pPr>
                      <a:endParaRPr kumimoji="1" lang="ja-JP" altLang="en-US" sz="1200" b="0" i="0" u="sng"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50" marB="4565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37</a:t>
            </a:fld>
            <a:endParaRPr kumimoji="1" lang="ja-JP" altLang="en-US"/>
          </a:p>
        </p:txBody>
      </p:sp>
      <p:sp>
        <p:nvSpPr>
          <p:cNvPr id="9" name="テキスト ボックス 8"/>
          <p:cNvSpPr txBox="1"/>
          <p:nvPr/>
        </p:nvSpPr>
        <p:spPr>
          <a:xfrm>
            <a:off x="251520" y="116632"/>
            <a:ext cx="784887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6284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80361" y="547402"/>
            <a:ext cx="6310312" cy="338137"/>
          </a:xfrm>
          <a:prstGeom prst="rect">
            <a:avLst/>
          </a:prstGeom>
        </p:spPr>
        <p:txBody>
          <a:bodyPr wrap="none">
            <a:spAutoFit/>
          </a:bodyPr>
          <a:lstStyle/>
          <a:p>
            <a:pPr defTabSz="912813">
              <a:spcBef>
                <a:spcPct val="20000"/>
              </a:spcBef>
              <a:defRP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（６）</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成長分野に挑戦する企業への支援・経済活動の新陳代謝の促進</a:t>
            </a:r>
            <a:endParaRPr lang="ja-JP" altLang="en-US" sz="2800" dirty="0">
              <a:solidFill>
                <a:schemeClr val="accent6"/>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Group 2"/>
          <p:cNvGraphicFramePr>
            <a:graphicFrameLocks/>
          </p:cNvGraphicFramePr>
          <p:nvPr>
            <p:extLst>
              <p:ext uri="{D42A27DB-BD31-4B8C-83A1-F6EECF244321}">
                <p14:modId xmlns:p14="http://schemas.microsoft.com/office/powerpoint/2010/main" val="3381062598"/>
              </p:ext>
            </p:extLst>
          </p:nvPr>
        </p:nvGraphicFramePr>
        <p:xfrm>
          <a:off x="141587" y="920179"/>
          <a:ext cx="8872538" cy="5708784"/>
        </p:xfrm>
        <a:graphic>
          <a:graphicData uri="http://schemas.openxmlformats.org/drawingml/2006/table">
            <a:tbl>
              <a:tblPr/>
              <a:tblGrid>
                <a:gridCol w="1132175"/>
                <a:gridCol w="7740363"/>
              </a:tblGrid>
              <a:tr h="1075683">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7" marB="4564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環境・新エネルギーや医薬品・医療機器といった先端技術産業など、有力な新分野や海外市場に果敢にチャレンジする中小企業を応援する。</a:t>
                      </a: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また、経済環境の急激な変化にも強い産業を育成するため、企業の技術革新に向けた取組みを促進するとともに、経済活動の新陳代謝（起業、転業、再生、事業承継等）を促進する仕組み（税制、規制改革、経営・資金支援等）の充実を図る。</a:t>
                      </a:r>
                    </a:p>
                  </a:txBody>
                  <a:tcPr marL="91424" marR="91424" marT="45647" marB="4564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01490">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7" marB="4564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★中小企業・小規模事業者への事業承継支援</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（事業承継相談拠点の整備、意識啓発　など）</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★中小企業の知的財産活用支援</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INPIT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近畿統括本部等との連携による中小企業の知的財産に係る相談支援　など）</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★中堅・中小企業の成長を担う人材確保支援</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（金融機関等との連携による中堅・中小企業とプロフェッショナル人材のマッチング支援　など）</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★中小企業の成長産業分野への参入促進</a:t>
                      </a: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・大阪産業技術研究所等における成長産業分野への参入促進支援</a:t>
                      </a: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・医療機器相談事業の実施や医療現場のニーズとものづくり中小企業の技術をつなげるマッチングシステムの構築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・ＥＶ、蓄電池、水素インフラ関連の技術開発を資金面から支援</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・中小企業向けに新エネルギー産業参入のためのビジネスプラン策定を支援</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★行政課題や社会課題の解決につながる新たなビジネスの創出支援</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（産業化戦略センターによる支援　等）</a:t>
                      </a: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★創業・ベンチャーなど新事業に挑戦する企業に対する支援・ベンチャーエコシステムの構築</a:t>
                      </a: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（大阪イノベーションハブの取組み、官民連携ファンドの活用促進、有望な起業家の発掘・支援、イノベーション創出拠点の立地促進助成制度、リスクマネーの提供による新事業の創出支援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defRPr/>
                      </a:pP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◇企業の挑戦を促す金融支援・税制度の推進</a:t>
                      </a: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（成長企業支援のための融資制度の活用、創業時における法人関係税の軽減、出資等への配当課税の軽減　等）</a:t>
                      </a: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◇企業活動の持続性確保のための取組支援</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（事業継続計画（</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BCP</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）策定の普及促進　等）</a:t>
                      </a: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◇関西広域産業ビジョン</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の４つの戦略に基づく取組みの具体化推進</a:t>
                      </a: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◇地域の強みや実情に即した産業政策の展開に向けた、近畿経済産業局の関西広域連合への移管</a:t>
                      </a: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◇（公財）大阪産業振興機構（マイドームおおさか）、（公財）大阪市都市型産業振興センター（大阪産業創造館）双方の強みを活かした中小企業支援の強化</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7" marB="4564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a:xfrm>
            <a:off x="6974904" y="6543251"/>
            <a:ext cx="2133600" cy="365125"/>
          </a:xfrm>
        </p:spPr>
        <p:txBody>
          <a:bodyPr/>
          <a:lstStyle/>
          <a:p>
            <a:fld id="{D2D8002D-B5B0-4BAC-B1F6-782DDCCE6D9C}" type="slidenum">
              <a:rPr kumimoji="1" lang="ja-JP" altLang="en-US" smtClean="0"/>
              <a:pPr/>
              <a:t>38</a:t>
            </a:fld>
            <a:endParaRPr kumimoji="1" lang="ja-JP" altLang="en-US" dirty="0"/>
          </a:p>
        </p:txBody>
      </p:sp>
      <p:sp>
        <p:nvSpPr>
          <p:cNvPr id="9" name="テキスト ボックス 8"/>
          <p:cNvSpPr txBox="1"/>
          <p:nvPr/>
        </p:nvSpPr>
        <p:spPr>
          <a:xfrm>
            <a:off x="251520" y="116632"/>
            <a:ext cx="784887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0628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50026" y="20315"/>
            <a:ext cx="5333854" cy="461665"/>
          </a:xfrm>
          <a:prstGeom prst="rect">
            <a:avLst/>
          </a:prstGeom>
          <a:noFill/>
        </p:spPr>
        <p:txBody>
          <a:bodyPr wrap="square" rtlCol="0">
            <a:sp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目　次　</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96765" y="1182238"/>
            <a:ext cx="7759611" cy="4234493"/>
          </a:xfrm>
          <a:prstGeom prst="rect">
            <a:avLst/>
          </a:prstGeom>
          <a:noFill/>
        </p:spPr>
        <p:txBody>
          <a:bodyPr wrap="square" rtlCol="0">
            <a:spAutoFit/>
          </a:bodyPr>
          <a:lstStyle/>
          <a:p>
            <a:pPr>
              <a:lnSpc>
                <a:spcPts val="1900"/>
              </a:lnSpc>
            </a:pPr>
            <a:r>
              <a:rPr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１．「大阪の成長戦略」</a:t>
            </a:r>
            <a:r>
              <a:rPr lang="ja-JP" altLang="en-US" sz="1900" b="1" dirty="0">
                <a:latin typeface="Meiryo UI" panose="020B0604030504040204" pitchFamily="50" charset="-128"/>
                <a:ea typeface="Meiryo UI" panose="020B0604030504040204" pitchFamily="50" charset="-128"/>
                <a:cs typeface="Meiryo UI" panose="020B0604030504040204" pitchFamily="50" charset="-128"/>
              </a:rPr>
              <a:t>について</a:t>
            </a:r>
            <a:endParaRPr lang="en-US" altLang="ja-JP" sz="1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endParaRPr lang="en-US" altLang="ja-JP" sz="19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２．成長に向けた課題、現状分析</a:t>
            </a:r>
            <a:endParaRPr lang="en-US" altLang="ja-JP" sz="1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endParaRPr lang="en-US" altLang="ja-JP" sz="19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19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．新たに重点化を図る分野</a:t>
            </a:r>
            <a:endParaRPr lang="en-US" altLang="ja-JP" sz="19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endParaRPr lang="en-US" altLang="ja-JP" sz="19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19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．成長戦略で大阪</a:t>
            </a:r>
            <a:r>
              <a:rPr lang="ja-JP" altLang="en-US" sz="1900" b="1" dirty="0">
                <a:latin typeface="Meiryo UI" panose="020B0604030504040204" pitchFamily="50" charset="-128"/>
                <a:ea typeface="Meiryo UI" panose="020B0604030504040204" pitchFamily="50" charset="-128"/>
                <a:cs typeface="Meiryo UI" panose="020B0604030504040204" pitchFamily="50" charset="-128"/>
              </a:rPr>
              <a:t>・関西がめざすべき</a:t>
            </a:r>
            <a:r>
              <a:rPr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姿</a:t>
            </a:r>
            <a:endParaRPr lang="en-US" altLang="ja-JP" sz="1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endParaRPr lang="en-US" altLang="ja-JP" sz="19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1900" b="1" dirty="0">
                <a:latin typeface="Meiryo UI" panose="020B0604030504040204" pitchFamily="50" charset="-128"/>
                <a:ea typeface="Meiryo UI" panose="020B0604030504040204" pitchFamily="50" charset="-128"/>
                <a:cs typeface="Meiryo UI" panose="020B0604030504040204" pitchFamily="50" charset="-128"/>
              </a:rPr>
              <a:t>５</a:t>
            </a:r>
            <a:r>
              <a:rPr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．成長目標</a:t>
            </a:r>
            <a:endParaRPr lang="en-US" altLang="ja-JP" sz="19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endParaRPr lang="en-US" altLang="ja-JP" sz="19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1900" b="1" dirty="0">
                <a:latin typeface="Meiryo UI" panose="020B0604030504040204" pitchFamily="50" charset="-128"/>
                <a:ea typeface="Meiryo UI" panose="020B0604030504040204" pitchFamily="50" charset="-128"/>
                <a:cs typeface="Meiryo UI" panose="020B0604030504040204" pitchFamily="50" charset="-128"/>
              </a:rPr>
              <a:t>６</a:t>
            </a:r>
            <a:r>
              <a:rPr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．新たに重点化</a:t>
            </a:r>
            <a:r>
              <a:rPr lang="ja-JP" altLang="en-US" sz="1900" b="1" dirty="0">
                <a:latin typeface="Meiryo UI" panose="020B0604030504040204" pitchFamily="50" charset="-128"/>
                <a:ea typeface="Meiryo UI" panose="020B0604030504040204" pitchFamily="50" charset="-128"/>
                <a:cs typeface="Meiryo UI" panose="020B0604030504040204" pitchFamily="50" charset="-128"/>
              </a:rPr>
              <a:t>を図る分野を踏まえた、成長のための</a:t>
            </a:r>
            <a:r>
              <a:rPr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５源泉</a:t>
            </a:r>
            <a:r>
              <a:rPr lang="ja-JP" altLang="en-US" sz="1900" b="1" dirty="0">
                <a:latin typeface="Meiryo UI" panose="020B0604030504040204" pitchFamily="50" charset="-128"/>
                <a:ea typeface="Meiryo UI" panose="020B0604030504040204" pitchFamily="50" charset="-128"/>
                <a:cs typeface="Meiryo UI" panose="020B0604030504040204" pitchFamily="50" charset="-128"/>
              </a:rPr>
              <a:t>毎の取組み</a:t>
            </a:r>
            <a:endParaRPr lang="en-US" altLang="ja-JP" sz="1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endParaRPr lang="en-US" altLang="ja-JP" sz="1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1900" b="1" dirty="0">
                <a:latin typeface="Meiryo UI" panose="020B0604030504040204" pitchFamily="50" charset="-128"/>
                <a:ea typeface="Meiryo UI" panose="020B0604030504040204" pitchFamily="50" charset="-128"/>
                <a:cs typeface="Meiryo UI" panose="020B0604030504040204" pitchFamily="50" charset="-128"/>
              </a:rPr>
              <a:t>７</a:t>
            </a:r>
            <a:r>
              <a:rPr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．成長をリードしていく仕組み</a:t>
            </a:r>
            <a:endParaRPr lang="en-US" altLang="ja-JP" sz="1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endParaRPr lang="en-US" altLang="ja-JP" sz="1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1900" b="1" dirty="0">
                <a:latin typeface="Meiryo UI" panose="020B0604030504040204" pitchFamily="50" charset="-128"/>
                <a:ea typeface="Meiryo UI" panose="020B0604030504040204" pitchFamily="50" charset="-128"/>
                <a:cs typeface="Meiryo UI" panose="020B0604030504040204" pitchFamily="50" charset="-128"/>
              </a:rPr>
              <a:t>８</a:t>
            </a:r>
            <a:r>
              <a:rPr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．成長戦略の推進に向けて</a:t>
            </a:r>
            <a:endParaRPr lang="en-US" altLang="ja-JP" sz="1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endParaRPr lang="en-US" altLang="ja-JP" sz="19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　　　用語解説</a:t>
            </a:r>
            <a:endParaRPr lang="en-US" altLang="ja-JP" sz="19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3</a:t>
            </a:fld>
            <a:endParaRPr kumimoji="1" lang="ja-JP" altLang="en-US" dirty="0"/>
          </a:p>
        </p:txBody>
      </p:sp>
      <p:sp>
        <p:nvSpPr>
          <p:cNvPr id="8" name="テキスト ボックス 7"/>
          <p:cNvSpPr txBox="1"/>
          <p:nvPr/>
        </p:nvSpPr>
        <p:spPr>
          <a:xfrm>
            <a:off x="7836353" y="1196190"/>
            <a:ext cx="1272151" cy="4234493"/>
          </a:xfrm>
          <a:prstGeom prst="rect">
            <a:avLst/>
          </a:prstGeom>
          <a:noFill/>
        </p:spPr>
        <p:txBody>
          <a:bodyPr wrap="square" rtlCol="0">
            <a:spAutoFit/>
          </a:bodyPr>
          <a:lstStyle/>
          <a:p>
            <a:pPr>
              <a:lnSpc>
                <a:spcPts val="1900"/>
              </a:lnSpc>
            </a:pPr>
            <a:r>
              <a:rPr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9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9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900" b="1" dirty="0">
                <a:latin typeface="Meiryo UI" panose="020B0604030504040204" pitchFamily="50" charset="-128"/>
                <a:ea typeface="Meiryo UI" panose="020B0604030504040204" pitchFamily="50" charset="-128"/>
                <a:cs typeface="Meiryo UI" panose="020B0604030504040204" pitchFamily="50" charset="-128"/>
              </a:rPr>
              <a:t>４</a:t>
            </a:r>
            <a:endParaRPr lang="en-US" altLang="ja-JP" sz="1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9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900" b="1" dirty="0">
                <a:latin typeface="Meiryo UI" panose="020B0604030504040204" pitchFamily="50" charset="-128"/>
                <a:ea typeface="Meiryo UI" panose="020B0604030504040204" pitchFamily="50" charset="-128"/>
                <a:cs typeface="Meiryo UI" panose="020B0604030504040204" pitchFamily="50" charset="-128"/>
              </a:rPr>
              <a:t>５</a:t>
            </a:r>
            <a:endParaRPr lang="en-US" altLang="ja-JP" sz="1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endParaRPr lang="en-US" altLang="ja-JP" sz="19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1900" b="1" dirty="0">
                <a:latin typeface="Meiryo UI" panose="020B0604030504040204" pitchFamily="50" charset="-128"/>
                <a:ea typeface="Meiryo UI" panose="020B0604030504040204" pitchFamily="50" charset="-128"/>
                <a:cs typeface="Meiryo UI" panose="020B0604030504040204" pitchFamily="50" charset="-128"/>
              </a:rPr>
              <a:t>・・・  ９</a:t>
            </a:r>
            <a:endParaRPr lang="en-US" altLang="ja-JP" sz="19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endParaRPr lang="en-US" altLang="ja-JP" sz="19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900" b="1" dirty="0" smtClean="0">
                <a:latin typeface="Meiryo UI" panose="020B0604030504040204" pitchFamily="50" charset="-128"/>
                <a:ea typeface="Meiryo UI" panose="020B0604030504040204" pitchFamily="50" charset="-128"/>
                <a:cs typeface="Meiryo UI" panose="020B0604030504040204" pitchFamily="50" charset="-128"/>
              </a:rPr>
              <a:t>17</a:t>
            </a:r>
          </a:p>
          <a:p>
            <a:pPr>
              <a:lnSpc>
                <a:spcPts val="1900"/>
              </a:lnSpc>
            </a:pPr>
            <a:endParaRPr lang="en-US" altLang="ja-JP" sz="1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19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900" b="1" dirty="0" smtClean="0">
                <a:latin typeface="Meiryo UI" panose="020B0604030504040204" pitchFamily="50" charset="-128"/>
                <a:ea typeface="Meiryo UI" panose="020B0604030504040204" pitchFamily="50" charset="-128"/>
                <a:cs typeface="Meiryo UI" panose="020B0604030504040204" pitchFamily="50" charset="-128"/>
              </a:rPr>
              <a:t>18</a:t>
            </a:r>
          </a:p>
          <a:p>
            <a:pPr>
              <a:lnSpc>
                <a:spcPts val="1900"/>
              </a:lnSpc>
            </a:pPr>
            <a:endParaRPr lang="en-US" altLang="ja-JP" sz="19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900" b="1" dirty="0" smtClean="0">
                <a:latin typeface="Meiryo UI" panose="020B0604030504040204" pitchFamily="50" charset="-128"/>
                <a:ea typeface="Meiryo UI" panose="020B0604030504040204" pitchFamily="50" charset="-128"/>
                <a:cs typeface="Meiryo UI" panose="020B0604030504040204" pitchFamily="50" charset="-128"/>
              </a:rPr>
              <a:t>19</a:t>
            </a:r>
          </a:p>
          <a:p>
            <a:pPr>
              <a:lnSpc>
                <a:spcPts val="1900"/>
              </a:lnSpc>
            </a:pPr>
            <a:endParaRPr lang="en-US" altLang="ja-JP" sz="19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19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900" b="1" dirty="0" smtClean="0">
                <a:latin typeface="Meiryo UI" panose="020B0604030504040204" pitchFamily="50" charset="-128"/>
                <a:ea typeface="Meiryo UI" panose="020B0604030504040204" pitchFamily="50" charset="-128"/>
                <a:cs typeface="Meiryo UI" panose="020B0604030504040204" pitchFamily="50" charset="-128"/>
              </a:rPr>
              <a:t>52</a:t>
            </a:r>
          </a:p>
          <a:p>
            <a:pPr>
              <a:lnSpc>
                <a:spcPts val="1900"/>
              </a:lnSpc>
            </a:pPr>
            <a:endParaRPr lang="en-US" altLang="ja-JP" sz="19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19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900" b="1" dirty="0" smtClean="0">
                <a:latin typeface="Meiryo UI" panose="020B0604030504040204" pitchFamily="50" charset="-128"/>
                <a:ea typeface="Meiryo UI" panose="020B0604030504040204" pitchFamily="50" charset="-128"/>
                <a:cs typeface="Meiryo UI" panose="020B0604030504040204" pitchFamily="50" charset="-128"/>
              </a:rPr>
              <a:t>56</a:t>
            </a:r>
          </a:p>
          <a:p>
            <a:pPr>
              <a:lnSpc>
                <a:spcPts val="1900"/>
              </a:lnSpc>
            </a:pPr>
            <a:endParaRPr lang="en-US" altLang="ja-JP" sz="19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19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900" b="1" dirty="0" smtClean="0">
                <a:latin typeface="Meiryo UI" panose="020B0604030504040204" pitchFamily="50" charset="-128"/>
                <a:ea typeface="Meiryo UI" panose="020B0604030504040204" pitchFamily="50" charset="-128"/>
                <a:cs typeface="Meiryo UI" panose="020B0604030504040204" pitchFamily="50" charset="-128"/>
              </a:rPr>
              <a:t>57</a:t>
            </a:r>
            <a:endParaRPr lang="en-US" altLang="ja-JP" sz="19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 name="直線コネクタ 6"/>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6624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endParaRPr kumimoji="1" lang="ja-JP" altLang="en-US"/>
          </a:p>
        </p:txBody>
      </p:sp>
      <p:sp>
        <p:nvSpPr>
          <p:cNvPr id="6" name="サブタイトル 5"/>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4486113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251520" y="116632"/>
            <a:ext cx="7848872"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４</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．アジア活力の取り込み強化・物流人流インフラの活用</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a:spLocks noChangeArrowheads="1"/>
          </p:cNvSpPr>
          <p:nvPr/>
        </p:nvSpPr>
        <p:spPr bwMode="auto">
          <a:xfrm>
            <a:off x="388000" y="542568"/>
            <a:ext cx="8785225" cy="32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lnSpc>
                <a:spcPts val="2000"/>
              </a:lnSpc>
              <a:spcBef>
                <a:spcPct val="20000"/>
              </a:spcBef>
            </a:pPr>
            <a:r>
              <a:rPr lang="ja-JP" altLang="en-US" sz="1600" dirty="0" smtClean="0">
                <a:latin typeface="Meiryo UI" pitchFamily="50" charset="-128"/>
                <a:ea typeface="Meiryo UI" pitchFamily="50" charset="-128"/>
                <a:cs typeface="Meiryo UI" pitchFamily="50" charset="-128"/>
              </a:rPr>
              <a:t>◇進捗状況を把握するための指標</a:t>
            </a:r>
            <a:endParaRPr lang="ja-JP" altLang="en-US" sz="1600" dirty="0">
              <a:latin typeface="Meiryo UI" pitchFamily="50" charset="-128"/>
              <a:ea typeface="Meiryo UI" pitchFamily="50" charset="-128"/>
              <a:cs typeface="Meiryo UI"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61819537"/>
              </p:ext>
            </p:extLst>
          </p:nvPr>
        </p:nvGraphicFramePr>
        <p:xfrm>
          <a:off x="251520" y="980728"/>
          <a:ext cx="8713087" cy="4121624"/>
        </p:xfrm>
        <a:graphic>
          <a:graphicData uri="http://schemas.openxmlformats.org/drawingml/2006/table">
            <a:tbl>
              <a:tblPr firstRow="1" bandRow="1">
                <a:tableStyleId>{5940675A-B579-460E-94D1-54222C63F5DA}</a:tableStyleId>
              </a:tblPr>
              <a:tblGrid>
                <a:gridCol w="227616"/>
                <a:gridCol w="684264"/>
                <a:gridCol w="968141"/>
                <a:gridCol w="968141"/>
                <a:gridCol w="968141"/>
                <a:gridCol w="968141"/>
                <a:gridCol w="968141"/>
                <a:gridCol w="968141"/>
                <a:gridCol w="968141"/>
                <a:gridCol w="1024220"/>
              </a:tblGrid>
              <a:tr h="677722">
                <a:tc gridSpan="2">
                  <a:txBody>
                    <a:bodyPr/>
                    <a:lstStyle/>
                    <a:p>
                      <a:pPr algn="ctr"/>
                      <a:r>
                        <a:rPr kumimoji="1" lang="ja-JP" altLang="en-US" sz="16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指標</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hMerge="1">
                  <a:txBody>
                    <a:bodyPr/>
                    <a:lstStyle/>
                    <a:p>
                      <a:endParaRPr kumimoji="1" lang="ja-JP" altLang="en-US"/>
                    </a:p>
                  </a:txBody>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r>
              <a:tr h="762438">
                <a:tc gridSpan="2">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関空輸出入貿易額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9,662</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11" marB="45711"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465</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8,515</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7,374</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4,719</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2,125</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6,344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大阪税関「貿易統計計表」</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57606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関空旅客数</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14,181</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11" marB="45711"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13,863</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16,804</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18,126</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20,049</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24,060</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ctr">
                        <a:tabLst/>
                      </a:pPr>
                      <a:r>
                        <a:rPr kumimoji="1" lang="en-US" altLang="ja-JP" sz="1200" strike="noStrike"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25,722</a:t>
                      </a:r>
                      <a:endPar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rowSpan="3">
                  <a:txBody>
                    <a:bodyPr/>
                    <a:lstStyle/>
                    <a:p>
                      <a:pPr marL="0" indent="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関西エアポート株式会社</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rowSpan="2">
                  <a:txBody>
                    <a:bodyPr/>
                    <a:lstStyle/>
                    <a:p>
                      <a:endParaRPr kumimoji="1" lang="ja-JP" altLang="en-US" dirty="0">
                        <a:solidFill>
                          <a:schemeClr val="tx1"/>
                        </a:solidFill>
                      </a:endParaRP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国内線</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3,773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11" marB="45711"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3,749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5,375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6,074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6,525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6,784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6,570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vMerge="1">
                  <a:txBody>
                    <a:bodyPr/>
                    <a:lstStyle/>
                    <a:p>
                      <a:endParaRPr kumimoji="1" lang="ja-JP" altLang="en-US"/>
                    </a:p>
                  </a:txBody>
                  <a:tcPr/>
                </a:tc>
              </a:tr>
              <a:tr h="504056">
                <a:tc vMerge="1">
                  <a:txBody>
                    <a:bodyPr/>
                    <a:lstStyle/>
                    <a:p>
                      <a:pPr algn="l"/>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国際線</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10,408</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11" marB="45711"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10,114</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11,429</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12,052</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13,524</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17,276</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19,152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vMerge="1">
                  <a:txBody>
                    <a:bodyPr/>
                    <a:lstStyle/>
                    <a:p>
                      <a:endParaRPr kumimoji="1" lang="ja-JP" altLang="en-US"/>
                    </a:p>
                  </a:txBody>
                  <a:tcPr/>
                </a:tc>
              </a:tr>
              <a:tr h="1080120">
                <a:tc gridSpan="2">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阪神港外貿定期コンテナ</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航路便数</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便／週</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0" indent="0" algn="ctr">
                        <a:tabLst>
                          <a:tab pos="92075" algn="l"/>
                        </a:tabLst>
                      </a:pP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22</a:t>
                      </a:r>
                    </a:p>
                    <a:p>
                      <a:pPr marL="0" indent="0" algn="ctr">
                        <a:tabLst>
                          <a:tab pos="92075" algn="l"/>
                        </a:tabLst>
                      </a:pP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indent="0" algn="ctr">
                        <a:tabLst>
                          <a:tab pos="92075" algn="l"/>
                        </a:tabLst>
                      </a:pP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近海・東南アジア</a:t>
                      </a:r>
                      <a:endPar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131.9</a:t>
                      </a:r>
                      <a:endPar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11" marB="45711" anchor="ctr"/>
                </a:tc>
                <a:tc>
                  <a:txBody>
                    <a:bodyPr/>
                    <a:lstStyle/>
                    <a:p>
                      <a:pPr marL="0" indent="0" algn="ctr">
                        <a:tabLst/>
                      </a:pP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22</a:t>
                      </a:r>
                    </a:p>
                    <a:p>
                      <a:pPr marL="0" indent="0" algn="ctr">
                        <a:tabLst>
                          <a:tab pos="92075" algn="l"/>
                        </a:tabLst>
                      </a:pP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indent="0" algn="ctr">
                        <a:tabLst>
                          <a:tab pos="92075" algn="l"/>
                        </a:tabLst>
                      </a:pP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近海・東南アジア</a:t>
                      </a:r>
                      <a:endPar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143</a:t>
                      </a:r>
                      <a:endPar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19</a:t>
                      </a:r>
                    </a:p>
                    <a:p>
                      <a:pPr marL="0" indent="0" algn="ctr">
                        <a:tabLst/>
                      </a:pP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indent="0" algn="ctr">
                        <a:tabLst>
                          <a:tab pos="92075" algn="l"/>
                        </a:tabLst>
                      </a:pP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近海・東南アジア</a:t>
                      </a:r>
                      <a:endPar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142.5</a:t>
                      </a:r>
                      <a:endPar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p>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indent="0"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　</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142.7</a:t>
                      </a:r>
                    </a:p>
                  </a:txBody>
                  <a:tcPr anchor="ctr"/>
                </a:tc>
                <a:tc>
                  <a:txBody>
                    <a:bodyPr/>
                    <a:lstStyle/>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p>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125.2</a:t>
                      </a:r>
                    </a:p>
                  </a:txBody>
                  <a:tcPr anchor="ctr"/>
                </a:tc>
                <a:tc>
                  <a:txBody>
                    <a:bodyPr/>
                    <a:lstStyle/>
                    <a:p>
                      <a:pPr marL="0" indent="0" algn="ctr">
                        <a:tabLst>
                          <a:tab pos="0"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a:t>
                      </a:r>
                    </a:p>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134.7</a:t>
                      </a:r>
                    </a:p>
                  </a:txBody>
                  <a:tcPr marL="91452" marR="91452" marT="45724" marB="45724" anchor="ctr"/>
                </a:tc>
                <a:tc>
                  <a:txBody>
                    <a:bodyPr/>
                    <a:lstStyle/>
                    <a:p>
                      <a:pPr marL="0" indent="0" algn="ctr">
                        <a:tabLst>
                          <a:tab pos="0"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a:t>
                      </a:r>
                    </a:p>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137.5</a:t>
                      </a:r>
                    </a:p>
                  </a:txBody>
                  <a:tcPr marL="91452" marR="91452" marT="45724" marB="45724" anchor="ctr"/>
                </a:tc>
                <a:tc>
                  <a:txBody>
                    <a:bodyPr/>
                    <a:lstStyle/>
                    <a:p>
                      <a:pPr marL="182563" indent="-182563">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日現在</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国土交通省「港湾統計」</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年は大阪市調べ</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
        <p:nvSpPr>
          <p:cNvPr id="10" name="正方形/長方形 4"/>
          <p:cNvSpPr>
            <a:spLocks noChangeArrowheads="1"/>
          </p:cNvSpPr>
          <p:nvPr/>
        </p:nvSpPr>
        <p:spPr bwMode="auto">
          <a:xfrm>
            <a:off x="240069" y="5373216"/>
            <a:ext cx="82923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参考：阪神港輸出入貿易額の推移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1826968446"/>
              </p:ext>
            </p:extLst>
          </p:nvPr>
        </p:nvGraphicFramePr>
        <p:xfrm>
          <a:off x="461825" y="5733256"/>
          <a:ext cx="7494550" cy="895866"/>
        </p:xfrm>
        <a:graphic>
          <a:graphicData uri="http://schemas.openxmlformats.org/drawingml/2006/table">
            <a:tbl>
              <a:tblPr firstRow="1" bandRow="1">
                <a:tableStyleId>{5C22544A-7EE6-4342-B048-85BDC9FD1C3A}</a:tableStyleId>
              </a:tblPr>
              <a:tblGrid>
                <a:gridCol w="750939"/>
                <a:gridCol w="963373"/>
                <a:gridCol w="963373"/>
                <a:gridCol w="963373"/>
                <a:gridCol w="963373"/>
                <a:gridCol w="963373"/>
                <a:gridCol w="963373"/>
                <a:gridCol w="963373"/>
              </a:tblGrid>
              <a:tr h="438666">
                <a:tc>
                  <a:txBody>
                    <a:bodyPr/>
                    <a:lstStyle/>
                    <a:p>
                      <a:endParaRPr kumimoji="1" lang="ja-JP" altLang="en-US" sz="110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algn="ct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algn="ct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r>
              <a:tr h="338667">
                <a:tc>
                  <a:txBody>
                    <a:bodyPr/>
                    <a:lstStyle/>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5,768</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4,092</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5,535</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296</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375</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2,382</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4,966</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40</a:t>
            </a:fld>
            <a:endParaRPr kumimoji="1" lang="ja-JP" altLang="en-US"/>
          </a:p>
        </p:txBody>
      </p:sp>
      <p:cxnSp>
        <p:nvCxnSpPr>
          <p:cNvPr id="12" name="直線コネクタ 11"/>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0905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00953" y="547402"/>
            <a:ext cx="3275013" cy="338137"/>
          </a:xfrm>
          <a:prstGeom prst="rect">
            <a:avLst/>
          </a:prstGeom>
        </p:spPr>
        <p:txBody>
          <a:bodyPr wrap="none">
            <a:spAutoFit/>
          </a:bodyPr>
          <a:lstStyle/>
          <a:p>
            <a:pPr defTabSz="912813">
              <a:spcBef>
                <a:spcPct val="20000"/>
              </a:spcBef>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（１）　関西国際空港の国際ハブ化</a:t>
            </a:r>
            <a:endParaRPr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Group 2"/>
          <p:cNvGraphicFramePr>
            <a:graphicFrameLocks/>
          </p:cNvGraphicFramePr>
          <p:nvPr>
            <p:extLst>
              <p:ext uri="{D42A27DB-BD31-4B8C-83A1-F6EECF244321}">
                <p14:modId xmlns:p14="http://schemas.microsoft.com/office/powerpoint/2010/main" val="3775168270"/>
              </p:ext>
            </p:extLst>
          </p:nvPr>
        </p:nvGraphicFramePr>
        <p:xfrm>
          <a:off x="107950" y="1096963"/>
          <a:ext cx="8872538" cy="4291679"/>
        </p:xfrm>
        <a:graphic>
          <a:graphicData uri="http://schemas.openxmlformats.org/drawingml/2006/table">
            <a:tbl>
              <a:tblPr/>
              <a:tblGrid>
                <a:gridCol w="1132175"/>
                <a:gridCol w="7740363"/>
              </a:tblGrid>
              <a:tr h="1251917">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5" marB="456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アジアの成長力を取り込み、日本各地へと繋げる中継拠点をめざすとともに、世界との交流機能の東西二極化を進めるため、関空の首都圏空港と並ぶ日本の二大ハブ（拠点）空港化を推進する。</a:t>
                      </a: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このため、際内ネットワークの強化や関空アクセス利便性の向上に取り組むとともに、関空と大阪国際空港のコンセッション等を通じて、関空の国際競争力の強化を図る。</a:t>
                      </a:r>
                      <a:endParaRPr kumimoji="1" lang="en-US" altLang="ja-JP" sz="1400" b="0" i="0" u="none" strike="sng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また、関空を活用した関西の活性化に向けて、関西の産業特性に着目した高付加価値商品を戦略貨物として取扱い、機能強化を図る。</a:t>
                      </a:r>
                    </a:p>
                  </a:txBody>
                  <a:tcPr marL="91424" marR="91424" marT="45645" marB="4564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81189">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5" marB="456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★民間の知恵と資金を活用した国際ハブ化の推進</a:t>
                      </a: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（関西国際空港の国際ハブ化に向けた、関空・大阪国際空港のコンセッション（公共施設等運営権の設定）による競争力強化）</a:t>
                      </a: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★グローバル・サプライチェーンの形成</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・成長産業の拠点機能誘致</a:t>
                      </a: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・医薬品や食等の戦略貨物の</a:t>
                      </a:r>
                      <a:r>
                        <a:rPr kumimoji="1" lang="ja-JP" altLang="en-US" sz="1200" b="0" i="0" u="none" strike="noStrike" cap="none" normalizeH="0" baseline="0" noProof="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輸出入</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促進に向けた環境整備</a:t>
                      </a:r>
                      <a:endParaRPr kumimoji="1" lang="en-US" altLang="ja-JP" sz="1200" b="0" i="0" u="none" strike="sng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（輸出入手続きの円滑化・迅速化、医薬品メーカーの利用促進、海外における関西食材等の販路拡大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・北米とアジア各地を結ぶ国際貨物ハブの形成</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★関空アクセスの利便性の向上</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（深夜早朝時間帯のアクセス充実　等）</a:t>
                      </a:r>
                    </a:p>
                    <a:p>
                      <a:pPr marL="174625" marR="0" lvl="0" indent="-174625" algn="l" defTabSz="912813" rtl="0" eaLnBrk="1" fontAlgn="base" latinLnBrk="0" hangingPunct="1">
                        <a:lnSpc>
                          <a:spcPts val="1600"/>
                        </a:lnSpc>
                        <a:spcBef>
                          <a:spcPts val="0"/>
                        </a:spcBef>
                        <a:spcAft>
                          <a:spcPct val="0"/>
                        </a:spcAft>
                        <a:buClrTx/>
                        <a:buSzTx/>
                        <a:buFontTx/>
                        <a:buNone/>
                        <a:tabLst/>
                      </a:pP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◇就航ネットワークの充実、際内乗継機能の強化</a:t>
                      </a: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（ＬＣＣの就航促進、中長距離等国際線ネットワークの強化、関空を拠点空港として活用する航空会社の定着促進　等）</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5" marB="4564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41</a:t>
            </a:fld>
            <a:endParaRPr kumimoji="1" lang="ja-JP" altLang="en-US"/>
          </a:p>
        </p:txBody>
      </p:sp>
      <p:sp>
        <p:nvSpPr>
          <p:cNvPr id="9" name="テキスト ボックス 8"/>
          <p:cNvSpPr txBox="1"/>
          <p:nvPr/>
        </p:nvSpPr>
        <p:spPr>
          <a:xfrm>
            <a:off x="251520" y="116632"/>
            <a:ext cx="7848872"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４</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．アジア活力の取り込み強化・物流人流インフラの活用</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1553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正方形/長方形 5"/>
          <p:cNvSpPr>
            <a:spLocks noChangeArrowheads="1"/>
          </p:cNvSpPr>
          <p:nvPr/>
        </p:nvSpPr>
        <p:spPr bwMode="auto">
          <a:xfrm>
            <a:off x="395288" y="547402"/>
            <a:ext cx="2657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spcBef>
                <a:spcPct val="20000"/>
              </a:spcBef>
            </a:pPr>
            <a:r>
              <a:rPr lang="ja-JP" altLang="en-US" sz="1600" dirty="0">
                <a:latin typeface="Meiryo UI" pitchFamily="50" charset="-128"/>
                <a:ea typeface="Meiryo UI" pitchFamily="50" charset="-128"/>
                <a:cs typeface="Meiryo UI" pitchFamily="50" charset="-128"/>
              </a:rPr>
              <a:t>（２）　阪神港の国際ハブ化</a:t>
            </a:r>
            <a:endParaRPr lang="ja-JP" altLang="en-US" sz="2800" dirty="0">
              <a:latin typeface="Meiryo UI" pitchFamily="50" charset="-128"/>
              <a:ea typeface="Meiryo UI" pitchFamily="50" charset="-128"/>
              <a:cs typeface="Meiryo UI" pitchFamily="50" charset="-128"/>
            </a:endParaRPr>
          </a:p>
        </p:txBody>
      </p:sp>
      <p:graphicFrame>
        <p:nvGraphicFramePr>
          <p:cNvPr id="7" name="Group 2"/>
          <p:cNvGraphicFramePr>
            <a:graphicFrameLocks/>
          </p:cNvGraphicFramePr>
          <p:nvPr>
            <p:extLst>
              <p:ext uri="{D42A27DB-BD31-4B8C-83A1-F6EECF244321}">
                <p14:modId xmlns:p14="http://schemas.microsoft.com/office/powerpoint/2010/main" val="1683560911"/>
              </p:ext>
            </p:extLst>
          </p:nvPr>
        </p:nvGraphicFramePr>
        <p:xfrm>
          <a:off x="107950" y="1052737"/>
          <a:ext cx="8872538" cy="2808311"/>
        </p:xfrm>
        <a:graphic>
          <a:graphicData uri="http://schemas.openxmlformats.org/drawingml/2006/table">
            <a:tbl>
              <a:tblPr/>
              <a:tblGrid>
                <a:gridCol w="1132175"/>
                <a:gridCol w="7740363"/>
              </a:tblGrid>
              <a:tr h="1031646">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0" marB="456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アジアの成長力を取り込み、日本各地へと繋げる中継拠点をめざすとともに、世界との交流機能の東西二極化を進めるため、国際コンテナ戦略港湾である阪神港の物流機能強化を図る。</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このため、埠頭会社の経営統合による効率的なターミナル経営、効果的な集貨施策やポートセールスなど、国際コンテナ戦略港湾としての機能強化を着実に進める。</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0" marB="4564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76665">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0" marB="456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★国際コンテナ戦略港湾の実現</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（内航フィーダー網の充実や、インランドポート（内陸物流拠点）の整備等による広域からの集貨、臨海部への産業立地による創貨、港湾施設の機能強化、港湾経営主体の確立　等）</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★大阪湾諸港の港湾管理の一元化</a:t>
                      </a: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91424" marR="91424" marT="45640" marB="4564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42</a:t>
            </a:fld>
            <a:endParaRPr kumimoji="1" lang="ja-JP" altLang="en-US"/>
          </a:p>
        </p:txBody>
      </p:sp>
      <p:sp>
        <p:nvSpPr>
          <p:cNvPr id="9" name="テキスト ボックス 8"/>
          <p:cNvSpPr txBox="1"/>
          <p:nvPr/>
        </p:nvSpPr>
        <p:spPr>
          <a:xfrm>
            <a:off x="251520" y="116632"/>
            <a:ext cx="7848872"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４</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．アジア活力の取</a:t>
            </a:r>
            <a:r>
              <a:rPr lang="ja-JP" altLang="en-US" dirty="0">
                <a:latin typeface="Meiryo UI" panose="020B0604030504040204" pitchFamily="50" charset="-128"/>
                <a:ea typeface="Meiryo UI" panose="020B0604030504040204" pitchFamily="50" charset="-128"/>
                <a:cs typeface="Meiryo UI" panose="020B0604030504040204" pitchFamily="50" charset="-128"/>
              </a:rPr>
              <a:t>り</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込み強化・物流人流インフラの活用</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210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正方形/長方形 4"/>
          <p:cNvSpPr>
            <a:spLocks noChangeArrowheads="1"/>
          </p:cNvSpPr>
          <p:nvPr/>
        </p:nvSpPr>
        <p:spPr bwMode="auto">
          <a:xfrm>
            <a:off x="395288" y="547402"/>
            <a:ext cx="38369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spcBef>
                <a:spcPct val="20000"/>
              </a:spcBef>
            </a:pPr>
            <a:r>
              <a:rPr lang="ja-JP" altLang="en-US" sz="1600">
                <a:latin typeface="Meiryo UI" pitchFamily="50" charset="-128"/>
                <a:ea typeface="Meiryo UI" pitchFamily="50" charset="-128"/>
                <a:cs typeface="Meiryo UI" pitchFamily="50" charset="-128"/>
              </a:rPr>
              <a:t>（３）　物流を支える高速道路機能の強化</a:t>
            </a:r>
            <a:endParaRPr lang="ja-JP" altLang="en-US" sz="2800">
              <a:latin typeface="Meiryo UI" pitchFamily="50" charset="-128"/>
              <a:ea typeface="Meiryo UI" pitchFamily="50" charset="-128"/>
              <a:cs typeface="Meiryo UI" pitchFamily="50" charset="-128"/>
            </a:endParaRPr>
          </a:p>
        </p:txBody>
      </p:sp>
      <p:graphicFrame>
        <p:nvGraphicFramePr>
          <p:cNvPr id="5" name="Group 2"/>
          <p:cNvGraphicFramePr>
            <a:graphicFrameLocks/>
          </p:cNvGraphicFramePr>
          <p:nvPr>
            <p:extLst>
              <p:ext uri="{D42A27DB-BD31-4B8C-83A1-F6EECF244321}">
                <p14:modId xmlns:p14="http://schemas.microsoft.com/office/powerpoint/2010/main" val="3664235264"/>
              </p:ext>
            </p:extLst>
          </p:nvPr>
        </p:nvGraphicFramePr>
        <p:xfrm>
          <a:off x="107950" y="1096963"/>
          <a:ext cx="8872538" cy="3198812"/>
        </p:xfrm>
        <a:graphic>
          <a:graphicData uri="http://schemas.openxmlformats.org/drawingml/2006/table">
            <a:tbl>
              <a:tblPr/>
              <a:tblGrid>
                <a:gridCol w="1132175"/>
                <a:gridCol w="7740363"/>
              </a:tblGrid>
              <a:tr h="987470">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3" marB="4564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東西二極の一極として大阪が、海外と日本各地をつなぐ中継拠点としての機能を果たすため、高速道路機能を強化する。</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このため、東西二極を結ぶ複数の高速道路網の早期整備や、環状道路の早期完成への取組みを推進するとともに、利用しやすい料金体系一元化の実現に向けた取組みを進める。</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3" marB="4564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11342">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3" marB="4564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◇ＮＥＸＣＯ・阪神高速など運営主体間で異なる料金体系を、地域の実情を踏まえ、対距離制の導入による利用しやすい料金体系に一元化、物流や渋滞、環境等の課題解決のための政策的な料金施策の構築</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◇淀川左岸線（２期・延伸部）、大和川線の整備など、環状道路ネットワークの充実強化、渋滞解消・都市機能の確保に向けた取組み</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◇阪神高速道路の大規模更新・修繕による既存ネットワークの強靭化に向けた取組み</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◇国土軸の強化を図るため、国の責任において整備すべき新名神高速道路の早期全線整備に向けた取組み</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（全線早期整備を国に要望　等）</a:t>
                      </a:r>
                    </a:p>
                  </a:txBody>
                  <a:tcPr marL="91424" marR="91424" marT="45643" marB="4564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43</a:t>
            </a:fld>
            <a:endParaRPr kumimoji="1" lang="ja-JP" altLang="en-US"/>
          </a:p>
        </p:txBody>
      </p:sp>
      <p:sp>
        <p:nvSpPr>
          <p:cNvPr id="7" name="テキスト ボックス 6"/>
          <p:cNvSpPr txBox="1"/>
          <p:nvPr/>
        </p:nvSpPr>
        <p:spPr>
          <a:xfrm>
            <a:off x="251520" y="116632"/>
            <a:ext cx="7848872"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４</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．アジア活力の取</a:t>
            </a:r>
            <a:r>
              <a:rPr lang="ja-JP" altLang="en-US" dirty="0">
                <a:latin typeface="Meiryo UI" panose="020B0604030504040204" pitchFamily="50" charset="-128"/>
                <a:ea typeface="Meiryo UI" panose="020B0604030504040204" pitchFamily="50" charset="-128"/>
                <a:cs typeface="Meiryo UI" panose="020B0604030504040204" pitchFamily="50" charset="-128"/>
              </a:rPr>
              <a:t>り</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込み強化・物流人流インフラの活用</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 name="直線コネクタ 7"/>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227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400269" y="547402"/>
            <a:ext cx="4471987" cy="338137"/>
          </a:xfrm>
          <a:prstGeom prst="rect">
            <a:avLst/>
          </a:prstGeom>
        </p:spPr>
        <p:txBody>
          <a:bodyPr wrap="none">
            <a:spAutoFit/>
          </a:bodyPr>
          <a:lstStyle/>
          <a:p>
            <a:pPr defTabSz="912813">
              <a:spcBef>
                <a:spcPct val="20000"/>
              </a:spcBef>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（４）　人流を支える鉄道アクセス・ネットワーク強化</a:t>
            </a:r>
            <a:endParaRPr lang="ja-JP" altLang="en-US" sz="2800" dirty="0">
              <a:solidFill>
                <a:schemeClr val="accent6"/>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Group 2"/>
          <p:cNvGraphicFramePr>
            <a:graphicFrameLocks/>
          </p:cNvGraphicFramePr>
          <p:nvPr>
            <p:extLst>
              <p:ext uri="{D42A27DB-BD31-4B8C-83A1-F6EECF244321}">
                <p14:modId xmlns:p14="http://schemas.microsoft.com/office/powerpoint/2010/main" val="332445834"/>
              </p:ext>
            </p:extLst>
          </p:nvPr>
        </p:nvGraphicFramePr>
        <p:xfrm>
          <a:off x="107950" y="1096963"/>
          <a:ext cx="8872538" cy="4708301"/>
        </p:xfrm>
        <a:graphic>
          <a:graphicData uri="http://schemas.openxmlformats.org/drawingml/2006/table">
            <a:tbl>
              <a:tblPr/>
              <a:tblGrid>
                <a:gridCol w="1132175"/>
                <a:gridCol w="7740363"/>
              </a:tblGrid>
              <a:tr h="1030347">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52" marB="456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ストックの組換等により大阪において「中継都市」にふさわしい鉄道ネットワークの充実を図るとともに、強い国土構造の構築を図る上で不可欠となる大都市圏を結ぶ広域交通インフラの複数ルート確保に向けて、リニア中央新幹線・北陸新幹線の大阪までの早期全線開業に向けた取組みを進める。</a:t>
                      </a:r>
                    </a:p>
                  </a:txBody>
                  <a:tcPr marL="91424" marR="91424" marT="45652" marB="4565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77954">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52" marB="456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★鉄道ネットワークの充実（北大阪急行延伸、大阪モノレール延伸、なにわ筋線など）、公共交通の利便性向上などの実現に向けた公共交通戦略の推進</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★夢洲への地下鉄中央線の延伸（北港テクノポート線）の検討（ＩＲ・万博に向けた鉄道アクセス整備）</a:t>
                      </a:r>
                    </a:p>
                    <a:p>
                      <a:pPr marL="174625" marR="0" lvl="0" indent="-174625" algn="l" defTabSz="912813" rtl="0" eaLnBrk="1" fontAlgn="base" latinLnBrk="0" hangingPunct="1">
                        <a:lnSpc>
                          <a:spcPts val="1600"/>
                        </a:lnSpc>
                        <a:spcBef>
                          <a:spcPts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◇リニア中央新幹線の早期全線開業に向けた取組み</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（リニア中央新幹線早期全線開業実現協議会（経済界と自治体が連携した地元の協議会）における要望・要請、調査・研究、広報啓発活動　等）</a:t>
                      </a: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◇北陸新幹線の早期全線開業に向けた取組み</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◇近畿地方交通審議会の次期答申に向けた対応（将来の鉄道ネットワークのあり方について検討）</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◇大阪市営交通の民営化</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◇おおさか東線の全線開業に向けた事業促進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52" marB="4565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44</a:t>
            </a:fld>
            <a:endParaRPr kumimoji="1" lang="ja-JP" altLang="en-US"/>
          </a:p>
        </p:txBody>
      </p:sp>
      <p:sp>
        <p:nvSpPr>
          <p:cNvPr id="9" name="テキスト ボックス 8"/>
          <p:cNvSpPr txBox="1"/>
          <p:nvPr/>
        </p:nvSpPr>
        <p:spPr>
          <a:xfrm>
            <a:off x="251520" y="116632"/>
            <a:ext cx="7848872"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４</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．アジア活力の取</a:t>
            </a:r>
            <a:r>
              <a:rPr lang="ja-JP" altLang="en-US" dirty="0">
                <a:latin typeface="Meiryo UI" panose="020B0604030504040204" pitchFamily="50" charset="-128"/>
                <a:ea typeface="Meiryo UI" panose="020B0604030504040204" pitchFamily="50" charset="-128"/>
                <a:cs typeface="Meiryo UI" panose="020B0604030504040204" pitchFamily="50" charset="-128"/>
              </a:rPr>
              <a:t>り</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込み強化・物流人流インフラの活用</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1913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01548" y="547402"/>
            <a:ext cx="4011612" cy="338137"/>
          </a:xfrm>
          <a:prstGeom prst="rect">
            <a:avLst/>
          </a:prstGeom>
        </p:spPr>
        <p:txBody>
          <a:bodyPr wrap="none">
            <a:spAutoFit/>
          </a:bodyPr>
          <a:lstStyle/>
          <a:p>
            <a:pPr defTabSz="912813">
              <a:spcBef>
                <a:spcPct val="20000"/>
              </a:spcBef>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（５）　官民連携等による戦略インフラの強化</a:t>
            </a:r>
            <a:endParaRPr lang="ja-JP" altLang="en-US" sz="2800" dirty="0">
              <a:solidFill>
                <a:schemeClr val="accent6"/>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Group 2"/>
          <p:cNvGraphicFramePr>
            <a:graphicFrameLocks/>
          </p:cNvGraphicFramePr>
          <p:nvPr>
            <p:extLst>
              <p:ext uri="{D42A27DB-BD31-4B8C-83A1-F6EECF244321}">
                <p14:modId xmlns:p14="http://schemas.microsoft.com/office/powerpoint/2010/main" val="229914704"/>
              </p:ext>
            </p:extLst>
          </p:nvPr>
        </p:nvGraphicFramePr>
        <p:xfrm>
          <a:off x="107950" y="1096962"/>
          <a:ext cx="8872538" cy="3988221"/>
        </p:xfrm>
        <a:graphic>
          <a:graphicData uri="http://schemas.openxmlformats.org/drawingml/2006/table">
            <a:tbl>
              <a:tblPr/>
              <a:tblGrid>
                <a:gridCol w="1132175"/>
                <a:gridCol w="7740363"/>
              </a:tblGrid>
              <a:tr h="1056356">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05" marB="456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国・地方ともに財政状況が厳しい中で、戦略的に空港・港湾・鉄道・道路・上下水道などの整備・維持管理をめざす。</a:t>
                      </a: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このため、ＰＰＰ／ＰＦＩを活用し、港湾経営の民営化、道路の上部空間利用や高架下の民間開放など、民間資金やノウハウを活用していく。</a:t>
                      </a:r>
                    </a:p>
                  </a:txBody>
                  <a:tcPr marL="91424" marR="91424" marT="45605" marB="4560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31865">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05" marB="456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★阪神国際港湾株式会社による阪神港の国際競争力強化</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★空港・港湾における官民一体となった機能強化</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（医薬品・医療機器等の輸出入手続きの電子化・簡素化、クールチェーンの強化、国内・国際コンテナ貨物の集貨機能の強化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◇コンセッション方式（公共施設等運営権の設定）を活用した関空の財務構造の改善と国際拠点空港化の推進　</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◇道路の上空利用や、道路・河川・公園などにおける占用制度の緩和</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◇都市再開発、鉄道、上下水道等におけるコンセッション方式の適用の検討</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◇民間主体の持続的なまちづくりに向けたエリアマネジメント活動促進条例の施行</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◇指定管理者制度を活用した大阪城公園のパークマネジメントの推進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◇民間の活力やノウハウを導入し、府市の４中央卸売市場の競争力強化を検討</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◇府県域を超えた戦略的なインフラの整備・維持管理に向けた、近畿地方整備局の関西広域連合への移管</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05" marB="4560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45</a:t>
            </a:fld>
            <a:endParaRPr kumimoji="1" lang="ja-JP" altLang="en-US"/>
          </a:p>
        </p:txBody>
      </p:sp>
      <p:sp>
        <p:nvSpPr>
          <p:cNvPr id="9" name="テキスト ボックス 8"/>
          <p:cNvSpPr txBox="1"/>
          <p:nvPr/>
        </p:nvSpPr>
        <p:spPr>
          <a:xfrm>
            <a:off x="251520" y="116632"/>
            <a:ext cx="7848872"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４</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．アジア活力の取</a:t>
            </a:r>
            <a:r>
              <a:rPr lang="ja-JP" altLang="en-US" dirty="0">
                <a:latin typeface="Meiryo UI" panose="020B0604030504040204" pitchFamily="50" charset="-128"/>
                <a:ea typeface="Meiryo UI" panose="020B0604030504040204" pitchFamily="50" charset="-128"/>
                <a:cs typeface="Meiryo UI" panose="020B0604030504040204" pitchFamily="50" charset="-128"/>
              </a:rPr>
              <a:t>り</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込み強化・物流人流インフラの活用</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8729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251520" y="116632"/>
            <a:ext cx="784887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4"/>
          <p:cNvSpPr>
            <a:spLocks noChangeArrowheads="1"/>
          </p:cNvSpPr>
          <p:nvPr/>
        </p:nvSpPr>
        <p:spPr bwMode="auto">
          <a:xfrm>
            <a:off x="388000" y="556216"/>
            <a:ext cx="8785225" cy="32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lnSpc>
                <a:spcPts val="2000"/>
              </a:lnSpc>
              <a:spcBef>
                <a:spcPct val="20000"/>
              </a:spcBef>
            </a:pPr>
            <a:r>
              <a:rPr lang="ja-JP" altLang="en-US" sz="1600" dirty="0" smtClean="0">
                <a:latin typeface="Meiryo UI" pitchFamily="50" charset="-128"/>
                <a:ea typeface="Meiryo UI" pitchFamily="50" charset="-128"/>
                <a:cs typeface="Meiryo UI" pitchFamily="50" charset="-128"/>
              </a:rPr>
              <a:t>◇進捗状況を把握するための指標</a:t>
            </a:r>
            <a:endParaRPr lang="ja-JP" altLang="en-US" sz="1600" dirty="0">
              <a:latin typeface="Meiryo UI" pitchFamily="50" charset="-128"/>
              <a:ea typeface="Meiryo UI" pitchFamily="50" charset="-128"/>
              <a:cs typeface="Meiryo UI"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212848850"/>
              </p:ext>
            </p:extLst>
          </p:nvPr>
        </p:nvGraphicFramePr>
        <p:xfrm>
          <a:off x="179512" y="1436700"/>
          <a:ext cx="8785226" cy="4032318"/>
        </p:xfrm>
        <a:graphic>
          <a:graphicData uri="http://schemas.openxmlformats.org/drawingml/2006/table">
            <a:tbl>
              <a:tblPr firstRow="1" bandRow="1">
                <a:tableStyleId>{5940675A-B579-460E-94D1-54222C63F5DA}</a:tableStyleId>
              </a:tblPr>
              <a:tblGrid>
                <a:gridCol w="1452675"/>
                <a:gridCol w="889310"/>
                <a:gridCol w="889310"/>
                <a:gridCol w="889310"/>
                <a:gridCol w="889310"/>
                <a:gridCol w="889310"/>
                <a:gridCol w="889310"/>
                <a:gridCol w="889310"/>
                <a:gridCol w="1107381"/>
              </a:tblGrid>
              <a:tr h="474033">
                <a:tc>
                  <a:txBody>
                    <a:bodyPr/>
                    <a:lstStyle/>
                    <a:p>
                      <a:pPr algn="ct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　　標　</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marL="0" indent="0"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r>
              <a:tr h="678095">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民間建設・土木工事費</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大阪府・着工ベース</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5,057</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4,445</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5,128</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6,712</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7,299</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8,292</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200" strike="sng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noFill/>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9,415</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indent="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国土交通省「建設総合統計」</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678095">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太陽光発電設備導入状況</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2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14.3</a:t>
                      </a:r>
                      <a:r>
                        <a:rPr kumimoji="1" lang="ja-JP" altLang="en-US" sz="12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Ｗ</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p>
                  </a:txBody>
                  <a:tcPr marL="91444" marR="91444" marT="45715" marB="4571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p>
                  </a:txBody>
                  <a:tcPr marL="91444" marR="91444" marT="45715" marB="45715" anchor="ctr">
                    <a:noFill/>
                  </a:tcPr>
                </a:tc>
                <a:tc>
                  <a:txBody>
                    <a:bodyPr/>
                    <a:lstStyle/>
                    <a:p>
                      <a:pPr marL="0" indent="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資源エネルギー庁ＨＰなど</a:t>
                      </a:r>
                    </a:p>
                  </a:txBody>
                  <a:tcPr marL="91444" marR="91444" marT="45715" marB="45715" anchor="ctr"/>
                </a:tc>
              </a:tr>
              <a:tr h="678095">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農業産出額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0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３月公表予定</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44" marR="91444" marT="45715" marB="4571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農林水産省「生産農業所得統計」</a:t>
                      </a:r>
                    </a:p>
                  </a:txBody>
                  <a:tcPr anchor="ctr"/>
                </a:tc>
              </a:tr>
              <a:tr h="678095">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民間住宅耐震改修等補助件数</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351</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584</a:t>
                      </a:r>
                      <a:r>
                        <a:rPr kumimoji="1" lang="ja-JP" altLang="en-US" sz="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年からは除却を含む</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大阪府住宅まちづくり部</a:t>
                      </a:r>
                    </a:p>
                  </a:txBody>
                  <a:tcPr anchor="ctr"/>
                </a:tc>
              </a:tr>
              <a:tr h="678095">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自主防災組織率</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80.4%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82.0%</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86.0%</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86.6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88.2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４月１日現在</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消防庁「消防白書」</a:t>
                      </a:r>
                    </a:p>
                  </a:txBody>
                  <a:tcPr anchor="ct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46</a:t>
            </a:fld>
            <a:endParaRPr kumimoji="1" lang="ja-JP" altLang="en-US"/>
          </a:p>
        </p:txBody>
      </p:sp>
      <p:cxnSp>
        <p:nvCxnSpPr>
          <p:cNvPr id="9" name="直線コネクタ 8"/>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3146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正方形/長方形 4"/>
          <p:cNvSpPr>
            <a:spLocks noChangeArrowheads="1"/>
          </p:cNvSpPr>
          <p:nvPr/>
        </p:nvSpPr>
        <p:spPr bwMode="auto">
          <a:xfrm>
            <a:off x="401648" y="547402"/>
            <a:ext cx="66967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2813">
              <a:spcBef>
                <a:spcPct val="20000"/>
              </a:spcBef>
            </a:pPr>
            <a:r>
              <a:rPr lang="ja-JP" altLang="en-US" sz="1600" dirty="0" smtClean="0">
                <a:latin typeface="Meiryo UI" pitchFamily="50" charset="-128"/>
                <a:ea typeface="Meiryo UI" pitchFamily="50" charset="-128"/>
                <a:cs typeface="Meiryo UI" pitchFamily="50" charset="-128"/>
              </a:rPr>
              <a:t>（１）企業</a:t>
            </a:r>
            <a:r>
              <a:rPr lang="ja-JP" altLang="en-US" sz="1600" dirty="0">
                <a:latin typeface="Meiryo UI" pitchFamily="50" charset="-128"/>
                <a:ea typeface="Meiryo UI" pitchFamily="50" charset="-128"/>
                <a:cs typeface="Meiryo UI" pitchFamily="50" charset="-128"/>
              </a:rPr>
              <a:t>・人材・情報が</a:t>
            </a:r>
            <a:r>
              <a:rPr lang="ja-JP" altLang="en-US" sz="1600" dirty="0" smtClean="0">
                <a:latin typeface="Meiryo UI" pitchFamily="50" charset="-128"/>
                <a:ea typeface="Meiryo UI" pitchFamily="50" charset="-128"/>
                <a:cs typeface="Meiryo UI" pitchFamily="50" charset="-128"/>
              </a:rPr>
              <a:t>集い、イノベーションが生まれる都市づくり</a:t>
            </a:r>
            <a:endParaRPr lang="ja-JP" altLang="en-US" sz="2800" dirty="0">
              <a:latin typeface="Meiryo UI" pitchFamily="50" charset="-128"/>
              <a:ea typeface="Meiryo UI" pitchFamily="50" charset="-128"/>
              <a:cs typeface="Meiryo UI" pitchFamily="50" charset="-128"/>
            </a:endParaRPr>
          </a:p>
        </p:txBody>
      </p:sp>
      <p:graphicFrame>
        <p:nvGraphicFramePr>
          <p:cNvPr id="6" name="Group 2"/>
          <p:cNvGraphicFramePr>
            <a:graphicFrameLocks/>
          </p:cNvGraphicFramePr>
          <p:nvPr>
            <p:extLst>
              <p:ext uri="{D42A27DB-BD31-4B8C-83A1-F6EECF244321}">
                <p14:modId xmlns:p14="http://schemas.microsoft.com/office/powerpoint/2010/main" val="2149034718"/>
              </p:ext>
            </p:extLst>
          </p:nvPr>
        </p:nvGraphicFramePr>
        <p:xfrm>
          <a:off x="99218" y="980728"/>
          <a:ext cx="9009286" cy="5161456"/>
        </p:xfrm>
        <a:graphic>
          <a:graphicData uri="http://schemas.openxmlformats.org/drawingml/2006/table">
            <a:tbl>
              <a:tblPr/>
              <a:tblGrid>
                <a:gridCol w="1132175"/>
                <a:gridCol w="7877111"/>
              </a:tblGrid>
              <a:tr h="1869776">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0" marB="456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スーパー・メガリージョン形成時に日本の成長をけん引する東西二極の一極として、「強い大阪・関西」をめざすため、大阪の強みや都市としてのポテンシャルを最大限活用しながら、国内外から企業・人材・情報が集い、イノベーションが生み出される国際競争力の高いハイエンドな都市を実現する。</a:t>
                      </a: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このため、「うめきた</a:t>
                      </a:r>
                      <a:r>
                        <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開発をはじめ、中之島や御堂筋等で、都市再生制度等を活用し、都市部の各拠点地区（「夢洲・咲洲地区」「新大阪・大阪駅周辺地区」「大阪城周辺地区」「中之島・御堂筋周辺地区」等）が機能分担・連携しつつ、国際ビジネス、イノベーション、文化・学術、インバウンド機能の充実など国際競争力の高い一体的な地域を形成する。</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91424" marR="91424" marT="45640" marB="4564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23549">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0" marB="456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2813" rtl="0" eaLnBrk="1" fontAlgn="base" latinLnBrk="0" hangingPunct="1">
                        <a:lnSpc>
                          <a:spcPts val="14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★うめきた２期における「みどりとイノベーションの融合拠点」の形成</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・「みどり」を中心とした世界に強く印象づける「大阪の顔」となる都市空間の実現</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・新技術の実証や産学官民連携による商品開発など、ライフデザイン・イノベーションをテーマとした実証の推進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・ＪＲ東海道線支線の地下化・新駅設置等のターミナル機能充実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★うめきた先行開発区域における「グローバルイノベーション創出拠点」の形成</a:t>
                      </a:r>
                    </a:p>
                    <a:p>
                      <a:pPr marL="174625" marR="0" lvl="0" indent="-174625" algn="l" defTabSz="912813" rtl="0" eaLnBrk="1" fontAlgn="base" latinLnBrk="0" hangingPunct="1">
                        <a:lnSpc>
                          <a:spcPts val="14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（海外から人材と情報が集まる環境整備、内外からの投資促進）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★夢洲・咲洲におけるバッテリースーパークラスターの中核拠点、夢洲での</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を含む国際観光拠点の形成</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★中之島４丁目における社学共創・産学共創･アート拠点及び未来医療推進拠点の実現に向けた検討</a:t>
                      </a:r>
                      <a:endParaRPr kumimoji="1" lang="en-US" altLang="ja-JP" sz="1200" b="0" i="0" u="none" strike="dbl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（産学官の連携による文化・芸術・学術・技術の新たな交流・発信拠点形成の推進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ICT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等の活用によるスマートシティに向けた取組み強化</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00113" rtl="0" eaLnBrk="1" fontAlgn="base" latinLnBrk="0" hangingPunct="1">
                        <a:lnSpc>
                          <a:spcPts val="14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★成長に貢献する公立大学の機能強化</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4625" marR="0" lvl="0" indent="-174625" algn="l" defTabSz="9001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都市問題の解決に資する都市シンクタンク機能、産業競争力強化につなげる技術インキュベーション機能の充実・強化　等</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174625" marR="0" lvl="0" indent="-174625" algn="l" defTabSz="912813" rtl="0" eaLnBrk="1" fontAlgn="base" latinLnBrk="0" hangingPunct="1">
                        <a:lnSpc>
                          <a:spcPts val="1400"/>
                        </a:lnSpc>
                        <a:spcBef>
                          <a:spcPts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◇都市計画法等の特例を活用したチャレンジ・イノベーションを支える都市環境の整備</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◇公民連携による地域活性化や社会課題の解決に向けた取組みの推進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◇都市再生緊急整備地域における道路上空等での建築物等の建築による都市機能の高度化</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◇都市再生緊急整備地域における国際競争力の強化に向けた都市再生の推進や滞在者等の安全の確保に関する計画策定等による災害時の安全・安心の確保</a:t>
                      </a:r>
                    </a:p>
                  </a:txBody>
                  <a:tcPr marL="91424" marR="91424" marT="45640" marB="4564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47</a:t>
            </a:fld>
            <a:endParaRPr kumimoji="1" lang="ja-JP" altLang="en-US" dirty="0"/>
          </a:p>
        </p:txBody>
      </p:sp>
      <p:sp>
        <p:nvSpPr>
          <p:cNvPr id="8" name="テキスト ボックス 7"/>
          <p:cNvSpPr txBox="1"/>
          <p:nvPr/>
        </p:nvSpPr>
        <p:spPr>
          <a:xfrm>
            <a:off x="251520" y="116632"/>
            <a:ext cx="784887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9030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正方形/長方形 5"/>
          <p:cNvSpPr>
            <a:spLocks noChangeArrowheads="1"/>
          </p:cNvSpPr>
          <p:nvPr/>
        </p:nvSpPr>
        <p:spPr bwMode="auto">
          <a:xfrm>
            <a:off x="405738" y="537524"/>
            <a:ext cx="49071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spcBef>
                <a:spcPct val="20000"/>
              </a:spcBef>
            </a:pPr>
            <a:r>
              <a:rPr lang="ja-JP" altLang="en-US" sz="1600" dirty="0" smtClean="0">
                <a:latin typeface="Meiryo UI" pitchFamily="50" charset="-128"/>
                <a:ea typeface="Meiryo UI" pitchFamily="50" charset="-128"/>
                <a:cs typeface="Meiryo UI" pitchFamily="50" charset="-128"/>
              </a:rPr>
              <a:t>（２）安全・安心を確保し、持続的に発展する都市づくり</a:t>
            </a:r>
            <a:endParaRPr lang="ja-JP" altLang="en-US" sz="2800" dirty="0">
              <a:latin typeface="Meiryo UI" pitchFamily="50" charset="-128"/>
              <a:ea typeface="Meiryo UI" pitchFamily="50" charset="-128"/>
              <a:cs typeface="Meiryo UI" pitchFamily="50" charset="-128"/>
            </a:endParaRPr>
          </a:p>
        </p:txBody>
      </p:sp>
      <p:graphicFrame>
        <p:nvGraphicFramePr>
          <p:cNvPr id="6" name="Group 2"/>
          <p:cNvGraphicFramePr>
            <a:graphicFrameLocks/>
          </p:cNvGraphicFramePr>
          <p:nvPr>
            <p:extLst>
              <p:ext uri="{D42A27DB-BD31-4B8C-83A1-F6EECF244321}">
                <p14:modId xmlns:p14="http://schemas.microsoft.com/office/powerpoint/2010/main" val="926925044"/>
              </p:ext>
            </p:extLst>
          </p:nvPr>
        </p:nvGraphicFramePr>
        <p:xfrm>
          <a:off x="96837" y="836712"/>
          <a:ext cx="8872538" cy="5465724"/>
        </p:xfrm>
        <a:graphic>
          <a:graphicData uri="http://schemas.openxmlformats.org/drawingml/2006/table">
            <a:tbl>
              <a:tblPr/>
              <a:tblGrid>
                <a:gridCol w="1132175"/>
                <a:gridCol w="7740363"/>
              </a:tblGrid>
              <a:tr h="773990">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31" marB="456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3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大阪の成長の基盤となる世界最高水準の安全・安心を確保するとともに、既存の公的資産・民間資産を活用した都市の再構築により、持続的に発展する都市を実現する。</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3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このため、新・地震防災アクションプラン等にもとづき、南海トラフ巨大地震対策をはじめとした災害対策に取り組むとともに、地域に眠るあらゆる資源を活かした地域独自のまちづくりを進め、都市の成長を加速する。</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300"/>
                        </a:lnSpc>
                        <a:spcBef>
                          <a:spcPts val="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また、首都圏大規模災害時における国家・経済機能などの首都機能の継続性を確保するため、大阪・関西が代替拠点としての機能を発揮することをめざす。</a:t>
                      </a:r>
                    </a:p>
                  </a:txBody>
                  <a:tcPr marL="91424" marR="91424" marT="45631" marB="4563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32910">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31" marB="456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2813" rtl="0" eaLnBrk="1" fontAlgn="base" latinLnBrk="0" hangingPunct="1">
                        <a:lnSpc>
                          <a:spcPts val="12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★健康に資するまちづくりの推進（泉北ニュータウンまちづくりプラットフォームを活用した民間連携、千里ニュータウンにおける</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err="1"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導入、環境配慮、健康長寿型等の先導的な住宅・住宅地づくりの検討）</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200"/>
                        </a:lnSpc>
                        <a:spcBef>
                          <a:spcPts val="0"/>
                        </a:spcBef>
                        <a:spcAft>
                          <a:spcPct val="0"/>
                        </a:spcAft>
                        <a:buClrTx/>
                        <a:buSzTx/>
                        <a:buFontTx/>
                        <a:buNone/>
                        <a:tabLst/>
                        <a:defRPr/>
                      </a:pP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公的賃貸住宅ストックを活用した若者が定着する居住環境の整備（公的賃貸住宅へのリノベーション・</a:t>
                      </a:r>
                      <a:r>
                        <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DIY</a:t>
                      </a: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の導入）</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2813" rtl="0" eaLnBrk="1" fontAlgn="base" latinLnBrk="0" hangingPunct="1">
                        <a:lnSpc>
                          <a:spcPts val="12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★多様な人材の活躍の場と住まい情報の発信強化</a:t>
                      </a:r>
                    </a:p>
                    <a:p>
                      <a:pPr marL="177800" marR="0" lvl="0" indent="-177800" algn="l" defTabSz="912813" rtl="0" eaLnBrk="1" fontAlgn="base" latinLnBrk="0" hangingPunct="1">
                        <a:lnSpc>
                          <a:spcPts val="12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（「大阪版・空家バンク」で就労支援情報等くらしに役立つ情報と空家情報を併せて発信　等）</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200"/>
                        </a:lnSpc>
                        <a:spcBef>
                          <a:spcPts val="0"/>
                        </a:spcBef>
                        <a:spcAft>
                          <a:spcPct val="0"/>
                        </a:spcAft>
                        <a:buClrTx/>
                        <a:buSzTx/>
                        <a:buFontTx/>
                        <a:buNone/>
                        <a:tabLst/>
                        <a:defRPr/>
                      </a:pP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2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◇府域全域について広域的な視点で大きな方向性を示す「グランドデザイン・大阪都市圏」の推進</a:t>
                      </a:r>
                      <a:endParaRPr kumimoji="1" lang="en-US" altLang="ja-JP"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200"/>
                        </a:lnSpc>
                        <a:spcBef>
                          <a:spcPts val="0"/>
                        </a:spcBef>
                        <a:spcAft>
                          <a:spcPct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（広域サイクルルートの実現を通じたまちづくりの推進、淀川沿川の魅力ある景観形成と情報発信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3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◇地域のもつストックやポテンシャルを踏まえた大阪都心部エリアの再生（グランドデザイン・大阪の推進）</a:t>
                      </a:r>
                    </a:p>
                    <a:p>
                      <a:pPr marL="174625" marR="0" lvl="0" indent="-174625" algn="l" defTabSz="912813" rtl="0" eaLnBrk="1" fontAlgn="base" latinLnBrk="0" hangingPunct="1">
                        <a:lnSpc>
                          <a:spcPts val="13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（うめきた、大阪城周辺、天王寺・あべの、夢洲・咲洲のまちづくり　等）</a:t>
                      </a:r>
                    </a:p>
                    <a:p>
                      <a:pPr marL="177800" marR="0" lvl="0" indent="-177800" algn="l" defTabSz="912813" rtl="0" eaLnBrk="1" fontAlgn="base" latinLnBrk="0" hangingPunct="1">
                        <a:lnSpc>
                          <a:spcPts val="12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◇減災のまちづくりに向けた取組みや消防力の強化</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2813" rtl="0" eaLnBrk="1" fontAlgn="base" latinLnBrk="0" hangingPunct="1">
                        <a:lnSpc>
                          <a:spcPts val="12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防潮堤の津波浸水対策の推進、人命を守ることを最優先とした治水対策、帰宅困難者支援対策の推進、自主防災組織の活動支援など地域防災力の強化、災害に強い「みどり」空間づくり、消防施設・装備の充実　等）</a:t>
                      </a:r>
                    </a:p>
                    <a:p>
                      <a:pPr marL="177800" marR="0" lvl="0" indent="-177800" algn="l" defTabSz="912813" rtl="0" eaLnBrk="1" fontAlgn="base" latinLnBrk="0" hangingPunct="1">
                        <a:lnSpc>
                          <a:spcPts val="12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◇密集住宅市街地の防災性向上と良好な市街地への転換</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2813" rtl="0" eaLnBrk="1" fontAlgn="base" latinLnBrk="0" hangingPunct="1">
                        <a:lnSpc>
                          <a:spcPts val="12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（地震時等に著しく危険な密集市街地の解消など災害に強い都市構造の形成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2813" rtl="0" eaLnBrk="1" fontAlgn="base" latinLnBrk="0" hangingPunct="1">
                        <a:lnSpc>
                          <a:spcPts val="12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◇住宅・建築物の安全性の確保</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2813" rtl="0" eaLnBrk="1" fontAlgn="base" latinLnBrk="0" hangingPunct="1">
                        <a:lnSpc>
                          <a:spcPts val="12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（木造住宅や分譲マンション、広域緊急交通路重点路線の沿道建築物、大規模建築物等の耐震性向上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2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◇住宅市場全体の既存資源の活用を軸とした住宅まちづくり政策への転換</a:t>
                      </a:r>
                    </a:p>
                    <a:p>
                      <a:pPr marL="174625" marR="0" lvl="0" indent="-174625" algn="l" defTabSz="912813" rtl="0" eaLnBrk="1" fontAlgn="base" latinLnBrk="0" hangingPunct="1">
                        <a:lnSpc>
                          <a:spcPts val="12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（中古住宅流通市場・リフォーム・リノベーション市場の環境整備・活性化、民間賃貸住宅を活用した新たな住宅セーフティネットの構築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2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◇泉北ニュータウンの再生</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20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（近大医学部等の移転等も踏まえた泉ヶ丘駅前地域の活性化、公的賃貸住宅再生、近隣センターの再生、公的賃貸住宅ストックを一体的に活用した仕組みの検討、</a:t>
                      </a:r>
                      <a:r>
                        <a:rPr kumimoji="1" lang="ja-JP" altLang="ja-JP" sz="1200" u="non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健康かつ安心して長く幸せに住み続けられるまちの推進</a:t>
                      </a:r>
                      <a:r>
                        <a:rPr kumimoji="1" lang="ja-JP" altLang="en-US" sz="1200" u="non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等）</a:t>
                      </a:r>
                    </a:p>
                    <a:p>
                      <a:pPr marL="174625" marR="0" lvl="0" indent="-174625" algn="l" defTabSz="912813" rtl="0" eaLnBrk="1" fontAlgn="base" latinLnBrk="0" hangingPunct="1">
                        <a:lnSpc>
                          <a:spcPts val="12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◇民間主体の持続的なまちづくりに向けたエリアマネジメント活動促進条例の施行</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2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◇地域の資源を活かした景観の向上（無電柱化、みどり空間の確保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2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◇健康危機事象への対応力の向上（地方独立行政法人大阪健康安全基盤研究所における機能強化の推進）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2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◇大阪・関西における首都機能のバックアップに関する取組み</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2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（平時を含めた代替拠点としての役割強化、民間企業への更なるバックアップ体制整備の働きかけ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31" marB="4563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48</a:t>
            </a:fld>
            <a:endParaRPr kumimoji="1" lang="ja-JP" altLang="en-US"/>
          </a:p>
        </p:txBody>
      </p:sp>
      <p:sp>
        <p:nvSpPr>
          <p:cNvPr id="8" name="テキスト ボックス 7"/>
          <p:cNvSpPr txBox="1"/>
          <p:nvPr/>
        </p:nvSpPr>
        <p:spPr>
          <a:xfrm>
            <a:off x="251520" y="116632"/>
            <a:ext cx="784887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7433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50026" y="20315"/>
            <a:ext cx="5333854" cy="461665"/>
          </a:xfrm>
          <a:prstGeom prst="rect">
            <a:avLst/>
          </a:prstGeom>
          <a:noFill/>
        </p:spPr>
        <p:txBody>
          <a:bodyPr wrap="square" rtlCol="0">
            <a:sp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「大阪の成長戦略」</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について</a:t>
            </a:r>
          </a:p>
        </p:txBody>
      </p:sp>
      <p:sp>
        <p:nvSpPr>
          <p:cNvPr id="9" name="テキスト ボックス 8"/>
          <p:cNvSpPr txBox="1"/>
          <p:nvPr/>
        </p:nvSpPr>
        <p:spPr>
          <a:xfrm>
            <a:off x="213373" y="692696"/>
            <a:ext cx="8640960" cy="6093976"/>
          </a:xfrm>
          <a:prstGeom prst="rect">
            <a:avLst/>
          </a:prstGeom>
          <a:noFill/>
        </p:spPr>
        <p:txBody>
          <a:bodyPr wrap="square" rtlCol="0">
            <a:spAutoFit/>
          </a:bodyPr>
          <a:lstStyle/>
          <a:p>
            <a:pPr marL="174625" indent="-174625">
              <a:lnSpc>
                <a:spcPts val="22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「大阪の成長戦略」は、概ね</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年までの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年間の成長目標を実現するための、短期・中期（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具体的な取組方向を明らかにすることをねらいに策定。社会経済情勢の変化に応じて、具体的な取組内容について適宜、追加・修正を行うなど、基本的な方向性を堅持しつつ、必要に応じ柔軟に見直しを図っていくこととしており、これまでに数度にわたり改訂を行ってき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2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2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2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2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2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2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2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2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200"/>
              </a:lnSpc>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その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主体や内容は多岐にわたるものであり、大阪府・大阪市として取り組むべき施策・事業だけではなく、法制度の改革や創設など国として取り組むべきこと、関西全体で連携して取り組むべきこと、他の自治体や民間企業、ＮＰＯや広く</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府民・市民に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取り組んでいただきたいことなどを含んでいる。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2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その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意味では、大阪が成長を実現するための戦略として、関係各方面に共有していただくことを期待する、いわば提言書でもある。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2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2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この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戦略を通じて、規制・制度の改革など、これまでの「仕組み」を大きく転換し、民間の活動を後押しする環境を整備することによって、国・府・市町村・民間企業等が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取組みの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方向性を共有し、ともに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進め、大阪の成長を実現していく</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4</a:t>
            </a:fld>
            <a:endParaRPr kumimoji="1" lang="ja-JP" altLang="en-US" dirty="0"/>
          </a:p>
        </p:txBody>
      </p:sp>
      <p:sp>
        <p:nvSpPr>
          <p:cNvPr id="7" name="正方形/長方形 6"/>
          <p:cNvSpPr/>
          <p:nvPr/>
        </p:nvSpPr>
        <p:spPr>
          <a:xfrm>
            <a:off x="714159" y="1871489"/>
            <a:ext cx="7635024" cy="2041585"/>
          </a:xfrm>
          <a:prstGeom prst="rect">
            <a:avLst/>
          </a:prstGeom>
          <a:ln w="9525">
            <a:solidFill>
              <a:schemeClr val="tx1"/>
            </a:solidFill>
            <a:prstDash val="sysDot"/>
          </a:ln>
        </p:spPr>
        <p:txBody>
          <a:bodyPr wrap="square" anchor="ctr" anchorCtr="0">
            <a:spAutoFit/>
          </a:bodyPr>
          <a:lstStyle/>
          <a:p>
            <a:pPr algn="just">
              <a:lnSpc>
                <a:spcPts val="2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2013</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年（平成</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月改訂</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2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東日本</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大震災の教訓を</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踏まえ点検・強化。大阪府・大阪市の成長戦略を一本化</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2000"/>
              </a:lnSpc>
              <a:spcBef>
                <a:spcPts val="600"/>
              </a:spcBef>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年（平成</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月改訂</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2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国家</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戦略特区の</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指定</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など、大阪の成長にも影響を与える状況の変化を踏まえ</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2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大阪</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・関西が到達すべき</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将来像を提示</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2000"/>
              </a:lnSpc>
              <a:spcBef>
                <a:spcPts val="600"/>
              </a:spcBef>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年（平成</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月改訂</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2000"/>
              </a:lnSpc>
            </a:pP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来阪外国人</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旅行者数</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目標の再設定（</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650</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万人→</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1,300</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万人）</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8" name="直線コネクタ 7"/>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0043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正方形/長方形 4"/>
          <p:cNvSpPr>
            <a:spLocks noChangeArrowheads="1"/>
          </p:cNvSpPr>
          <p:nvPr/>
        </p:nvSpPr>
        <p:spPr bwMode="auto">
          <a:xfrm>
            <a:off x="408936" y="476672"/>
            <a:ext cx="50642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spcBef>
                <a:spcPct val="20000"/>
              </a:spcBef>
            </a:pPr>
            <a:r>
              <a:rPr lang="ja-JP" altLang="en-US" sz="1600" dirty="0" smtClean="0">
                <a:latin typeface="Meiryo UI" pitchFamily="50" charset="-128"/>
                <a:ea typeface="Meiryo UI" pitchFamily="50" charset="-128"/>
                <a:cs typeface="Meiryo UI" pitchFamily="50" charset="-128"/>
              </a:rPr>
              <a:t>（３）</a:t>
            </a:r>
            <a:r>
              <a:rPr lang="ja-JP" altLang="en-US" sz="1600" dirty="0">
                <a:latin typeface="Meiryo UI" pitchFamily="50" charset="-128"/>
                <a:ea typeface="Meiryo UI" pitchFamily="50" charset="-128"/>
                <a:cs typeface="Meiryo UI" pitchFamily="50" charset="-128"/>
              </a:rPr>
              <a:t>　新たなエネルギー社会の構築と環境先進都市づくり</a:t>
            </a:r>
            <a:endParaRPr lang="ja-JP" altLang="en-US" sz="2800" dirty="0">
              <a:latin typeface="Meiryo UI" pitchFamily="50" charset="-128"/>
              <a:ea typeface="Meiryo UI" pitchFamily="50" charset="-128"/>
              <a:cs typeface="Meiryo UI" pitchFamily="50" charset="-128"/>
            </a:endParaRPr>
          </a:p>
        </p:txBody>
      </p:sp>
      <p:graphicFrame>
        <p:nvGraphicFramePr>
          <p:cNvPr id="5" name="Group 2"/>
          <p:cNvGraphicFramePr>
            <a:graphicFrameLocks/>
          </p:cNvGraphicFramePr>
          <p:nvPr>
            <p:extLst>
              <p:ext uri="{D42A27DB-BD31-4B8C-83A1-F6EECF244321}">
                <p14:modId xmlns:p14="http://schemas.microsoft.com/office/powerpoint/2010/main" val="208319781"/>
              </p:ext>
            </p:extLst>
          </p:nvPr>
        </p:nvGraphicFramePr>
        <p:xfrm>
          <a:off x="107950" y="827818"/>
          <a:ext cx="8872538" cy="5961084"/>
        </p:xfrm>
        <a:graphic>
          <a:graphicData uri="http://schemas.openxmlformats.org/drawingml/2006/table">
            <a:tbl>
              <a:tblPr/>
              <a:tblGrid>
                <a:gridCol w="1132175"/>
                <a:gridCol w="7740363"/>
              </a:tblGrid>
              <a:tr h="1092220">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6" marB="4564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おおさかエネルギー地産地消推進プラン」に基づき再生可能エネルギーの普及拡大、エネルギー消費の抑制、電力需要の平準化と電力供給の安定化など、エネルギーの地産地消の推進により、「安全」「安定」「適正価格」で供給される新たなエネルギー社会の構築をめざす。</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あわせて、低炭素化の推進や水素エネルギーをはじめとする新エネルギーの活用検討など、環境先進都市をめざした取組みを進める。</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6" marB="4564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70563">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6" marB="4564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2813" rtl="0" eaLnBrk="1" fontAlgn="base" latinLnBrk="0" hangingPunct="1">
                        <a:lnSpc>
                          <a:spcPts val="145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◇エネルギーの地産地消の推進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5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（おおさかスマートエネルギーセンターの運営、おおさかスマートエネルギー協議会の開催　等）</a:t>
                      </a:r>
                    </a:p>
                    <a:p>
                      <a:pPr marL="174625" marR="0" lvl="0" indent="-174625" algn="l" defTabSz="912813" rtl="0" eaLnBrk="1" fontAlgn="base" latinLnBrk="0" hangingPunct="1">
                        <a:lnSpc>
                          <a:spcPts val="145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◇太陽光発電を中心とした再生可能エネルギーの普及拡大</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5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（住宅用太陽光発電設備の普及促進、公共施設や防災拠点等への太陽光発電設備の導入促進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5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◇地域特性を踏まえた新たな再生可能エネルギーの導入</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5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（地中熱利用のポテンシャル調査・実証事業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5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◇エネルギー消費の抑制</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5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（省エネ型ライフスタイル・ビジネススタイルへの転換、省エネ機器・設備の導入促進　等）</a:t>
                      </a:r>
                    </a:p>
                    <a:p>
                      <a:pPr marL="174625" marR="0" lvl="0" indent="-174625" algn="l" defTabSz="912813" rtl="0" eaLnBrk="1" fontAlgn="base" latinLnBrk="0" hangingPunct="1">
                        <a:lnSpc>
                          <a:spcPts val="145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◇電力需要の平準化と電力供給の安定化</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5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（自立・分散型電源等の普及促進、エネルギー面的利用の促進、多様な電力事業者の参入促進に向けた環境整備　等）</a:t>
                      </a:r>
                    </a:p>
                    <a:p>
                      <a:pPr marL="174625" marR="0" lvl="0" indent="-174625" algn="l" defTabSz="912813" rtl="0" eaLnBrk="1" fontAlgn="base" latinLnBrk="0" hangingPunct="1">
                        <a:lnSpc>
                          <a:spcPts val="145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◇産業・業務の低炭素化の推進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5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（温暖化防止条例改正による大規模事業者からの排出削減のさらなる推進、国による地球温暖化対策のための税などの財源を活用した省ＣＯ</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設備の導入促進　等）</a:t>
                      </a:r>
                    </a:p>
                    <a:p>
                      <a:pPr marL="174625" marR="0" lvl="0" indent="-174625" algn="l" defTabSz="912813" rtl="0" eaLnBrk="1" fontAlgn="base" latinLnBrk="0" hangingPunct="1">
                        <a:lnSpc>
                          <a:spcPts val="145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◇建築物の再生可能エネルギー・省エネルギー対応の促進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5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府市の条例改正による省エネ基準適合及び再生可能エネルギー導入検討の義務化、環境性能表示の工事現場等への掲示、環境配慮に優れた建築物の表彰制度、府・市有建築物への屋根貸しによる太陽光パネル設置、</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ESCO</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事業の導入促進　等）</a:t>
                      </a:r>
                    </a:p>
                    <a:p>
                      <a:pPr marL="174625" marR="0" lvl="0" indent="-174625" algn="l" defTabSz="912813" rtl="0" eaLnBrk="1" fontAlgn="base" latinLnBrk="0" hangingPunct="1">
                        <a:lnSpc>
                          <a:spcPts val="145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◇運輸・交通の低炭素化の促進</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5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（関西をあげた</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EV</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充電インフラネットワークの構築や優遇措置などによるエコカーの普及促進、自動車から公共交通への転換による持続可能な交通体系の構築　等）</a:t>
                      </a:r>
                    </a:p>
                    <a:p>
                      <a:pPr marL="174625" marR="0" lvl="0" indent="-174625" algn="l" defTabSz="912813" rtl="0" eaLnBrk="1" fontAlgn="base" latinLnBrk="0" hangingPunct="1">
                        <a:lnSpc>
                          <a:spcPts val="145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◇水素エネルギー等の新たなエネルギーインフラの構築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5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（関西国際空港における燃料電池フォークリフト等燃料電池産業車両及び産業車両用水素インフラの開発・実用化、大規模水素発電及び水素供給システムの開発・整備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450"/>
                        </a:lnSpc>
                        <a:spcBef>
                          <a:spcPts val="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◇世界市場をリードするバッテリークラスターの形成</a:t>
                      </a:r>
                    </a:p>
                  </a:txBody>
                  <a:tcPr marL="91424" marR="91424" marT="45646" marB="4564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49</a:t>
            </a:fld>
            <a:endParaRPr kumimoji="1" lang="ja-JP" altLang="en-US"/>
          </a:p>
        </p:txBody>
      </p:sp>
      <p:sp>
        <p:nvSpPr>
          <p:cNvPr id="7" name="テキスト ボックス 6"/>
          <p:cNvSpPr txBox="1"/>
          <p:nvPr/>
        </p:nvSpPr>
        <p:spPr>
          <a:xfrm>
            <a:off x="251520" y="116632"/>
            <a:ext cx="784887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 name="直線コネクタ 7"/>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6652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95288" y="542617"/>
            <a:ext cx="3031599" cy="338554"/>
          </a:xfrm>
          <a:prstGeom prst="rect">
            <a:avLst/>
          </a:prstGeom>
        </p:spPr>
        <p:txBody>
          <a:bodyPr wrap="none">
            <a:spAutoFit/>
          </a:bodyPr>
          <a:lstStyle/>
          <a:p>
            <a:pPr defTabSz="912813">
              <a:spcBef>
                <a:spcPct val="20000"/>
              </a:spcBef>
              <a:defRP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（４）</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みどり</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を活かした</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都市づくり</a:t>
            </a:r>
            <a:endParaRPr lang="ja-JP" altLang="en-US" sz="2800" dirty="0">
              <a:solidFill>
                <a:schemeClr val="accent6"/>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Group 2"/>
          <p:cNvGraphicFramePr>
            <a:graphicFrameLocks/>
          </p:cNvGraphicFramePr>
          <p:nvPr>
            <p:extLst>
              <p:ext uri="{D42A27DB-BD31-4B8C-83A1-F6EECF244321}">
                <p14:modId xmlns:p14="http://schemas.microsoft.com/office/powerpoint/2010/main" val="2550014808"/>
              </p:ext>
            </p:extLst>
          </p:nvPr>
        </p:nvGraphicFramePr>
        <p:xfrm>
          <a:off x="107950" y="893763"/>
          <a:ext cx="8872538" cy="5368576"/>
        </p:xfrm>
        <a:graphic>
          <a:graphicData uri="http://schemas.openxmlformats.org/drawingml/2006/table">
            <a:tbl>
              <a:tblPr/>
              <a:tblGrid>
                <a:gridCol w="1132175"/>
                <a:gridCol w="7740363"/>
              </a:tblGrid>
              <a:tr h="807045">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0" marB="456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みどりを活かし、環境と調和し、風格を持ち持続的に発展する都市を実現する。</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このため、大阪の印象を変えるようなみどりの拠点づくりや、都市部のヒートアイランド対策にもつながる「みどりの風を感じる大都市・大阪」の実現に取り組む。また、大阪の魅力である周辺部の自然環境を守るため、荒廃が進む森林の保全・再生を図る。</a:t>
                      </a:r>
                    </a:p>
                  </a:txBody>
                  <a:tcPr marL="91424" marR="91424" marT="45640" marB="4564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64496">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0" marB="456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◇都心から周辺山系へとつながるみどりの都市軸の形成</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（「みどりの風促進区域」での地区計画制度による緑化誘導、民有地緑化の促進、道路・河川等公共空間の緑化　等）</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◇都市部におけるみどりの拠点づくりの促進</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（ネーミングライツなど民間資金導入による都市拠点の緑化、うめきた</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期区域における「みどり」を軸とした質の高いまちづくりの実現、大阪駅周辺、新大阪、中之島など人が集まる都心での緑化　等）</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◇実感できるみどりの創出に向けた取組みの推進</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（民間事業者による街区単位等のみどりづくりの促進、まちづくりの課題への対応にみどりを活用するなど施策連携によるみどりのまちづくりの展開　等）</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◇みどりの行動の促進</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（企業との連携、「笑働</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」のネットワークを活かしたみどりの保全と創出、屋上等の未利用空間を活用した緑化の普及に向けた研究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◇森林の適正な維持管理や周辺山系の保全・整備の促進</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（危険渓流の流木対策、適正な森林の管理や治山対策の推進による災害に強い健全な森林の再生、林業の再生による木材の安定供給の強化、府民の森や長距離自然歩道等を活かした魅力ある地域づくり　等）</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◇森林資源の循環的な利用促進</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（安価で施工が簡易な耐震補強部材などの普及、バイオマス発電用燃料など木質バイオマスのエネルギー利用促進　等）</a:t>
                      </a:r>
                    </a:p>
                  </a:txBody>
                  <a:tcPr marL="91424" marR="91424" marT="45640" marB="4564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50</a:t>
            </a:fld>
            <a:endParaRPr kumimoji="1" lang="ja-JP" altLang="en-US"/>
          </a:p>
        </p:txBody>
      </p:sp>
      <p:sp>
        <p:nvSpPr>
          <p:cNvPr id="9" name="テキスト ボックス 8"/>
          <p:cNvSpPr txBox="1"/>
          <p:nvPr/>
        </p:nvSpPr>
        <p:spPr>
          <a:xfrm>
            <a:off x="251520" y="116632"/>
            <a:ext cx="784887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16823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95288" y="542617"/>
            <a:ext cx="6077305" cy="338554"/>
          </a:xfrm>
          <a:prstGeom prst="rect">
            <a:avLst/>
          </a:prstGeom>
        </p:spPr>
        <p:txBody>
          <a:bodyPr wrap="none">
            <a:spAutoFit/>
          </a:bodyPr>
          <a:lstStyle/>
          <a:p>
            <a:pPr defTabSz="912813">
              <a:spcBef>
                <a:spcPct val="20000"/>
              </a:spcBef>
              <a:defRP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（５）</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農空間の多面的な機能を活かした都市づくり・都市</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農業</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の推進</a:t>
            </a:r>
            <a:endParaRPr lang="ja-JP" altLang="en-US" sz="2800" strike="dblStrike"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Group 2"/>
          <p:cNvGraphicFramePr>
            <a:graphicFrameLocks/>
          </p:cNvGraphicFramePr>
          <p:nvPr>
            <p:extLst>
              <p:ext uri="{D42A27DB-BD31-4B8C-83A1-F6EECF244321}">
                <p14:modId xmlns:p14="http://schemas.microsoft.com/office/powerpoint/2010/main" val="522082815"/>
              </p:ext>
            </p:extLst>
          </p:nvPr>
        </p:nvGraphicFramePr>
        <p:xfrm>
          <a:off x="107950" y="893763"/>
          <a:ext cx="8872538" cy="4216448"/>
        </p:xfrm>
        <a:graphic>
          <a:graphicData uri="http://schemas.openxmlformats.org/drawingml/2006/table">
            <a:tbl>
              <a:tblPr/>
              <a:tblGrid>
                <a:gridCol w="1132175"/>
                <a:gridCol w="7740363"/>
              </a:tblGrid>
              <a:tr h="879053">
                <a:tc>
                  <a:txBody>
                    <a:bodyPr/>
                    <a:lstStyle/>
                    <a:p>
                      <a:pPr marL="0" marR="0" lvl="0" indent="0" algn="l" defTabSz="912813" rtl="0" eaLnBrk="1" fontAlgn="base" latinLnBrk="0" hangingPunct="1">
                        <a:lnSpc>
                          <a:spcPct val="100000"/>
                        </a:lnSpc>
                        <a:spcBef>
                          <a:spcPct val="20000"/>
                        </a:spcBef>
                        <a:spcAft>
                          <a:spcPct val="0"/>
                        </a:spcAft>
                        <a:buClrTx/>
                        <a:buSzTx/>
                        <a:buFontTx/>
                        <a:buNone/>
                        <a:tabLst/>
                        <a:defRPr/>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方向性</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0" marB="456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農空間の多面的な機能を維持し、環境と調和しながら持続的に発展する都市の姿を示すとともに、産業としての農業の強化を図るため、企業・都市住民などの多様な担い手の育成・確保等により、農空間の保全と収益性の高い都市農業を実現する。</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2813" rtl="0" eaLnBrk="1" fontAlgn="base" latinLnBrk="0" hangingPunct="1">
                        <a:lnSpc>
                          <a:spcPts val="1600"/>
                        </a:lnSpc>
                        <a:spcBef>
                          <a:spcPts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また、輸出入拠点となる関空・阪神港を活用し、アジア市場を対象とした農産物等の販売を促進する。</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0" marB="4564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12368">
                <a:tc>
                  <a:txBody>
                    <a:bodyPr/>
                    <a:lstStyle/>
                    <a:p>
                      <a:pPr marL="0" marR="0" lvl="0" indent="0" algn="l" defTabSz="912813"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具体的取組</a:t>
                      </a:r>
                      <a:endParaRPr kumimoji="1" lang="en-US"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24" marR="91424" marT="45640" marB="456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★アジア市場等への食の海外展開</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（関空の活用等によるアジア市場を対象にした農産物等の販売促進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◇多様な担い手の育成・確保</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（「農地中間管理機構」、「準農家制度」の活用等による主力農業者の生産規模拡大や企業・都市住民の農業参入の促進　等）</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◇生産振興・地産地消・６次産業化及び販路拡大の推進</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（農産物直売所を核とした販売農家・地域の活性化、大阪エコ農産物認証制度など農産物の安全安心確保の推進、農業の生産工程を管理・チェックするＧＡＰの推進、大阪産</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もん</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６次産業化サポートセンターの支援等による６次産業化の推進、海外・首都圏等を含めた大阪産</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もん</a:t>
                      </a:r>
                      <a:r>
                        <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の販路拡大とブランド力向上、環境農林水産総合研究所による試験研究・技術開発の推進、ぶどう・ワインラボ整備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◇農空間の保全・活用</a:t>
                      </a: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（地域力による持続可能な農空間づくりの推進、遊休農地の解消・未然防止、営農環境の整備、ため池の総合減災の推進　等）</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74625" marR="0" lvl="0" indent="-174625" algn="l" defTabSz="912813" rtl="0" eaLnBrk="1" fontAlgn="base" latinLnBrk="0" hangingPunct="1">
                        <a:lnSpc>
                          <a:spcPts val="1600"/>
                        </a:lnSpc>
                        <a:spcBef>
                          <a:spcPts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◇府立大学の研究成果を活用した植物工場産業による地域活性化</a:t>
                      </a:r>
                    </a:p>
                  </a:txBody>
                  <a:tcPr marL="91424" marR="91424" marT="45640" marB="4564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51</a:t>
            </a:fld>
            <a:endParaRPr kumimoji="1" lang="ja-JP" altLang="en-US"/>
          </a:p>
        </p:txBody>
      </p:sp>
      <p:sp>
        <p:nvSpPr>
          <p:cNvPr id="9" name="テキスト ボックス 8"/>
          <p:cNvSpPr txBox="1"/>
          <p:nvPr/>
        </p:nvSpPr>
        <p:spPr>
          <a:xfrm>
            <a:off x="251520" y="116632"/>
            <a:ext cx="784887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4947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テキスト ボックス 3"/>
          <p:cNvSpPr txBox="1">
            <a:spLocks noChangeArrowheads="1"/>
          </p:cNvSpPr>
          <p:nvPr/>
        </p:nvSpPr>
        <p:spPr bwMode="auto">
          <a:xfrm>
            <a:off x="243240" y="19712"/>
            <a:ext cx="8826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dirty="0">
                <a:latin typeface="Meiryo UI" pitchFamily="50" charset="-128"/>
                <a:ea typeface="Meiryo UI" pitchFamily="50" charset="-128"/>
                <a:cs typeface="Meiryo UI" pitchFamily="50" charset="-128"/>
              </a:rPr>
              <a:t>成長を</a:t>
            </a:r>
            <a:r>
              <a:rPr lang="ja-JP" altLang="en-US" sz="2400" dirty="0" smtClean="0">
                <a:latin typeface="Meiryo UI" pitchFamily="50" charset="-128"/>
                <a:ea typeface="Meiryo UI" pitchFamily="50" charset="-128"/>
                <a:cs typeface="Meiryo UI" pitchFamily="50" charset="-128"/>
              </a:rPr>
              <a:t>リード</a:t>
            </a:r>
            <a:r>
              <a:rPr lang="ja-JP" altLang="en-US" sz="2400" dirty="0">
                <a:latin typeface="Meiryo UI" pitchFamily="50" charset="-128"/>
                <a:ea typeface="Meiryo UI" pitchFamily="50" charset="-128"/>
                <a:cs typeface="Meiryo UI" pitchFamily="50" charset="-128"/>
              </a:rPr>
              <a:t>していく仕組み　</a:t>
            </a:r>
            <a:r>
              <a:rPr lang="ja-JP" altLang="en-US" dirty="0">
                <a:latin typeface="Meiryo UI" pitchFamily="50" charset="-128"/>
                <a:ea typeface="Meiryo UI" pitchFamily="50" charset="-128"/>
                <a:cs typeface="Meiryo UI" pitchFamily="50" charset="-128"/>
              </a:rPr>
              <a:t>～</a:t>
            </a:r>
            <a:r>
              <a:rPr lang="en-US" altLang="ja-JP" dirty="0" smtClean="0">
                <a:latin typeface="Meiryo UI" pitchFamily="50" charset="-128"/>
                <a:ea typeface="Meiryo UI" pitchFamily="50" charset="-128"/>
                <a:cs typeface="Meiryo UI" pitchFamily="50" charset="-128"/>
              </a:rPr>
              <a:t>2025</a:t>
            </a:r>
            <a:r>
              <a:rPr lang="ja-JP" altLang="en-US" dirty="0" smtClean="0">
                <a:latin typeface="Meiryo UI" pitchFamily="50" charset="-128"/>
                <a:ea typeface="Meiryo UI" pitchFamily="50" charset="-128"/>
                <a:cs typeface="Meiryo UI" pitchFamily="50" charset="-128"/>
              </a:rPr>
              <a:t>日本万国博覧会の誘致に向けた取組み</a:t>
            </a:r>
            <a:r>
              <a:rPr lang="ja-JP" altLang="en-US" dirty="0">
                <a:latin typeface="Meiryo UI" pitchFamily="50" charset="-128"/>
                <a:ea typeface="Meiryo UI" pitchFamily="50" charset="-128"/>
                <a:cs typeface="Meiryo UI" pitchFamily="50" charset="-128"/>
              </a:rPr>
              <a:t>～</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52</a:t>
            </a:fld>
            <a:endParaRPr kumimoji="1" lang="ja-JP" altLang="en-US"/>
          </a:p>
        </p:txBody>
      </p:sp>
      <p:sp>
        <p:nvSpPr>
          <p:cNvPr id="7" name="スライド番号プレースホルダー 1"/>
          <p:cNvSpPr txBox="1">
            <a:spLocks/>
          </p:cNvSpPr>
          <p:nvPr/>
        </p:nvSpPr>
        <p:spPr>
          <a:xfrm>
            <a:off x="6974904" y="6448251"/>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6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mtClean="0"/>
              <a:pPr/>
              <a:t>52</a:t>
            </a:fld>
            <a:endParaRPr lang="ja-JP" altLang="en-US"/>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8989" y="894865"/>
            <a:ext cx="2222245" cy="1407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直線コネクタ 13"/>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5" name="Picture 6" descr="D:\setota\Desktop\P279_Fig9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12" t="17498"/>
          <a:stretch/>
        </p:blipFill>
        <p:spPr bwMode="auto">
          <a:xfrm>
            <a:off x="6084168" y="5314676"/>
            <a:ext cx="2558734" cy="14987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D:\setota\Desktop\P283_Fig9_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4153" y="3665280"/>
            <a:ext cx="2200118" cy="164939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73965" y="1022293"/>
            <a:ext cx="8826500" cy="1908215"/>
          </a:xfrm>
          <a:prstGeom prst="rect">
            <a:avLst/>
          </a:prstGeom>
          <a:noFill/>
        </p:spPr>
        <p:txBody>
          <a:bodyPr wrap="square" rtlCol="0">
            <a:spAutoFit/>
          </a:bodyPr>
          <a:lstStyle/>
          <a:p>
            <a:pPr algn="ct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万博　：　世界の人々が参加する国家プロジェクト</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・関西の強み</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世界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から先進的な知を集めるにふさわしい歴史的文化的な背景を有して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難波津のように、古代より遣隋使等の玄関口として広く世界に開かれてきた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ライフサイエンス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分野の集積、健康に密接に関係する「食」「スポーツ」「笑い」などの分野が多様かつ幅広く集積</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関西には、北大阪バイオクラスターや京都大学</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iPS</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細胞研究など研究機関、企業が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集積</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107504" y="1340768"/>
            <a:ext cx="5117924"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年オリンピック・パラリンピック後も成長を維持させることが重要</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07504" y="548680"/>
            <a:ext cx="1877660" cy="774672"/>
          </a:xfrm>
          <a:prstGeom prst="rect">
            <a:avLst/>
          </a:prstGeom>
          <a:ln w="9525"/>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sz="1600" b="1" spc="300" dirty="0" smtClean="0">
                <a:latin typeface="Meiryo UI" panose="020B0604030504040204" pitchFamily="50" charset="-128"/>
                <a:ea typeface="Meiryo UI" panose="020B0604030504040204" pitchFamily="50" charset="-128"/>
                <a:cs typeface="Meiryo UI" panose="020B0604030504040204" pitchFamily="50" charset="-128"/>
              </a:rPr>
              <a:t>2025</a:t>
            </a:r>
          </a:p>
          <a:p>
            <a:pPr algn="ctr"/>
            <a:r>
              <a:rPr kumimoji="1" lang="ja-JP" altLang="en-US" sz="1600" b="1" spc="300" dirty="0" smtClean="0">
                <a:latin typeface="Meiryo UI" panose="020B0604030504040204" pitchFamily="50" charset="-128"/>
                <a:ea typeface="Meiryo UI" panose="020B0604030504040204" pitchFamily="50" charset="-128"/>
                <a:cs typeface="Meiryo UI" panose="020B0604030504040204" pitchFamily="50" charset="-128"/>
              </a:rPr>
              <a:t>日本万国博覧会</a:t>
            </a:r>
            <a:endParaRPr kumimoji="1" lang="en-US" altLang="ja-JP" sz="1600" b="1" spc="3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b="1" spc="300" dirty="0" smtClean="0">
                <a:latin typeface="Meiryo UI" panose="020B0604030504040204" pitchFamily="50" charset="-128"/>
                <a:ea typeface="Meiryo UI" panose="020B0604030504040204" pitchFamily="50" charset="-128"/>
                <a:cs typeface="Meiryo UI" panose="020B0604030504040204" pitchFamily="50" charset="-128"/>
              </a:rPr>
              <a:t>開催の意義</a:t>
            </a:r>
            <a:endParaRPr kumimoji="1" lang="ja-JP" altLang="en-US" sz="1600" b="1" spc="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二等辺三角形 19"/>
          <p:cNvSpPr/>
          <p:nvPr/>
        </p:nvSpPr>
        <p:spPr>
          <a:xfrm rot="10800000">
            <a:off x="3688977" y="2963161"/>
            <a:ext cx="1724609" cy="155482"/>
          </a:xfrm>
          <a:prstGeom prs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1722123" y="3229564"/>
            <a:ext cx="5688632" cy="450615"/>
          </a:xfrm>
          <a:prstGeom prst="ellipse">
            <a:avLst/>
          </a:prstGeom>
        </p:spPr>
        <p:style>
          <a:lnRef idx="1">
            <a:schemeClr val="accent6"/>
          </a:lnRef>
          <a:fillRef idx="2">
            <a:schemeClr val="accent6"/>
          </a:fillRef>
          <a:effectRef idx="1">
            <a:schemeClr val="accent6"/>
          </a:effectRef>
          <a:fontRef idx="minor">
            <a:schemeClr val="dk1"/>
          </a:fontRef>
        </p:style>
        <p:txBody>
          <a:bodyPr wrap="none" rtlCol="0" anchor="ctr"/>
          <a:lstStyle/>
          <a:p>
            <a:pPr algn="ctr"/>
            <a:r>
              <a:rPr lang="ja-JP" altLang="en-US" b="1" dirty="0">
                <a:latin typeface="Meiryo UI" panose="020B0604030504040204" pitchFamily="50" charset="-128"/>
                <a:ea typeface="Meiryo UI" panose="020B0604030504040204" pitchFamily="50" charset="-128"/>
                <a:cs typeface="Meiryo UI" panose="020B0604030504040204" pitchFamily="50" charset="-128"/>
              </a:rPr>
              <a:t>大阪・関西の強みを世界に発信、成長の起爆剤に</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107504" y="3910812"/>
            <a:ext cx="2016000" cy="504000"/>
          </a:xfrm>
          <a:prstGeom prst="rect">
            <a:avLst/>
          </a:prstGeom>
          <a:ln w="9525"/>
        </p:spPr>
        <p:style>
          <a:lnRef idx="2">
            <a:schemeClr val="accent5"/>
          </a:lnRef>
          <a:fillRef idx="1">
            <a:schemeClr val="lt1"/>
          </a:fillRef>
          <a:effectRef idx="0">
            <a:schemeClr val="accent5"/>
          </a:effectRef>
          <a:fontRef idx="minor">
            <a:schemeClr val="dk1"/>
          </a:fontRef>
        </p:style>
        <p:txBody>
          <a:bodyPr rtlCol="0" anchor="ctr"/>
          <a:lstStyle/>
          <a:p>
            <a:r>
              <a:rPr kumimoji="1" lang="ja-JP" altLang="en-US" sz="1600" b="1" spc="300" dirty="0" smtClean="0">
                <a:latin typeface="Meiryo UI" panose="020B0604030504040204" pitchFamily="50" charset="-128"/>
                <a:ea typeface="Meiryo UI" panose="020B0604030504040204" pitchFamily="50" charset="-128"/>
                <a:cs typeface="Meiryo UI" panose="020B0604030504040204" pitchFamily="50" charset="-128"/>
              </a:rPr>
              <a:t>万博の開催概要</a:t>
            </a:r>
            <a:endParaRPr kumimoji="1" lang="ja-JP" altLang="en-US" sz="1600" b="1" spc="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97687" y="4509120"/>
            <a:ext cx="7695851" cy="2031325"/>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■テーマ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いのち輝く未来社会のデザイン」</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Designing Future Society for Our Lives</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a:p>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■サブテーマ 「多様</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で心身ともに健康な</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生き方」　・「持続</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可能な社会・経済</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システム」</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■コンセプト　未来社会の実験場“</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People’s Living Lab”</a:t>
            </a: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■開催期間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日（土）～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■開催</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場所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洲（人工島）約</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155ha</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・５つ</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の大広場や水上施設も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設置</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888324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20383" y="943620"/>
            <a:ext cx="8946343" cy="800219"/>
          </a:xfrm>
          <a:prstGeom prst="roundRect">
            <a:avLst>
              <a:gd name="adj" fmla="val 4701"/>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36"/>
          <p:cNvSpPr txBox="1"/>
          <p:nvPr/>
        </p:nvSpPr>
        <p:spPr>
          <a:xfrm>
            <a:off x="107504" y="692698"/>
            <a:ext cx="2160240" cy="238043"/>
          </a:xfrm>
          <a:prstGeom prst="rect">
            <a:avLst/>
          </a:prstGeom>
          <a:ln/>
        </p:spPr>
        <p:style>
          <a:lnRef idx="0">
            <a:schemeClr val="dk1"/>
          </a:lnRef>
          <a:fillRef idx="3">
            <a:schemeClr val="dk1"/>
          </a:fillRef>
          <a:effectRef idx="3">
            <a:schemeClr val="dk1"/>
          </a:effectRef>
          <a:fontRef idx="minor">
            <a:schemeClr val="lt1"/>
          </a:fontRef>
        </p:style>
        <p:txBody>
          <a:bodyPr rot="0" spcFirstLastPara="0" vert="horz" wrap="square" lIns="91440" tIns="39600" rIns="91440" bIns="0" numCol="1" spcCol="0" rtlCol="0" fromWordArt="0" anchor="t" anchorCtr="0" forceAA="0" compatLnSpc="1">
            <a:prstTxWarp prst="textNoShape">
              <a:avLst/>
            </a:prstTxWarp>
            <a:noAutofit/>
          </a:bodyPr>
          <a:lstStyle/>
          <a:p>
            <a:pPr algn="ctr">
              <a:lnSpc>
                <a:spcPts val="1600"/>
              </a:lnSpc>
              <a:spcAft>
                <a:spcPts val="1000"/>
              </a:spcAft>
            </a:pPr>
            <a:r>
              <a:rPr lang="ja-JP" altLang="en-US" sz="1400" dirty="0" smtClean="0">
                <a:effectLst/>
                <a:latin typeface="Meiryo UI" panose="020B0604030504040204" pitchFamily="50" charset="-128"/>
                <a:ea typeface="Meiryo UI" panose="020B0604030504040204" pitchFamily="50" charset="-128"/>
                <a:cs typeface="Meiryo UI" panose="020B0604030504040204" pitchFamily="50" charset="-128"/>
              </a:rPr>
              <a:t>大阪ＩＲの基本コンセプト</a:t>
            </a:r>
            <a:endParaRPr lang="ja-JP" sz="14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192394" y="930741"/>
            <a:ext cx="8964486" cy="800219"/>
          </a:xfrm>
          <a:prstGeom prst="rect">
            <a:avLst/>
          </a:prstGeom>
          <a:noFill/>
          <a:ln>
            <a:noFill/>
          </a:ln>
        </p:spPr>
        <p:txBody>
          <a:bodyPr wrap="square" lIns="36000"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u="sng" dirty="0" smtClean="0">
                <a:latin typeface="Meiryo UI" panose="020B0604030504040204" pitchFamily="50" charset="-128"/>
                <a:ea typeface="Meiryo UI" panose="020B0604030504040204" pitchFamily="50" charset="-128"/>
                <a:cs typeface="Meiryo UI" panose="020B0604030504040204" pitchFamily="50" charset="-128"/>
              </a:rPr>
              <a:t>大阪・関西の持続的な経済成長のエンジンとなる</a:t>
            </a:r>
            <a:endParaRPr lang="en-US" altLang="ja-JP" sz="1050" u="sng"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u="sng" spc="3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世界</a:t>
            </a:r>
            <a:r>
              <a:rPr lang="ja-JP" altLang="en-US" sz="1400" b="1" u="sng" spc="3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最高水準の成長型ＩＲ</a:t>
            </a:r>
            <a:endParaRPr lang="en-US" altLang="ja-JP" sz="1400" b="1" u="sng" spc="3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u="sng" dirty="0" smtClean="0">
                <a:latin typeface="Meiryo UI" panose="020B0604030504040204" pitchFamily="50" charset="-128"/>
                <a:ea typeface="Meiryo UI" panose="020B0604030504040204" pitchFamily="50" charset="-128"/>
                <a:cs typeface="Meiryo UI" panose="020B0604030504040204" pitchFamily="50" charset="-128"/>
              </a:rPr>
              <a:t>世界中から人・モノ・投資を呼び込み、経済成長のエンジンとなる</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ため、</a:t>
            </a:r>
            <a:r>
              <a:rPr lang="ja-JP" altLang="en-US" sz="1050" u="sng" dirty="0" smtClean="0">
                <a:latin typeface="Meiryo UI" panose="020B0604030504040204" pitchFamily="50" charset="-128"/>
                <a:ea typeface="Meiryo UI" panose="020B0604030504040204" pitchFamily="50" charset="-128"/>
                <a:cs typeface="Meiryo UI" panose="020B0604030504040204" pitchFamily="50" charset="-128"/>
              </a:rPr>
              <a:t>ビジネス客、ファミリーなど世界の幅広い層をターゲットとする「世界最高水準」のＩＲ</a:t>
            </a:r>
            <a:endParaRPr lang="en-US" altLang="ja-JP" sz="1050" u="sng"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u="sng"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sz="1050" u="sng"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50" u="sng"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1050" u="sng" dirty="0" smtClean="0">
                <a:latin typeface="Meiryo UI" panose="020B0604030504040204" pitchFamily="50" charset="-128"/>
                <a:ea typeface="Meiryo UI" panose="020B0604030504040204" pitchFamily="50" charset="-128"/>
                <a:cs typeface="Meiryo UI" panose="020B0604030504040204" pitchFamily="50" charset="-128"/>
              </a:rPr>
              <a:t>年先を見据え</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、初期投資の効果だけでなく、</a:t>
            </a:r>
            <a:r>
              <a:rPr lang="ja-JP" altLang="en-US" sz="1050" u="sng" dirty="0" smtClean="0">
                <a:latin typeface="Meiryo UI" panose="020B0604030504040204" pitchFamily="50" charset="-128"/>
                <a:ea typeface="Meiryo UI" panose="020B0604030504040204" pitchFamily="50" charset="-128"/>
                <a:cs typeface="Meiryo UI" panose="020B0604030504040204" pitchFamily="50" charset="-128"/>
              </a:rPr>
              <a:t>施設、機能が更新され続ける「成長型」のＩＲ</a:t>
            </a:r>
            <a:endParaRPr lang="en-US" altLang="ja-JP" sz="1050" u="sng"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p:cNvPicPr preferRelativeResize="0">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7362" y="2099557"/>
            <a:ext cx="954760" cy="648000"/>
          </a:xfrm>
          <a:prstGeom prst="rect">
            <a:avLst/>
          </a:prstGeom>
        </p:spPr>
      </p:pic>
      <p:sp>
        <p:nvSpPr>
          <p:cNvPr id="15" name="テキスト ボックス 14"/>
          <p:cNvSpPr txBox="1"/>
          <p:nvPr/>
        </p:nvSpPr>
        <p:spPr>
          <a:xfrm>
            <a:off x="107505" y="2088234"/>
            <a:ext cx="1800200" cy="276999"/>
          </a:xfrm>
          <a:prstGeom prst="rect">
            <a:avLst/>
          </a:prstGeom>
          <a:noFill/>
          <a:ln>
            <a:noFill/>
          </a:ln>
        </p:spPr>
        <p:txBody>
          <a:bodyPr wrap="square" rtlCol="0">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成長の方向性</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215801" y="5528267"/>
            <a:ext cx="1800200" cy="276999"/>
          </a:xfrm>
          <a:prstGeom prst="rect">
            <a:avLst/>
          </a:prstGeom>
          <a:noFill/>
          <a:ln>
            <a:noFill/>
          </a:ln>
        </p:spPr>
        <p:txBody>
          <a:bodyPr wrap="square" rtlCol="0">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４ つ の 柱</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5" y="2038939"/>
            <a:ext cx="8946343" cy="463042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1531566" y="2232250"/>
            <a:ext cx="1616148" cy="246221"/>
          </a:xfrm>
          <a:prstGeom prst="rect">
            <a:avLst/>
          </a:prstGeom>
          <a:solidFill>
            <a:srgbClr val="FFCCFF"/>
          </a:solidFill>
          <a:ln>
            <a:solidFill>
              <a:schemeClr val="accent1"/>
            </a:solidFill>
          </a:ln>
        </p:spPr>
        <p:txBody>
          <a:bodyPr wrap="non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時間軸に沿った成長・発展</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291222" y="2520280"/>
            <a:ext cx="3056419" cy="342000"/>
          </a:xfrm>
          <a:prstGeom prst="rect">
            <a:avLst/>
          </a:prstGeom>
          <a:noFill/>
          <a:ln w="6350">
            <a:noFill/>
            <a:prstDash val="dash"/>
          </a:ln>
        </p:spPr>
        <p:txBody>
          <a:bodyPr wrap="square" lIns="36000" tIns="36000" rIns="36000" bIns="36000" rtlCol="0" anchor="t" anchorCtr="0">
            <a:noAutofit/>
          </a:bodyPr>
          <a:lstStyle/>
          <a:p>
            <a:pPr algn="just"/>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常に世界</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水準の競争力</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近未来</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を感じさせ</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る</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魅力を備える</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ことによる</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将来にわたって</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持続的</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な成長</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・発展</a:t>
            </a:r>
            <a:endParaRPr lang="ja-JP"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5895995" y="2232250"/>
            <a:ext cx="1609736" cy="246221"/>
          </a:xfrm>
          <a:prstGeom prst="rect">
            <a:avLst/>
          </a:prstGeom>
          <a:solidFill>
            <a:srgbClr val="FFCCFF"/>
          </a:solidFill>
          <a:ln>
            <a:solidFill>
              <a:schemeClr val="accent1"/>
            </a:solidFill>
          </a:ln>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空間</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軸に沿った成長・波及</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5692862" y="2520280"/>
            <a:ext cx="3239319" cy="542266"/>
          </a:xfrm>
          <a:prstGeom prst="rect">
            <a:avLst/>
          </a:prstGeom>
          <a:noFill/>
          <a:ln w="6350">
            <a:noFill/>
            <a:prstDash val="dash"/>
          </a:ln>
        </p:spPr>
        <p:txBody>
          <a:bodyPr wrap="square" lIns="36000" tIns="36000" rIns="36000" bIns="36000" rtlCol="0" anchor="t" anchorCtr="0">
            <a:noAutofit/>
          </a:bodyPr>
          <a:lstStyle/>
          <a:p>
            <a:pPr algn="just"/>
            <a:r>
              <a:rPr lang="ja-JP" altLang="ja-JP" sz="900" dirty="0">
                <a:latin typeface="Meiryo UI" panose="020B0604030504040204" pitchFamily="50" charset="-128"/>
                <a:ea typeface="Meiryo UI" panose="020B0604030504040204" pitchFamily="50" charset="-128"/>
                <a:cs typeface="Meiryo UI" panose="020B0604030504040204" pitchFamily="50" charset="-128"/>
              </a:rPr>
              <a:t>大阪ＩＲを訪れる世界中の</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人々</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周辺地域</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つなぐとともに</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・関西</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が誇る</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最先端</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技術</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世界発信によ</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る</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広域</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への</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波及効果</a:t>
            </a:r>
            <a:endParaRPr lang="ja-JP"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5692861" y="2952328"/>
            <a:ext cx="3285308" cy="770012"/>
          </a:xfrm>
          <a:prstGeom prst="rect">
            <a:avLst/>
          </a:prstGeom>
          <a:noFill/>
          <a:ln w="6350">
            <a:solidFill>
              <a:schemeClr val="accent1"/>
            </a:solidFill>
            <a:prstDash val="dash"/>
          </a:ln>
        </p:spPr>
        <p:txBody>
          <a:bodyPr wrap="square" lIns="72000" tIns="36000" rIns="72000" bIns="36000" rtlCol="0" anchor="ctr" anchorCtr="0">
            <a:noAutofit/>
          </a:bodyPr>
          <a:lstStyle/>
          <a:p>
            <a:pPr marL="126000" indent="-457200" algn="just"/>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・関西・日本の歴史、文化</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、観光資源など</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の魅力発信</a:t>
            </a:r>
          </a:p>
          <a:p>
            <a:pPr marL="126000" indent="-457200" algn="just"/>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○海外・国内からのゲートウェイとなる広域観光拠点</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26000" indent="-457200" algn="just"/>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○大阪・関西・西日本との連携による観光客の送り出し</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26000" indent="-457200" algn="just"/>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spc="-30" dirty="0" smtClean="0">
                <a:latin typeface="Meiryo UI" panose="020B0604030504040204" pitchFamily="50" charset="-128"/>
                <a:ea typeface="Meiryo UI" panose="020B0604030504040204" pitchFamily="50" charset="-128"/>
                <a:cs typeface="Meiryo UI" panose="020B0604030504040204" pitchFamily="50" charset="-128"/>
              </a:rPr>
              <a:t>イノベーションにつながる最先端技術の</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ショーケース</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など</a:t>
            </a:r>
            <a:endParaRPr lang="ja-JP"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499992" y="5112568"/>
            <a:ext cx="3936526" cy="386100"/>
          </a:xfrm>
          <a:prstGeom prst="rect">
            <a:avLst/>
          </a:prstGeom>
          <a:noFill/>
          <a:ln w="6350">
            <a:solidFill>
              <a:schemeClr val="accent1"/>
            </a:solidFill>
            <a:prstDash val="dash"/>
          </a:ln>
        </p:spPr>
        <p:txBody>
          <a:bodyPr wrap="square" lIns="72000" tIns="36000" rIns="36000" bIns="36000" rtlCol="0" anchor="ctr" anchorCtr="0">
            <a:noAutofit/>
          </a:bodyPr>
          <a:lstStyle/>
          <a:p>
            <a:pPr marL="108000" indent="-457200"/>
            <a:r>
              <a:rPr lang="ja-JP" altLang="en-US" sz="800" dirty="0">
                <a:latin typeface="Meiryo UI" panose="020B0604030504040204" pitchFamily="50" charset="-128"/>
                <a:ea typeface="Meiryo UI" panose="020B0604030504040204" pitchFamily="50" charset="-128"/>
                <a:cs typeface="Meiryo UI" panose="020B0604030504040204" pitchFamily="50" charset="-128"/>
              </a:rPr>
              <a:t>○海に囲まれた広大な</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土地を最大限に活かしたゆとりある空間</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a:p>
            <a:pPr marL="108000" indent="-4572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○最先端</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技術</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等の</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実践・</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実証</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08000" indent="-4572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時間快適に安心して</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楽しめる空間</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など</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3515540" y="4873100"/>
            <a:ext cx="2077452" cy="226591"/>
          </a:xfrm>
          <a:prstGeom prst="rect">
            <a:avLst/>
          </a:prstGeom>
          <a:solidFill>
            <a:srgbClr val="FFCCFF"/>
          </a:solidFill>
          <a:ln>
            <a:solidFill>
              <a:schemeClr val="accent1"/>
            </a:solidFill>
          </a:ln>
        </p:spPr>
        <p:txBody>
          <a:bodyPr wrap="square" tIns="36000" bIns="36000" rtlCol="0">
            <a:spAutoFit/>
          </a:bodyPr>
          <a:lstStyle/>
          <a:p>
            <a:pPr algn="ctr"/>
            <a:r>
              <a:rPr lang="ja-JP" altLang="en-US" sz="1000" dirty="0">
                <a:latin typeface="Meiryo UI" panose="020B0604030504040204" pitchFamily="50" charset="-128"/>
                <a:ea typeface="Meiryo UI" panose="020B0604030504040204" pitchFamily="50" charset="-128"/>
                <a:cs typeface="Meiryo UI" panose="020B0604030504040204" pitchFamily="50" charset="-128"/>
              </a:rPr>
              <a:t>ポテンシャル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を活かした価値創出</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a:spLocks/>
          </p:cNvSpPr>
          <p:nvPr/>
        </p:nvSpPr>
        <p:spPr>
          <a:xfrm>
            <a:off x="180408" y="5811899"/>
            <a:ext cx="5045124" cy="785455"/>
          </a:xfrm>
          <a:prstGeom prst="roundRect">
            <a:avLst>
              <a:gd name="adj" fmla="val 5068"/>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576000" rIns="72000" rtlCol="0" anchor="t" anchorCtr="0"/>
          <a:lstStyle/>
          <a:p>
            <a:pPr marL="174625" indent="-174625" algn="ctr">
              <a:spcAft>
                <a:spcPts val="60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③ </a:t>
            </a:r>
            <a:r>
              <a:rPr lang="ja-JP" altLang="en-US" sz="1050" spc="-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世界に類をみない魅力ある空間形成、最先端技術の活用による スマートリゾートの実現</a:t>
            </a:r>
            <a:endParaRPr lang="en-US" altLang="ja-JP" sz="1050" spc="-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角丸四角形 26"/>
          <p:cNvSpPr>
            <a:spLocks/>
          </p:cNvSpPr>
          <p:nvPr/>
        </p:nvSpPr>
        <p:spPr>
          <a:xfrm>
            <a:off x="218149" y="5869661"/>
            <a:ext cx="2579409" cy="416529"/>
          </a:xfrm>
          <a:prstGeom prst="roundRect">
            <a:avLst>
              <a:gd name="adj" fmla="val 5068"/>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ctr"/>
          <a:lstStyle/>
          <a:p>
            <a:pPr marL="72000"/>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①大阪・関西・日本観光の要となる独創性に</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72000"/>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富む国際的</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エンターテイメント拠点の</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形成</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角丸四角形 27"/>
          <p:cNvSpPr>
            <a:spLocks/>
          </p:cNvSpPr>
          <p:nvPr/>
        </p:nvSpPr>
        <p:spPr>
          <a:xfrm>
            <a:off x="2869567" y="5883691"/>
            <a:ext cx="2304256" cy="416529"/>
          </a:xfrm>
          <a:prstGeom prst="roundRect">
            <a:avLst>
              <a:gd name="adj" fmla="val 5068"/>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ctr"/>
          <a:lstStyle/>
          <a:p>
            <a:pPr marL="36000"/>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②世界水準の競争力を備えた</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6000"/>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オールインワンＭＩＣＥ拠点の形成</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36"/>
          <p:cNvSpPr txBox="1"/>
          <p:nvPr/>
        </p:nvSpPr>
        <p:spPr>
          <a:xfrm>
            <a:off x="107659" y="1800200"/>
            <a:ext cx="2160240" cy="262800"/>
          </a:xfrm>
          <a:prstGeom prst="rect">
            <a:avLst/>
          </a:prstGeom>
          <a:ln/>
        </p:spPr>
        <p:style>
          <a:lnRef idx="0">
            <a:schemeClr val="dk1"/>
          </a:lnRef>
          <a:fillRef idx="3">
            <a:schemeClr val="dk1"/>
          </a:fillRef>
          <a:effectRef idx="3">
            <a:schemeClr val="dk1"/>
          </a:effectRef>
          <a:fontRef idx="minor">
            <a:schemeClr val="lt1"/>
          </a:fontRef>
        </p:style>
        <p:txBody>
          <a:bodyPr rot="0" spcFirstLastPara="0" vert="horz" wrap="square" lIns="91440" tIns="39600" rIns="91440" bIns="0" numCol="1" spcCol="0" rtlCol="0" fromWordArt="0" anchor="t" anchorCtr="0" forceAA="0" compatLnSpc="1">
            <a:prstTxWarp prst="textNoShape">
              <a:avLst/>
            </a:prstTxWarp>
            <a:noAutofit/>
          </a:bodyPr>
          <a:lstStyle/>
          <a:p>
            <a:pPr algn="ctr">
              <a:lnSpc>
                <a:spcPts val="1600"/>
              </a:lnSpc>
              <a:spcAft>
                <a:spcPts val="1000"/>
              </a:spcAft>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大阪ＩＲのめざす姿</a:t>
            </a:r>
            <a:endParaRPr lang="ja-JP" sz="14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2267744" y="5184578"/>
            <a:ext cx="4615586" cy="204143"/>
          </a:xfrm>
          <a:prstGeom prst="rect">
            <a:avLst/>
          </a:prstGeom>
          <a:noFill/>
          <a:ln w="6350">
            <a:noFill/>
            <a:prstDash val="dash"/>
          </a:ln>
        </p:spPr>
        <p:txBody>
          <a:bodyPr wrap="square" lIns="144000" tIns="72000" rIns="108000" rtlCol="0" anchor="ctr" anchorCtr="0">
            <a:noAutofit/>
          </a:bodyPr>
          <a:lstStyle/>
          <a:p>
            <a:pPr algn="just"/>
            <a:r>
              <a:rPr lang="ja-JP" altLang="ja-JP" sz="900" dirty="0">
                <a:latin typeface="Meiryo UI" panose="020B0604030504040204" pitchFamily="50" charset="-128"/>
                <a:ea typeface="Meiryo UI" panose="020B0604030504040204" pitchFamily="50" charset="-128"/>
                <a:cs typeface="Meiryo UI" panose="020B0604030504040204" pitchFamily="50" charset="-128"/>
              </a:rPr>
              <a:t>夢洲の立地特性をポテンシャルと</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して捉え、</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それを活か</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すこと</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によ</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る</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新たな価値創出</a:t>
            </a:r>
            <a:endParaRPr lang="ja-JP"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42103" y="2989530"/>
            <a:ext cx="3252012" cy="754886"/>
          </a:xfrm>
          <a:prstGeom prst="rect">
            <a:avLst/>
          </a:prstGeom>
          <a:noFill/>
          <a:ln w="6350">
            <a:solidFill>
              <a:schemeClr val="accent1"/>
            </a:solidFill>
            <a:prstDash val="dash"/>
          </a:ln>
        </p:spPr>
        <p:txBody>
          <a:bodyPr wrap="square" lIns="108000" tIns="36000" rIns="72000" bIns="36000" rtlCol="0" anchor="ctr" anchorCtr="0">
            <a:noAutofit/>
          </a:bodyPr>
          <a:lstStyle/>
          <a:p>
            <a:pPr marL="108000" indent="-457200" algn="just"/>
            <a:r>
              <a:rPr lang="ja-JP" altLang="en-US" sz="800" dirty="0">
                <a:latin typeface="Meiryo UI" panose="020B0604030504040204" pitchFamily="50" charset="-128"/>
                <a:ea typeface="Meiryo UI" panose="020B0604030504040204" pitchFamily="50" charset="-128"/>
                <a:cs typeface="Meiryo UI" panose="020B0604030504040204" pitchFamily="50" charset="-128"/>
              </a:rPr>
              <a:t>○世界中に類を見ない</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新しいエンターテイメント</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体感できる空間</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08000" indent="-457200" algn="just"/>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産業振興・ビジネス創出に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寄与する人・モノ</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・情報・技術の</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交流拠点</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a:p>
            <a:pPr marL="108000" indent="-457200" algn="just"/>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メディカル、スポーツ、</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フードなどを</a:t>
            </a:r>
            <a:r>
              <a:rPr lang="ja-JP" altLang="en-US" sz="800" spc="-50" dirty="0" smtClean="0">
                <a:latin typeface="Meiryo UI" panose="020B0604030504040204" pitchFamily="50" charset="-128"/>
                <a:ea typeface="Meiryo UI" panose="020B0604030504040204" pitchFamily="50" charset="-128"/>
                <a:cs typeface="Meiryo UI" panose="020B0604030504040204" pitchFamily="50" charset="-128"/>
              </a:rPr>
              <a:t>テーマに</a:t>
            </a:r>
            <a:r>
              <a:rPr lang="ja-JP" altLang="en-US" sz="800" spc="-50" dirty="0">
                <a:latin typeface="Meiryo UI" panose="020B0604030504040204" pitchFamily="50" charset="-128"/>
                <a:ea typeface="Meiryo UI" panose="020B0604030504040204" pitchFamily="50" charset="-128"/>
                <a:cs typeface="Meiryo UI" panose="020B0604030504040204" pitchFamily="50" charset="-128"/>
              </a:rPr>
              <a:t>した</a:t>
            </a:r>
            <a:r>
              <a:rPr lang="ja-JP" altLang="en-US" sz="800" spc="-50" dirty="0" smtClean="0">
                <a:latin typeface="Meiryo UI" panose="020B0604030504040204" pitchFamily="50" charset="-128"/>
                <a:ea typeface="Meiryo UI" panose="020B0604030504040204" pitchFamily="50" charset="-128"/>
                <a:cs typeface="Meiryo UI" panose="020B0604030504040204" pitchFamily="50" charset="-128"/>
              </a:rPr>
              <a:t>ニューツーリズムの創出</a:t>
            </a:r>
            <a:endParaRPr lang="en-US" altLang="ja-JP" sz="800" spc="-50" dirty="0" smtClean="0">
              <a:latin typeface="Meiryo UI" panose="020B0604030504040204" pitchFamily="50" charset="-128"/>
              <a:ea typeface="Meiryo UI" panose="020B0604030504040204" pitchFamily="50" charset="-128"/>
              <a:cs typeface="Meiryo UI" panose="020B0604030504040204" pitchFamily="50" charset="-128"/>
            </a:endParaRPr>
          </a:p>
          <a:p>
            <a:pPr marL="108000" indent="-457200" algn="just"/>
            <a:r>
              <a:rPr lang="ja-JP" altLang="en-US" sz="800" spc="-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ランドマークとなるシンボリックな都市景観</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08000" indent="-457200" algn="just"/>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spc="-30" dirty="0" smtClean="0">
                <a:latin typeface="Meiryo UI" panose="020B0604030504040204" pitchFamily="50" charset="-128"/>
                <a:ea typeface="Meiryo UI" panose="020B0604030504040204" pitchFamily="50" charset="-128"/>
                <a:cs typeface="Meiryo UI" panose="020B0604030504040204" pitchFamily="50" charset="-128"/>
              </a:rPr>
              <a:t>ＩＣＴ</a:t>
            </a:r>
            <a:r>
              <a:rPr lang="ja-JP" altLang="en-US" sz="800" spc="-30" dirty="0">
                <a:latin typeface="Meiryo UI" panose="020B0604030504040204" pitchFamily="50" charset="-128"/>
                <a:ea typeface="Meiryo UI" panose="020B0604030504040204" pitchFamily="50" charset="-128"/>
                <a:cs typeface="Meiryo UI" panose="020B0604030504040204" pitchFamily="50" charset="-128"/>
              </a:rPr>
              <a:t>・ＩｏＴ</a:t>
            </a:r>
            <a:r>
              <a:rPr lang="ja-JP" altLang="en-US" sz="800" spc="-30" dirty="0" smtClean="0">
                <a:latin typeface="Meiryo UI" panose="020B0604030504040204" pitchFamily="50" charset="-128"/>
                <a:ea typeface="Meiryo UI" panose="020B0604030504040204" pitchFamily="50" charset="-128"/>
                <a:cs typeface="Meiryo UI" panose="020B0604030504040204" pitchFamily="50" charset="-128"/>
              </a:rPr>
              <a:t>など確かな技術</a:t>
            </a:r>
            <a:r>
              <a:rPr lang="ja-JP" altLang="en-US" sz="800" spc="-3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800" spc="-30" dirty="0" smtClean="0">
                <a:latin typeface="Meiryo UI" panose="020B0604030504040204" pitchFamily="50" charset="-128"/>
                <a:ea typeface="Meiryo UI" panose="020B0604030504040204" pitchFamily="50" charset="-128"/>
                <a:cs typeface="Meiryo UI" panose="020B0604030504040204" pitchFamily="50" charset="-128"/>
              </a:rPr>
              <a:t>支えられた</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スマートなまちづくり　　など</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33" name="図 32" descr="R:\2016\O160162_大阪市／Ｈ２８年度夢洲まちづくり構想検討業務\作業中\03.調査・コンサルティング業務\05.作業\★★夢洲まちづくり構想(素案)\NAIS\O930060l_101.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65044" y="4055941"/>
            <a:ext cx="1548000" cy="870896"/>
          </a:xfrm>
          <a:prstGeom prst="rect">
            <a:avLst/>
          </a:prstGeom>
          <a:noFill/>
          <a:ln>
            <a:noFill/>
          </a:ln>
          <a:extLst>
            <a:ext uri="{53640926-AAD7-44D8-BBD7-CCE9431645EC}">
              <a14:shadowObscured xmlns:a14="http://schemas.microsoft.com/office/drawing/2010/main"/>
            </a:ext>
          </a:extLst>
        </p:spPr>
      </p:pic>
      <p:pic>
        <p:nvPicPr>
          <p:cNvPr id="34" name="図 33" descr="https://www.toyota.co.jp/Museum/collections/list/data/common/images/0180_Toyotai-uni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1953" y="3833118"/>
            <a:ext cx="757325" cy="559371"/>
          </a:xfrm>
          <a:prstGeom prst="rect">
            <a:avLst/>
          </a:prstGeom>
          <a:noFill/>
          <a:ln>
            <a:noFill/>
          </a:ln>
        </p:spPr>
      </p:pic>
      <p:pic>
        <p:nvPicPr>
          <p:cNvPr id="35" name="図 34"/>
          <p:cNvPicPr>
            <a:picLocks noChangeAspect="1"/>
          </p:cNvPicPr>
          <p:nvPr/>
        </p:nvPicPr>
        <p:blipFill rotWithShape="1">
          <a:blip r:embed="rId5" cstate="print">
            <a:extLst>
              <a:ext uri="{28A0092B-C50C-407E-A947-70E740481C1C}">
                <a14:useLocalDpi xmlns:a14="http://schemas.microsoft.com/office/drawing/2010/main" val="0"/>
              </a:ext>
            </a:extLst>
          </a:blip>
          <a:srcRect t="7553" r="6401"/>
          <a:stretch/>
        </p:blipFill>
        <p:spPr bwMode="auto">
          <a:xfrm>
            <a:off x="179512" y="4032450"/>
            <a:ext cx="1224000" cy="863447"/>
          </a:xfrm>
          <a:prstGeom prst="rect">
            <a:avLst/>
          </a:prstGeom>
          <a:ln>
            <a:noFill/>
          </a:ln>
          <a:extLst>
            <a:ext uri="{53640926-AAD7-44D8-BBD7-CCE9431645EC}">
              <a14:shadowObscured xmlns:a14="http://schemas.microsoft.com/office/drawing/2010/main"/>
            </a:ext>
          </a:extLst>
        </p:spPr>
      </p:pic>
      <p:pic>
        <p:nvPicPr>
          <p:cNvPr id="36" name="図 35" descr="http://www.hannovermesse.de/files/001-fs5/media/bilder/bildergalerien/2016-industrial-automation/industrial-automation-hm16-h09-4-1514670_image_gallery_desktop.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71334" y="2544638"/>
            <a:ext cx="1237057" cy="684000"/>
          </a:xfrm>
          <a:prstGeom prst="rect">
            <a:avLst/>
          </a:prstGeom>
          <a:noFill/>
          <a:ln>
            <a:noFill/>
          </a:ln>
        </p:spPr>
      </p:pic>
      <p:pic>
        <p:nvPicPr>
          <p:cNvPr id="37" name="図 36"/>
          <p:cNvPicPr>
            <a:picLocks noChangeAspect="1"/>
          </p:cNvPicPr>
          <p:nvPr/>
        </p:nvPicPr>
        <p:blipFill rotWithShape="1">
          <a:blip r:embed="rId7">
            <a:extLst>
              <a:ext uri="{28A0092B-C50C-407E-A947-70E740481C1C}">
                <a14:useLocalDpi xmlns:a14="http://schemas.microsoft.com/office/drawing/2010/main" val="0"/>
              </a:ext>
            </a:extLst>
          </a:blip>
          <a:srcRect b="28012"/>
          <a:stretch/>
        </p:blipFill>
        <p:spPr bwMode="auto">
          <a:xfrm>
            <a:off x="3411769" y="2088232"/>
            <a:ext cx="973306" cy="648000"/>
          </a:xfrm>
          <a:prstGeom prst="rect">
            <a:avLst/>
          </a:prstGeom>
          <a:ln>
            <a:noFill/>
          </a:ln>
          <a:extLst>
            <a:ext uri="{53640926-AAD7-44D8-BBD7-CCE9431645EC}">
              <a14:shadowObscured xmlns:a14="http://schemas.microsoft.com/office/drawing/2010/main"/>
            </a:ext>
          </a:extLst>
        </p:spPr>
      </p:pic>
      <p:pic>
        <p:nvPicPr>
          <p:cNvPr id="38" name="図 3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bwMode="auto">
          <a:xfrm>
            <a:off x="5724128" y="3816426"/>
            <a:ext cx="2160000" cy="819699"/>
          </a:xfrm>
          <a:prstGeom prst="rect">
            <a:avLst/>
          </a:prstGeom>
          <a:ln>
            <a:noFill/>
          </a:ln>
          <a:extLst>
            <a:ext uri="{53640926-AAD7-44D8-BBD7-CCE9431645EC}">
              <a14:shadowObscured xmlns:a14="http://schemas.microsoft.com/office/drawing/2010/main"/>
            </a:ext>
          </a:extLst>
        </p:spPr>
      </p:pic>
      <p:pic>
        <p:nvPicPr>
          <p:cNvPr id="39" name="図 38"/>
          <p:cNvPicPr>
            <a:picLocks noChangeAspect="1"/>
          </p:cNvPicPr>
          <p:nvPr/>
        </p:nvPicPr>
        <p:blipFill rotWithShape="1">
          <a:blip r:embed="rId9" cstate="print">
            <a:extLst>
              <a:ext uri="{28A0092B-C50C-407E-A947-70E740481C1C}">
                <a14:useLocalDpi xmlns:a14="http://schemas.microsoft.com/office/drawing/2010/main"/>
              </a:ext>
            </a:extLst>
          </a:blip>
          <a:srcRect l="-200"/>
          <a:stretch/>
        </p:blipFill>
        <p:spPr bwMode="auto">
          <a:xfrm>
            <a:off x="8263021" y="4426037"/>
            <a:ext cx="629459" cy="447063"/>
          </a:xfrm>
          <a:prstGeom prst="rect">
            <a:avLst/>
          </a:prstGeom>
          <a:ln>
            <a:noFill/>
          </a:ln>
          <a:extLst>
            <a:ext uri="{53640926-AAD7-44D8-BBD7-CCE9431645EC}">
              <a14:shadowObscured xmlns:a14="http://schemas.microsoft.com/office/drawing/2010/main"/>
            </a:ext>
          </a:extLst>
        </p:spPr>
      </p:pic>
      <p:sp>
        <p:nvSpPr>
          <p:cNvPr id="40" name="テキスト ボックス 39"/>
          <p:cNvSpPr txBox="1">
            <a:spLocks noChangeAspect="1"/>
          </p:cNvSpPr>
          <p:nvPr/>
        </p:nvSpPr>
        <p:spPr>
          <a:xfrm>
            <a:off x="3352514" y="3452763"/>
            <a:ext cx="1255103" cy="811667"/>
          </a:xfrm>
          <a:prstGeom prst="ellipse">
            <a:avLst/>
          </a:prstGeom>
          <a:solidFill>
            <a:srgbClr val="0099FF">
              <a:alpha val="25000"/>
            </a:srgbClr>
          </a:solidFill>
          <a:ln w="12700" cmpd="sng">
            <a:solidFill>
              <a:schemeClr val="tx2">
                <a:lumMod val="50000"/>
              </a:schemeClr>
            </a:solidFill>
            <a:prstDash val="solid"/>
          </a:ln>
        </p:spPr>
        <p:txBody>
          <a:bodyPr wrap="none" tIns="36000" bIns="252000" rtlCol="0" anchor="ctr" anchorCtr="1">
            <a:noAutofit/>
          </a:bodyPr>
          <a:lstStyle/>
          <a:p>
            <a:pPr algn="ct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夢</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と未来</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を</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創造するＩＲ</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a:spLocks noChangeAspect="1"/>
          </p:cNvSpPr>
          <p:nvPr/>
        </p:nvSpPr>
        <p:spPr>
          <a:xfrm>
            <a:off x="4444332" y="3451011"/>
            <a:ext cx="1255103" cy="813331"/>
          </a:xfrm>
          <a:prstGeom prst="ellipse">
            <a:avLst/>
          </a:prstGeom>
          <a:solidFill>
            <a:srgbClr val="0099FF">
              <a:alpha val="25000"/>
            </a:srgbClr>
          </a:solidFill>
          <a:ln w="12700" cmpd="sng">
            <a:solidFill>
              <a:schemeClr val="tx2">
                <a:lumMod val="75000"/>
              </a:schemeClr>
            </a:solidFill>
            <a:prstDash val="solid"/>
          </a:ln>
        </p:spPr>
        <p:txBody>
          <a:bodyPr wrap="none" tIns="0" bIns="252000" rtlCol="0" anchor="ctr" anchorCtr="1">
            <a:noAutofit/>
          </a:bodyPr>
          <a:lstStyle/>
          <a:p>
            <a:pPr algn="ct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ひろがり・</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つながりを</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生み出すＩＲ</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a:spLocks noChangeAspect="1"/>
          </p:cNvSpPr>
          <p:nvPr/>
        </p:nvSpPr>
        <p:spPr>
          <a:xfrm>
            <a:off x="3898422" y="3949302"/>
            <a:ext cx="1255102" cy="830097"/>
          </a:xfrm>
          <a:prstGeom prst="ellipse">
            <a:avLst/>
          </a:prstGeom>
          <a:solidFill>
            <a:srgbClr val="0099FF">
              <a:alpha val="25000"/>
            </a:srgbClr>
          </a:solidFill>
          <a:ln w="12700" cmpd="sng">
            <a:solidFill>
              <a:schemeClr val="tx2">
                <a:lumMod val="75000"/>
              </a:schemeClr>
            </a:solidFill>
            <a:prstDash val="solid"/>
          </a:ln>
        </p:spPr>
        <p:txBody>
          <a:bodyPr wrap="none" tIns="144000" rtlCol="0" anchor="ctr" anchorCtr="1">
            <a:noAutofit/>
          </a:bodyPr>
          <a:lstStyle/>
          <a:p>
            <a:pPr algn="ctr" defTabSz="1420813">
              <a:lnSpc>
                <a:spcPts val="1200"/>
              </a:lnSpc>
              <a:tabLst>
                <a:tab pos="7624763" algn="l"/>
                <a:tab pos="7988300" algn="l"/>
                <a:tab pos="8431213" algn="l"/>
              </a:tabLst>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夢洲」を</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pPr algn="ctr" defTabSz="1420813">
              <a:lnSpc>
                <a:spcPts val="1200"/>
              </a:lnSpc>
              <a:tabLst>
                <a:tab pos="7624763" algn="l"/>
                <a:tab pos="7988300" algn="l"/>
                <a:tab pos="8431213" algn="l"/>
              </a:tabLst>
            </a:pP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活かすＩＲ</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3473724" y="3254801"/>
            <a:ext cx="2178396" cy="153888"/>
          </a:xfrm>
          <a:prstGeom prst="rect">
            <a:avLst/>
          </a:prstGeom>
          <a:noFill/>
        </p:spPr>
        <p:txBody>
          <a:bodyPr wrap="square" lIns="0" tIns="0" rIns="0" bIns="0" rtlCol="0">
            <a:spAutoFit/>
          </a:bodyPr>
          <a:lstStyle/>
          <a:p>
            <a:r>
              <a:rPr lang="ja-JP" altLang="en-US" sz="5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500" dirty="0">
                <a:latin typeface="Meiryo UI" panose="020B0604030504040204" pitchFamily="50" charset="-128"/>
                <a:ea typeface="Meiryo UI" panose="020B0604030504040204" pitchFamily="50" charset="-128"/>
                <a:cs typeface="Meiryo UI" panose="020B0604030504040204" pitchFamily="50" charset="-128"/>
              </a:rPr>
              <a:t>　国立劇場歌舞伎情報サイト</a:t>
            </a:r>
            <a:r>
              <a:rPr lang="en-US" altLang="ja-JP" sz="500" dirty="0">
                <a:latin typeface="Meiryo UI" panose="020B0604030504040204" pitchFamily="50" charset="-128"/>
                <a:ea typeface="Meiryo UI" panose="020B0604030504040204" pitchFamily="50" charset="-128"/>
                <a:cs typeface="Meiryo UI" panose="020B0604030504040204" pitchFamily="50" charset="-128"/>
              </a:rPr>
              <a:t>HP</a:t>
            </a:r>
            <a:r>
              <a:rPr lang="ja-JP" altLang="en-US" sz="5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500" dirty="0" smtClean="0">
                <a:latin typeface="Meiryo UI" panose="020B0604030504040204" pitchFamily="50" charset="-128"/>
                <a:ea typeface="Meiryo UI" panose="020B0604030504040204" pitchFamily="50" charset="-128"/>
                <a:cs typeface="Meiryo UI" panose="020B0604030504040204" pitchFamily="50" charset="-128"/>
              </a:rPr>
              <a:t>関西</a:t>
            </a:r>
            <a:r>
              <a:rPr lang="ja-JP" altLang="en-US" sz="500" dirty="0">
                <a:latin typeface="Meiryo UI" panose="020B0604030504040204" pitchFamily="50" charset="-128"/>
                <a:ea typeface="Meiryo UI" panose="020B0604030504040204" pitchFamily="50" charset="-128"/>
                <a:cs typeface="Meiryo UI" panose="020B0604030504040204" pitchFamily="50" charset="-128"/>
              </a:rPr>
              <a:t>広域</a:t>
            </a:r>
            <a:r>
              <a:rPr lang="ja-JP" altLang="en-US" sz="500" dirty="0" smtClean="0">
                <a:latin typeface="Meiryo UI" panose="020B0604030504040204" pitchFamily="50" charset="-128"/>
                <a:ea typeface="Meiryo UI" panose="020B0604030504040204" pitchFamily="50" charset="-128"/>
                <a:cs typeface="Meiryo UI" panose="020B0604030504040204" pitchFamily="50" charset="-128"/>
              </a:rPr>
              <a:t>連合「</a:t>
            </a:r>
            <a:r>
              <a:rPr lang="ja-JP" altLang="en-US" sz="500" dirty="0">
                <a:latin typeface="Meiryo UI" panose="020B0604030504040204" pitchFamily="50" charset="-128"/>
                <a:ea typeface="Meiryo UI" panose="020B0604030504040204" pitchFamily="50" charset="-128"/>
                <a:cs typeface="Meiryo UI" panose="020B0604030504040204" pitchFamily="50" charset="-128"/>
              </a:rPr>
              <a:t>関西の食文化</a:t>
            </a:r>
            <a:r>
              <a:rPr lang="ja-JP" altLang="en-US" sz="5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500" dirty="0" smtClean="0">
                <a:latin typeface="Meiryo UI" panose="020B0604030504040204" pitchFamily="50" charset="-128"/>
                <a:ea typeface="Meiryo UI" panose="020B0604030504040204" pitchFamily="50" charset="-128"/>
                <a:cs typeface="Meiryo UI" panose="020B0604030504040204" pitchFamily="50" charset="-128"/>
              </a:rPr>
              <a:t>HP</a:t>
            </a:r>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5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5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500" dirty="0" smtClean="0">
                <a:latin typeface="Meiryo UI" panose="020B0604030504040204" pitchFamily="50" charset="-128"/>
                <a:ea typeface="Meiryo UI" panose="020B0604030504040204" pitchFamily="50" charset="-128"/>
                <a:cs typeface="Meiryo UI" panose="020B0604030504040204" pitchFamily="50" charset="-128"/>
              </a:rPr>
              <a:t>　　　　ハノーバーメッセ</a:t>
            </a:r>
            <a:r>
              <a:rPr lang="en-US" altLang="ja-JP" sz="500" dirty="0" smtClean="0">
                <a:latin typeface="Meiryo UI" panose="020B0604030504040204" pitchFamily="50" charset="-128"/>
                <a:ea typeface="Meiryo UI" panose="020B0604030504040204" pitchFamily="50" charset="-128"/>
                <a:cs typeface="Meiryo UI" panose="020B0604030504040204" pitchFamily="50" charset="-128"/>
              </a:rPr>
              <a:t>HP</a:t>
            </a:r>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467544" y="4968552"/>
            <a:ext cx="2178396" cy="76944"/>
          </a:xfrm>
          <a:prstGeom prst="rect">
            <a:avLst/>
          </a:prstGeom>
          <a:noFill/>
        </p:spPr>
        <p:txBody>
          <a:bodyPr wrap="square" lIns="0" tIns="0" rIns="0" bIns="0" rtlCol="0">
            <a:spAutoFit/>
          </a:bodyPr>
          <a:lstStyle/>
          <a:p>
            <a:r>
              <a:rPr lang="ja-JP" altLang="en-US" sz="500" dirty="0" smtClean="0">
                <a:latin typeface="Meiryo UI" panose="020B0604030504040204" pitchFamily="50" charset="-128"/>
                <a:ea typeface="Meiryo UI" panose="020B0604030504040204" pitchFamily="50" charset="-128"/>
                <a:cs typeface="Meiryo UI" panose="020B0604030504040204" pitchFamily="50" charset="-128"/>
              </a:rPr>
              <a:t>（出典）　日建設計、</a:t>
            </a:r>
            <a:r>
              <a:rPr lang="en-US" altLang="ja-JP" sz="500" dirty="0">
                <a:latin typeface="Meiryo UI" panose="020B0604030504040204" pitchFamily="50" charset="-128"/>
                <a:ea typeface="Meiryo UI" panose="020B0604030504040204" pitchFamily="50" charset="-128"/>
                <a:cs typeface="Meiryo UI" panose="020B0604030504040204" pitchFamily="50" charset="-128"/>
              </a:rPr>
              <a:t> https//pixabay.com/ja/</a:t>
            </a:r>
          </a:p>
        </p:txBody>
      </p:sp>
      <p:sp>
        <p:nvSpPr>
          <p:cNvPr id="46" name="テキスト ボックス 45"/>
          <p:cNvSpPr txBox="1"/>
          <p:nvPr/>
        </p:nvSpPr>
        <p:spPr>
          <a:xfrm>
            <a:off x="5785524" y="4819600"/>
            <a:ext cx="2092791" cy="76944"/>
          </a:xfrm>
          <a:prstGeom prst="rect">
            <a:avLst/>
          </a:prstGeom>
          <a:noFill/>
        </p:spPr>
        <p:txBody>
          <a:bodyPr wrap="square" lIns="0" tIns="0" rIns="0" bIns="0" rtlCol="0">
            <a:spAutoFit/>
          </a:bodyPr>
          <a:lstStyle/>
          <a:p>
            <a:r>
              <a:rPr lang="ja-JP" altLang="en-US" sz="5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5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500" dirty="0">
                <a:latin typeface="Meiryo UI" panose="020B0604030504040204" pitchFamily="50" charset="-128"/>
                <a:ea typeface="Meiryo UI" panose="020B0604030504040204" pitchFamily="50" charset="-128"/>
                <a:cs typeface="Meiryo UI" panose="020B0604030504040204" pitchFamily="50" charset="-128"/>
              </a:rPr>
              <a:t>https://</a:t>
            </a:r>
            <a:r>
              <a:rPr lang="en-US" altLang="ja-JP" sz="500" dirty="0" smtClean="0">
                <a:latin typeface="Meiryo UI" panose="020B0604030504040204" pitchFamily="50" charset="-128"/>
                <a:ea typeface="Meiryo UI" panose="020B0604030504040204" pitchFamily="50" charset="-128"/>
                <a:cs typeface="Meiryo UI" panose="020B0604030504040204" pitchFamily="50" charset="-128"/>
              </a:rPr>
              <a:t>www.flickr.com</a:t>
            </a:r>
          </a:p>
        </p:txBody>
      </p:sp>
      <p:sp>
        <p:nvSpPr>
          <p:cNvPr id="3" name="左矢印吹き出し 2"/>
          <p:cNvSpPr/>
          <p:nvPr/>
        </p:nvSpPr>
        <p:spPr>
          <a:xfrm>
            <a:off x="5107507" y="5877274"/>
            <a:ext cx="2344814" cy="695185"/>
          </a:xfrm>
          <a:prstGeom prst="leftArrowCallout">
            <a:avLst>
              <a:gd name="adj1" fmla="val 25000"/>
              <a:gd name="adj2" fmla="val 25000"/>
              <a:gd name="adj3" fmla="val 25000"/>
              <a:gd name="adj4" fmla="val 89285"/>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a:endPar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5148065" y="5993904"/>
            <a:ext cx="2346159" cy="415498"/>
          </a:xfrm>
          <a:prstGeom prst="rect">
            <a:avLst/>
          </a:prstGeom>
        </p:spPr>
        <p:txBody>
          <a:bodyPr>
            <a:spAutoFit/>
          </a:bodyPr>
          <a:lstStyle/>
          <a:p>
            <a:pPr marL="174625" algn="ct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④ 世界の先進事例を進化させた</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algn="ct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総合的な懸念事項対策</a:t>
            </a:r>
            <a:endPar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5562637" y="6623774"/>
            <a:ext cx="3617875" cy="261610"/>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（出典）大阪</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基本構想（案）・中間骨子の概要</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3"/>
          <p:cNvSpPr txBox="1">
            <a:spLocks noChangeArrowheads="1"/>
          </p:cNvSpPr>
          <p:nvPr/>
        </p:nvSpPr>
        <p:spPr bwMode="auto">
          <a:xfrm>
            <a:off x="243240" y="19712"/>
            <a:ext cx="8826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dirty="0">
                <a:latin typeface="Meiryo UI" pitchFamily="50" charset="-128"/>
                <a:ea typeface="Meiryo UI" pitchFamily="50" charset="-128"/>
                <a:cs typeface="Meiryo UI" pitchFamily="50" charset="-128"/>
              </a:rPr>
              <a:t>成長をリードしていく仕組み　</a:t>
            </a:r>
            <a:r>
              <a:rPr lang="ja-JP" altLang="en-US" dirty="0">
                <a:latin typeface="Meiryo UI" pitchFamily="50" charset="-128"/>
                <a:ea typeface="Meiryo UI" pitchFamily="50" charset="-128"/>
                <a:cs typeface="Meiryo UI" pitchFamily="50" charset="-128"/>
              </a:rPr>
              <a:t>～</a:t>
            </a:r>
            <a:r>
              <a:rPr lang="ja-JP" altLang="en-US" dirty="0" smtClean="0">
                <a:latin typeface="Meiryo UI" pitchFamily="50" charset="-128"/>
                <a:ea typeface="Meiryo UI" pitchFamily="50" charset="-128"/>
                <a:cs typeface="Meiryo UI" pitchFamily="50" charset="-128"/>
              </a:rPr>
              <a:t>統合型リゾート（</a:t>
            </a:r>
            <a:r>
              <a:rPr lang="en-US" altLang="ja-JP" dirty="0" smtClean="0">
                <a:latin typeface="Meiryo UI" pitchFamily="50" charset="-128"/>
                <a:ea typeface="Meiryo UI" pitchFamily="50" charset="-128"/>
                <a:cs typeface="Meiryo UI" pitchFamily="50" charset="-128"/>
              </a:rPr>
              <a:t>IR</a:t>
            </a:r>
            <a:r>
              <a:rPr lang="ja-JP" altLang="en-US" dirty="0" smtClean="0">
                <a:latin typeface="Meiryo UI" pitchFamily="50" charset="-128"/>
                <a:ea typeface="Meiryo UI" pitchFamily="50" charset="-128"/>
                <a:cs typeface="Meiryo UI" pitchFamily="50" charset="-128"/>
              </a:rPr>
              <a:t>）の立地</a:t>
            </a:r>
            <a:r>
              <a:rPr lang="ja-JP" altLang="en-US" dirty="0">
                <a:latin typeface="Meiryo UI" pitchFamily="50" charset="-128"/>
                <a:ea typeface="Meiryo UI" pitchFamily="50" charset="-128"/>
                <a:cs typeface="Meiryo UI" pitchFamily="50" charset="-128"/>
              </a:rPr>
              <a:t>推進～</a:t>
            </a:r>
          </a:p>
        </p:txBody>
      </p:sp>
      <p:cxnSp>
        <p:nvCxnSpPr>
          <p:cNvPr id="50" name="直線コネクタ 49"/>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スライド番号プレースホルダー 1"/>
          <p:cNvSpPr>
            <a:spLocks noGrp="1"/>
          </p:cNvSpPr>
          <p:nvPr>
            <p:ph type="sldNum" sz="quarter" idx="12"/>
          </p:nvPr>
        </p:nvSpPr>
        <p:spPr>
          <a:xfrm>
            <a:off x="6948264" y="6453336"/>
            <a:ext cx="2133600" cy="365125"/>
          </a:xfrm>
        </p:spPr>
        <p:txBody>
          <a:bodyPr/>
          <a:lstStyle/>
          <a:p>
            <a:fld id="{D2D8002D-B5B0-4BAC-B1F6-782DDCCE6D9C}" type="slidenum">
              <a:rPr kumimoji="1" lang="ja-JP" altLang="en-US" smtClean="0"/>
              <a:pPr/>
              <a:t>53</a:t>
            </a:fld>
            <a:endParaRPr kumimoji="1" lang="ja-JP" altLang="en-US" dirty="0"/>
          </a:p>
        </p:txBody>
      </p:sp>
    </p:spTree>
    <p:extLst>
      <p:ext uri="{BB962C8B-B14F-4D97-AF65-F5344CB8AC3E}">
        <p14:creationId xmlns:p14="http://schemas.microsoft.com/office/powerpoint/2010/main" val="37158829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テキスト ボックス 3"/>
          <p:cNvSpPr txBox="1">
            <a:spLocks noChangeArrowheads="1"/>
          </p:cNvSpPr>
          <p:nvPr/>
        </p:nvSpPr>
        <p:spPr bwMode="auto">
          <a:xfrm>
            <a:off x="249260" y="19712"/>
            <a:ext cx="86919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dirty="0">
                <a:latin typeface="Meiryo UI" pitchFamily="50" charset="-128"/>
                <a:ea typeface="Meiryo UI" pitchFamily="50" charset="-128"/>
                <a:cs typeface="Meiryo UI" pitchFamily="50" charset="-128"/>
              </a:rPr>
              <a:t>成長</a:t>
            </a:r>
            <a:r>
              <a:rPr lang="ja-JP" altLang="en-US" sz="2400" dirty="0" smtClean="0">
                <a:latin typeface="Meiryo UI" pitchFamily="50" charset="-128"/>
                <a:ea typeface="Meiryo UI" pitchFamily="50" charset="-128"/>
                <a:cs typeface="Meiryo UI" pitchFamily="50" charset="-128"/>
              </a:rPr>
              <a:t>をリードしていく仕組み</a:t>
            </a:r>
            <a:r>
              <a:rPr lang="ja-JP" altLang="en-US" sz="2400" dirty="0">
                <a:latin typeface="Meiryo UI" pitchFamily="50" charset="-128"/>
                <a:ea typeface="Meiryo UI" pitchFamily="50" charset="-128"/>
                <a:cs typeface="Meiryo UI" pitchFamily="50" charset="-128"/>
              </a:rPr>
              <a:t>　</a:t>
            </a:r>
            <a:r>
              <a:rPr lang="ja-JP" altLang="en-US" dirty="0">
                <a:latin typeface="Meiryo UI" pitchFamily="50" charset="-128"/>
                <a:ea typeface="Meiryo UI" pitchFamily="50" charset="-128"/>
                <a:cs typeface="Meiryo UI" pitchFamily="50" charset="-128"/>
              </a:rPr>
              <a:t>～</a:t>
            </a:r>
            <a:r>
              <a:rPr lang="ja-JP" altLang="en-US" dirty="0" smtClean="0">
                <a:latin typeface="Meiryo UI" pitchFamily="50" charset="-128"/>
                <a:ea typeface="Meiryo UI" pitchFamily="50" charset="-128"/>
                <a:cs typeface="Meiryo UI" pitchFamily="50" charset="-128"/>
              </a:rPr>
              <a:t>関西圏国家</a:t>
            </a:r>
            <a:r>
              <a:rPr lang="ja-JP" altLang="en-US" dirty="0">
                <a:latin typeface="Meiryo UI" pitchFamily="50" charset="-128"/>
                <a:ea typeface="Meiryo UI" pitchFamily="50" charset="-128"/>
                <a:cs typeface="Meiryo UI" pitchFamily="50" charset="-128"/>
              </a:rPr>
              <a:t>戦略特</a:t>
            </a:r>
            <a:r>
              <a:rPr lang="ja-JP" altLang="en-US" dirty="0" smtClean="0">
                <a:latin typeface="Meiryo UI" pitchFamily="50" charset="-128"/>
                <a:ea typeface="Meiryo UI" pitchFamily="50" charset="-128"/>
                <a:cs typeface="Meiryo UI" pitchFamily="50" charset="-128"/>
              </a:rPr>
              <a:t>区～</a:t>
            </a:r>
            <a:endParaRPr lang="ja-JP" altLang="en-US" dirty="0">
              <a:latin typeface="Meiryo UI" pitchFamily="50" charset="-128"/>
              <a:ea typeface="Meiryo UI" pitchFamily="50" charset="-128"/>
              <a:cs typeface="Meiryo UI" pitchFamily="50" charset="-128"/>
            </a:endParaRPr>
          </a:p>
        </p:txBody>
      </p:sp>
      <p:sp>
        <p:nvSpPr>
          <p:cNvPr id="19" name="角丸四角形 18"/>
          <p:cNvSpPr/>
          <p:nvPr/>
        </p:nvSpPr>
        <p:spPr bwMode="auto">
          <a:xfrm>
            <a:off x="85509" y="2286761"/>
            <a:ext cx="5350588" cy="4526615"/>
          </a:xfrm>
          <a:prstGeom prst="roundRect">
            <a:avLst>
              <a:gd name="adj" fmla="val 3091"/>
            </a:avLst>
          </a:prstGeom>
          <a:solidFill>
            <a:schemeClr val="bg1"/>
          </a:solidFill>
          <a:ln w="12700">
            <a:solidFill>
              <a:schemeClr val="tx1">
                <a:lumMod val="85000"/>
                <a:lumOff val="15000"/>
              </a:schemeClr>
            </a:solidFill>
            <a:headEnd/>
            <a:tailEnd/>
          </a:ln>
          <a:effectLst>
            <a:outerShdw blurRad="50800" dist="38100" algn="l" rotWithShape="0">
              <a:prstClr val="black">
                <a:alpha val="40000"/>
              </a:prstClr>
            </a:outerShdw>
          </a:effectLst>
          <a:extLst/>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sp>
        <p:nvSpPr>
          <p:cNvPr id="20" name="テキスト ボックス 19"/>
          <p:cNvSpPr txBox="1"/>
          <p:nvPr/>
        </p:nvSpPr>
        <p:spPr bwMode="auto">
          <a:xfrm>
            <a:off x="1211593" y="4235460"/>
            <a:ext cx="3412554" cy="161583"/>
          </a:xfrm>
          <a:prstGeom prst="rect">
            <a:avLst/>
          </a:prstGeom>
          <a:noFill/>
          <a:ln w="9525" cap="rnd" algn="ctr">
            <a:noFill/>
            <a:miter lim="800000"/>
            <a:headEnd/>
            <a:tailEnd/>
          </a:ln>
          <a:effectLst/>
          <a:extLst/>
        </p:spPr>
        <p:txBody>
          <a:bodyPr wrap="square" tIns="0" bIns="0" rtlCol="0" anchor="ctr">
            <a:spAutoFit/>
          </a:bodyPr>
          <a:lstStyle/>
          <a:p>
            <a:pPr marL="268288" indent="-268288">
              <a:spcBef>
                <a:spcPct val="50000"/>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一般</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社団法人グランフロント大阪</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TMO</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bwMode="auto">
          <a:xfrm>
            <a:off x="825197" y="5074732"/>
            <a:ext cx="5300373" cy="184666"/>
          </a:xfrm>
          <a:prstGeom prst="rect">
            <a:avLst/>
          </a:prstGeom>
          <a:noFill/>
          <a:ln w="9525" cap="rnd" algn="ctr">
            <a:noFill/>
            <a:miter lim="800000"/>
            <a:headEnd/>
            <a:tailEnd/>
          </a:ln>
          <a:effectLst/>
          <a:extLst/>
        </p:spPr>
        <p:txBody>
          <a:bodyPr wrap="square" tIns="0" bIns="0" rtlCol="0" anchor="ctr">
            <a:spAutoFit/>
          </a:bodyPr>
          <a:lstStyle/>
          <a:p>
            <a:pPr marL="268288" indent="-268288">
              <a:spcBef>
                <a:spcPct val="50000"/>
              </a:spcBef>
            </a:pPr>
            <a:r>
              <a:rPr lang="ja-JP" altLang="en-US" sz="1200" b="1" dirty="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rPr>
              <a:t>雇用</a:t>
            </a:r>
            <a:r>
              <a:rPr lang="ja-JP" altLang="en-US" sz="1200" b="1" dirty="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rPr>
              <a:t>条件明確化のための「雇用労働相談センター」の</a:t>
            </a:r>
            <a:r>
              <a:rPr lang="ja-JP" altLang="en-US" sz="1200" b="1" dirty="0" smtClean="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rPr>
              <a:t>設置</a:t>
            </a:r>
            <a:endParaRPr lang="en-US" altLang="ja-JP" sz="1200" b="1" dirty="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bwMode="auto">
          <a:xfrm>
            <a:off x="838490" y="5496614"/>
            <a:ext cx="5285444" cy="184666"/>
          </a:xfrm>
          <a:prstGeom prst="rect">
            <a:avLst/>
          </a:prstGeom>
          <a:noFill/>
          <a:ln w="9525" cap="rnd" algn="ctr">
            <a:noFill/>
            <a:miter lim="800000"/>
            <a:headEnd/>
            <a:tailEnd/>
          </a:ln>
          <a:effectLst/>
          <a:extLst/>
        </p:spPr>
        <p:txBody>
          <a:bodyPr wrap="square" tIns="0" bIns="0" rtlCol="0" anchor="ctr">
            <a:spAutoFit/>
          </a:bodyPr>
          <a:lstStyle/>
          <a:p>
            <a:pPr marL="268288" indent="-268288">
              <a:spcBef>
                <a:spcPct val="50000"/>
              </a:spcBef>
            </a:pPr>
            <a:r>
              <a:rPr lang="ja-JP" altLang="en-US" sz="1200" b="1" dirty="0" smtClean="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rPr>
              <a:t>・・・国家</a:t>
            </a:r>
            <a:r>
              <a:rPr lang="ja-JP" altLang="en-US" sz="1200" b="1" dirty="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rPr>
              <a:t>戦略特別区域限定保育士事業　</a:t>
            </a:r>
            <a:endParaRPr lang="en-US" altLang="ja-JP" sz="1200" b="1" dirty="0" smtClean="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bwMode="auto">
          <a:xfrm>
            <a:off x="109259" y="754843"/>
            <a:ext cx="8875070" cy="1151179"/>
          </a:xfrm>
          <a:prstGeom prst="roundRect">
            <a:avLst>
              <a:gd name="adj" fmla="val 3091"/>
            </a:avLst>
          </a:prstGeom>
          <a:solidFill>
            <a:schemeClr val="bg1"/>
          </a:solidFill>
          <a:ln w="12700">
            <a:solidFill>
              <a:schemeClr val="tx1">
                <a:lumMod val="85000"/>
                <a:lumOff val="15000"/>
              </a:schemeClr>
            </a:solidFill>
            <a:headEnd/>
            <a:tailEnd/>
          </a:ln>
          <a:effectLst>
            <a:outerShdw blurRad="50800" dist="38100" algn="l" rotWithShape="0">
              <a:prstClr val="black">
                <a:alpha val="40000"/>
              </a:prstClr>
            </a:outerShdw>
          </a:effectLst>
          <a:extLst/>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grpSp>
        <p:nvGrpSpPr>
          <p:cNvPr id="24" name="グループ化 23"/>
          <p:cNvGrpSpPr/>
          <p:nvPr/>
        </p:nvGrpSpPr>
        <p:grpSpPr>
          <a:xfrm>
            <a:off x="192872" y="730291"/>
            <a:ext cx="1214498" cy="492443"/>
            <a:chOff x="6312349" y="1150166"/>
            <a:chExt cx="1056717" cy="492443"/>
          </a:xfrm>
        </p:grpSpPr>
        <p:grpSp>
          <p:nvGrpSpPr>
            <p:cNvPr id="25" name="グループ化 24"/>
            <p:cNvGrpSpPr/>
            <p:nvPr/>
          </p:nvGrpSpPr>
          <p:grpSpPr>
            <a:xfrm>
              <a:off x="6312349" y="1150166"/>
              <a:ext cx="1031696" cy="492443"/>
              <a:chOff x="5254194" y="1158891"/>
              <a:chExt cx="867958" cy="466082"/>
            </a:xfrm>
          </p:grpSpPr>
          <p:grpSp>
            <p:nvGrpSpPr>
              <p:cNvPr id="27" name="グループ化 26"/>
              <p:cNvGrpSpPr/>
              <p:nvPr/>
            </p:nvGrpSpPr>
            <p:grpSpPr>
              <a:xfrm>
                <a:off x="5254194" y="1254855"/>
                <a:ext cx="867958" cy="288725"/>
                <a:chOff x="4186541" y="1588180"/>
                <a:chExt cx="1009692" cy="288725"/>
              </a:xfrm>
            </p:grpSpPr>
            <p:sp>
              <p:nvSpPr>
                <p:cNvPr id="29" name="正方形/長方形 28"/>
                <p:cNvSpPr/>
                <p:nvPr/>
              </p:nvSpPr>
              <p:spPr>
                <a:xfrm>
                  <a:off x="4186541" y="1588180"/>
                  <a:ext cx="67469" cy="28872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lIns="101828" tIns="50914" rIns="101828" bIns="50914" anchor="ctr"/>
                <a:lstStyle/>
                <a:p>
                  <a:pPr algn="ctr" defTabSz="1018276" fontAlgn="auto">
                    <a:spcBef>
                      <a:spcPts val="0"/>
                    </a:spcBef>
                    <a:spcAft>
                      <a:spcPts val="0"/>
                    </a:spcAft>
                    <a:defRPr/>
                  </a:pPr>
                  <a:endParaRPr lang="en-US" altLang="ja-JP" sz="1200" b="1" dirty="0">
                    <a:solidFill>
                      <a:srgbClr val="FFFFFF"/>
                    </a:solidFill>
                    <a:latin typeface="Meiryo UI" panose="020B0604030504040204" pitchFamily="50" charset="-128"/>
                    <a:ea typeface="Meiryo UI" panose="020B0604030504040204" pitchFamily="50" charset="-128"/>
                  </a:endParaRPr>
                </a:p>
              </p:txBody>
            </p:sp>
            <p:cxnSp>
              <p:nvCxnSpPr>
                <p:cNvPr id="30" name="直線コネクタ 29"/>
                <p:cNvCxnSpPr/>
                <p:nvPr/>
              </p:nvCxnSpPr>
              <p:spPr bwMode="auto">
                <a:xfrm flipV="1">
                  <a:off x="4228990" y="1870531"/>
                  <a:ext cx="951269" cy="1"/>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線コネクタ 30"/>
                <p:cNvCxnSpPr/>
                <p:nvPr/>
              </p:nvCxnSpPr>
              <p:spPr bwMode="auto">
                <a:xfrm>
                  <a:off x="4244962" y="1591874"/>
                  <a:ext cx="951271"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8" name="テキスト ボックス 27"/>
              <p:cNvSpPr txBox="1"/>
              <p:nvPr/>
            </p:nvSpPr>
            <p:spPr bwMode="auto">
              <a:xfrm>
                <a:off x="5304415" y="1158891"/>
                <a:ext cx="809796" cy="466082"/>
              </a:xfrm>
              <a:prstGeom prst="rect">
                <a:avLst/>
              </a:prstGeom>
              <a:noFill/>
              <a:ln w="9525" cap="rnd" algn="ctr">
                <a:noFill/>
                <a:miter lim="800000"/>
                <a:headEnd/>
                <a:tailEnd/>
              </a:ln>
              <a:effectLst/>
              <a:extLst/>
            </p:spPr>
            <p:txBody>
              <a:bodyPr wrap="square" tIns="0" bIns="0" rtlCol="0" anchor="ctr">
                <a:spAutoFit/>
              </a:bodyPr>
              <a:lstStyle/>
              <a:p>
                <a:pPr marL="268288" indent="-268288">
                  <a:spcBef>
                    <a:spcPct val="50000"/>
                  </a:spcBef>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政策課題</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6" name="正方形/長方形 25"/>
            <p:cNvSpPr/>
            <p:nvPr/>
          </p:nvSpPr>
          <p:spPr>
            <a:xfrm>
              <a:off x="7300127" y="1251560"/>
              <a:ext cx="68939" cy="305053"/>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lIns="101828" tIns="50914" rIns="101828" bIns="50914" anchor="ctr"/>
            <a:lstStyle/>
            <a:p>
              <a:pPr algn="ctr" defTabSz="1018276" fontAlgn="auto">
                <a:spcBef>
                  <a:spcPts val="0"/>
                </a:spcBef>
                <a:spcAft>
                  <a:spcPts val="0"/>
                </a:spcAft>
                <a:defRPr/>
              </a:pPr>
              <a:endParaRPr lang="en-US" altLang="ja-JP" sz="1200" b="1" dirty="0">
                <a:solidFill>
                  <a:srgbClr val="FFFFFF"/>
                </a:solidFill>
                <a:latin typeface="Meiryo UI" panose="020B0604030504040204" pitchFamily="50" charset="-128"/>
                <a:ea typeface="Meiryo UI" panose="020B0604030504040204" pitchFamily="50" charset="-128"/>
              </a:endParaRPr>
            </a:p>
          </p:txBody>
        </p:sp>
      </p:grpSp>
      <p:grpSp>
        <p:nvGrpSpPr>
          <p:cNvPr id="32" name="グループ化 31"/>
          <p:cNvGrpSpPr/>
          <p:nvPr/>
        </p:nvGrpSpPr>
        <p:grpSpPr>
          <a:xfrm>
            <a:off x="238436" y="1202536"/>
            <a:ext cx="144016" cy="650593"/>
            <a:chOff x="1332318" y="1356290"/>
            <a:chExt cx="144016" cy="650593"/>
          </a:xfrm>
        </p:grpSpPr>
        <p:sp>
          <p:nvSpPr>
            <p:cNvPr id="33" name="角丸四角形 32"/>
            <p:cNvSpPr/>
            <p:nvPr/>
          </p:nvSpPr>
          <p:spPr bwMode="auto">
            <a:xfrm>
              <a:off x="1332318" y="1356290"/>
              <a:ext cx="144016" cy="157345"/>
            </a:xfrm>
            <a:prstGeom prst="roundRect">
              <a:avLst/>
            </a:prstGeom>
            <a:ln>
              <a:headEnd/>
              <a:tailEnd/>
            </a:ln>
            <a:extLst/>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sp>
          <p:nvSpPr>
            <p:cNvPr id="34" name="角丸四角形 33"/>
            <p:cNvSpPr/>
            <p:nvPr/>
          </p:nvSpPr>
          <p:spPr bwMode="auto">
            <a:xfrm>
              <a:off x="1332318" y="1610122"/>
              <a:ext cx="144016" cy="157345"/>
            </a:xfrm>
            <a:prstGeom prst="roundRect">
              <a:avLst/>
            </a:prstGeom>
            <a:ln>
              <a:headEnd/>
              <a:tailEnd/>
            </a:ln>
            <a:extLst/>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sp>
          <p:nvSpPr>
            <p:cNvPr id="35" name="角丸四角形 34"/>
            <p:cNvSpPr/>
            <p:nvPr/>
          </p:nvSpPr>
          <p:spPr bwMode="auto">
            <a:xfrm>
              <a:off x="1332318" y="1849538"/>
              <a:ext cx="144016" cy="157345"/>
            </a:xfrm>
            <a:prstGeom prst="roundRect">
              <a:avLst/>
            </a:prstGeom>
            <a:ln>
              <a:headEnd/>
              <a:tailEnd/>
            </a:ln>
            <a:extLst/>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grpSp>
      <p:sp>
        <p:nvSpPr>
          <p:cNvPr id="36" name="二等辺三角形 35"/>
          <p:cNvSpPr/>
          <p:nvPr/>
        </p:nvSpPr>
        <p:spPr bwMode="auto">
          <a:xfrm>
            <a:off x="3660882" y="2003292"/>
            <a:ext cx="2063246" cy="180000"/>
          </a:xfrm>
          <a:prstGeom prst="triangle">
            <a:avLst/>
          </a:prstGeom>
          <a:ln>
            <a:headEnd/>
            <a:tailEnd/>
          </a:ln>
          <a:extLst/>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grpSp>
        <p:nvGrpSpPr>
          <p:cNvPr id="37" name="グループ化 36"/>
          <p:cNvGrpSpPr/>
          <p:nvPr/>
        </p:nvGrpSpPr>
        <p:grpSpPr>
          <a:xfrm>
            <a:off x="167475" y="2363952"/>
            <a:ext cx="6037006" cy="284238"/>
            <a:chOff x="115639" y="2439165"/>
            <a:chExt cx="6037006" cy="284238"/>
          </a:xfrm>
        </p:grpSpPr>
        <p:sp>
          <p:nvSpPr>
            <p:cNvPr id="38" name="テキスト ボックス 37"/>
            <p:cNvSpPr txBox="1"/>
            <p:nvPr/>
          </p:nvSpPr>
          <p:spPr bwMode="auto">
            <a:xfrm>
              <a:off x="237729" y="2457310"/>
              <a:ext cx="5914916" cy="246221"/>
            </a:xfrm>
            <a:prstGeom prst="rect">
              <a:avLst/>
            </a:prstGeom>
            <a:noFill/>
            <a:ln w="9525" cap="rnd" algn="ctr">
              <a:noFill/>
              <a:miter lim="800000"/>
              <a:headEnd/>
              <a:tailEnd/>
            </a:ln>
            <a:effectLst/>
            <a:extLst/>
          </p:spPr>
          <p:txBody>
            <a:bodyPr wrap="square" tIns="0" bIns="0" rtlCol="0" anchor="ctr">
              <a:spAutoFit/>
            </a:bodyPr>
            <a:lstStyle/>
            <a:p>
              <a:pPr marL="268288" indent="-268288">
                <a:spcBef>
                  <a:spcPct val="50000"/>
                </a:spcBef>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関西圏国家戦略特区の取組み分野</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（大阪府域に関連するもの）</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115640" y="2440028"/>
              <a:ext cx="122089" cy="282512"/>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lIns="101828" tIns="50914" rIns="101828" bIns="50914" anchor="ctr"/>
            <a:lstStyle/>
            <a:p>
              <a:pPr algn="ctr" defTabSz="1018276" fontAlgn="auto">
                <a:spcBef>
                  <a:spcPts val="0"/>
                </a:spcBef>
                <a:spcAft>
                  <a:spcPts val="0"/>
                </a:spcAft>
                <a:defRPr/>
              </a:pPr>
              <a:endParaRPr lang="en-US" altLang="ja-JP" sz="1200" b="1" dirty="0">
                <a:solidFill>
                  <a:srgbClr val="FFFFFF"/>
                </a:solidFill>
                <a:latin typeface="Meiryo UI" panose="020B0604030504040204" pitchFamily="50" charset="-128"/>
                <a:ea typeface="Meiryo UI" panose="020B0604030504040204" pitchFamily="50" charset="-128"/>
              </a:endParaRPr>
            </a:p>
          </p:txBody>
        </p:sp>
        <p:sp>
          <p:nvSpPr>
            <p:cNvPr id="40" name="正方形/長方形 39"/>
            <p:cNvSpPr/>
            <p:nvPr/>
          </p:nvSpPr>
          <p:spPr>
            <a:xfrm>
              <a:off x="5138769" y="2439165"/>
              <a:ext cx="105145" cy="284238"/>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lIns="101828" tIns="50914" rIns="101828" bIns="50914" anchor="ctr"/>
            <a:lstStyle/>
            <a:p>
              <a:pPr algn="ctr" defTabSz="1018276" fontAlgn="auto">
                <a:spcBef>
                  <a:spcPts val="0"/>
                </a:spcBef>
                <a:spcAft>
                  <a:spcPts val="0"/>
                </a:spcAft>
                <a:defRPr/>
              </a:pPr>
              <a:endParaRPr lang="en-US" altLang="ja-JP" sz="1200" b="1" dirty="0">
                <a:solidFill>
                  <a:srgbClr val="FFFFFF"/>
                </a:solidFill>
                <a:latin typeface="Meiryo UI" panose="020B0604030504040204" pitchFamily="50" charset="-128"/>
                <a:ea typeface="Meiryo UI" panose="020B0604030504040204" pitchFamily="50" charset="-128"/>
              </a:endParaRPr>
            </a:p>
          </p:txBody>
        </p:sp>
        <p:cxnSp>
          <p:nvCxnSpPr>
            <p:cNvPr id="41" name="直線コネクタ 40"/>
            <p:cNvCxnSpPr/>
            <p:nvPr/>
          </p:nvCxnSpPr>
          <p:spPr bwMode="auto">
            <a:xfrm>
              <a:off x="115639" y="2442767"/>
              <a:ext cx="5004000"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直線コネクタ 41"/>
            <p:cNvCxnSpPr/>
            <p:nvPr/>
          </p:nvCxnSpPr>
          <p:spPr bwMode="auto">
            <a:xfrm>
              <a:off x="180217" y="2715425"/>
              <a:ext cx="5004000"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 name="グループ化 42"/>
          <p:cNvGrpSpPr/>
          <p:nvPr/>
        </p:nvGrpSpPr>
        <p:grpSpPr>
          <a:xfrm>
            <a:off x="93577" y="2660662"/>
            <a:ext cx="817519" cy="307777"/>
            <a:chOff x="124402" y="2973334"/>
            <a:chExt cx="817519" cy="307777"/>
          </a:xfrm>
        </p:grpSpPr>
        <p:sp>
          <p:nvSpPr>
            <p:cNvPr id="44" name="正方形/長方形 43"/>
            <p:cNvSpPr/>
            <p:nvPr/>
          </p:nvSpPr>
          <p:spPr>
            <a:xfrm>
              <a:off x="124402" y="2973334"/>
              <a:ext cx="817519" cy="307777"/>
            </a:xfrm>
            <a:prstGeom prst="rect">
              <a:avLst/>
            </a:prstGeom>
            <a:noFill/>
          </p:spPr>
          <p:txBody>
            <a:bodyPr wrap="square" lIns="91440" tIns="45720" rIns="91440" bIns="45720">
              <a:spAutoFit/>
            </a:bodyPr>
            <a:lstStyle/>
            <a:p>
              <a:pPr algn="ctr"/>
              <a:r>
                <a:rPr lang="ja-JP" altLang="en-US" sz="1400" b="1" dirty="0">
                  <a:ln w="1905"/>
                  <a:gradFill>
                    <a:gsLst>
                      <a:gs pos="0">
                        <a:srgbClr val="558ED5">
                          <a:shade val="20000"/>
                          <a:satMod val="200000"/>
                        </a:srgbClr>
                      </a:gs>
                      <a:gs pos="78000">
                        <a:srgbClr val="558ED5">
                          <a:tint val="90000"/>
                          <a:shade val="89000"/>
                          <a:satMod val="220000"/>
                        </a:srgbClr>
                      </a:gs>
                      <a:gs pos="100000">
                        <a:srgbClr val="558ED5">
                          <a:tint val="12000"/>
                          <a:satMod val="255000"/>
                        </a:srgbClr>
                      </a:gs>
                    </a:gsLst>
                    <a:lin ang="5400000"/>
                  </a:gradFill>
                  <a:effectLst>
                    <a:innerShdw blurRad="69850" dist="43180" dir="5400000">
                      <a:srgbClr val="000000">
                        <a:alpha val="65000"/>
                      </a:srgbClr>
                    </a:innerShdw>
                  </a:effectLst>
                </a:rPr>
                <a:t> </a:t>
              </a:r>
              <a:r>
                <a:rPr lang="ja-JP" altLang="en-US" sz="1400" b="1" dirty="0" smtClean="0">
                  <a:ln w="1905"/>
                  <a:gradFill>
                    <a:gsLst>
                      <a:gs pos="0">
                        <a:srgbClr val="558ED5">
                          <a:shade val="20000"/>
                          <a:satMod val="200000"/>
                        </a:srgbClr>
                      </a:gs>
                      <a:gs pos="78000">
                        <a:srgbClr val="558ED5">
                          <a:tint val="90000"/>
                          <a:shade val="89000"/>
                          <a:satMod val="220000"/>
                        </a:srgbClr>
                      </a:gs>
                      <a:gs pos="100000">
                        <a:srgbClr val="558ED5">
                          <a:tint val="12000"/>
                          <a:satMod val="255000"/>
                        </a:srgbClr>
                      </a:gs>
                    </a:gsLst>
                    <a:lin ang="5400000"/>
                  </a:gradFill>
                  <a:effectLst>
                    <a:innerShdw blurRad="69850" dist="43180" dir="5400000">
                      <a:srgbClr val="000000">
                        <a:alpha val="65000"/>
                      </a:srgbClr>
                    </a:innerShdw>
                  </a:effectLst>
                </a:rPr>
                <a:t>  </a:t>
              </a:r>
              <a:r>
                <a:rPr lang="ja-JP" altLang="en-US" sz="1400" b="1" dirty="0" smtClean="0">
                  <a:ln w="1905"/>
                  <a:gradFill>
                    <a:gsLst>
                      <a:gs pos="0">
                        <a:srgbClr val="558ED5">
                          <a:shade val="20000"/>
                          <a:satMod val="200000"/>
                        </a:srgbClr>
                      </a:gs>
                      <a:gs pos="78000">
                        <a:srgbClr val="558ED5">
                          <a:tint val="90000"/>
                          <a:shade val="89000"/>
                          <a:satMod val="220000"/>
                        </a:srgbClr>
                      </a:gs>
                      <a:gs pos="100000">
                        <a:srgbClr val="558ED5">
                          <a:tint val="12000"/>
                          <a:satMod val="255000"/>
                        </a:srgbClr>
                      </a:gs>
                    </a:gsLst>
                    <a:lin ang="5400000"/>
                  </a:gra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cs typeface="Meiryo UI" panose="020B0604030504040204" pitchFamily="50" charset="-128"/>
                </a:rPr>
                <a:t>医療</a:t>
              </a:r>
              <a:endParaRPr lang="ja-JP" altLang="en-US" sz="1400" b="1" dirty="0">
                <a:ln w="1905"/>
                <a:gradFill>
                  <a:gsLst>
                    <a:gs pos="0">
                      <a:srgbClr val="558ED5">
                        <a:shade val="20000"/>
                        <a:satMod val="200000"/>
                      </a:srgbClr>
                    </a:gs>
                    <a:gs pos="78000">
                      <a:srgbClr val="558ED5">
                        <a:tint val="90000"/>
                        <a:shade val="89000"/>
                        <a:satMod val="220000"/>
                      </a:srgbClr>
                    </a:gs>
                    <a:gs pos="100000">
                      <a:srgbClr val="558ED5">
                        <a:tint val="12000"/>
                        <a:satMod val="255000"/>
                      </a:srgbClr>
                    </a:gs>
                  </a:gsLst>
                  <a:lin ang="5400000"/>
                </a:gra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角丸四角形 44"/>
            <p:cNvSpPr/>
            <p:nvPr/>
          </p:nvSpPr>
          <p:spPr bwMode="auto">
            <a:xfrm>
              <a:off x="229098" y="3040188"/>
              <a:ext cx="144016" cy="157345"/>
            </a:xfrm>
            <a:prstGeom prst="roundRect">
              <a:avLst/>
            </a:prstGeom>
            <a:ln>
              <a:headEnd/>
              <a:tailEnd/>
            </a:ln>
            <a:extLst/>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grpSp>
      <p:grpSp>
        <p:nvGrpSpPr>
          <p:cNvPr id="46" name="グループ化 45"/>
          <p:cNvGrpSpPr/>
          <p:nvPr/>
        </p:nvGrpSpPr>
        <p:grpSpPr>
          <a:xfrm>
            <a:off x="101707" y="5025051"/>
            <a:ext cx="817519" cy="307777"/>
            <a:chOff x="148152" y="2961459"/>
            <a:chExt cx="817519" cy="307777"/>
          </a:xfrm>
        </p:grpSpPr>
        <p:sp>
          <p:nvSpPr>
            <p:cNvPr id="47" name="正方形/長方形 46"/>
            <p:cNvSpPr/>
            <p:nvPr/>
          </p:nvSpPr>
          <p:spPr>
            <a:xfrm>
              <a:off x="148152" y="2961459"/>
              <a:ext cx="817519" cy="307777"/>
            </a:xfrm>
            <a:prstGeom prst="rect">
              <a:avLst/>
            </a:prstGeom>
            <a:noFill/>
          </p:spPr>
          <p:txBody>
            <a:bodyPr wrap="square" lIns="91440" tIns="45720" rIns="91440" bIns="45720">
              <a:spAutoFit/>
            </a:bodyPr>
            <a:lstStyle/>
            <a:p>
              <a:pPr algn="ctr"/>
              <a:r>
                <a:rPr lang="ja-JP" altLang="en-US" sz="1400" b="1" dirty="0" smtClean="0">
                  <a:ln w="1905"/>
                  <a:gradFill>
                    <a:gsLst>
                      <a:gs pos="0">
                        <a:srgbClr val="558ED5">
                          <a:shade val="20000"/>
                          <a:satMod val="200000"/>
                        </a:srgbClr>
                      </a:gs>
                      <a:gs pos="78000">
                        <a:srgbClr val="558ED5">
                          <a:tint val="90000"/>
                          <a:shade val="89000"/>
                          <a:satMod val="220000"/>
                        </a:srgbClr>
                      </a:gs>
                      <a:gs pos="100000">
                        <a:srgbClr val="558ED5">
                          <a:tint val="12000"/>
                          <a:satMod val="255000"/>
                        </a:srgbClr>
                      </a:gs>
                    </a:gsLst>
                    <a:lin ang="5400000"/>
                  </a:gradFill>
                  <a:effectLst>
                    <a:innerShdw blurRad="69850" dist="43180" dir="5400000">
                      <a:srgbClr val="000000">
                        <a:alpha val="65000"/>
                      </a:srgbClr>
                    </a:innerShdw>
                  </a:effectLst>
                </a:rPr>
                <a:t>■</a:t>
              </a:r>
              <a:r>
                <a:rPr lang="ja-JP" altLang="en-US" sz="1400" b="1" dirty="0">
                  <a:ln w="1905"/>
                  <a:gradFill>
                    <a:gsLst>
                      <a:gs pos="0">
                        <a:srgbClr val="558ED5">
                          <a:shade val="20000"/>
                          <a:satMod val="200000"/>
                        </a:srgbClr>
                      </a:gs>
                      <a:gs pos="78000">
                        <a:srgbClr val="558ED5">
                          <a:tint val="90000"/>
                          <a:shade val="89000"/>
                          <a:satMod val="220000"/>
                        </a:srgbClr>
                      </a:gs>
                      <a:gs pos="100000">
                        <a:srgbClr val="558ED5">
                          <a:tint val="12000"/>
                          <a:satMod val="255000"/>
                        </a:srgbClr>
                      </a:gs>
                    </a:gsLst>
                    <a:lin ang="5400000"/>
                  </a:gra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cs typeface="Meiryo UI" panose="020B0604030504040204" pitchFamily="50" charset="-128"/>
                </a:rPr>
                <a:t>雇用</a:t>
              </a:r>
            </a:p>
          </p:txBody>
        </p:sp>
        <p:sp>
          <p:nvSpPr>
            <p:cNvPr id="48" name="角丸四角形 47"/>
            <p:cNvSpPr/>
            <p:nvPr/>
          </p:nvSpPr>
          <p:spPr bwMode="auto">
            <a:xfrm>
              <a:off x="230513" y="3024799"/>
              <a:ext cx="144016" cy="157345"/>
            </a:xfrm>
            <a:prstGeom prst="roundRect">
              <a:avLst/>
            </a:prstGeom>
            <a:ln>
              <a:headEnd/>
              <a:tailEnd/>
            </a:ln>
            <a:extLst/>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grpSp>
      <p:grpSp>
        <p:nvGrpSpPr>
          <p:cNvPr id="49" name="グループ化 48"/>
          <p:cNvGrpSpPr/>
          <p:nvPr/>
        </p:nvGrpSpPr>
        <p:grpSpPr>
          <a:xfrm>
            <a:off x="923" y="3654630"/>
            <a:ext cx="2071757" cy="523220"/>
            <a:chOff x="97171" y="2949584"/>
            <a:chExt cx="2071757" cy="523220"/>
          </a:xfrm>
        </p:grpSpPr>
        <p:sp>
          <p:nvSpPr>
            <p:cNvPr id="50" name="正方形/長方形 49"/>
            <p:cNvSpPr/>
            <p:nvPr/>
          </p:nvSpPr>
          <p:spPr>
            <a:xfrm>
              <a:off x="97171" y="2949584"/>
              <a:ext cx="2071757" cy="523220"/>
            </a:xfrm>
            <a:prstGeom prst="rect">
              <a:avLst/>
            </a:prstGeom>
            <a:noFill/>
          </p:spPr>
          <p:txBody>
            <a:bodyPr wrap="square" lIns="91440" tIns="45720" rIns="91440" bIns="45720">
              <a:spAutoFit/>
            </a:bodyPr>
            <a:lstStyle/>
            <a:p>
              <a:r>
                <a:rPr lang="ja-JP" altLang="en-US" sz="1400" b="1" dirty="0" smtClean="0">
                  <a:ln w="1905"/>
                  <a:gradFill>
                    <a:gsLst>
                      <a:gs pos="0">
                        <a:srgbClr val="558ED5">
                          <a:shade val="20000"/>
                          <a:satMod val="200000"/>
                        </a:srgbClr>
                      </a:gs>
                      <a:gs pos="78000">
                        <a:srgbClr val="558ED5">
                          <a:tint val="90000"/>
                          <a:shade val="89000"/>
                          <a:satMod val="220000"/>
                        </a:srgbClr>
                      </a:gs>
                      <a:gs pos="100000">
                        <a:srgbClr val="558ED5">
                          <a:tint val="12000"/>
                          <a:satMod val="255000"/>
                        </a:srgbClr>
                      </a:gs>
                    </a:gsLst>
                    <a:lin ang="5400000"/>
                  </a:gradFill>
                  <a:effectLst>
                    <a:innerShdw blurRad="69850" dist="43180" dir="5400000">
                      <a:srgbClr val="000000">
                        <a:alpha val="65000"/>
                      </a:srgbClr>
                    </a:innerShdw>
                  </a:effectLst>
                </a:rPr>
                <a:t>　　 </a:t>
              </a:r>
              <a:r>
                <a:rPr lang="ja-JP" altLang="en-US" sz="1400" b="1" dirty="0" smtClean="0">
                  <a:ln w="1905"/>
                  <a:gradFill>
                    <a:gsLst>
                      <a:gs pos="0">
                        <a:srgbClr val="558ED5">
                          <a:shade val="20000"/>
                          <a:satMod val="200000"/>
                        </a:srgbClr>
                      </a:gs>
                      <a:gs pos="78000">
                        <a:srgbClr val="558ED5">
                          <a:tint val="90000"/>
                          <a:shade val="89000"/>
                          <a:satMod val="220000"/>
                        </a:srgbClr>
                      </a:gs>
                      <a:gs pos="100000">
                        <a:srgbClr val="558ED5">
                          <a:tint val="12000"/>
                          <a:satMod val="255000"/>
                        </a:srgbClr>
                      </a:gs>
                    </a:gsLst>
                    <a:lin ang="5400000"/>
                  </a:gra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cs typeface="Meiryo UI" panose="020B0604030504040204" pitchFamily="50" charset="-128"/>
                </a:rPr>
                <a:t>都市再生</a:t>
              </a:r>
              <a:endParaRPr lang="en-US" altLang="ja-JP" sz="1400" b="1" dirty="0">
                <a:ln w="1905"/>
                <a:gradFill>
                  <a:gsLst>
                    <a:gs pos="0">
                      <a:srgbClr val="558ED5">
                        <a:shade val="20000"/>
                        <a:satMod val="200000"/>
                      </a:srgbClr>
                    </a:gs>
                    <a:gs pos="78000">
                      <a:srgbClr val="558ED5">
                        <a:tint val="90000"/>
                        <a:shade val="89000"/>
                        <a:satMod val="220000"/>
                      </a:srgbClr>
                    </a:gs>
                    <a:gs pos="100000">
                      <a:srgbClr val="558ED5">
                        <a:tint val="12000"/>
                        <a:satMod val="255000"/>
                      </a:srgbClr>
                    </a:gs>
                  </a:gsLst>
                  <a:lin ang="5400000"/>
                </a:gra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b="1" dirty="0" smtClean="0">
                  <a:ln w="1905"/>
                  <a:gradFill>
                    <a:gsLst>
                      <a:gs pos="0">
                        <a:srgbClr val="558ED5">
                          <a:shade val="20000"/>
                          <a:satMod val="200000"/>
                        </a:srgbClr>
                      </a:gs>
                      <a:gs pos="78000">
                        <a:srgbClr val="558ED5">
                          <a:tint val="90000"/>
                          <a:shade val="89000"/>
                          <a:satMod val="220000"/>
                        </a:srgbClr>
                      </a:gs>
                      <a:gs pos="100000">
                        <a:srgbClr val="558ED5">
                          <a:tint val="12000"/>
                          <a:satMod val="255000"/>
                        </a:srgbClr>
                      </a:gs>
                    </a:gsLst>
                    <a:lin ang="5400000"/>
                  </a:gra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n w="1905"/>
                  <a:gradFill>
                    <a:gsLst>
                      <a:gs pos="0">
                        <a:srgbClr val="558ED5">
                          <a:shade val="20000"/>
                          <a:satMod val="200000"/>
                        </a:srgbClr>
                      </a:gs>
                      <a:gs pos="78000">
                        <a:srgbClr val="558ED5">
                          <a:tint val="90000"/>
                          <a:shade val="89000"/>
                          <a:satMod val="220000"/>
                        </a:srgbClr>
                      </a:gs>
                      <a:gs pos="100000">
                        <a:srgbClr val="558ED5">
                          <a:tint val="12000"/>
                          <a:satMod val="255000"/>
                        </a:srgbClr>
                      </a:gs>
                    </a:gsLst>
                    <a:lin ang="5400000"/>
                  </a:gra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cs typeface="Meiryo UI" panose="020B0604030504040204" pitchFamily="50" charset="-128"/>
                </a:rPr>
                <a:t>・まちづくり</a:t>
              </a:r>
              <a:endParaRPr lang="ja-JP" altLang="en-US" sz="1400" b="1" dirty="0">
                <a:ln w="1905"/>
                <a:gradFill>
                  <a:gsLst>
                    <a:gs pos="0">
                      <a:srgbClr val="558ED5">
                        <a:shade val="20000"/>
                        <a:satMod val="200000"/>
                      </a:srgbClr>
                    </a:gs>
                    <a:gs pos="78000">
                      <a:srgbClr val="558ED5">
                        <a:tint val="90000"/>
                        <a:shade val="89000"/>
                        <a:satMod val="220000"/>
                      </a:srgbClr>
                    </a:gs>
                    <a:gs pos="100000">
                      <a:srgbClr val="558ED5">
                        <a:tint val="12000"/>
                        <a:satMod val="255000"/>
                      </a:srgbClr>
                    </a:gs>
                  </a:gsLst>
                  <a:lin ang="5400000"/>
                </a:gra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角丸四角形 50"/>
            <p:cNvSpPr/>
            <p:nvPr/>
          </p:nvSpPr>
          <p:spPr bwMode="auto">
            <a:xfrm>
              <a:off x="265437" y="3024799"/>
              <a:ext cx="144016" cy="157345"/>
            </a:xfrm>
            <a:prstGeom prst="roundRect">
              <a:avLst/>
            </a:prstGeom>
            <a:ln>
              <a:headEnd/>
              <a:tailEnd/>
            </a:ln>
            <a:extLst/>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grpSp>
      <p:grpSp>
        <p:nvGrpSpPr>
          <p:cNvPr id="52" name="グループ化 51"/>
          <p:cNvGrpSpPr/>
          <p:nvPr/>
        </p:nvGrpSpPr>
        <p:grpSpPr>
          <a:xfrm>
            <a:off x="-5431" y="5434865"/>
            <a:ext cx="1142007" cy="523220"/>
            <a:chOff x="41015" y="2949584"/>
            <a:chExt cx="1142007" cy="523220"/>
          </a:xfrm>
        </p:grpSpPr>
        <p:sp>
          <p:nvSpPr>
            <p:cNvPr id="53" name="正方形/長方形 52"/>
            <p:cNvSpPr/>
            <p:nvPr/>
          </p:nvSpPr>
          <p:spPr>
            <a:xfrm>
              <a:off x="41015" y="2949584"/>
              <a:ext cx="1142007" cy="523220"/>
            </a:xfrm>
            <a:prstGeom prst="rect">
              <a:avLst/>
            </a:prstGeom>
            <a:noFill/>
          </p:spPr>
          <p:txBody>
            <a:bodyPr wrap="square" lIns="91440" tIns="45720" rIns="91440" bIns="45720">
              <a:spAutoFit/>
            </a:bodyPr>
            <a:lstStyle/>
            <a:p>
              <a:pPr algn="ctr"/>
              <a:r>
                <a:rPr lang="ja-JP" altLang="en-US" sz="1400" b="1" dirty="0" smtClean="0">
                  <a:ln w="1905"/>
                  <a:gradFill>
                    <a:gsLst>
                      <a:gs pos="0">
                        <a:srgbClr val="558ED5">
                          <a:shade val="20000"/>
                          <a:satMod val="200000"/>
                        </a:srgbClr>
                      </a:gs>
                      <a:gs pos="78000">
                        <a:srgbClr val="558ED5">
                          <a:tint val="90000"/>
                          <a:shade val="89000"/>
                          <a:satMod val="220000"/>
                        </a:srgbClr>
                      </a:gs>
                      <a:gs pos="100000">
                        <a:srgbClr val="558ED5">
                          <a:tint val="12000"/>
                          <a:satMod val="255000"/>
                        </a:srgbClr>
                      </a:gs>
                    </a:gsLst>
                    <a:lin ang="5400000"/>
                  </a:gra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cs typeface="Meiryo UI" panose="020B0604030504040204" pitchFamily="50" charset="-128"/>
                </a:rPr>
                <a:t>人材　　</a:t>
              </a:r>
              <a:endParaRPr lang="en-US" altLang="ja-JP" sz="1400" b="1" dirty="0" smtClean="0">
                <a:ln w="1905"/>
                <a:gradFill>
                  <a:gsLst>
                    <a:gs pos="0">
                      <a:srgbClr val="558ED5">
                        <a:shade val="20000"/>
                        <a:satMod val="200000"/>
                      </a:srgbClr>
                    </a:gs>
                    <a:gs pos="78000">
                      <a:srgbClr val="558ED5">
                        <a:tint val="90000"/>
                        <a:shade val="89000"/>
                        <a:satMod val="220000"/>
                      </a:srgbClr>
                    </a:gs>
                    <a:gs pos="100000">
                      <a:srgbClr val="558ED5">
                        <a:tint val="12000"/>
                        <a:satMod val="255000"/>
                      </a:srgbClr>
                    </a:gs>
                  </a:gsLst>
                  <a:lin ang="5400000"/>
                </a:gra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a:ln w="1905"/>
                  <a:gradFill>
                    <a:gsLst>
                      <a:gs pos="0">
                        <a:srgbClr val="558ED5">
                          <a:shade val="20000"/>
                          <a:satMod val="200000"/>
                        </a:srgbClr>
                      </a:gs>
                      <a:gs pos="78000">
                        <a:srgbClr val="558ED5">
                          <a:tint val="90000"/>
                          <a:shade val="89000"/>
                          <a:satMod val="220000"/>
                        </a:srgbClr>
                      </a:gs>
                      <a:gs pos="100000">
                        <a:srgbClr val="558ED5">
                          <a:tint val="12000"/>
                          <a:satMod val="255000"/>
                        </a:srgbClr>
                      </a:gs>
                    </a:gsLst>
                    <a:lin ang="5400000"/>
                  </a:gra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n w="1905"/>
                  <a:gradFill>
                    <a:gsLst>
                      <a:gs pos="0">
                        <a:srgbClr val="558ED5">
                          <a:shade val="20000"/>
                          <a:satMod val="200000"/>
                        </a:srgbClr>
                      </a:gs>
                      <a:gs pos="78000">
                        <a:srgbClr val="558ED5">
                          <a:tint val="90000"/>
                          <a:shade val="89000"/>
                          <a:satMod val="220000"/>
                        </a:srgbClr>
                      </a:gs>
                      <a:gs pos="100000">
                        <a:srgbClr val="558ED5">
                          <a:tint val="12000"/>
                          <a:satMod val="255000"/>
                        </a:srgbClr>
                      </a:gs>
                    </a:gsLst>
                    <a:lin ang="5400000"/>
                  </a:gra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cs typeface="Meiryo UI" panose="020B0604030504040204" pitchFamily="50" charset="-128"/>
                </a:rPr>
                <a:t>・保育</a:t>
              </a:r>
              <a:endParaRPr lang="ja-JP" altLang="en-US" sz="1400" b="1" dirty="0">
                <a:ln w="1905"/>
                <a:gradFill>
                  <a:gsLst>
                    <a:gs pos="0">
                      <a:srgbClr val="558ED5">
                        <a:shade val="20000"/>
                        <a:satMod val="200000"/>
                      </a:srgbClr>
                    </a:gs>
                    <a:gs pos="78000">
                      <a:srgbClr val="558ED5">
                        <a:tint val="90000"/>
                        <a:shade val="89000"/>
                        <a:satMod val="220000"/>
                      </a:srgbClr>
                    </a:gs>
                    <a:gs pos="100000">
                      <a:srgbClr val="558ED5">
                        <a:tint val="12000"/>
                        <a:satMod val="255000"/>
                      </a:srgbClr>
                    </a:gs>
                  </a:gsLst>
                  <a:lin ang="5400000"/>
                </a:gradFill>
                <a:effectLst>
                  <a:innerShdw blurRad="69850" dist="43180" dir="5400000">
                    <a:srgbClr val="000000">
                      <a:alpha val="65000"/>
                    </a:srgbClr>
                  </a:inn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角丸四角形 53"/>
            <p:cNvSpPr/>
            <p:nvPr/>
          </p:nvSpPr>
          <p:spPr bwMode="auto">
            <a:xfrm>
              <a:off x="254263" y="3024799"/>
              <a:ext cx="144016" cy="157345"/>
            </a:xfrm>
            <a:prstGeom prst="roundRect">
              <a:avLst/>
            </a:prstGeom>
            <a:ln>
              <a:headEnd/>
              <a:tailEnd/>
            </a:ln>
            <a:extLst/>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grpSp>
      <p:sp>
        <p:nvSpPr>
          <p:cNvPr id="55" name="テキスト ボックス 54"/>
          <p:cNvSpPr txBox="1"/>
          <p:nvPr/>
        </p:nvSpPr>
        <p:spPr bwMode="auto">
          <a:xfrm>
            <a:off x="803981" y="2716490"/>
            <a:ext cx="3761590" cy="184666"/>
          </a:xfrm>
          <a:prstGeom prst="rect">
            <a:avLst/>
          </a:prstGeom>
          <a:noFill/>
          <a:ln w="9525" cap="rnd" algn="ctr">
            <a:noFill/>
            <a:miter lim="800000"/>
            <a:headEnd/>
            <a:tailEnd/>
          </a:ln>
          <a:effectLst/>
          <a:extLst/>
        </p:spPr>
        <p:txBody>
          <a:bodyPr wrap="square" tIns="0" bIns="0" rtlCol="0" anchor="ctr">
            <a:spAutoFit/>
          </a:bodyPr>
          <a:lstStyle/>
          <a:p>
            <a:pPr marL="268288" indent="-268288">
              <a:spcBef>
                <a:spcPct val="50000"/>
              </a:spcBef>
            </a:pPr>
            <a:r>
              <a:rPr lang="ja-JP" altLang="en-US" sz="1200" b="1" dirty="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rPr>
              <a:t>保険外</a:t>
            </a:r>
            <a:r>
              <a:rPr lang="ja-JP" altLang="en-US" sz="1200" b="1" dirty="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rPr>
              <a:t>併用療養の特例　関連事業</a:t>
            </a:r>
            <a:endParaRPr lang="en-US" altLang="ja-JP" sz="1200" b="1" dirty="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bwMode="auto">
          <a:xfrm>
            <a:off x="1022651" y="3382858"/>
            <a:ext cx="5046663" cy="161583"/>
          </a:xfrm>
          <a:prstGeom prst="rect">
            <a:avLst/>
          </a:prstGeom>
          <a:noFill/>
          <a:ln w="9525" cap="rnd" algn="ctr">
            <a:noFill/>
            <a:miter lim="800000"/>
            <a:headEnd/>
            <a:tailEnd/>
          </a:ln>
          <a:effectLst/>
          <a:extLst/>
        </p:spPr>
        <p:txBody>
          <a:bodyPr wrap="square" tIns="0" bIns="0" rtlCol="0" anchor="ctr">
            <a:spAutoFit/>
          </a:bodyPr>
          <a:lstStyle/>
          <a:p>
            <a:pPr marL="268288" indent="-268288">
              <a:spcBef>
                <a:spcPct val="50000"/>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（大阪大学医学部附属病院</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、国立研究開発法人国立循環器病研究センター）</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56"/>
          <p:cNvSpPr txBox="1"/>
          <p:nvPr/>
        </p:nvSpPr>
        <p:spPr bwMode="auto">
          <a:xfrm>
            <a:off x="1083777" y="3717644"/>
            <a:ext cx="3761590" cy="184666"/>
          </a:xfrm>
          <a:prstGeom prst="rect">
            <a:avLst/>
          </a:prstGeom>
          <a:noFill/>
          <a:ln w="9525" cap="rnd" algn="ctr">
            <a:noFill/>
            <a:miter lim="800000"/>
            <a:headEnd/>
            <a:tailEnd/>
          </a:ln>
          <a:effectLst/>
          <a:extLst/>
        </p:spPr>
        <p:txBody>
          <a:bodyPr wrap="square" tIns="0" bIns="0" rtlCol="0" anchor="ctr">
            <a:spAutoFit/>
          </a:bodyPr>
          <a:lstStyle/>
          <a:p>
            <a:pPr marL="268288" indent="-268288">
              <a:spcBef>
                <a:spcPct val="50000"/>
              </a:spcBef>
            </a:pPr>
            <a:r>
              <a:rPr lang="ja-JP" altLang="en-US" sz="1200" b="1" dirty="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rPr>
              <a:t>国家</a:t>
            </a:r>
            <a:r>
              <a:rPr lang="ja-JP" altLang="en-US" sz="1200" b="1" dirty="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rPr>
              <a:t>戦略道路占用事業</a:t>
            </a:r>
            <a:endParaRPr lang="en-US" altLang="ja-JP" sz="1200" b="1" dirty="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テキスト ボックス 57"/>
          <p:cNvSpPr txBox="1"/>
          <p:nvPr/>
        </p:nvSpPr>
        <p:spPr bwMode="auto">
          <a:xfrm>
            <a:off x="927096" y="3907790"/>
            <a:ext cx="3353980" cy="323165"/>
          </a:xfrm>
          <a:prstGeom prst="rect">
            <a:avLst/>
          </a:prstGeom>
          <a:noFill/>
          <a:ln w="9525" cap="rnd" algn="ctr">
            <a:noFill/>
            <a:miter lim="800000"/>
            <a:headEnd/>
            <a:tailEnd/>
          </a:ln>
          <a:effectLst/>
          <a:extLst/>
        </p:spPr>
        <p:txBody>
          <a:bodyPr wrap="square" tIns="0" bIns="0" rtlCol="0" anchor="ctr">
            <a:spAutoFit/>
          </a:bodyPr>
          <a:lstStyle/>
          <a:p>
            <a:pPr marL="268288" indent="-268288">
              <a:spcBef>
                <a:spcPct val="50000"/>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エリアマネジメントに係る道路法の特例により</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268288" indent="-268288"/>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にぎわい</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や景観創出のための施設を</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設置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9" name="Picture 3" descr="\\172.16.4.226\share\医療産業都市(LS-VL9C2)\OPEN2(バックアップ）\◎予算関係資料\H26予算\07-プレス\01-局プレス資料\01-医療作成\写真\アイセンター写真(使ったもの）\病院.jpg"/>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1337" y="2708920"/>
            <a:ext cx="889472" cy="596718"/>
          </a:xfrm>
          <a:prstGeom prst="rect">
            <a:avLst/>
          </a:prstGeom>
          <a:noFill/>
          <a:ln w="6350">
            <a:solidFill>
              <a:schemeClr val="bg1">
                <a:lumMod val="75000"/>
              </a:schemeClr>
            </a:solidFill>
            <a:miter lim="800000"/>
            <a:headEnd/>
            <a:tailEnd/>
          </a:ln>
          <a:extLst/>
        </p:spPr>
      </p:pic>
      <p:sp>
        <p:nvSpPr>
          <p:cNvPr id="60" name="角丸四角形 59"/>
          <p:cNvSpPr/>
          <p:nvPr/>
        </p:nvSpPr>
        <p:spPr bwMode="auto">
          <a:xfrm>
            <a:off x="5524727" y="2286761"/>
            <a:ext cx="3492000" cy="4500000"/>
          </a:xfrm>
          <a:prstGeom prst="roundRect">
            <a:avLst>
              <a:gd name="adj" fmla="val 3091"/>
            </a:avLst>
          </a:prstGeom>
          <a:solidFill>
            <a:schemeClr val="bg1"/>
          </a:solidFill>
          <a:ln w="12700">
            <a:solidFill>
              <a:schemeClr val="tx1">
                <a:lumMod val="85000"/>
                <a:lumOff val="15000"/>
              </a:schemeClr>
            </a:solidFill>
            <a:headEnd/>
            <a:tailEnd/>
          </a:ln>
          <a:effectLst>
            <a:outerShdw blurRad="50800" dist="38100" algn="l" rotWithShape="0">
              <a:prstClr val="black">
                <a:alpha val="40000"/>
              </a:prstClr>
            </a:outerShdw>
          </a:effectLst>
          <a:extLst/>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grpSp>
        <p:nvGrpSpPr>
          <p:cNvPr id="61" name="グループ化 60"/>
          <p:cNvGrpSpPr/>
          <p:nvPr/>
        </p:nvGrpSpPr>
        <p:grpSpPr>
          <a:xfrm>
            <a:off x="5587212" y="2381055"/>
            <a:ext cx="3390134" cy="305055"/>
            <a:chOff x="6312340" y="1251558"/>
            <a:chExt cx="3228699" cy="305055"/>
          </a:xfrm>
        </p:grpSpPr>
        <p:grpSp>
          <p:nvGrpSpPr>
            <p:cNvPr id="62" name="グループ化 61"/>
            <p:cNvGrpSpPr/>
            <p:nvPr/>
          </p:nvGrpSpPr>
          <p:grpSpPr>
            <a:xfrm>
              <a:off x="6312340" y="1251558"/>
              <a:ext cx="3211837" cy="305055"/>
              <a:chOff x="5254194" y="1254855"/>
              <a:chExt cx="2702098" cy="288725"/>
            </a:xfrm>
          </p:grpSpPr>
          <p:grpSp>
            <p:nvGrpSpPr>
              <p:cNvPr id="64" name="グループ化 63"/>
              <p:cNvGrpSpPr/>
              <p:nvPr/>
            </p:nvGrpSpPr>
            <p:grpSpPr>
              <a:xfrm>
                <a:off x="5254194" y="1254855"/>
                <a:ext cx="2666681" cy="288725"/>
                <a:chOff x="4186541" y="1588180"/>
                <a:chExt cx="3102141" cy="288725"/>
              </a:xfrm>
            </p:grpSpPr>
            <p:sp>
              <p:nvSpPr>
                <p:cNvPr id="66" name="正方形/長方形 65"/>
                <p:cNvSpPr/>
                <p:nvPr/>
              </p:nvSpPr>
              <p:spPr>
                <a:xfrm>
                  <a:off x="4186541" y="1588180"/>
                  <a:ext cx="67469" cy="28872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lIns="101828" tIns="50914" rIns="101828" bIns="50914" anchor="ctr"/>
                <a:lstStyle/>
                <a:p>
                  <a:pPr algn="ctr" defTabSz="1018276" fontAlgn="auto">
                    <a:spcBef>
                      <a:spcPts val="0"/>
                    </a:spcBef>
                    <a:spcAft>
                      <a:spcPts val="0"/>
                    </a:spcAft>
                    <a:defRPr/>
                  </a:pPr>
                  <a:endParaRPr lang="en-US" altLang="ja-JP" sz="1200" b="1" dirty="0">
                    <a:solidFill>
                      <a:srgbClr val="FFFFFF"/>
                    </a:solidFill>
                    <a:latin typeface="Meiryo UI" panose="020B0604030504040204" pitchFamily="50" charset="-128"/>
                    <a:ea typeface="Meiryo UI" panose="020B0604030504040204" pitchFamily="50" charset="-128"/>
                  </a:endParaRPr>
                </a:p>
              </p:txBody>
            </p:sp>
            <p:cxnSp>
              <p:nvCxnSpPr>
                <p:cNvPr id="67" name="直線コネクタ 66"/>
                <p:cNvCxnSpPr/>
                <p:nvPr/>
              </p:nvCxnSpPr>
              <p:spPr bwMode="auto">
                <a:xfrm flipV="1">
                  <a:off x="4228990" y="1870531"/>
                  <a:ext cx="3053411" cy="1"/>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直線コネクタ 67"/>
                <p:cNvCxnSpPr/>
                <p:nvPr/>
              </p:nvCxnSpPr>
              <p:spPr bwMode="auto">
                <a:xfrm>
                  <a:off x="4244962" y="1591874"/>
                  <a:ext cx="3043720"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5" name="テキスト ボックス 64"/>
              <p:cNvSpPr txBox="1"/>
              <p:nvPr/>
            </p:nvSpPr>
            <p:spPr bwMode="auto">
              <a:xfrm>
                <a:off x="5304414" y="1304541"/>
                <a:ext cx="2651878" cy="174781"/>
              </a:xfrm>
              <a:prstGeom prst="rect">
                <a:avLst/>
              </a:prstGeom>
              <a:noFill/>
              <a:ln w="9525" cap="rnd" algn="ctr">
                <a:noFill/>
                <a:miter lim="800000"/>
                <a:headEnd/>
                <a:tailEnd/>
              </a:ln>
              <a:effectLst/>
              <a:extLst/>
            </p:spPr>
            <p:txBody>
              <a:bodyPr wrap="square" tIns="0" bIns="0" rtlCol="0" anchor="ctr">
                <a:spAutoFit/>
              </a:bodyPr>
              <a:lstStyle/>
              <a:p>
                <a:pPr marL="268288" indent="-268288">
                  <a:spcBef>
                    <a:spcPct val="50000"/>
                  </a:spcBef>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国家戦略特別</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区域</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大阪府、兵庫県及び京都府</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3" name="正方形/長方形 62"/>
            <p:cNvSpPr/>
            <p:nvPr/>
          </p:nvSpPr>
          <p:spPr>
            <a:xfrm>
              <a:off x="9472100" y="1251558"/>
              <a:ext cx="68939" cy="305053"/>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lIns="101828" tIns="50914" rIns="101828" bIns="50914" anchor="ctr"/>
            <a:lstStyle/>
            <a:p>
              <a:pPr algn="ctr" defTabSz="1018276" fontAlgn="auto">
                <a:spcBef>
                  <a:spcPts val="0"/>
                </a:spcBef>
                <a:spcAft>
                  <a:spcPts val="0"/>
                </a:spcAft>
                <a:defRPr/>
              </a:pPr>
              <a:endParaRPr lang="en-US" altLang="ja-JP" sz="1200" b="1" dirty="0">
                <a:solidFill>
                  <a:srgbClr val="FFFFFF"/>
                </a:solidFill>
                <a:latin typeface="Meiryo UI" panose="020B0604030504040204" pitchFamily="50" charset="-128"/>
                <a:ea typeface="Meiryo UI" panose="020B0604030504040204" pitchFamily="50" charset="-128"/>
              </a:endParaRPr>
            </a:p>
          </p:txBody>
        </p:sp>
      </p:grpSp>
      <p:grpSp>
        <p:nvGrpSpPr>
          <p:cNvPr id="69" name="グループ化 68"/>
          <p:cNvGrpSpPr/>
          <p:nvPr/>
        </p:nvGrpSpPr>
        <p:grpSpPr>
          <a:xfrm>
            <a:off x="5819596" y="2773043"/>
            <a:ext cx="2912327" cy="2681283"/>
            <a:chOff x="120911" y="1609295"/>
            <a:chExt cx="2635211" cy="2506843"/>
          </a:xfrm>
        </p:grpSpPr>
        <p:sp>
          <p:nvSpPr>
            <p:cNvPr id="70" name="角丸四角形 69"/>
            <p:cNvSpPr/>
            <p:nvPr/>
          </p:nvSpPr>
          <p:spPr bwMode="auto">
            <a:xfrm>
              <a:off x="120911" y="1609295"/>
              <a:ext cx="2635211" cy="2506843"/>
            </a:xfrm>
            <a:prstGeom prst="roundRect">
              <a:avLst>
                <a:gd name="adj" fmla="val 3091"/>
              </a:avLst>
            </a:prstGeom>
            <a:solidFill>
              <a:schemeClr val="bg1"/>
            </a:solidFill>
            <a:ln w="12700">
              <a:solidFill>
                <a:schemeClr val="tx1">
                  <a:lumMod val="85000"/>
                  <a:lumOff val="15000"/>
                </a:schemeClr>
              </a:solidFill>
              <a:headEnd/>
              <a:tailEnd/>
            </a:ln>
            <a:effectLst>
              <a:outerShdw blurRad="50800" dist="38100" algn="l" rotWithShape="0">
                <a:prstClr val="black">
                  <a:alpha val="40000"/>
                </a:prstClr>
              </a:outerShdw>
            </a:effectLst>
            <a:extLst/>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pic>
          <p:nvPicPr>
            <p:cNvPr id="71" name="Picture 2" descr="D:\OkajiK\Documents\My Pictures\大阪国家戦略特別区域.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550" t="4977" r="36014" b="32801"/>
            <a:stretch/>
          </p:blipFill>
          <p:spPr bwMode="auto">
            <a:xfrm>
              <a:off x="196063" y="1635764"/>
              <a:ext cx="2484905" cy="2428568"/>
            </a:xfrm>
            <a:prstGeom prst="rect">
              <a:avLst/>
            </a:prstGeom>
            <a:noFill/>
            <a:extLst>
              <a:ext uri="{909E8E84-426E-40DD-AFC4-6F175D3DCCD1}">
                <a14:hiddenFill xmlns:a14="http://schemas.microsoft.com/office/drawing/2010/main">
                  <a:solidFill>
                    <a:srgbClr val="FFFFFF"/>
                  </a:solidFill>
                </a14:hiddenFill>
              </a:ext>
            </a:extLst>
          </p:spPr>
        </p:pic>
        <p:sp>
          <p:nvSpPr>
            <p:cNvPr id="72" name="円/楕円 71"/>
            <p:cNvSpPr/>
            <p:nvPr/>
          </p:nvSpPr>
          <p:spPr bwMode="auto">
            <a:xfrm>
              <a:off x="634616" y="3042543"/>
              <a:ext cx="254626" cy="216957"/>
            </a:xfrm>
            <a:prstGeom prst="ellipse">
              <a:avLst/>
            </a:prstGeom>
            <a:ln>
              <a:headEnd/>
              <a:tailEnd/>
            </a:ln>
            <a:extLst/>
          </p:spPr>
          <p:style>
            <a:lnRef idx="0">
              <a:schemeClr val="accent3"/>
            </a:lnRef>
            <a:fillRef idx="3">
              <a:schemeClr val="accent3"/>
            </a:fillRef>
            <a:effectRef idx="3">
              <a:schemeClr val="accent3"/>
            </a:effectRef>
            <a:fontRef idx="minor">
              <a:schemeClr val="lt1"/>
            </a:fontRef>
          </p:style>
          <p:txBody>
            <a:bodyPr wrap="square" rtlCol="0" anchor="ctr">
              <a:sp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sp>
          <p:nvSpPr>
            <p:cNvPr id="73" name="円/楕円 72"/>
            <p:cNvSpPr/>
            <p:nvPr/>
          </p:nvSpPr>
          <p:spPr bwMode="auto">
            <a:xfrm>
              <a:off x="2144006" y="2775833"/>
              <a:ext cx="164810" cy="130557"/>
            </a:xfrm>
            <a:prstGeom prst="ellipse">
              <a:avLst/>
            </a:prstGeom>
            <a:ln>
              <a:headEnd/>
              <a:tailEnd/>
            </a:ln>
            <a:extLst/>
          </p:spPr>
          <p:style>
            <a:lnRef idx="0">
              <a:schemeClr val="accent3"/>
            </a:lnRef>
            <a:fillRef idx="3">
              <a:schemeClr val="accent3"/>
            </a:fillRef>
            <a:effectRef idx="3">
              <a:schemeClr val="accent3"/>
            </a:effectRef>
            <a:fontRef idx="minor">
              <a:schemeClr val="lt1"/>
            </a:fontRef>
          </p:style>
          <p:txBody>
            <a:bodyPr wrap="square" rtlCol="0" anchor="ctr">
              <a:sp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sp>
          <p:nvSpPr>
            <p:cNvPr id="74" name="円/楕円 73"/>
            <p:cNvSpPr/>
            <p:nvPr/>
          </p:nvSpPr>
          <p:spPr bwMode="auto">
            <a:xfrm>
              <a:off x="2099781" y="2636201"/>
              <a:ext cx="164810" cy="130557"/>
            </a:xfrm>
            <a:prstGeom prst="ellipse">
              <a:avLst/>
            </a:prstGeom>
            <a:ln>
              <a:headEnd/>
              <a:tailEnd/>
            </a:ln>
            <a:extLst/>
          </p:spPr>
          <p:style>
            <a:lnRef idx="0">
              <a:schemeClr val="accent3"/>
            </a:lnRef>
            <a:fillRef idx="3">
              <a:schemeClr val="accent3"/>
            </a:fillRef>
            <a:effectRef idx="3">
              <a:schemeClr val="accent3"/>
            </a:effectRef>
            <a:fontRef idx="minor">
              <a:schemeClr val="lt1"/>
            </a:fontRef>
          </p:style>
          <p:txBody>
            <a:bodyPr wrap="square" rtlCol="0" anchor="ctr">
              <a:sp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sp>
          <p:nvSpPr>
            <p:cNvPr id="75" name="円/楕円 74"/>
            <p:cNvSpPr/>
            <p:nvPr/>
          </p:nvSpPr>
          <p:spPr bwMode="auto">
            <a:xfrm>
              <a:off x="1795620" y="3275869"/>
              <a:ext cx="164810" cy="130557"/>
            </a:xfrm>
            <a:prstGeom prst="ellipse">
              <a:avLst/>
            </a:prstGeom>
            <a:ln>
              <a:headEnd/>
              <a:tailEnd/>
            </a:ln>
            <a:extLst/>
          </p:spPr>
          <p:style>
            <a:lnRef idx="0">
              <a:schemeClr val="accent3"/>
            </a:lnRef>
            <a:fillRef idx="3">
              <a:schemeClr val="accent3"/>
            </a:fillRef>
            <a:effectRef idx="3">
              <a:schemeClr val="accent3"/>
            </a:effectRef>
            <a:fontRef idx="minor">
              <a:schemeClr val="lt1"/>
            </a:fontRef>
          </p:style>
          <p:txBody>
            <a:bodyPr wrap="square" rtlCol="0" anchor="ctr">
              <a:sp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sp>
          <p:nvSpPr>
            <p:cNvPr id="76" name="円/楕円 75"/>
            <p:cNvSpPr/>
            <p:nvPr/>
          </p:nvSpPr>
          <p:spPr bwMode="auto">
            <a:xfrm>
              <a:off x="1859474" y="3357516"/>
              <a:ext cx="164810" cy="130557"/>
            </a:xfrm>
            <a:prstGeom prst="ellipse">
              <a:avLst/>
            </a:prstGeom>
            <a:ln>
              <a:headEnd/>
              <a:tailEnd/>
            </a:ln>
            <a:extLst/>
          </p:spPr>
          <p:style>
            <a:lnRef idx="0">
              <a:schemeClr val="accent3"/>
            </a:lnRef>
            <a:fillRef idx="3">
              <a:schemeClr val="accent3"/>
            </a:fillRef>
            <a:effectRef idx="3">
              <a:schemeClr val="accent3"/>
            </a:effectRef>
            <a:fontRef idx="minor">
              <a:schemeClr val="lt1"/>
            </a:fontRef>
          </p:style>
          <p:txBody>
            <a:bodyPr wrap="square" rtlCol="0" anchor="ctr">
              <a:sp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sp>
          <p:nvSpPr>
            <p:cNvPr id="77" name="円/楕円 76"/>
            <p:cNvSpPr/>
            <p:nvPr/>
          </p:nvSpPr>
          <p:spPr bwMode="auto">
            <a:xfrm>
              <a:off x="1941879" y="3185291"/>
              <a:ext cx="164810" cy="130557"/>
            </a:xfrm>
            <a:prstGeom prst="ellipse">
              <a:avLst/>
            </a:prstGeom>
            <a:ln>
              <a:headEnd/>
              <a:tailEnd/>
            </a:ln>
            <a:extLst/>
          </p:spPr>
          <p:style>
            <a:lnRef idx="0">
              <a:schemeClr val="accent3"/>
            </a:lnRef>
            <a:fillRef idx="3">
              <a:schemeClr val="accent3"/>
            </a:fillRef>
            <a:effectRef idx="3">
              <a:schemeClr val="accent3"/>
            </a:effectRef>
            <a:fontRef idx="minor">
              <a:schemeClr val="lt1"/>
            </a:fontRef>
          </p:style>
          <p:txBody>
            <a:bodyPr wrap="square" rtlCol="0" anchor="ctr">
              <a:sp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sp>
          <p:nvSpPr>
            <p:cNvPr id="78" name="円/楕円 77"/>
            <p:cNvSpPr/>
            <p:nvPr/>
          </p:nvSpPr>
          <p:spPr bwMode="auto">
            <a:xfrm>
              <a:off x="1885436" y="3085743"/>
              <a:ext cx="164810" cy="130557"/>
            </a:xfrm>
            <a:prstGeom prst="ellipse">
              <a:avLst/>
            </a:prstGeom>
            <a:ln>
              <a:headEnd/>
              <a:tailEnd/>
            </a:ln>
            <a:extLst/>
          </p:spPr>
          <p:style>
            <a:lnRef idx="0">
              <a:schemeClr val="accent3"/>
            </a:lnRef>
            <a:fillRef idx="3">
              <a:schemeClr val="accent3"/>
            </a:fillRef>
            <a:effectRef idx="3">
              <a:schemeClr val="accent3"/>
            </a:effectRef>
            <a:fontRef idx="minor">
              <a:schemeClr val="lt1"/>
            </a:fontRef>
          </p:style>
          <p:txBody>
            <a:bodyPr wrap="square" rtlCol="0" anchor="ctr">
              <a:sp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sp>
          <p:nvSpPr>
            <p:cNvPr id="79" name="円/楕円 78"/>
            <p:cNvSpPr/>
            <p:nvPr/>
          </p:nvSpPr>
          <p:spPr bwMode="auto">
            <a:xfrm>
              <a:off x="1415350" y="3226959"/>
              <a:ext cx="164810" cy="130557"/>
            </a:xfrm>
            <a:prstGeom prst="ellipse">
              <a:avLst/>
            </a:prstGeom>
            <a:ln>
              <a:headEnd/>
              <a:tailEnd/>
            </a:ln>
            <a:extLst/>
          </p:spPr>
          <p:style>
            <a:lnRef idx="0">
              <a:schemeClr val="accent3"/>
            </a:lnRef>
            <a:fillRef idx="3">
              <a:schemeClr val="accent3"/>
            </a:fillRef>
            <a:effectRef idx="3">
              <a:schemeClr val="accent3"/>
            </a:effectRef>
            <a:fontRef idx="minor">
              <a:schemeClr val="lt1"/>
            </a:fontRef>
          </p:style>
          <p:txBody>
            <a:bodyPr wrap="square" rtlCol="0" anchor="ctr">
              <a:sp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sp>
          <p:nvSpPr>
            <p:cNvPr id="80" name="円/楕円 79"/>
            <p:cNvSpPr/>
            <p:nvPr/>
          </p:nvSpPr>
          <p:spPr bwMode="auto">
            <a:xfrm>
              <a:off x="1384828" y="2522195"/>
              <a:ext cx="225856" cy="179284"/>
            </a:xfrm>
            <a:prstGeom prst="ellipse">
              <a:avLst/>
            </a:prstGeom>
            <a:ln>
              <a:headEnd/>
              <a:tailEnd/>
            </a:ln>
            <a:extLst/>
          </p:spPr>
          <p:style>
            <a:lnRef idx="0">
              <a:schemeClr val="accent3"/>
            </a:lnRef>
            <a:fillRef idx="3">
              <a:schemeClr val="accent3"/>
            </a:fillRef>
            <a:effectRef idx="3">
              <a:schemeClr val="accent3"/>
            </a:effectRef>
            <a:fontRef idx="minor">
              <a:schemeClr val="lt1"/>
            </a:fontRef>
          </p:style>
          <p:txBody>
            <a:bodyPr wrap="square" rtlCol="0" anchor="ctr">
              <a:sp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sp>
          <p:nvSpPr>
            <p:cNvPr id="81" name="円/楕円 80"/>
            <p:cNvSpPr/>
            <p:nvPr/>
          </p:nvSpPr>
          <p:spPr bwMode="auto">
            <a:xfrm>
              <a:off x="1981087" y="2754190"/>
              <a:ext cx="138319" cy="131697"/>
            </a:xfrm>
            <a:prstGeom prst="ellipse">
              <a:avLst/>
            </a:prstGeom>
            <a:ln>
              <a:headEnd/>
              <a:tailEnd/>
            </a:ln>
            <a:extLst/>
          </p:spPr>
          <p:style>
            <a:lnRef idx="0">
              <a:schemeClr val="accent3"/>
            </a:lnRef>
            <a:fillRef idx="3">
              <a:schemeClr val="accent3"/>
            </a:fillRef>
            <a:effectRef idx="3">
              <a:schemeClr val="accent3"/>
            </a:effectRef>
            <a:fontRef idx="minor">
              <a:schemeClr val="lt1"/>
            </a:fontRef>
          </p:style>
          <p:txBody>
            <a:bodyPr wrap="square" rtlCol="0" anchor="ctr">
              <a:spAutoFit/>
            </a:bodyPr>
            <a:lstStyle/>
            <a:p>
              <a:pPr marL="108000" indent="-108000" algn="ctr">
                <a:lnSpc>
                  <a:spcPct val="120000"/>
                </a:lnSpc>
                <a:buClr>
                  <a:srgbClr val="00B0F0"/>
                </a:buClr>
                <a:buFont typeface="Wingdings" pitchFamily="2" charset="2"/>
                <a:buChar char="l"/>
              </a:pPr>
              <a:endParaRPr lang="ja-JP" altLang="en-US" sz="1200" dirty="0" smtClean="0">
                <a:solidFill>
                  <a:srgbClr val="000000"/>
                </a:solidFill>
              </a:endParaRPr>
            </a:p>
          </p:txBody>
        </p:sp>
      </p:grpSp>
      <p:sp>
        <p:nvSpPr>
          <p:cNvPr id="82" name="角丸四角形吹き出し 81"/>
          <p:cNvSpPr/>
          <p:nvPr/>
        </p:nvSpPr>
        <p:spPr bwMode="auto">
          <a:xfrm>
            <a:off x="7381746" y="2791703"/>
            <a:ext cx="1597941" cy="592503"/>
          </a:xfrm>
          <a:prstGeom prst="wedgeRoundRectCallout">
            <a:avLst>
              <a:gd name="adj1" fmla="val 8982"/>
              <a:gd name="adj2" fmla="val 85487"/>
              <a:gd name="adj3" fmla="val 16667"/>
            </a:avLst>
          </a:prstGeom>
          <a:solidFill>
            <a:schemeClr val="lt1">
              <a:alpha val="55000"/>
            </a:schemeClr>
          </a:solidFill>
          <a:ln>
            <a:solidFill>
              <a:srgbClr val="FF4B87"/>
            </a:solidFill>
            <a:headEnd/>
            <a:tailEnd/>
          </a:ln>
          <a:ex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lnSpc>
                <a:spcPct val="120000"/>
              </a:lnSpc>
              <a:buClr>
                <a:srgbClr val="00B0F0"/>
              </a:buClr>
            </a:pPr>
            <a:r>
              <a:rPr lang="ja-JP" altLang="en-US" sz="1200" b="1" dirty="0" smtClean="0">
                <a:solidFill>
                  <a:srgbClr val="FA331E"/>
                </a:solidFill>
                <a:latin typeface="Meiryo UI" panose="020B0604030504040204" pitchFamily="50" charset="-128"/>
                <a:ea typeface="Meiryo UI" panose="020B0604030504040204" pitchFamily="50" charset="-128"/>
                <a:cs typeface="Meiryo UI" panose="020B0604030504040204" pitchFamily="50" charset="-128"/>
              </a:rPr>
              <a:t>医療等イノベーション拠点の形成</a:t>
            </a:r>
          </a:p>
        </p:txBody>
      </p:sp>
      <p:sp>
        <p:nvSpPr>
          <p:cNvPr id="83" name="角丸四角形吹き出し 82"/>
          <p:cNvSpPr/>
          <p:nvPr/>
        </p:nvSpPr>
        <p:spPr bwMode="auto">
          <a:xfrm>
            <a:off x="5581667" y="4915750"/>
            <a:ext cx="2062775" cy="592503"/>
          </a:xfrm>
          <a:prstGeom prst="wedgeRoundRectCallout">
            <a:avLst>
              <a:gd name="adj1" fmla="val 42264"/>
              <a:gd name="adj2" fmla="val -68397"/>
              <a:gd name="adj3" fmla="val 16667"/>
            </a:avLst>
          </a:prstGeom>
          <a:solidFill>
            <a:schemeClr val="lt1">
              <a:alpha val="55000"/>
            </a:schemeClr>
          </a:solidFill>
          <a:ln>
            <a:solidFill>
              <a:srgbClr val="FF4B87"/>
            </a:solidFill>
            <a:headEnd/>
            <a:tailEnd/>
          </a:ln>
          <a:extLst/>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lnSpc>
                <a:spcPct val="120000"/>
              </a:lnSpc>
              <a:buClr>
                <a:srgbClr val="00B0F0"/>
              </a:buClr>
            </a:pPr>
            <a:r>
              <a:rPr lang="ja-JP" altLang="en-US" sz="1200" b="1" dirty="0" smtClean="0">
                <a:solidFill>
                  <a:srgbClr val="FA331E"/>
                </a:solidFill>
                <a:latin typeface="Meiryo UI" panose="020B0604030504040204" pitchFamily="50" charset="-128"/>
                <a:ea typeface="Meiryo UI" panose="020B0604030504040204" pitchFamily="50" charset="-128"/>
                <a:cs typeface="Meiryo UI" panose="020B0604030504040204" pitchFamily="50" charset="-128"/>
              </a:rPr>
              <a:t>チャレンジ</a:t>
            </a:r>
            <a:r>
              <a:rPr lang="ja-JP" altLang="en-US"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200" b="1" dirty="0" smtClean="0">
                <a:solidFill>
                  <a:srgbClr val="FA331E"/>
                </a:solidFill>
                <a:latin typeface="Meiryo UI" panose="020B0604030504040204" pitchFamily="50" charset="-128"/>
                <a:ea typeface="Meiryo UI" panose="020B0604030504040204" pitchFamily="50" charset="-128"/>
                <a:cs typeface="Meiryo UI" panose="020B0604030504040204" pitchFamily="50" charset="-128"/>
              </a:rPr>
              <a:t>人材の</a:t>
            </a:r>
            <a:endParaRPr lang="en-US" altLang="ja-JP" sz="1200" b="1" dirty="0" smtClean="0">
              <a:solidFill>
                <a:srgbClr val="FA331E"/>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20000"/>
              </a:lnSpc>
              <a:buClr>
                <a:srgbClr val="00B0F0"/>
              </a:buClr>
            </a:pPr>
            <a:r>
              <a:rPr lang="ja-JP" altLang="en-US" sz="1200" b="1" dirty="0" smtClean="0">
                <a:solidFill>
                  <a:srgbClr val="FA331E"/>
                </a:solidFill>
                <a:latin typeface="Meiryo UI" panose="020B0604030504040204" pitchFamily="50" charset="-128"/>
                <a:ea typeface="Meiryo UI" panose="020B0604030504040204" pitchFamily="50" charset="-128"/>
                <a:cs typeface="Meiryo UI" panose="020B0604030504040204" pitchFamily="50" charset="-128"/>
              </a:rPr>
              <a:t>集まるビジネス環境整備</a:t>
            </a:r>
          </a:p>
        </p:txBody>
      </p:sp>
      <p:pic>
        <p:nvPicPr>
          <p:cNvPr id="84" name="Picture 2"/>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r="12763" b="14867"/>
          <a:stretch/>
        </p:blipFill>
        <p:spPr bwMode="auto">
          <a:xfrm>
            <a:off x="6348200" y="3761258"/>
            <a:ext cx="822481" cy="45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 name="正方形/長方形 84"/>
          <p:cNvSpPr/>
          <p:nvPr/>
        </p:nvSpPr>
        <p:spPr bwMode="auto">
          <a:xfrm>
            <a:off x="5606184" y="5593601"/>
            <a:ext cx="3363787" cy="1061829"/>
          </a:xfrm>
          <a:prstGeom prst="rect">
            <a:avLst/>
          </a:prstGeom>
          <a:ln>
            <a:headEnd/>
            <a:tailEnd/>
          </a:ln>
          <a:extLst/>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nSpc>
                <a:spcPct val="120000"/>
              </a:lnSpc>
              <a:buClr>
                <a:srgbClr val="00B0F0"/>
              </a:buClr>
            </a:pPr>
            <a:r>
              <a:rPr lang="ja-JP" altLang="en-US" sz="1050" b="1" dirty="0" smtClean="0">
                <a:solidFill>
                  <a:srgbClr val="99CC00">
                    <a:lumMod val="50000"/>
                  </a:srgbClr>
                </a:solidFill>
                <a:latin typeface="Meiryo UI" panose="020B0604030504040204" pitchFamily="50" charset="-128"/>
                <a:ea typeface="Meiryo UI" panose="020B0604030504040204" pitchFamily="50" charset="-128"/>
                <a:cs typeface="Meiryo UI" panose="020B0604030504040204" pitchFamily="50" charset="-128"/>
              </a:rPr>
              <a:t>大阪府域以外の主な事業</a:t>
            </a:r>
            <a:endParaRPr lang="en-US" altLang="ja-JP" sz="1050" b="1" dirty="0" smtClean="0">
              <a:solidFill>
                <a:srgbClr val="99CC00">
                  <a:lumMod val="50000"/>
                </a:srgbClr>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buClr>
                <a:srgbClr val="00B0F0"/>
              </a:buClr>
            </a:pPr>
            <a:r>
              <a:rPr lang="ja-JP" altLang="en-US"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・国家戦略特別区域高度医療提供事業</a:t>
            </a:r>
            <a:r>
              <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兵庫県</a:t>
            </a:r>
            <a:r>
              <a:rPr lang="en-US" altLang="ja-JP"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20000"/>
              </a:lnSpc>
              <a:buClr>
                <a:srgbClr val="00B0F0"/>
              </a:buClr>
            </a:pPr>
            <a:r>
              <a:rPr lang="ja-JP" altLang="en-US"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・歴史的建築物利用</a:t>
            </a:r>
            <a:r>
              <a:rPr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宿泊</a:t>
            </a:r>
            <a:r>
              <a:rPr lang="ja-JP" altLang="en-US"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事業</a:t>
            </a:r>
            <a:r>
              <a:rPr lang="en-US" altLang="ja-JP"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兵庫県</a:t>
            </a:r>
            <a:r>
              <a:rPr lang="en-US" altLang="ja-JP"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buClr>
                <a:srgbClr val="00B0F0"/>
              </a:buClr>
            </a:pPr>
            <a:r>
              <a:rPr lang="ja-JP" altLang="en-US"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・国家</a:t>
            </a:r>
            <a:r>
              <a:rPr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戦略特別区域血液由来特定研究用具製造</a:t>
            </a:r>
            <a:r>
              <a:rPr lang="ja-JP" altLang="en-US"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事業　</a:t>
            </a:r>
            <a:endParaRPr lang="en-US" altLang="ja-JP"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buClr>
                <a:srgbClr val="00B0F0"/>
              </a:buClr>
            </a:pPr>
            <a:r>
              <a:rPr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京都府</a:t>
            </a:r>
            <a:r>
              <a:rPr lang="en-US" altLang="ja-JP"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テキスト ボックス 85"/>
          <p:cNvSpPr txBox="1"/>
          <p:nvPr/>
        </p:nvSpPr>
        <p:spPr bwMode="auto">
          <a:xfrm>
            <a:off x="479501" y="1182967"/>
            <a:ext cx="7508149" cy="215444"/>
          </a:xfrm>
          <a:prstGeom prst="rect">
            <a:avLst/>
          </a:prstGeom>
          <a:noFill/>
          <a:ln w="9525" cap="rnd" algn="ctr">
            <a:noFill/>
            <a:miter lim="800000"/>
            <a:headEnd/>
            <a:tailEnd/>
          </a:ln>
          <a:effectLst/>
          <a:extLst/>
        </p:spPr>
        <p:txBody>
          <a:bodyPr wrap="square" tIns="0" bIns="0" rtlCol="0" anchor="ctr">
            <a:spAutoFit/>
          </a:bodyPr>
          <a:lstStyle/>
          <a:p>
            <a:pPr marL="268288" indent="-268288">
              <a:spcBef>
                <a:spcPct val="50000"/>
              </a:spcBef>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高度な医療の提供に資する</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医療機関、研究機関、メーカー等の集積及び連携</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テキスト ボックス 86"/>
          <p:cNvSpPr txBox="1"/>
          <p:nvPr/>
        </p:nvSpPr>
        <p:spPr bwMode="auto">
          <a:xfrm>
            <a:off x="479501" y="1421290"/>
            <a:ext cx="7910143" cy="215444"/>
          </a:xfrm>
          <a:prstGeom prst="rect">
            <a:avLst/>
          </a:prstGeom>
          <a:noFill/>
          <a:ln w="9525" cap="rnd" algn="ctr">
            <a:noFill/>
            <a:miter lim="800000"/>
            <a:headEnd/>
            <a:tailEnd/>
          </a:ln>
          <a:effectLst/>
          <a:extLst/>
        </p:spPr>
        <p:txBody>
          <a:bodyPr wrap="square" tIns="0" bIns="0" rtlCol="0" anchor="ctr">
            <a:spAutoFit/>
          </a:bodyPr>
          <a:lstStyle/>
          <a:p>
            <a:pPr marL="268288" indent="-268288">
              <a:spcBef>
                <a:spcPct val="50000"/>
              </a:spcBef>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先端的な医薬品、医療機器等の研究開発に関する阻害要因の撤廃、シーズの円滑な事業化・海外</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展開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テキスト ボックス 87"/>
          <p:cNvSpPr txBox="1"/>
          <p:nvPr/>
        </p:nvSpPr>
        <p:spPr bwMode="auto">
          <a:xfrm>
            <a:off x="505698" y="1678564"/>
            <a:ext cx="5554695" cy="215444"/>
          </a:xfrm>
          <a:prstGeom prst="rect">
            <a:avLst/>
          </a:prstGeom>
          <a:noFill/>
          <a:ln w="9525" cap="rnd" algn="ctr">
            <a:noFill/>
            <a:miter lim="800000"/>
            <a:headEnd/>
            <a:tailEnd/>
          </a:ln>
          <a:effectLst/>
          <a:extLst/>
        </p:spPr>
        <p:txBody>
          <a:bodyPr wrap="square" tIns="0" bIns="0" rtlCol="0" anchor="ctr">
            <a:spAutoFit/>
          </a:bodyPr>
          <a:lstStyle/>
          <a:p>
            <a:pPr marL="268288" indent="-268288">
              <a:spcBef>
                <a:spcPct val="50000"/>
              </a:spcBef>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チャレンジする人材</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の集まる都市環境、雇用環境等の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整備</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テキスト ボックス 88"/>
          <p:cNvSpPr txBox="1"/>
          <p:nvPr/>
        </p:nvSpPr>
        <p:spPr bwMode="auto">
          <a:xfrm>
            <a:off x="1136576" y="4437112"/>
            <a:ext cx="3761590" cy="184666"/>
          </a:xfrm>
          <a:prstGeom prst="rect">
            <a:avLst/>
          </a:prstGeom>
          <a:noFill/>
          <a:ln w="9525" cap="rnd" algn="ctr">
            <a:noFill/>
            <a:miter lim="800000"/>
            <a:headEnd/>
            <a:tailEnd/>
          </a:ln>
          <a:effectLst/>
          <a:extLst/>
        </p:spPr>
        <p:txBody>
          <a:bodyPr wrap="square" tIns="0" bIns="0" rtlCol="0" anchor="ctr">
            <a:spAutoFit/>
          </a:bodyPr>
          <a:lstStyle/>
          <a:p>
            <a:pPr marL="268288" indent="-268288">
              <a:spcBef>
                <a:spcPct val="50000"/>
              </a:spcBef>
            </a:pPr>
            <a:r>
              <a:rPr lang="ja-JP" altLang="en-US" sz="1200" b="1" dirty="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rPr>
              <a:t>・外国人滞在施設経営事業</a:t>
            </a:r>
            <a:endParaRPr lang="en-US" altLang="ja-JP" sz="1200" b="1" dirty="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テキスト ボックス 89"/>
          <p:cNvSpPr txBox="1"/>
          <p:nvPr/>
        </p:nvSpPr>
        <p:spPr bwMode="auto">
          <a:xfrm>
            <a:off x="1208584" y="4617212"/>
            <a:ext cx="4025878" cy="161582"/>
          </a:xfrm>
          <a:prstGeom prst="rect">
            <a:avLst/>
          </a:prstGeom>
          <a:noFill/>
          <a:ln w="9525" cap="rnd" algn="ctr">
            <a:noFill/>
            <a:miter lim="800000"/>
            <a:headEnd/>
            <a:tailEnd/>
          </a:ln>
          <a:effectLst/>
          <a:extLst/>
        </p:spPr>
        <p:txBody>
          <a:bodyPr wrap="square" tIns="0" bIns="0" numCol="1" spcCol="0" rtlCol="0" anchor="t">
            <a:noAutofit/>
          </a:bodyPr>
          <a:lstStyle/>
          <a:p>
            <a:pPr marL="268288" indent="-268288">
              <a:spcBef>
                <a:spcPct val="500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旅館業法の特例により、外国人</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等</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滞在に対応した宿泊</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施設を提供</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1" name="図 90"/>
          <p:cNvPicPr>
            <a:picLocks noChangeAspect="1"/>
          </p:cNvPicPr>
          <p:nvPr/>
        </p:nvPicPr>
        <p:blipFill rotWithShape="1">
          <a:blip r:embed="rId5" cstate="print">
            <a:extLst>
              <a:ext uri="{28A0092B-C50C-407E-A947-70E740481C1C}">
                <a14:useLocalDpi xmlns:a14="http://schemas.microsoft.com/office/drawing/2010/main" val="0"/>
              </a:ext>
            </a:extLst>
          </a:blip>
          <a:srcRect l="7359" t="2149" r="19444" b="13267"/>
          <a:stretch/>
        </p:blipFill>
        <p:spPr>
          <a:xfrm>
            <a:off x="4391337" y="5496898"/>
            <a:ext cx="786222" cy="540329"/>
          </a:xfrm>
          <a:prstGeom prst="rect">
            <a:avLst/>
          </a:prstGeom>
          <a:ln w="6350">
            <a:solidFill>
              <a:schemeClr val="bg1">
                <a:lumMod val="75000"/>
              </a:schemeClr>
            </a:solidFill>
          </a:ln>
        </p:spPr>
      </p:pic>
      <p:pic>
        <p:nvPicPr>
          <p:cNvPr id="92"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2616" y="3784739"/>
            <a:ext cx="786221" cy="786221"/>
          </a:xfrm>
          <a:prstGeom prst="rect">
            <a:avLst/>
          </a:prstGeom>
          <a:noFill/>
          <a:ln w="6350">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93" name="テキスト ボックス 92"/>
          <p:cNvSpPr txBox="1"/>
          <p:nvPr/>
        </p:nvSpPr>
        <p:spPr bwMode="auto">
          <a:xfrm>
            <a:off x="741669" y="5665773"/>
            <a:ext cx="5296650" cy="727122"/>
          </a:xfrm>
          <a:prstGeom prst="rect">
            <a:avLst/>
          </a:prstGeom>
          <a:noFill/>
          <a:ln w="9525" cap="rnd" algn="ctr">
            <a:noFill/>
            <a:miter lim="800000"/>
            <a:headEnd/>
            <a:tailEnd/>
          </a:ln>
          <a:effectLst/>
          <a:extLst/>
        </p:spPr>
        <p:txBody>
          <a:bodyPr wrap="square" tIns="0" bIns="0" rtlCol="0" anchor="ctr">
            <a:spAutoFit/>
          </a:bodyPr>
          <a:lstStyle/>
          <a:p>
            <a:pPr marL="268288" indent="-268288">
              <a:spcBef>
                <a:spcPct val="50000"/>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保育士資格に係る児童福祉法等の特例により</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268288" indent="-268288"/>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大阪府が府内</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全域において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、国家戦略特別</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268288" indent="-268288"/>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区域限定</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保育士試験を</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実施</a:t>
            </a:r>
            <a:endParaRPr lang="ja-JP" altLang="en-US" sz="1050" b="1" i="1" dirty="0">
              <a:latin typeface="Meiryo UI" panose="020B0604030504040204" pitchFamily="50" charset="-128"/>
              <a:ea typeface="Meiryo UI" panose="020B0604030504040204" pitchFamily="50" charset="-128"/>
              <a:cs typeface="Meiryo UI" panose="020B0604030504040204" pitchFamily="50" charset="-128"/>
            </a:endParaRPr>
          </a:p>
          <a:p>
            <a:pPr marL="268288" indent="-268288">
              <a:spcBef>
                <a:spcPct val="50000"/>
              </a:spcBef>
            </a:pP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テキスト ボックス 93"/>
          <p:cNvSpPr txBox="1"/>
          <p:nvPr/>
        </p:nvSpPr>
        <p:spPr bwMode="auto">
          <a:xfrm>
            <a:off x="777294" y="2900871"/>
            <a:ext cx="3834394" cy="484748"/>
          </a:xfrm>
          <a:prstGeom prst="rect">
            <a:avLst/>
          </a:prstGeom>
          <a:noFill/>
          <a:ln w="9525" cap="rnd" algn="ctr">
            <a:noFill/>
            <a:miter lim="800000"/>
            <a:headEnd/>
            <a:tailEnd/>
          </a:ln>
          <a:effectLst/>
          <a:extLst/>
        </p:spPr>
        <p:txBody>
          <a:bodyPr wrap="square" tIns="0" bIns="0" rtlCol="0" anchor="ctr">
            <a:spAutoFit/>
          </a:bodyPr>
          <a:lstStyle/>
          <a:p>
            <a:pPr marL="268288" indent="-268288"/>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保険外</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併用療養の特例により、日本では未承認又は</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承認</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268288" indent="-268288"/>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用途</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以外の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医薬品等</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を対象に、</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スピーディーな先進医療</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268288" indent="-268288"/>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の提供が可能に</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テキスト ボックス 94"/>
          <p:cNvSpPr txBox="1"/>
          <p:nvPr/>
        </p:nvSpPr>
        <p:spPr bwMode="auto">
          <a:xfrm>
            <a:off x="857540" y="6212788"/>
            <a:ext cx="5285444" cy="184666"/>
          </a:xfrm>
          <a:prstGeom prst="rect">
            <a:avLst/>
          </a:prstGeom>
          <a:noFill/>
          <a:ln w="9525" cap="rnd" algn="ctr">
            <a:noFill/>
            <a:miter lim="800000"/>
            <a:headEnd/>
            <a:tailEnd/>
          </a:ln>
          <a:effectLst/>
          <a:extLst/>
        </p:spPr>
        <p:txBody>
          <a:bodyPr wrap="square" tIns="0" bIns="0" rtlCol="0" anchor="ctr">
            <a:spAutoFit/>
          </a:bodyPr>
          <a:lstStyle/>
          <a:p>
            <a:pPr marL="268288" indent="-268288">
              <a:spcBef>
                <a:spcPct val="50000"/>
              </a:spcBef>
            </a:pPr>
            <a:r>
              <a:rPr lang="ja-JP" altLang="en-US" sz="1200" dirty="0" smtClean="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rPr>
              <a:t>・・・</a:t>
            </a:r>
            <a:r>
              <a:rPr lang="zh-CN" altLang="en-US" sz="1200" b="1" dirty="0" smtClean="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rPr>
              <a:t>家事</a:t>
            </a:r>
            <a:r>
              <a:rPr lang="zh-CN" altLang="en-US" sz="1200" b="1" dirty="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rPr>
              <a:t>支援外国人受入事業</a:t>
            </a:r>
            <a:endParaRPr lang="en-US" altLang="ja-JP" sz="1200" b="1" dirty="0" smtClean="0">
              <a:solidFill>
                <a:srgbClr val="CC99FF">
                  <a:lumMod val="50000"/>
                </a:srgb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テキスト ボックス 95"/>
          <p:cNvSpPr txBox="1"/>
          <p:nvPr/>
        </p:nvSpPr>
        <p:spPr bwMode="auto">
          <a:xfrm>
            <a:off x="729793" y="6388671"/>
            <a:ext cx="5296651" cy="323165"/>
          </a:xfrm>
          <a:prstGeom prst="rect">
            <a:avLst/>
          </a:prstGeom>
          <a:noFill/>
          <a:ln w="9525" cap="rnd" algn="ctr">
            <a:noFill/>
            <a:miter lim="800000"/>
            <a:headEnd/>
            <a:tailEnd/>
          </a:ln>
          <a:effectLst/>
          <a:extLst/>
        </p:spPr>
        <p:txBody>
          <a:bodyPr wrap="square" tIns="0" bIns="0" rtlCol="0" anchor="ctr">
            <a:spAutoFit/>
          </a:bodyPr>
          <a:lstStyle/>
          <a:p>
            <a:pPr marL="268288" indent="-268288">
              <a:spcBef>
                <a:spcPct val="500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出入国</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管理及び難民認定法の特例により</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、外国人家事支援人材</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268288" indent="-268288"/>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を受け入れる事業を実施し、家事</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支援ニーズに</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対応</a:t>
            </a:r>
            <a:endParaRPr lang="en-US" altLang="ja-JP" sz="1050" b="1" i="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7" name="直線コネクタ 96"/>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8" name="スライド番号プレースホルダー 1"/>
          <p:cNvSpPr>
            <a:spLocks noGrp="1"/>
          </p:cNvSpPr>
          <p:nvPr>
            <p:ph type="sldNum" sz="quarter" idx="12"/>
          </p:nvPr>
        </p:nvSpPr>
        <p:spPr>
          <a:xfrm>
            <a:off x="6948264" y="6453336"/>
            <a:ext cx="2133600" cy="365125"/>
          </a:xfrm>
        </p:spPr>
        <p:txBody>
          <a:bodyPr/>
          <a:lstStyle/>
          <a:p>
            <a:fld id="{D2D8002D-B5B0-4BAC-B1F6-782DDCCE6D9C}" type="slidenum">
              <a:rPr kumimoji="1" lang="ja-JP" altLang="en-US" smtClean="0"/>
              <a:pPr/>
              <a:t>54</a:t>
            </a:fld>
            <a:endParaRPr kumimoji="1" lang="ja-JP" altLang="en-US" dirty="0"/>
          </a:p>
        </p:txBody>
      </p:sp>
    </p:spTree>
    <p:extLst>
      <p:ext uri="{BB962C8B-B14F-4D97-AF65-F5344CB8AC3E}">
        <p14:creationId xmlns:p14="http://schemas.microsoft.com/office/powerpoint/2010/main" val="25557914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2" name="テキスト ボックス 70"/>
          <p:cNvSpPr txBox="1">
            <a:spLocks noChangeArrowheads="1"/>
          </p:cNvSpPr>
          <p:nvPr/>
        </p:nvSpPr>
        <p:spPr bwMode="auto">
          <a:xfrm>
            <a:off x="249260" y="17794"/>
            <a:ext cx="8632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dirty="0">
                <a:latin typeface="Meiryo UI" panose="020B0604030504040204" pitchFamily="50" charset="-128"/>
                <a:ea typeface="Meiryo UI" panose="020B0604030504040204" pitchFamily="50" charset="-128"/>
                <a:cs typeface="Meiryo UI" panose="020B0604030504040204" pitchFamily="50" charset="-128"/>
              </a:rPr>
              <a:t>成長をリードしていく仕組み</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～関西</a:t>
            </a:r>
            <a:r>
              <a:rPr lang="ja-JP" altLang="en-US" dirty="0">
                <a:latin typeface="Meiryo UI" panose="020B0604030504040204" pitchFamily="50" charset="-128"/>
                <a:ea typeface="Meiryo UI" panose="020B0604030504040204" pitchFamily="50" charset="-128"/>
                <a:cs typeface="Meiryo UI" panose="020B0604030504040204" pitchFamily="50" charset="-128"/>
              </a:rPr>
              <a:t>イノベーション国際戦略総合特</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区～</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右矢印 66"/>
          <p:cNvSpPr/>
          <p:nvPr/>
        </p:nvSpPr>
        <p:spPr bwMode="auto">
          <a:xfrm>
            <a:off x="4824850" y="2375662"/>
            <a:ext cx="216024" cy="3168352"/>
          </a:xfrm>
          <a:prstGeom prst="rightArrow">
            <a:avLst>
              <a:gd name="adj1" fmla="val 100000"/>
              <a:gd name="adj2" fmla="val 100000"/>
            </a:avLst>
          </a:prstGeom>
          <a:solidFill>
            <a:srgbClr val="003399"/>
          </a:solidFill>
          <a:ln w="12700" algn="ctr">
            <a:noFill/>
            <a:prstDash val="solid"/>
            <a:round/>
            <a:headEnd/>
            <a:tailEnd/>
          </a:ln>
          <a:effectLst/>
          <a:extLst/>
        </p:spPr>
        <p:txBody>
          <a:bodyPr wrap="square" rtlCol="0" anchor="ctr">
            <a:noAutofit/>
          </a:bodyPr>
          <a:lstStyle/>
          <a:p>
            <a:pPr marL="108000" indent="-108000" algn="ctr">
              <a:lnSpc>
                <a:spcPct val="120000"/>
              </a:lnSpc>
              <a:buClr>
                <a:srgbClr val="00B0F0"/>
              </a:buClr>
              <a:buFont typeface="Wingdings" pitchFamily="2" charset="2"/>
              <a:buChar char="l"/>
            </a:pPr>
            <a:endParaRPr lang="ja-JP" altLang="en-US"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正方形/長方形 70"/>
          <p:cNvSpPr/>
          <p:nvPr/>
        </p:nvSpPr>
        <p:spPr>
          <a:xfrm>
            <a:off x="5169519" y="926659"/>
            <a:ext cx="3888000" cy="2772000"/>
          </a:xfrm>
          <a:prstGeom prst="rect">
            <a:avLst/>
          </a:prstGeom>
          <a:noFill/>
          <a:ln w="15875" cmpd="sng">
            <a:solidFill>
              <a:schemeClr val="accent2"/>
            </a:solidFill>
            <a:prstDash val="solid"/>
          </a:ln>
        </p:spPr>
        <p:txBody>
          <a:bodyPr anchor="b"/>
          <a:lstStyle/>
          <a:p>
            <a:pPr algn="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正方形/長方形 71"/>
          <p:cNvSpPr/>
          <p:nvPr/>
        </p:nvSpPr>
        <p:spPr bwMode="auto">
          <a:xfrm>
            <a:off x="5265210" y="782643"/>
            <a:ext cx="1709713" cy="261605"/>
          </a:xfrm>
          <a:prstGeom prst="rect">
            <a:avLst/>
          </a:prstGeom>
          <a:solidFill>
            <a:srgbClr val="003399"/>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91428" tIns="0" rIns="91428" bIns="45715">
            <a:spAutoFit/>
          </a:bodyPr>
          <a:lstStyle/>
          <a:p>
            <a:pPr algn="ctr">
              <a:spcBef>
                <a:spcPct val="50000"/>
              </a:spcBef>
              <a:defRPr/>
            </a:pPr>
            <a:r>
              <a:rPr lang="ja-JP" altLang="en-US" sz="1400" b="1"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取　　　組</a:t>
            </a:r>
            <a:endParaRPr lang="ja-JP" altLang="en-US" sz="1400" b="1"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3" name="図 72"/>
          <p:cNvPicPr preferRelativeResize="0">
            <a:picLocks/>
          </p:cNvPicPr>
          <p:nvPr/>
        </p:nvPicPr>
        <p:blipFill>
          <a:blip r:embed="rId3" cstate="print"/>
          <a:stretch>
            <a:fillRect/>
          </a:stretch>
        </p:blipFill>
        <p:spPr>
          <a:xfrm>
            <a:off x="5263583" y="2209277"/>
            <a:ext cx="3701664" cy="1404000"/>
          </a:xfrm>
          <a:prstGeom prst="rect">
            <a:avLst/>
          </a:prstGeom>
        </p:spPr>
      </p:pic>
      <p:sp>
        <p:nvSpPr>
          <p:cNvPr id="74" name="コンテンツ プレースホルダー 2"/>
          <p:cNvSpPr txBox="1">
            <a:spLocks/>
          </p:cNvSpPr>
          <p:nvPr/>
        </p:nvSpPr>
        <p:spPr>
          <a:xfrm>
            <a:off x="5170761" y="1100269"/>
            <a:ext cx="3630018" cy="881043"/>
          </a:xfrm>
          <a:prstGeom prst="rect">
            <a:avLst/>
          </a:prstGeom>
        </p:spPr>
        <p:txBody>
          <a:bodyPr/>
          <a:lstStyle>
            <a:lvl1pPr marL="342900" indent="-3429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2pPr>
            <a:lvl3pPr marL="1143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a:lstStyle>
          <a:p>
            <a:pPr marL="0" indent="0">
              <a:lnSpc>
                <a:spcPts val="1400"/>
              </a:lnSpc>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関西イノベーション国際戦略総合特区</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ts val="1400"/>
              </a:lnSpc>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では、関西の医療機関、大学・研究所の</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ts val="1400"/>
              </a:lnSpc>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ポテンシャルを活かして、医療・バッテリー</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nSpc>
                <a:spcPts val="1400"/>
              </a:lnSpc>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関連の投資を促進</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下矢印 74"/>
          <p:cNvSpPr/>
          <p:nvPr/>
        </p:nvSpPr>
        <p:spPr>
          <a:xfrm>
            <a:off x="6898175" y="1976362"/>
            <a:ext cx="878721" cy="185160"/>
          </a:xfrm>
          <a:prstGeom prst="downArrow">
            <a:avLst/>
          </a:prstGeom>
          <a:solidFill>
            <a:srgbClr val="4472C4"/>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38100" h="381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75"/>
          <p:cNvSpPr txBox="1"/>
          <p:nvPr/>
        </p:nvSpPr>
        <p:spPr>
          <a:xfrm>
            <a:off x="5188715" y="2332763"/>
            <a:ext cx="3853555" cy="1169551"/>
          </a:xfrm>
          <a:prstGeom prst="rect">
            <a:avLst/>
          </a:prstGeom>
          <a:noFill/>
        </p:spPr>
        <p:txBody>
          <a:bodyPr wrap="square" rtlCol="0">
            <a:spAutoFit/>
          </a:bodyPr>
          <a:lstStyle/>
          <a:p>
            <a:pPr marL="342900" indent="-342900">
              <a:buClr>
                <a:srgbClr val="CC99FF"/>
              </a:buClr>
              <a:buFont typeface="メイリオ" panose="020B0604030504040204" pitchFamily="50" charset="-128"/>
              <a:buChar char="▶"/>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全国最多</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51</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プロジェクト</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93</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案件が認定</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342900" indent="-342900">
              <a:buClr>
                <a:srgbClr val="CC99FF"/>
              </a:buClr>
              <a:buFont typeface="メイリオ" panose="020B0604030504040204" pitchFamily="50" charset="-128"/>
              <a:buChar char="▶"/>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PMDA</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buClr>
                <a:srgbClr val="CC99FF"/>
              </a:buClr>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関西</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支部の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開設」、「関西国際空港に</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buClr>
                <a:srgbClr val="CC99FF"/>
              </a:buClr>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おける薬監証明の電子化」などの規制の</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buClr>
                <a:srgbClr val="CC99FF"/>
              </a:buClr>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特例措置が実現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角丸四角形 77"/>
          <p:cNvSpPr/>
          <p:nvPr/>
        </p:nvSpPr>
        <p:spPr>
          <a:xfrm>
            <a:off x="180319" y="5849368"/>
            <a:ext cx="2053370" cy="802405"/>
          </a:xfrm>
          <a:prstGeom prst="roundRect">
            <a:avLst>
              <a:gd name="adj" fmla="val 5264"/>
            </a:avLst>
          </a:prstGeom>
          <a:solidFill>
            <a:srgbClr val="F6BB00"/>
          </a:solidFill>
          <a:ln w="28575">
            <a:solidFill>
              <a:srgbClr val="66003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algn="ctr"/>
            <a:r>
              <a:rPr lang="ja-JP" altLang="en-US" sz="1600" b="1" dirty="0">
                <a:solidFill>
                  <a:srgbClr val="000000">
                    <a:lumMod val="95000"/>
                    <a:lumOff val="5000"/>
                  </a:srgbClr>
                </a:solidFill>
                <a:latin typeface="Meiryo UI" pitchFamily="50" charset="-128"/>
                <a:ea typeface="Meiryo UI" pitchFamily="50" charset="-128"/>
                <a:cs typeface="Meiryo UI" pitchFamily="50" charset="-128"/>
              </a:rPr>
              <a:t>医</a:t>
            </a:r>
            <a:r>
              <a:rPr lang="ja-JP" altLang="en-US" sz="1600" b="1" dirty="0" smtClean="0">
                <a:solidFill>
                  <a:srgbClr val="000000">
                    <a:lumMod val="95000"/>
                    <a:lumOff val="5000"/>
                  </a:srgbClr>
                </a:solidFill>
                <a:latin typeface="Meiryo UI" pitchFamily="50" charset="-128"/>
                <a:ea typeface="Meiryo UI" pitchFamily="50" charset="-128"/>
                <a:cs typeface="Meiryo UI" pitchFamily="50" charset="-128"/>
              </a:rPr>
              <a:t>薬品・医療機器の生産額増</a:t>
            </a:r>
            <a:endParaRPr lang="en-US" altLang="ja-JP" sz="1600" dirty="0" smtClean="0">
              <a:solidFill>
                <a:srgbClr val="000000">
                  <a:lumMod val="95000"/>
                  <a:lumOff val="5000"/>
                </a:srgbClr>
              </a:solidFill>
              <a:latin typeface="Meiryo UI" pitchFamily="50" charset="-128"/>
              <a:ea typeface="Meiryo UI" pitchFamily="50" charset="-128"/>
              <a:cs typeface="Meiryo UI" pitchFamily="50" charset="-128"/>
            </a:endParaRPr>
          </a:p>
        </p:txBody>
      </p:sp>
      <p:sp>
        <p:nvSpPr>
          <p:cNvPr id="79" name="角丸四角形 78"/>
          <p:cNvSpPr/>
          <p:nvPr/>
        </p:nvSpPr>
        <p:spPr>
          <a:xfrm>
            <a:off x="2601245" y="5849367"/>
            <a:ext cx="2160240" cy="802405"/>
          </a:xfrm>
          <a:prstGeom prst="roundRect">
            <a:avLst>
              <a:gd name="adj" fmla="val 5264"/>
            </a:avLst>
          </a:prstGeom>
          <a:solidFill>
            <a:srgbClr val="F6BB00"/>
          </a:solidFill>
          <a:ln w="28575">
            <a:solidFill>
              <a:srgbClr val="66003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lIns="72000" rIns="72000" rtlCol="0" anchor="ctr"/>
          <a:lstStyle/>
          <a:p>
            <a:pPr algn="ctr"/>
            <a:r>
              <a:rPr lang="ja-JP" altLang="en-US" sz="1600" b="1" dirty="0" smtClean="0">
                <a:solidFill>
                  <a:srgbClr val="000000">
                    <a:lumMod val="95000"/>
                    <a:lumOff val="5000"/>
                  </a:srgbClr>
                </a:solidFill>
                <a:latin typeface="Meiryo UI" pitchFamily="50" charset="-128"/>
                <a:ea typeface="Meiryo UI" pitchFamily="50" charset="-128"/>
                <a:cs typeface="Meiryo UI" pitchFamily="50" charset="-128"/>
              </a:rPr>
              <a:t>新型</a:t>
            </a:r>
            <a:r>
              <a:rPr lang="ja-JP" altLang="en-US" sz="1600" b="1" dirty="0">
                <a:solidFill>
                  <a:srgbClr val="000000">
                    <a:lumMod val="95000"/>
                    <a:lumOff val="5000"/>
                  </a:srgbClr>
                </a:solidFill>
                <a:latin typeface="Meiryo UI" pitchFamily="50" charset="-128"/>
                <a:ea typeface="Meiryo UI" pitchFamily="50" charset="-128"/>
                <a:cs typeface="Meiryo UI" pitchFamily="50" charset="-128"/>
              </a:rPr>
              <a:t>蓄電池</a:t>
            </a:r>
            <a:r>
              <a:rPr lang="ja-JP" altLang="en-US" sz="1600" b="1" dirty="0" smtClean="0">
                <a:solidFill>
                  <a:srgbClr val="000000">
                    <a:lumMod val="95000"/>
                    <a:lumOff val="5000"/>
                  </a:srgbClr>
                </a:solidFill>
                <a:latin typeface="Meiryo UI" pitchFamily="50" charset="-128"/>
                <a:ea typeface="Meiryo UI" pitchFamily="50" charset="-128"/>
                <a:cs typeface="Meiryo UI" pitchFamily="50" charset="-128"/>
              </a:rPr>
              <a:t>の</a:t>
            </a:r>
            <a:endParaRPr lang="en-US" altLang="ja-JP" sz="1600" b="1" dirty="0" smtClean="0">
              <a:solidFill>
                <a:srgbClr val="000000">
                  <a:lumMod val="95000"/>
                  <a:lumOff val="5000"/>
                </a:srgbClr>
              </a:solidFill>
              <a:latin typeface="Meiryo UI" pitchFamily="50" charset="-128"/>
              <a:ea typeface="Meiryo UI" pitchFamily="50" charset="-128"/>
              <a:cs typeface="Meiryo UI" pitchFamily="50" charset="-128"/>
            </a:endParaRPr>
          </a:p>
          <a:p>
            <a:pPr algn="ctr"/>
            <a:r>
              <a:rPr lang="ja-JP" altLang="en-US" sz="1600" b="1" dirty="0" smtClean="0">
                <a:solidFill>
                  <a:srgbClr val="000000">
                    <a:lumMod val="95000"/>
                    <a:lumOff val="5000"/>
                  </a:srgbClr>
                </a:solidFill>
                <a:latin typeface="Meiryo UI" pitchFamily="50" charset="-128"/>
                <a:ea typeface="Meiryo UI" pitchFamily="50" charset="-128"/>
                <a:cs typeface="Meiryo UI" pitchFamily="50" charset="-128"/>
              </a:rPr>
              <a:t>輸出額増</a:t>
            </a:r>
            <a:endParaRPr lang="en-US" altLang="ja-JP" sz="1600" b="1" dirty="0" smtClean="0">
              <a:solidFill>
                <a:srgbClr val="000000">
                  <a:lumMod val="95000"/>
                  <a:lumOff val="5000"/>
                </a:srgbClr>
              </a:solidFill>
              <a:latin typeface="Meiryo UI" pitchFamily="50" charset="-128"/>
              <a:ea typeface="Meiryo UI" pitchFamily="50" charset="-128"/>
              <a:cs typeface="Meiryo UI" pitchFamily="50" charset="-128"/>
            </a:endParaRPr>
          </a:p>
        </p:txBody>
      </p:sp>
      <p:sp>
        <p:nvSpPr>
          <p:cNvPr id="80" name="正方形/長方形 79"/>
          <p:cNvSpPr/>
          <p:nvPr/>
        </p:nvSpPr>
        <p:spPr>
          <a:xfrm>
            <a:off x="5169518" y="4107817"/>
            <a:ext cx="3888000" cy="2592000"/>
          </a:xfrm>
          <a:prstGeom prst="rect">
            <a:avLst/>
          </a:prstGeom>
          <a:noFill/>
          <a:ln w="15875" cmpd="sng">
            <a:solidFill>
              <a:schemeClr val="accent2"/>
            </a:solidFill>
            <a:prstDash val="solid"/>
          </a:ln>
        </p:spPr>
        <p:txBody>
          <a:bodyPr anchor="b"/>
          <a:lstStyle/>
          <a:p>
            <a:pPr algn="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正方形/長方形 80"/>
          <p:cNvSpPr/>
          <p:nvPr/>
        </p:nvSpPr>
        <p:spPr bwMode="auto">
          <a:xfrm>
            <a:off x="5269808" y="3960512"/>
            <a:ext cx="1868698" cy="261605"/>
          </a:xfrm>
          <a:prstGeom prst="rect">
            <a:avLst/>
          </a:prstGeom>
          <a:solidFill>
            <a:srgbClr val="003399"/>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lIns="91428" tIns="0" rIns="91428" bIns="45715">
            <a:spAutoFit/>
          </a:bodyPr>
          <a:lstStyle/>
          <a:p>
            <a:pPr algn="ctr">
              <a:spcBef>
                <a:spcPct val="50000"/>
              </a:spcBef>
              <a:defRPr/>
            </a:pPr>
            <a:r>
              <a:rPr lang="ja-JP" altLang="en-US" sz="1400" b="1"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大阪府成長特区税制</a:t>
            </a:r>
            <a:endParaRPr lang="en-US" altLang="ja-JP" sz="1400" b="1"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2" name="グループ化 81"/>
          <p:cNvGrpSpPr/>
          <p:nvPr/>
        </p:nvGrpSpPr>
        <p:grpSpPr>
          <a:xfrm>
            <a:off x="5101002" y="4797152"/>
            <a:ext cx="3947998" cy="1850969"/>
            <a:chOff x="6125987" y="4086597"/>
            <a:chExt cx="2708202" cy="1133375"/>
          </a:xfrm>
        </p:grpSpPr>
        <p:sp>
          <p:nvSpPr>
            <p:cNvPr id="83" name="正方形/長方形 82"/>
            <p:cNvSpPr/>
            <p:nvPr/>
          </p:nvSpPr>
          <p:spPr>
            <a:xfrm>
              <a:off x="6575755" y="4202013"/>
              <a:ext cx="1914195" cy="8906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4" name="直線コネクタ 83"/>
            <p:cNvCxnSpPr/>
            <p:nvPr/>
          </p:nvCxnSpPr>
          <p:spPr>
            <a:xfrm>
              <a:off x="6564917" y="4649283"/>
              <a:ext cx="54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ホームベース 84"/>
            <p:cNvSpPr/>
            <p:nvPr/>
          </p:nvSpPr>
          <p:spPr>
            <a:xfrm rot="5400000">
              <a:off x="6612588" y="4236306"/>
              <a:ext cx="888997" cy="826243"/>
            </a:xfrm>
            <a:prstGeom prst="homePlate">
              <a:avLst>
                <a:gd name="adj" fmla="val 1034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ホームベース 85"/>
            <p:cNvSpPr/>
            <p:nvPr/>
          </p:nvSpPr>
          <p:spPr>
            <a:xfrm rot="5400000">
              <a:off x="7797496" y="4014055"/>
              <a:ext cx="439419" cy="826243"/>
            </a:xfrm>
            <a:prstGeom prst="homePlate">
              <a:avLst>
                <a:gd name="adj" fmla="val 2017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正方形/長方形 86"/>
            <p:cNvSpPr/>
            <p:nvPr/>
          </p:nvSpPr>
          <p:spPr>
            <a:xfrm>
              <a:off x="7538789" y="4649283"/>
              <a:ext cx="955040" cy="449724"/>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テキスト ボックス 89"/>
            <p:cNvSpPr txBox="1"/>
            <p:nvPr/>
          </p:nvSpPr>
          <p:spPr>
            <a:xfrm>
              <a:off x="7589358" y="4777869"/>
              <a:ext cx="891534" cy="127208"/>
            </a:xfrm>
            <a:prstGeom prst="rect">
              <a:avLst/>
            </a:prstGeom>
            <a:noFill/>
          </p:spPr>
          <p:txBody>
            <a:bodyPr wrap="square" rtlCol="0">
              <a:spAutoFit/>
            </a:bodyPr>
            <a:lstStyle/>
            <a:p>
              <a:pPr algn="ctr">
                <a:lnSpc>
                  <a:spcPts val="900"/>
                </a:lnSpc>
              </a:pPr>
              <a:r>
                <a:rPr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負担</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テキスト ボックス 90"/>
            <p:cNvSpPr txBox="1"/>
            <p:nvPr/>
          </p:nvSpPr>
          <p:spPr>
            <a:xfrm>
              <a:off x="6125987" y="4086597"/>
              <a:ext cx="502019" cy="155476"/>
            </a:xfrm>
            <a:prstGeom prst="rect">
              <a:avLst/>
            </a:prstGeom>
            <a:noFill/>
          </p:spPr>
          <p:txBody>
            <a:bodyPr wrap="square" rtlCol="0">
              <a:spAutoFit/>
            </a:bodyPr>
            <a:lstStyle/>
            <a:p>
              <a:pPr algn="r"/>
              <a:r>
                <a:rPr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100%</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テキスト ボックス 91"/>
            <p:cNvSpPr txBox="1"/>
            <p:nvPr/>
          </p:nvSpPr>
          <p:spPr>
            <a:xfrm>
              <a:off x="6125987" y="4536177"/>
              <a:ext cx="502019" cy="155476"/>
            </a:xfrm>
            <a:prstGeom prst="rect">
              <a:avLst/>
            </a:prstGeom>
            <a:noFill/>
          </p:spPr>
          <p:txBody>
            <a:bodyPr wrap="square" rtlCol="0">
              <a:spAutoFit/>
            </a:bodyPr>
            <a:lstStyle/>
            <a:p>
              <a:pPr algn="r"/>
              <a:r>
                <a:rPr lang="en-US" altLang="ja-JP" sz="1050" b="1" dirty="0">
                  <a:latin typeface="Meiryo UI" panose="020B0604030504040204" pitchFamily="50" charset="-128"/>
                  <a:ea typeface="Meiryo UI" panose="020B0604030504040204" pitchFamily="50" charset="-128"/>
                  <a:cs typeface="Meiryo UI" panose="020B0604030504040204" pitchFamily="50" charset="-128"/>
                </a:rPr>
                <a:t>5</a:t>
              </a:r>
              <a:r>
                <a:rPr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0%</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テキスト ボックス 92"/>
            <p:cNvSpPr txBox="1"/>
            <p:nvPr/>
          </p:nvSpPr>
          <p:spPr>
            <a:xfrm>
              <a:off x="6125987" y="4957817"/>
              <a:ext cx="502019" cy="155476"/>
            </a:xfrm>
            <a:prstGeom prst="rect">
              <a:avLst/>
            </a:prstGeom>
            <a:noFill/>
          </p:spPr>
          <p:txBody>
            <a:bodyPr wrap="square" rtlCol="0">
              <a:spAutoFit/>
            </a:bodyPr>
            <a:lstStyle/>
            <a:p>
              <a:pPr algn="r"/>
              <a:r>
                <a:rPr lang="en-US" altLang="ja-JP" sz="1050" b="1" dirty="0">
                  <a:latin typeface="Meiryo UI" panose="020B0604030504040204" pitchFamily="50" charset="-128"/>
                  <a:ea typeface="Meiryo UI" panose="020B0604030504040204" pitchFamily="50" charset="-128"/>
                  <a:cs typeface="Meiryo UI" panose="020B0604030504040204" pitchFamily="50" charset="-128"/>
                </a:rPr>
                <a:t>0</a:t>
              </a:r>
              <a:r>
                <a:rPr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テキスト ボックス 93"/>
            <p:cNvSpPr txBox="1"/>
            <p:nvPr/>
          </p:nvSpPr>
          <p:spPr>
            <a:xfrm>
              <a:off x="6652248" y="5056877"/>
              <a:ext cx="218566" cy="155476"/>
            </a:xfrm>
            <a:prstGeom prst="rect">
              <a:avLst/>
            </a:prstGeom>
            <a:noFill/>
          </p:spPr>
          <p:txBody>
            <a:bodyPr wrap="square" rtlCol="0">
              <a:spAutoFit/>
            </a:bodyPr>
            <a:lstStyle/>
            <a:p>
              <a:pPr algn="r"/>
              <a:r>
                <a:rPr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1</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テキスト ボックス 94"/>
            <p:cNvSpPr txBox="1"/>
            <p:nvPr/>
          </p:nvSpPr>
          <p:spPr>
            <a:xfrm>
              <a:off x="6843595" y="5056877"/>
              <a:ext cx="218566" cy="155476"/>
            </a:xfrm>
            <a:prstGeom prst="rect">
              <a:avLst/>
            </a:prstGeom>
            <a:noFill/>
          </p:spPr>
          <p:txBody>
            <a:bodyPr wrap="square" rtlCol="0">
              <a:spAutoFit/>
            </a:bodyPr>
            <a:lstStyle/>
            <a:p>
              <a:pPr algn="r"/>
              <a:r>
                <a:rPr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2</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テキスト ボックス 95"/>
            <p:cNvSpPr txBox="1"/>
            <p:nvPr/>
          </p:nvSpPr>
          <p:spPr>
            <a:xfrm>
              <a:off x="7034942" y="5056877"/>
              <a:ext cx="218566" cy="155476"/>
            </a:xfrm>
            <a:prstGeom prst="rect">
              <a:avLst/>
            </a:prstGeom>
            <a:noFill/>
          </p:spPr>
          <p:txBody>
            <a:bodyPr wrap="square" rtlCol="0">
              <a:spAutoFit/>
            </a:bodyPr>
            <a:lstStyle/>
            <a:p>
              <a:pPr algn="r"/>
              <a:r>
                <a:rPr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3</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テキスト ボックス 96"/>
            <p:cNvSpPr txBox="1"/>
            <p:nvPr/>
          </p:nvSpPr>
          <p:spPr>
            <a:xfrm>
              <a:off x="7226289" y="5056877"/>
              <a:ext cx="218566" cy="155476"/>
            </a:xfrm>
            <a:prstGeom prst="rect">
              <a:avLst/>
            </a:prstGeom>
            <a:noFill/>
          </p:spPr>
          <p:txBody>
            <a:bodyPr wrap="square" rtlCol="0">
              <a:spAutoFit/>
            </a:bodyPr>
            <a:lstStyle/>
            <a:p>
              <a:pPr algn="r"/>
              <a:r>
                <a:rPr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4</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テキスト ボックス 97"/>
            <p:cNvSpPr txBox="1"/>
            <p:nvPr/>
          </p:nvSpPr>
          <p:spPr>
            <a:xfrm>
              <a:off x="7417636" y="5056877"/>
              <a:ext cx="218566" cy="155476"/>
            </a:xfrm>
            <a:prstGeom prst="rect">
              <a:avLst/>
            </a:prstGeom>
            <a:noFill/>
          </p:spPr>
          <p:txBody>
            <a:bodyPr wrap="square" rtlCol="0">
              <a:spAutoFit/>
            </a:bodyPr>
            <a:lstStyle/>
            <a:p>
              <a:pPr algn="r"/>
              <a:r>
                <a:rPr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5</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テキスト ボックス 98"/>
            <p:cNvSpPr txBox="1"/>
            <p:nvPr/>
          </p:nvSpPr>
          <p:spPr>
            <a:xfrm>
              <a:off x="7608983" y="5056877"/>
              <a:ext cx="218566" cy="155476"/>
            </a:xfrm>
            <a:prstGeom prst="rect">
              <a:avLst/>
            </a:prstGeom>
            <a:noFill/>
          </p:spPr>
          <p:txBody>
            <a:bodyPr wrap="square" rtlCol="0">
              <a:spAutoFit/>
            </a:bodyPr>
            <a:lstStyle/>
            <a:p>
              <a:pPr algn="r"/>
              <a:r>
                <a:rPr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6</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0" name="テキスト ボックス 99"/>
            <p:cNvSpPr txBox="1"/>
            <p:nvPr/>
          </p:nvSpPr>
          <p:spPr>
            <a:xfrm>
              <a:off x="7800330" y="5056877"/>
              <a:ext cx="218566" cy="155476"/>
            </a:xfrm>
            <a:prstGeom prst="rect">
              <a:avLst/>
            </a:prstGeom>
            <a:noFill/>
          </p:spPr>
          <p:txBody>
            <a:bodyPr wrap="square" rtlCol="0">
              <a:spAutoFit/>
            </a:bodyPr>
            <a:lstStyle/>
            <a:p>
              <a:pPr algn="r"/>
              <a:r>
                <a:rPr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7</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テキスト ボックス 100"/>
            <p:cNvSpPr txBox="1"/>
            <p:nvPr/>
          </p:nvSpPr>
          <p:spPr>
            <a:xfrm>
              <a:off x="7991677" y="5056877"/>
              <a:ext cx="218566" cy="155476"/>
            </a:xfrm>
            <a:prstGeom prst="rect">
              <a:avLst/>
            </a:prstGeom>
            <a:noFill/>
          </p:spPr>
          <p:txBody>
            <a:bodyPr wrap="square" rtlCol="0">
              <a:spAutoFit/>
            </a:bodyPr>
            <a:lstStyle/>
            <a:p>
              <a:pPr algn="r"/>
              <a:r>
                <a:rPr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8</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テキスト ボックス 101"/>
            <p:cNvSpPr txBox="1"/>
            <p:nvPr/>
          </p:nvSpPr>
          <p:spPr>
            <a:xfrm>
              <a:off x="8183024" y="5056877"/>
              <a:ext cx="218566" cy="155476"/>
            </a:xfrm>
            <a:prstGeom prst="rect">
              <a:avLst/>
            </a:prstGeom>
            <a:noFill/>
          </p:spPr>
          <p:txBody>
            <a:bodyPr wrap="square" rtlCol="0">
              <a:spAutoFit/>
            </a:bodyPr>
            <a:lstStyle/>
            <a:p>
              <a:pPr algn="r"/>
              <a:r>
                <a:rPr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9</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3" name="テキスト ボックス 102"/>
            <p:cNvSpPr txBox="1"/>
            <p:nvPr/>
          </p:nvSpPr>
          <p:spPr>
            <a:xfrm>
              <a:off x="8323613" y="5056877"/>
              <a:ext cx="320076" cy="155476"/>
            </a:xfrm>
            <a:prstGeom prst="rect">
              <a:avLst/>
            </a:prstGeom>
            <a:noFill/>
          </p:spPr>
          <p:txBody>
            <a:bodyPr wrap="square" rtlCol="0">
              <a:spAutoFit/>
            </a:bodyPr>
            <a:lstStyle/>
            <a:p>
              <a:pPr algn="r"/>
              <a:r>
                <a:rPr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10</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4" name="テキスト ボックス 103"/>
            <p:cNvSpPr txBox="1"/>
            <p:nvPr/>
          </p:nvSpPr>
          <p:spPr>
            <a:xfrm>
              <a:off x="8514113" y="5064496"/>
              <a:ext cx="320076" cy="155476"/>
            </a:xfrm>
            <a:prstGeom prst="rect">
              <a:avLst/>
            </a:prstGeom>
            <a:noFill/>
          </p:spPr>
          <p:txBody>
            <a:bodyPr wrap="square" rtlCol="0">
              <a:spAutoFit/>
            </a:bodyPr>
            <a:lstStyle/>
            <a:p>
              <a:pPr algn="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年</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フリーフォーム 104"/>
            <p:cNvSpPr/>
            <p:nvPr/>
          </p:nvSpPr>
          <p:spPr>
            <a:xfrm>
              <a:off x="6568509" y="4202387"/>
              <a:ext cx="1922780" cy="896620"/>
            </a:xfrm>
            <a:custGeom>
              <a:avLst/>
              <a:gdLst>
                <a:gd name="connsiteX0" fmla="*/ 50800 w 1922780"/>
                <a:gd name="connsiteY0" fmla="*/ 0 h 886460"/>
                <a:gd name="connsiteX1" fmla="*/ 0 w 1922780"/>
                <a:gd name="connsiteY1" fmla="*/ 0 h 886460"/>
                <a:gd name="connsiteX2" fmla="*/ 0 w 1922780"/>
                <a:gd name="connsiteY2" fmla="*/ 886460 h 886460"/>
                <a:gd name="connsiteX3" fmla="*/ 1922780 w 1922780"/>
                <a:gd name="connsiteY3" fmla="*/ 886460 h 886460"/>
              </a:gdLst>
              <a:ahLst/>
              <a:cxnLst>
                <a:cxn ang="0">
                  <a:pos x="connsiteX0" y="connsiteY0"/>
                </a:cxn>
                <a:cxn ang="0">
                  <a:pos x="connsiteX1" y="connsiteY1"/>
                </a:cxn>
                <a:cxn ang="0">
                  <a:pos x="connsiteX2" y="connsiteY2"/>
                </a:cxn>
                <a:cxn ang="0">
                  <a:pos x="connsiteX3" y="connsiteY3"/>
                </a:cxn>
              </a:cxnLst>
              <a:rect l="l" t="t" r="r" b="b"/>
              <a:pathLst>
                <a:path w="1922780" h="886460">
                  <a:moveTo>
                    <a:pt x="50800" y="0"/>
                  </a:moveTo>
                  <a:lnTo>
                    <a:pt x="0" y="0"/>
                  </a:lnTo>
                  <a:lnTo>
                    <a:pt x="0" y="886460"/>
                  </a:lnTo>
                  <a:lnTo>
                    <a:pt x="1922780" y="88646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06" name="グループ化 105"/>
            <p:cNvGrpSpPr/>
            <p:nvPr/>
          </p:nvGrpSpPr>
          <p:grpSpPr>
            <a:xfrm>
              <a:off x="6772371" y="5046349"/>
              <a:ext cx="1717040" cy="45719"/>
              <a:chOff x="7389522" y="5062902"/>
              <a:chExt cx="1717040" cy="54228"/>
            </a:xfrm>
          </p:grpSpPr>
          <p:cxnSp>
            <p:nvCxnSpPr>
              <p:cNvPr id="108" name="直線コネクタ 107"/>
              <p:cNvCxnSpPr/>
              <p:nvPr/>
            </p:nvCxnSpPr>
            <p:spPr>
              <a:xfrm rot="5400000">
                <a:off x="7362408" y="5090016"/>
                <a:ext cx="54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rot="5400000">
                <a:off x="9079448" y="5090016"/>
                <a:ext cx="54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rot="5400000">
                <a:off x="7553190" y="5090016"/>
                <a:ext cx="54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rot="5400000">
                <a:off x="7743972" y="5090016"/>
                <a:ext cx="54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rot="5400000">
                <a:off x="7934754" y="5090016"/>
                <a:ext cx="54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rot="5400000">
                <a:off x="8125536" y="5090016"/>
                <a:ext cx="54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rot="5400000">
                <a:off x="8316318" y="5090016"/>
                <a:ext cx="54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rot="5400000">
                <a:off x="8507100" y="5090016"/>
                <a:ext cx="54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rot="5400000">
                <a:off x="8697882" y="5090016"/>
                <a:ext cx="54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rot="5400000">
                <a:off x="8888664" y="5090016"/>
                <a:ext cx="54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 name="テキスト ボックス 106"/>
            <p:cNvSpPr txBox="1"/>
            <p:nvPr/>
          </p:nvSpPr>
          <p:spPr>
            <a:xfrm>
              <a:off x="6606947" y="4361635"/>
              <a:ext cx="891534" cy="386335"/>
            </a:xfrm>
            <a:prstGeom prst="rect">
              <a:avLst/>
            </a:prstGeom>
            <a:noFill/>
          </p:spPr>
          <p:txBody>
            <a:bodyPr wrap="square" rtlCol="0">
              <a:spAutoFit/>
            </a:bodyPr>
            <a:lstStyle/>
            <a:p>
              <a:pPr algn="ctr">
                <a:lnSpc>
                  <a:spcPts val="1400"/>
                </a:lnSpc>
              </a:pPr>
              <a:r>
                <a:rPr lang="en-US" altLang="ja-JP" sz="1050" b="1"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050" b="1"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br>
              <a:r>
                <a:rPr lang="en-US" altLang="ja-JP" sz="1100" b="1"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100%</a:t>
              </a:r>
            </a:p>
            <a:p>
              <a:pPr algn="ctr">
                <a:lnSpc>
                  <a:spcPts val="1400"/>
                </a:lnSpc>
              </a:pPr>
              <a:r>
                <a:rPr lang="en-US" altLang="ja-JP" sz="1100" b="1"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OFF</a:t>
              </a:r>
              <a:endParaRPr lang="ja-JP" altLang="en-US" sz="1100" b="1"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18" name="コンテンツ プレースホルダー 2"/>
          <p:cNvSpPr txBox="1">
            <a:spLocks/>
          </p:cNvSpPr>
          <p:nvPr/>
        </p:nvSpPr>
        <p:spPr>
          <a:xfrm>
            <a:off x="5210232" y="4305301"/>
            <a:ext cx="3649922" cy="742389"/>
          </a:xfrm>
          <a:prstGeom prst="rect">
            <a:avLst/>
          </a:prstGeom>
        </p:spPr>
        <p:txBody>
          <a:bodyPr>
            <a:noAutofit/>
          </a:bodyPr>
          <a:lstStyle>
            <a:lvl1pPr marL="342900" indent="-3429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2pPr>
            <a:lvl3pPr marL="1143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a:lstStyle>
          <a:p>
            <a:pPr marL="0" indent="0" algn="ctr">
              <a:lnSpc>
                <a:spcPts val="1400"/>
              </a:lnSpc>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「最大で府税ゼロ」を実施中</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gn="ctr">
              <a:lnSpc>
                <a:spcPts val="1400"/>
              </a:lnSpc>
              <a:spcBef>
                <a:spcPts val="60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地元市町村の税軽減（固定資産税等）や</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lgn="ctr">
              <a:lnSpc>
                <a:spcPts val="1400"/>
              </a:lnSpc>
              <a:spcBef>
                <a:spcPts val="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補助金等の優遇制度と連携</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4" name="直線コネクタ 53"/>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7" name="スライド番号プレースホルダー 1"/>
          <p:cNvSpPr>
            <a:spLocks noGrp="1"/>
          </p:cNvSpPr>
          <p:nvPr>
            <p:ph type="sldNum" sz="quarter" idx="12"/>
          </p:nvPr>
        </p:nvSpPr>
        <p:spPr>
          <a:xfrm>
            <a:off x="6974904" y="6453336"/>
            <a:ext cx="2133600" cy="365125"/>
          </a:xfrm>
        </p:spPr>
        <p:txBody>
          <a:bodyPr/>
          <a:lstStyle/>
          <a:p>
            <a:fld id="{D2D8002D-B5B0-4BAC-B1F6-782DDCCE6D9C}" type="slidenum">
              <a:rPr kumimoji="1" lang="ja-JP" altLang="en-US" smtClean="0"/>
              <a:pPr/>
              <a:t>55</a:t>
            </a:fld>
            <a:endParaRPr kumimoji="1" lang="ja-JP" altLang="en-US" dirty="0"/>
          </a:p>
        </p:txBody>
      </p:sp>
      <p:pic>
        <p:nvPicPr>
          <p:cNvPr id="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67" y="786945"/>
            <a:ext cx="4772025" cy="4931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28" y="817096"/>
            <a:ext cx="4732957" cy="3692024"/>
          </a:xfrm>
          <a:prstGeom prst="rect">
            <a:avLst/>
          </a:prstGeom>
          <a:solidFill>
            <a:schemeClr val="accent6">
              <a:lumMod val="75000"/>
            </a:schemeClr>
          </a:solidFill>
          <a:ln>
            <a:noFill/>
          </a:ln>
        </p:spPr>
      </p:pic>
      <p:sp>
        <p:nvSpPr>
          <p:cNvPr id="59" name="テキスト ボックス 58"/>
          <p:cNvSpPr txBox="1"/>
          <p:nvPr/>
        </p:nvSpPr>
        <p:spPr>
          <a:xfrm>
            <a:off x="5796136" y="5001706"/>
            <a:ext cx="1299672" cy="515526"/>
          </a:xfrm>
          <a:prstGeom prst="rect">
            <a:avLst/>
          </a:prstGeom>
          <a:noFill/>
        </p:spPr>
        <p:txBody>
          <a:bodyPr wrap="square" rtlCol="0">
            <a:spAutoFit/>
          </a:bodyPr>
          <a:lstStyle/>
          <a:p>
            <a:pPr algn="ctr">
              <a:lnSpc>
                <a:spcPts val="1100"/>
              </a:lnSpc>
            </a:pPr>
            <a:r>
              <a:rPr lang="ja-JP" altLang="en-US" sz="1100"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最初の</a:t>
            </a:r>
            <a:r>
              <a:rPr lang="en-US" altLang="ja-JP" sz="1100"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100"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５年間は</a:t>
            </a:r>
            <a:r>
              <a:rPr lang="en-US" altLang="ja-JP" sz="1100"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100"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b="1"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最大</a:t>
            </a:r>
            <a:r>
              <a:rPr lang="ja-JP" altLang="en-US" sz="1100"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で府税</a:t>
            </a:r>
            <a:endParaRPr lang="ja-JP" altLang="en-US" sz="1100" b="1" strike="dblStrike"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9"/>
          <p:cNvSpPr txBox="1"/>
          <p:nvPr/>
        </p:nvSpPr>
        <p:spPr>
          <a:xfrm>
            <a:off x="7209774" y="4966075"/>
            <a:ext cx="1299672" cy="515526"/>
          </a:xfrm>
          <a:prstGeom prst="rect">
            <a:avLst/>
          </a:prstGeom>
          <a:noFill/>
        </p:spPr>
        <p:txBody>
          <a:bodyPr wrap="square" rtlCol="0">
            <a:spAutoFit/>
          </a:bodyPr>
          <a:lstStyle/>
          <a:p>
            <a:pPr algn="ctr">
              <a:lnSpc>
                <a:spcPts val="1100"/>
              </a:lnSpc>
            </a:pPr>
            <a:r>
              <a:rPr lang="ja-JP" altLang="en-US" sz="1100"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５年間は</a:t>
            </a:r>
            <a:r>
              <a:rPr lang="en-US" altLang="ja-JP" sz="1100"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100"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b="1"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最大</a:t>
            </a:r>
            <a:r>
              <a:rPr lang="ja-JP" altLang="en-US" sz="1100"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で府税</a:t>
            </a:r>
            <a:r>
              <a:rPr lang="en-US" altLang="ja-JP" sz="1100"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100"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br>
            <a:r>
              <a:rPr lang="en-US" altLang="ja-JP" sz="1100" b="1"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50%OFF</a:t>
            </a:r>
            <a:endParaRPr lang="ja-JP" altLang="en-US" sz="1100" b="1"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8482811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テキスト ボックス 3"/>
          <p:cNvSpPr txBox="1">
            <a:spLocks noChangeArrowheads="1"/>
          </p:cNvSpPr>
          <p:nvPr/>
        </p:nvSpPr>
        <p:spPr bwMode="auto">
          <a:xfrm>
            <a:off x="249260" y="19712"/>
            <a:ext cx="8615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dirty="0" smtClean="0">
                <a:solidFill>
                  <a:prstClr val="black"/>
                </a:solidFill>
                <a:latin typeface="Meiryo UI" pitchFamily="50" charset="-128"/>
                <a:ea typeface="Meiryo UI" pitchFamily="50" charset="-128"/>
                <a:cs typeface="Meiryo UI" pitchFamily="50" charset="-128"/>
              </a:rPr>
              <a:t>成長戦略の推進に向けて</a:t>
            </a:r>
            <a:endParaRPr lang="ja-JP" altLang="en-US" sz="2400" dirty="0">
              <a:solidFill>
                <a:prstClr val="black"/>
              </a:solidFill>
              <a:latin typeface="Meiryo UI" pitchFamily="50" charset="-128"/>
              <a:ea typeface="Meiryo UI" pitchFamily="50" charset="-128"/>
              <a:cs typeface="Meiryo UI" pitchFamily="50" charset="-128"/>
            </a:endParaRPr>
          </a:p>
        </p:txBody>
      </p:sp>
      <p:cxnSp>
        <p:nvCxnSpPr>
          <p:cNvPr id="9" name="直線コネクタ 8"/>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23528" y="612522"/>
            <a:ext cx="2016224" cy="369332"/>
          </a:xfrm>
          <a:prstGeom prst="rect">
            <a:avLst/>
          </a:prstGeom>
          <a:solidFill>
            <a:schemeClr val="accent1"/>
          </a:solidFill>
        </p:spPr>
        <p:txBody>
          <a:bodyPr wrap="square" rtlCol="0">
            <a:spAutoFit/>
          </a:bodyPr>
          <a:lstStyle/>
          <a:p>
            <a:pPr algn="ctr"/>
            <a:r>
              <a:rPr lang="ja-JP" altLang="en-US" dirty="0" smtClean="0">
                <a:solidFill>
                  <a:schemeClr val="bg1">
                    <a:lumMod val="95000"/>
                  </a:schemeClr>
                </a:solidFill>
                <a:latin typeface="Meiryo UI" panose="020B0604030504040204" pitchFamily="50" charset="-128"/>
                <a:ea typeface="Meiryo UI" panose="020B0604030504040204" pitchFamily="50" charset="-128"/>
                <a:cs typeface="Meiryo UI" panose="020B0604030504040204" pitchFamily="50" charset="-128"/>
              </a:rPr>
              <a:t>具体化</a:t>
            </a:r>
            <a:r>
              <a:rPr lang="ja-JP" altLang="en-US" dirty="0">
                <a:solidFill>
                  <a:schemeClr val="bg1">
                    <a:lumMod val="95000"/>
                  </a:schemeClr>
                </a:solidFill>
                <a:latin typeface="Meiryo UI" panose="020B0604030504040204" pitchFamily="50" charset="-128"/>
                <a:ea typeface="Meiryo UI" panose="020B0604030504040204" pitchFamily="50" charset="-128"/>
                <a:cs typeface="Meiryo UI" panose="020B0604030504040204" pitchFamily="50" charset="-128"/>
              </a:rPr>
              <a:t>へ</a:t>
            </a:r>
            <a:r>
              <a:rPr lang="ja-JP" altLang="en-US" dirty="0" smtClean="0">
                <a:solidFill>
                  <a:schemeClr val="bg1">
                    <a:lumMod val="95000"/>
                  </a:schemeClr>
                </a:solidFill>
                <a:latin typeface="Meiryo UI" panose="020B0604030504040204" pitchFamily="50" charset="-128"/>
                <a:ea typeface="Meiryo UI" panose="020B0604030504040204" pitchFamily="50" charset="-128"/>
                <a:cs typeface="Meiryo UI" panose="020B0604030504040204" pitchFamily="50" charset="-128"/>
              </a:rPr>
              <a:t>の道筋</a:t>
            </a:r>
            <a:endParaRPr lang="ja-JP" altLang="en-US" dirty="0">
              <a:solidFill>
                <a:schemeClr val="bg1">
                  <a:lumMod val="9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458935" y="908720"/>
            <a:ext cx="8187264" cy="3426579"/>
          </a:xfrm>
          <a:prstGeom prst="rect">
            <a:avLst/>
          </a:prstGeom>
          <a:noFill/>
        </p:spPr>
        <p:txBody>
          <a:bodyPr wrap="square" rtlCol="0">
            <a:spAutoFit/>
          </a:bodyPr>
          <a:lstStyle/>
          <a:p>
            <a:pPr marL="174625" indent="-174625">
              <a:lnSpc>
                <a:spcPts val="2600"/>
              </a:lnSpc>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大阪の成長戦略」は、大阪の成長のために必要と考えられる</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・大阪市が取り組むべき施策・事業だけではなく</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、様々</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な実施主体による幅広い</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網羅的にとりまとめた“提言書”でもあり</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、これら</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中から、地域経営の観点で実現可能性や優先順位を考えながら</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、最適</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な実施主体での具体化に取り組んで</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いく。</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600"/>
              </a:lnSpc>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○具体化</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にあたっては</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民間でできることは民間で」「府民や企業の自主的な活動やその能力を活かし協働で</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いう基本的な理念のもと</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、行政</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として取り組むべきものについては</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、厳しい</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財政状況の中での財政規律を堅持しながら</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、費用対</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効果を精査した上で、具体化を図って</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いく。</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600"/>
              </a:lnSpc>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○また</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、国において法改正や制度創設が必要なものについては</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、あらゆる</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機会をとらえて要望活動を行うなど、粘り強く国へ働きかけて</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いく。加えて</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、関西広域</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連合を</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受け皿として、国の権限・組織・財源の移管に向けて進めて</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いく。</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23528" y="4335299"/>
            <a:ext cx="2016224" cy="369332"/>
          </a:xfrm>
          <a:prstGeom prst="rect">
            <a:avLst/>
          </a:prstGeom>
          <a:solidFill>
            <a:schemeClr val="accent1"/>
          </a:solidFill>
        </p:spPr>
        <p:txBody>
          <a:bodyPr wrap="square" rtlCol="0">
            <a:spAutoFit/>
          </a:bodyPr>
          <a:lstStyle/>
          <a:p>
            <a:pPr algn="ctr"/>
            <a:r>
              <a:rPr lang="ja-JP" altLang="en-US" dirty="0" smtClean="0">
                <a:solidFill>
                  <a:schemeClr val="bg1">
                    <a:lumMod val="95000"/>
                  </a:schemeClr>
                </a:solidFill>
                <a:latin typeface="Meiryo UI" panose="020B0604030504040204" pitchFamily="50" charset="-128"/>
                <a:ea typeface="Meiryo UI" panose="020B0604030504040204" pitchFamily="50" charset="-128"/>
                <a:cs typeface="Meiryo UI" panose="020B0604030504040204" pitchFamily="50" charset="-128"/>
              </a:rPr>
              <a:t>適切な進行管理</a:t>
            </a:r>
            <a:endParaRPr lang="ja-JP" altLang="en-US" dirty="0">
              <a:solidFill>
                <a:schemeClr val="bg1">
                  <a:lumMod val="9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442364" y="4687513"/>
            <a:ext cx="8187264" cy="2092881"/>
          </a:xfrm>
          <a:prstGeom prst="rect">
            <a:avLst/>
          </a:prstGeom>
          <a:noFill/>
        </p:spPr>
        <p:txBody>
          <a:bodyPr wrap="square" rtlCol="0">
            <a:spAutoFit/>
          </a:bodyPr>
          <a:lstStyle/>
          <a:p>
            <a:pPr marL="174625" indent="-174625">
              <a:lnSpc>
                <a:spcPts val="2600"/>
              </a:lnSpc>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目標については、その</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状況を把握し、ホームページ等で公表する。</a:t>
            </a:r>
          </a:p>
          <a:p>
            <a:pPr marL="174625" indent="-174625">
              <a:lnSpc>
                <a:spcPts val="2600"/>
              </a:lnSpc>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○目標の達成に向けて講ずる各種施策については、その進捗状況を把握するため、参考となる指標を設定する。</a:t>
            </a:r>
          </a:p>
          <a:p>
            <a:pPr marL="174625" indent="-174625">
              <a:lnSpc>
                <a:spcPts val="2600"/>
              </a:lnSpc>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○戦略の着実な推進を図るため、庁内体制を整備し、適切な進行管理を行う。</a:t>
            </a:r>
          </a:p>
          <a:p>
            <a:pPr marL="174625" indent="-174625">
              <a:lnSpc>
                <a:spcPts val="2600"/>
              </a:lnSpc>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○社会経済情勢の変化に応じて、具体的な取組内容について適宜、追加・修正を行うなど、基本的な方向性を堅持しつつも、必要に応じて柔軟に見直しを行っていく</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56</a:t>
            </a:fld>
            <a:endParaRPr kumimoji="1" lang="ja-JP" altLang="en-US" dirty="0"/>
          </a:p>
        </p:txBody>
      </p:sp>
    </p:spTree>
    <p:extLst>
      <p:ext uri="{BB962C8B-B14F-4D97-AF65-F5344CB8AC3E}">
        <p14:creationId xmlns:p14="http://schemas.microsoft.com/office/powerpoint/2010/main" val="36005642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2306349705"/>
              </p:ext>
            </p:extLst>
          </p:nvPr>
        </p:nvGraphicFramePr>
        <p:xfrm>
          <a:off x="107504" y="337989"/>
          <a:ext cx="8928990" cy="6141720"/>
        </p:xfrm>
        <a:graphic>
          <a:graphicData uri="http://schemas.openxmlformats.org/drawingml/2006/table">
            <a:tbl>
              <a:tblPr firstRow="1" bandRow="1">
                <a:tableStyleId>{5C22544A-7EE6-4342-B048-85BDC9FD1C3A}</a:tableStyleId>
              </a:tblPr>
              <a:tblGrid>
                <a:gridCol w="504055"/>
                <a:gridCol w="1368153"/>
                <a:gridCol w="7056782"/>
              </a:tblGrid>
              <a:tr h="235566">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u="none"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u="none"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176675">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インバウンド</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入ってくる、内向きのという意味の形容詞（</a:t>
                      </a:r>
                      <a:r>
                        <a:rPr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inbound)</a:t>
                      </a:r>
                      <a:r>
                        <a:rPr lang="ja-JP" altLang="en-US" sz="1050" u="non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海外から日本へ来る観光客をさすことが多い。</a:t>
                      </a:r>
                      <a:endPar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tc>
              </a:tr>
              <a:tr h="176675">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ハイエンド</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高品質であることから付加価値の大きなもの。</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tc>
              </a:tr>
              <a:tr h="289104">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en-US" altLang="ja-JP" sz="1050" b="0" u="none"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国連に加盟する</a:t>
                      </a:r>
                      <a:r>
                        <a:rPr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193</a:t>
                      </a: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か国が、</a:t>
                      </a:r>
                      <a:r>
                        <a:rPr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年までに達成するための</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「持続可能な開発目標」</a:t>
                      </a:r>
                      <a:r>
                        <a:rPr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月の国連サミットにおいて採択）</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Sustainable Development Goals</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tc>
              </a:tr>
              <a:tr h="289104">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第４次産業革命</a:t>
                      </a:r>
                      <a:endPar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次産業革命とは、ネットワークで情報をつなげ、コンピュータ、人工知能を活用して生産や流通などの自動化を最適なレベルまで引き上げるという試み。ドイツやアメリカなど、欧米諸国で実現に向けた取組みが活発化している。</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tc>
              </a:tr>
              <a:tr h="289104">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NPO</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非営利団体。政府や企業などではできない社会的な問題に、「非営利」で取り組む民間団体。「非営利」とは、利益があがっても構成員（社員など）に分配しないで、団体の活動目的を達成するための費用に充てるこ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tc>
              </a:tr>
              <a:tr h="176675">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Low Cost Carrier</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の略。低コスト運営で、安い運賃を提供する航空会社。</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tc>
              </a:tr>
              <a:tr h="289104">
                <a:tc>
                  <a:txBody>
                    <a:bodyPr/>
                    <a:lstStyle/>
                    <a:p>
                      <a:pPr algn="ctr"/>
                      <a:r>
                        <a:rPr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endParaRPr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a:t>
                      </a: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字カーブ</a:t>
                      </a:r>
                      <a:endParaRPr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日本における女性の年齢階級別労働力率をグラフで表したときに描かれる</a:t>
                      </a:r>
                      <a:r>
                        <a:rPr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a:t>
                      </a: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字型の曲線をいう。出産・育児期にあたる</a:t>
                      </a:r>
                      <a:r>
                        <a:rPr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歳代で就業率が落ち込み、子育てが一段落した後に再就職する人が多いことを反映している。</a:t>
                      </a:r>
                      <a:endParaRPr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tc>
              </a:tr>
              <a:tr h="176675">
                <a:tc>
                  <a:txBody>
                    <a:bodyPr/>
                    <a:lstStyle/>
                    <a:p>
                      <a:pPr algn="ct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７</a:t>
                      </a:r>
                      <a:endParaRPr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ベンチャー企業</a:t>
                      </a:r>
                      <a:endParaRPr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新技術・新事業を開発し、事業として発足させた中小企業。 </a:t>
                      </a:r>
                      <a:endParaRPr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tc>
              </a:tr>
              <a:tr h="289104">
                <a:tc>
                  <a:txBody>
                    <a:bodyPr/>
                    <a:lstStyle/>
                    <a:p>
                      <a:pPr algn="ct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７</a:t>
                      </a:r>
                      <a:endParaRPr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a:t>
                      </a:r>
                      <a:endParaRPr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命現象の解明及びその成果の応用に関する総合的科学技術のこと。大阪府では、医薬品、医療機器、再生医療等の「ライフサイエンス産業」を成長産業に位置づけ、成長を促進することで、大阪産業の国際競争力のさらなる向上をめざしている。</a:t>
                      </a:r>
                    </a:p>
                  </a:txBody>
                  <a:tcPr marL="72000"/>
                </a:tc>
              </a:tr>
              <a:tr h="176675">
                <a:tc>
                  <a:txBody>
                    <a:bodyPr/>
                    <a:lstStyle/>
                    <a:p>
                      <a:pPr algn="ct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７</a:t>
                      </a:r>
                      <a:endParaRPr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クラスター</a:t>
                      </a:r>
                      <a:endParaRPr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集合体。集まり。ひとまとまり。 ここでは産業の「集積」の意。</a:t>
                      </a:r>
                    </a:p>
                  </a:txBody>
                  <a:tcPr marL="72000"/>
                </a:tc>
              </a:tr>
              <a:tr h="176675">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a:t>
                      </a: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科学的発見や技術的発明を洞察力と融合し発展させ、新たな社会的価値や経済的価値を生み出す革新。</a:t>
                      </a:r>
                    </a:p>
                  </a:txBody>
                  <a:tcPr marL="72000"/>
                </a:tc>
              </a:tr>
              <a:tr h="176675">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ASEAN</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東南アジア諸国連合（</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Association of South East Asian Nations</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）の略。アセアン。</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tc>
              </a:tr>
              <a:tr h="176675">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学習・推論・判断といった人間の知能のもつ機能を備えたコンピューターシステムで、</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Artificial Intelligence</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（人工知能）の略。</a:t>
                      </a:r>
                    </a:p>
                  </a:txBody>
                  <a:tcPr marL="72000"/>
                </a:tc>
              </a:tr>
              <a:tr h="176675">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p>
                  </a:txBody>
                  <a:tcPr anchor="ctr"/>
                </a:tc>
                <a:tc>
                  <a:txBody>
                    <a:bodyPr/>
                    <a:lstStyle/>
                    <a:p>
                      <a:pPr algn="l"/>
                      <a:r>
                        <a:rPr kumimoji="1" lang="en-US" altLang="ja-JP" sz="1050" b="0" u="non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Internet of Things</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」の略。あらゆるモノがインターネットにつながること。</a:t>
                      </a:r>
                    </a:p>
                  </a:txBody>
                  <a:tcPr marL="72000"/>
                </a:tc>
              </a:tr>
              <a:tr h="176675">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p>
                  </a:txBody>
                  <a:tcPr anchor="ctr"/>
                </a:tc>
                <a:tc>
                  <a:txBody>
                    <a:bodyPr/>
                    <a:lstStyle/>
                    <a:p>
                      <a:pPr algn="l"/>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新エネルギー</a:t>
                      </a:r>
                      <a:endParaRPr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地球温暖化の原因となる二酸化炭素（</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CO2</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）の排出量が少な</a:t>
                      </a:r>
                      <a:r>
                        <a:rPr kumimoji="1" lang="ja-JP" altLang="en-US" sz="105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い太陽光発電や風力発電などに加えて、蓄電池、水素・燃料電池も含んだ</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エネルギーの多様化に貢献するエネルギーのこと。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r>
              <a:tr h="176675">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p>
                  </a:txBody>
                  <a:tcPr anchor="ctr"/>
                </a:tc>
                <a:tc>
                  <a:txBody>
                    <a:bodyPr/>
                    <a:lstStyle/>
                    <a:p>
                      <a:pPr algn="l"/>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プレゼンス</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「存在」、「存在感」。</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tc>
              </a:tr>
              <a:tr h="401534">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a:t>
                      </a: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医薬品などの健康被害救済、承認審査、安全対策の３つの役割を⼀体として⾏</a:t>
                      </a:r>
                      <a:r>
                        <a:rPr kumimoji="1" lang="ja-JP" altLang="en-US" sz="1050" b="0" u="non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公的機関である独立行政法人医薬品医療機器総合機構（</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Pharmaceuticals and Medical Devices Agency</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）の関西支部。</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年（平成</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月に開設され、医薬品等に関する研究開発の初期段階から</a:t>
                      </a:r>
                      <a:r>
                        <a:rPr kumimoji="1" lang="ja-JP" altLang="en-US" sz="105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市販後までの各種相談等を実施している</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72000" anchor="ctr"/>
                </a:tc>
              </a:tr>
              <a:tr h="176675">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ヘルスケア</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健康の維持や増進のための行為や健康管理のこと。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tc>
              </a:tr>
            </a:tbl>
          </a:graphicData>
        </a:graphic>
      </p:graphicFrame>
      <p:sp>
        <p:nvSpPr>
          <p:cNvPr id="5" name="正方形/長方形 4"/>
          <p:cNvSpPr/>
          <p:nvPr/>
        </p:nvSpPr>
        <p:spPr>
          <a:xfrm>
            <a:off x="0" y="0"/>
            <a:ext cx="131389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用語解説</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1"/>
          <p:cNvSpPr>
            <a:spLocks noGrp="1"/>
          </p:cNvSpPr>
          <p:nvPr>
            <p:ph type="sldNum" sz="quarter" idx="12"/>
          </p:nvPr>
        </p:nvSpPr>
        <p:spPr>
          <a:xfrm>
            <a:off x="6974904" y="6448251"/>
            <a:ext cx="2133600" cy="365125"/>
          </a:xfrm>
        </p:spPr>
        <p:txBody>
          <a:bodyPr/>
          <a:lstStyle/>
          <a:p>
            <a:fld id="{D2D8002D-B5B0-4BAC-B1F6-782DDCCE6D9C}" type="slidenum">
              <a:rPr kumimoji="1" lang="ja-JP" altLang="en-US" smtClean="0"/>
              <a:pPr/>
              <a:t>57</a:t>
            </a:fld>
            <a:endParaRPr kumimoji="1" lang="ja-JP" altLang="en-US" dirty="0"/>
          </a:p>
        </p:txBody>
      </p:sp>
    </p:spTree>
    <p:extLst>
      <p:ext uri="{BB962C8B-B14F-4D97-AF65-F5344CB8AC3E}">
        <p14:creationId xmlns:p14="http://schemas.microsoft.com/office/powerpoint/2010/main" val="7761215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1914151256"/>
              </p:ext>
            </p:extLst>
          </p:nvPr>
        </p:nvGraphicFramePr>
        <p:xfrm>
          <a:off x="107504" y="332656"/>
          <a:ext cx="8928990" cy="6191250"/>
        </p:xfrm>
        <a:graphic>
          <a:graphicData uri="http://schemas.openxmlformats.org/drawingml/2006/table">
            <a:tbl>
              <a:tblPr firstRow="1" bandRow="1">
                <a:tableStyleId>{5C22544A-7EE6-4342-B048-85BDC9FD1C3A}</a:tableStyleId>
              </a:tblPr>
              <a:tblGrid>
                <a:gridCol w="504055"/>
                <a:gridCol w="1368153"/>
                <a:gridCol w="7056782"/>
              </a:tblGrid>
              <a:tr h="150278">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ASEAN10</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東南アジア諸国連合加盟の</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か国（インドネシア、カンボジア、シンガポール、タイ、フィリピン、ブルネイ、ベトナム、マレーシア、ミャンマー、ラオス）の意。</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ブレークスルー</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 </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の一種。漸進的な革新と対比されるもので、既存の技術、仕組み、常識からの飛躍を含むような革新。 </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tc>
              </a:tr>
              <a:tr h="18443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オープンイノベーション</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組織内部のイノベーションを促進するため、意図的かつ積極的に内部と外部の技術やアイデアなどの資源の流入出を活用することにより、組織内で創出したイノベーションを組織外に展開する市場機会を増やすこと。</a:t>
                      </a:r>
                    </a:p>
                  </a:txBody>
                  <a:tcPr marL="72000"/>
                </a:tc>
              </a:tr>
              <a:tr h="147716">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MICE</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l" fontAlgn="b"/>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Meeting</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（会議・研修・セミナー）、</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Incentive tour</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（報奨・招待旅行）、</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Convention</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または</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Conference</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（大会・学会・国際会議）、</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Exhibition</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（展示会）の頭文字をとった単語。</a:t>
                      </a:r>
                    </a:p>
                  </a:txBody>
                  <a:tcPr marL="72000" marR="9525" marT="9525" marB="0"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ホスピタリティ</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もてなしの心。</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G20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サミット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リーマン・ショックを契機とした経済・金融危機に対処するため、</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年）に第１回サミットを開催。近年は、経済分野のみならずエネルギー、雇用、テロ対策等世界共通の課題について幅広く議論。首脳会議のほか、閣僚会議も開催。</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G</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７（日本、米国等）に、ロシア、中国などを加えた</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か国・地域で構成され、招待国・機関を合わせると約</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の国と機関が参加。</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年の首脳会議は大阪で開催予定。</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r>
              <a:tr h="147716">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ランドマーク</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都市景観や田園風景において目印や象徴となる対象物。歴史的・文化的に価値のある建造物、記念物、町並み、領域の境界を示す境界標などがある。</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r>
              <a:tr h="147716">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パークマネジメント事業</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事業者の柔軟かつ優れたアイデアや活力を導入し、高水準なサービスの提供や新たな魅力の創出を図るため、民間事業者が総合的かつ戦略的に公園全体と公園施設を一体管理する事業。指定管理者制度を活用。</a:t>
                      </a:r>
                    </a:p>
                  </a:txBody>
                  <a:tcPr marL="72000" marR="72000" marT="9525" marB="0" anchor="ctr"/>
                </a:tc>
              </a:tr>
              <a:tr h="147716">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ホストタウン登録</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algn="l" fontAlgn="b"/>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年東京オリンピック・パラリンピックにおける事前合宿の誘致や参加国・地域との交流事業などを担う自治体を</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ホストタウン</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として登録するもの。「ホストタウン構想」は、地方創生の推進を目指す政府の取り組み。</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r>
              <a:tr h="147716">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大阪マラソン</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algn="l" fontAlgn="b"/>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万２千人のランナーが大阪の名所を駆け巡る、国内最大級の都市型市民マラソン。ランナーはもちろん、ランナー以外の方も楽しめる関連イベントも開催して、大阪の新しいお祭りとしての定着をめざしている。第</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回は</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年（平成</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フードツーリズム</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食を観光動機とする観光行動であり、食文化を観光アトラクションとする観光事業。</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r>
              <a:tr h="18443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情報</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(information)</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や通信</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(communication)</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に関する技術の総称。コンピューター・インターネット・携帯電話などを使う情報処理や通信に関する技術。</a:t>
                      </a:r>
                    </a:p>
                  </a:txBody>
                  <a:tcPr marL="72000" marR="72000" anchor="ctr"/>
                </a:tc>
              </a:tr>
              <a:tr h="256155">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DMO</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多様な関係者と協同しながら、観光地域づくりを実現するための戦略を策定するとともに、戦略を着実に実施するための調整機能を備えた法人。国が</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年（平成</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月に「日本版ＤＭＯ」形成・確立に係る手引き・登録要領を公表し同年</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月から候補法人の登録を開始。（</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DMO : Destination</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Management /</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Marketing</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Organization)</a:t>
                      </a:r>
                      <a:endPar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トランポリン型</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「再挑戦可能な」の意</a:t>
                      </a:r>
                      <a:r>
                        <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u="none"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ソーシャルビジネス</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環境や貧困問題など、様々な社会的課題をビジネスを通じて解決していこうとする活動</a:t>
                      </a:r>
                      <a:r>
                        <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ソーシャルキャピタル</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社会関係資本。地域社会全体の人間関係の豊かさ、地域コミュニティなど。</a:t>
                      </a:r>
                      <a:endParaRPr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社会貢献活動の総称。ここでは、社会的課題解決に向けて行う、寄附や社会的投資等を通じた公益的活動をいう。</a:t>
                      </a:r>
                    </a:p>
                  </a:txBody>
                  <a:tcPr marL="72000" marR="72000" anchor="ctr"/>
                </a:tc>
              </a:tr>
            </a:tbl>
          </a:graphicData>
        </a:graphic>
      </p:graphicFrame>
      <p:sp>
        <p:nvSpPr>
          <p:cNvPr id="6" name="スライド番号プレースホルダー 1"/>
          <p:cNvSpPr>
            <a:spLocks noGrp="1"/>
          </p:cNvSpPr>
          <p:nvPr>
            <p:ph type="sldNum" sz="quarter" idx="12"/>
          </p:nvPr>
        </p:nvSpPr>
        <p:spPr>
          <a:xfrm>
            <a:off x="6974904" y="6448251"/>
            <a:ext cx="2133600" cy="365125"/>
          </a:xfrm>
        </p:spPr>
        <p:txBody>
          <a:bodyPr/>
          <a:lstStyle/>
          <a:p>
            <a:fld id="{D2D8002D-B5B0-4BAC-B1F6-782DDCCE6D9C}" type="slidenum">
              <a:rPr kumimoji="1" lang="ja-JP" altLang="en-US" smtClean="0"/>
              <a:pPr/>
              <a:t>58</a:t>
            </a:fld>
            <a:endParaRPr kumimoji="1" lang="ja-JP" altLang="en-US" dirty="0"/>
          </a:p>
        </p:txBody>
      </p:sp>
      <p:sp>
        <p:nvSpPr>
          <p:cNvPr id="5" name="正方形/長方形 4"/>
          <p:cNvSpPr/>
          <p:nvPr/>
        </p:nvSpPr>
        <p:spPr>
          <a:xfrm>
            <a:off x="0" y="0"/>
            <a:ext cx="131389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用語解説</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38466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5</a:t>
            </a:fld>
            <a:endParaRPr kumimoji="1" lang="ja-JP" altLang="en-US" dirty="0"/>
          </a:p>
        </p:txBody>
      </p:sp>
      <p:sp>
        <p:nvSpPr>
          <p:cNvPr id="3" name="テキスト ボックス 2"/>
          <p:cNvSpPr txBox="1"/>
          <p:nvPr/>
        </p:nvSpPr>
        <p:spPr>
          <a:xfrm>
            <a:off x="698173" y="6352084"/>
            <a:ext cx="7763823" cy="447556"/>
          </a:xfrm>
          <a:prstGeom prst="bracketPair">
            <a:avLst>
              <a:gd name="adj" fmla="val 7253"/>
            </a:avLst>
          </a:prstGeom>
          <a:solidFill>
            <a:schemeClr val="bg1"/>
          </a:solidFill>
          <a:ln w="6350">
            <a:solidFill>
              <a:schemeClr val="tx1"/>
            </a:solidFill>
          </a:ln>
        </p:spPr>
        <p:txBody>
          <a:bodyPr wrap="square" lIns="36000" tIns="0" rIns="36000" bIns="0" rtlCol="0">
            <a:spAutoFit/>
          </a:bodyPr>
          <a:lstStyle/>
          <a:p>
            <a:r>
              <a:rPr lang="ja-JP" altLang="ja-JP" sz="700" dirty="0">
                <a:latin typeface="HGPｺﾞｼｯｸM" panose="020B0600000000000000" pitchFamily="50" charset="-128"/>
                <a:ea typeface="HGPｺﾞｼｯｸM" panose="020B0600000000000000" pitchFamily="50" charset="-128"/>
              </a:rPr>
              <a:t>◆景気動向指数（一致ＣＩ）・・・景気動向指数は、生産、雇用など様々な経済活動での重要かつ景気に敏感に反応する指標の動きを統合することによって、 景気の現状把握</a:t>
            </a:r>
            <a:r>
              <a:rPr lang="ja-JP" altLang="ja-JP" sz="700" dirty="0" smtClean="0">
                <a:latin typeface="HGPｺﾞｼｯｸM" panose="020B0600000000000000" pitchFamily="50" charset="-128"/>
                <a:ea typeface="HGPｺﾞｼｯｸM" panose="020B0600000000000000" pitchFamily="50" charset="-128"/>
              </a:rPr>
              <a:t>及び将来</a:t>
            </a:r>
            <a:r>
              <a:rPr lang="ja-JP" altLang="ja-JP" sz="700" dirty="0">
                <a:latin typeface="HGPｺﾞｼｯｸM" panose="020B0600000000000000" pitchFamily="50" charset="-128"/>
                <a:ea typeface="HGPｺﾞｼｯｸM" panose="020B0600000000000000" pitchFamily="50" charset="-128"/>
              </a:rPr>
              <a:t>予測に資するために</a:t>
            </a:r>
            <a:r>
              <a:rPr lang="ja-JP" altLang="ja-JP" sz="700" dirty="0" smtClean="0">
                <a:latin typeface="HGPｺﾞｼｯｸM" panose="020B0600000000000000" pitchFamily="50" charset="-128"/>
                <a:ea typeface="HGPｺﾞｼｯｸM" panose="020B0600000000000000" pitchFamily="50" charset="-128"/>
              </a:rPr>
              <a:t>作成</a:t>
            </a:r>
            <a:endParaRPr lang="en-US" altLang="ja-JP" sz="700" dirty="0" smtClean="0">
              <a:latin typeface="HGPｺﾞｼｯｸM" panose="020B0600000000000000" pitchFamily="50" charset="-128"/>
              <a:ea typeface="HGPｺﾞｼｯｸM" panose="020B0600000000000000" pitchFamily="50" charset="-128"/>
            </a:endParaRPr>
          </a:p>
          <a:p>
            <a:r>
              <a:rPr lang="ja-JP" altLang="en-US" sz="700" dirty="0">
                <a:latin typeface="HGPｺﾞｼｯｸM" panose="020B0600000000000000" pitchFamily="50" charset="-128"/>
                <a:ea typeface="HGPｺﾞｼｯｸM" panose="020B0600000000000000" pitchFamily="50" charset="-128"/>
              </a:rPr>
              <a:t>　</a:t>
            </a:r>
            <a:r>
              <a:rPr lang="ja-JP" altLang="en-US" sz="700" dirty="0" smtClean="0">
                <a:latin typeface="HGPｺﾞｼｯｸM" panose="020B0600000000000000" pitchFamily="50" charset="-128"/>
                <a:ea typeface="HGPｺﾞｼｯｸM" panose="020B0600000000000000" pitchFamily="50" charset="-128"/>
              </a:rPr>
              <a:t>　</a:t>
            </a:r>
            <a:r>
              <a:rPr lang="ja-JP" altLang="ja-JP" sz="700" dirty="0" smtClean="0">
                <a:latin typeface="HGPｺﾞｼｯｸM" panose="020B0600000000000000" pitchFamily="50" charset="-128"/>
                <a:ea typeface="HGPｺﾞｼｯｸM" panose="020B0600000000000000" pitchFamily="50" charset="-128"/>
              </a:rPr>
              <a:t>された</a:t>
            </a:r>
            <a:r>
              <a:rPr lang="ja-JP" altLang="ja-JP" sz="700" dirty="0">
                <a:latin typeface="HGPｺﾞｼｯｸM" panose="020B0600000000000000" pitchFamily="50" charset="-128"/>
                <a:ea typeface="HGPｺﾞｼｯｸM" panose="020B0600000000000000" pitchFamily="50" charset="-128"/>
              </a:rPr>
              <a:t>指標。ＣＩは主として景気変動の大きさやテンポ（量感）を測定することを目的としている</a:t>
            </a:r>
            <a:r>
              <a:rPr lang="ja-JP" altLang="ja-JP" sz="700" dirty="0" smtClean="0">
                <a:latin typeface="HGPｺﾞｼｯｸM" panose="020B0600000000000000" pitchFamily="50" charset="-128"/>
                <a:ea typeface="HGPｺﾞｼｯｸM" panose="020B0600000000000000" pitchFamily="50" charset="-128"/>
              </a:rPr>
              <a:t>。</a:t>
            </a:r>
            <a:r>
              <a:rPr lang="en-US" altLang="ja-JP" sz="700" dirty="0">
                <a:latin typeface="HGPｺﾞｼｯｸM" panose="020B0600000000000000" pitchFamily="50" charset="-128"/>
                <a:ea typeface="HGPｺﾞｼｯｸM" panose="020B0600000000000000" pitchFamily="50" charset="-128"/>
              </a:rPr>
              <a:t>2010</a:t>
            </a:r>
            <a:r>
              <a:rPr lang="ja-JP" altLang="ja-JP" sz="700" dirty="0" smtClean="0">
                <a:latin typeface="HGPｺﾞｼｯｸM" panose="020B0600000000000000" pitchFamily="50" charset="-128"/>
                <a:ea typeface="HGPｺﾞｼｯｸM" panose="020B0600000000000000" pitchFamily="50" charset="-128"/>
              </a:rPr>
              <a:t>年を</a:t>
            </a:r>
            <a:r>
              <a:rPr lang="en-US" altLang="ja-JP" sz="700" dirty="0" smtClean="0">
                <a:latin typeface="HGPｺﾞｼｯｸM" panose="020B0600000000000000" pitchFamily="50" charset="-128"/>
                <a:ea typeface="HGPｺﾞｼｯｸM" panose="020B0600000000000000" pitchFamily="50" charset="-128"/>
              </a:rPr>
              <a:t>100</a:t>
            </a:r>
            <a:r>
              <a:rPr lang="ja-JP" altLang="ja-JP" sz="700" dirty="0" smtClean="0">
                <a:latin typeface="HGPｺﾞｼｯｸM" panose="020B0600000000000000" pitchFamily="50" charset="-128"/>
                <a:ea typeface="HGPｺﾞｼｯｸM" panose="020B0600000000000000" pitchFamily="50" charset="-128"/>
              </a:rPr>
              <a:t>と</a:t>
            </a:r>
            <a:r>
              <a:rPr lang="ja-JP" altLang="ja-JP" sz="700" dirty="0">
                <a:latin typeface="HGPｺﾞｼｯｸM" panose="020B0600000000000000" pitchFamily="50" charset="-128"/>
                <a:ea typeface="HGPｺﾞｼｯｸM" panose="020B0600000000000000" pitchFamily="50" charset="-128"/>
              </a:rPr>
              <a:t>して指数で算出している</a:t>
            </a:r>
            <a:r>
              <a:rPr lang="ja-JP" altLang="ja-JP" sz="700" dirty="0" smtClean="0">
                <a:latin typeface="HGPｺﾞｼｯｸM" panose="020B0600000000000000" pitchFamily="50" charset="-128"/>
                <a:ea typeface="HGPｺﾞｼｯｸM" panose="020B0600000000000000" pitchFamily="50" charset="-128"/>
              </a:rPr>
              <a:t>。</a:t>
            </a:r>
            <a:endParaRPr lang="en-US" altLang="ja-JP" sz="700" dirty="0" smtClean="0">
              <a:latin typeface="HGPｺﾞｼｯｸM" panose="020B0600000000000000" pitchFamily="50" charset="-128"/>
              <a:ea typeface="HGPｺﾞｼｯｸM" panose="020B0600000000000000" pitchFamily="50" charset="-128"/>
            </a:endParaRPr>
          </a:p>
          <a:p>
            <a:r>
              <a:rPr lang="ja-JP" altLang="en-US" sz="700" dirty="0" smtClean="0">
                <a:latin typeface="HGPｺﾞｼｯｸM" panose="020B0600000000000000" pitchFamily="50" charset="-128"/>
                <a:ea typeface="HGPｺﾞｼｯｸM" panose="020B0600000000000000" pitchFamily="50" charset="-128"/>
              </a:rPr>
              <a:t>◆</a:t>
            </a:r>
            <a:r>
              <a:rPr lang="ja-JP" altLang="en-US" sz="700" dirty="0">
                <a:latin typeface="HGPｺﾞｼｯｸM" panose="020B0600000000000000" pitchFamily="50" charset="-128"/>
                <a:ea typeface="HGPｺﾞｼｯｸM" panose="020B0600000000000000" pitchFamily="50" charset="-128"/>
              </a:rPr>
              <a:t>鉱工業生産指数・・</a:t>
            </a:r>
            <a:r>
              <a:rPr lang="ja-JP" altLang="en-US" sz="700" dirty="0" smtClean="0">
                <a:latin typeface="HGPｺﾞｼｯｸM" panose="020B0600000000000000" pitchFamily="50" charset="-128"/>
                <a:ea typeface="HGPｺﾞｼｯｸM" panose="020B0600000000000000" pitchFamily="50" charset="-128"/>
              </a:rPr>
              <a:t>・生産</a:t>
            </a:r>
            <a:r>
              <a:rPr lang="ja-JP" altLang="en-US" sz="700" dirty="0">
                <a:latin typeface="HGPｺﾞｼｯｸM" panose="020B0600000000000000" pitchFamily="50" charset="-128"/>
                <a:ea typeface="HGPｺﾞｼｯｸM" panose="020B0600000000000000" pitchFamily="50" charset="-128"/>
              </a:rPr>
              <a:t>動態統計調査などをもとに、月々の鉱業・製造工業の生産を</a:t>
            </a:r>
            <a:r>
              <a:rPr lang="en-US" altLang="ja-JP" sz="700" dirty="0">
                <a:latin typeface="HGPｺﾞｼｯｸM" panose="020B0600000000000000" pitchFamily="50" charset="-128"/>
                <a:ea typeface="HGPｺﾞｼｯｸM" panose="020B0600000000000000" pitchFamily="50" charset="-128"/>
              </a:rPr>
              <a:t>2010</a:t>
            </a:r>
            <a:r>
              <a:rPr lang="ja-JP" altLang="en-US" sz="700" dirty="0" smtClean="0">
                <a:latin typeface="HGPｺﾞｼｯｸM" panose="020B0600000000000000" pitchFamily="50" charset="-128"/>
                <a:ea typeface="HGPｺﾞｼｯｸM" panose="020B0600000000000000" pitchFamily="50" charset="-128"/>
              </a:rPr>
              <a:t>年を</a:t>
            </a:r>
            <a:r>
              <a:rPr lang="ja-JP" altLang="en-US" sz="700" dirty="0">
                <a:latin typeface="HGPｺﾞｼｯｸM" panose="020B0600000000000000" pitchFamily="50" charset="-128"/>
                <a:ea typeface="HGPｺﾞｼｯｸM" panose="020B0600000000000000" pitchFamily="50" charset="-128"/>
              </a:rPr>
              <a:t>基準（</a:t>
            </a:r>
            <a:r>
              <a:rPr lang="en-US" altLang="ja-JP" sz="700" dirty="0">
                <a:latin typeface="HGPｺﾞｼｯｸM" panose="020B0600000000000000" pitchFamily="50" charset="-128"/>
                <a:ea typeface="HGPｺﾞｼｯｸM" panose="020B0600000000000000" pitchFamily="50" charset="-128"/>
              </a:rPr>
              <a:t>=100</a:t>
            </a:r>
            <a:r>
              <a:rPr lang="ja-JP" altLang="en-US" sz="700" dirty="0">
                <a:latin typeface="HGPｺﾞｼｯｸM" panose="020B0600000000000000" pitchFamily="50" charset="-128"/>
                <a:ea typeface="HGPｺﾞｼｯｸM" panose="020B0600000000000000" pitchFamily="50" charset="-128"/>
              </a:rPr>
              <a:t>）として指数化したもの</a:t>
            </a:r>
            <a:r>
              <a:rPr lang="ja-JP" altLang="en-US" sz="700" dirty="0" smtClean="0">
                <a:latin typeface="HGPｺﾞｼｯｸM" panose="020B0600000000000000" pitchFamily="50" charset="-128"/>
                <a:ea typeface="HGPｺﾞｼｯｸM" panose="020B0600000000000000" pitchFamily="50" charset="-128"/>
              </a:rPr>
              <a:t>。</a:t>
            </a:r>
            <a:endParaRPr lang="en-US" altLang="ja-JP" sz="700" dirty="0" smtClean="0">
              <a:latin typeface="HGPｺﾞｼｯｸM" panose="020B0600000000000000" pitchFamily="50" charset="-128"/>
              <a:ea typeface="HGPｺﾞｼｯｸM" panose="020B0600000000000000" pitchFamily="50" charset="-128"/>
            </a:endParaRPr>
          </a:p>
          <a:p>
            <a:r>
              <a:rPr lang="ja-JP" altLang="en-US" sz="700" dirty="0" smtClean="0">
                <a:latin typeface="HGPｺﾞｼｯｸM" panose="020B0600000000000000" pitchFamily="50" charset="-128"/>
                <a:ea typeface="HGPｺﾞｼｯｸM" panose="020B0600000000000000" pitchFamily="50" charset="-128"/>
              </a:rPr>
              <a:t>◆百貨店</a:t>
            </a:r>
            <a:r>
              <a:rPr lang="ja-JP" altLang="en-US" sz="700" dirty="0">
                <a:latin typeface="HGPｺﾞｼｯｸM" panose="020B0600000000000000" pitchFamily="50" charset="-128"/>
                <a:ea typeface="HGPｺﾞｼｯｸM" panose="020B0600000000000000" pitchFamily="50" charset="-128"/>
              </a:rPr>
              <a:t>・スーパー</a:t>
            </a:r>
            <a:r>
              <a:rPr lang="ja-JP" altLang="en-US" sz="700" dirty="0" smtClean="0">
                <a:latin typeface="HGPｺﾞｼｯｸM" panose="020B0600000000000000" pitchFamily="50" charset="-128"/>
                <a:ea typeface="HGPｺﾞｼｯｸM" panose="020B0600000000000000" pitchFamily="50" charset="-128"/>
              </a:rPr>
              <a:t>販売額・・・経済</a:t>
            </a:r>
            <a:r>
              <a:rPr lang="ja-JP" altLang="en-US" sz="700" dirty="0">
                <a:latin typeface="HGPｺﾞｼｯｸM" panose="020B0600000000000000" pitchFamily="50" charset="-128"/>
                <a:ea typeface="HGPｺﾞｼｯｸM" panose="020B0600000000000000" pitchFamily="50" charset="-128"/>
              </a:rPr>
              <a:t>産業省で実施している商業動態統計調査について、百貨店・スーパーの</a:t>
            </a:r>
            <a:r>
              <a:rPr lang="ja-JP" altLang="en-US" sz="700" dirty="0" smtClean="0">
                <a:latin typeface="HGPｺﾞｼｯｸM" panose="020B0600000000000000" pitchFamily="50" charset="-128"/>
                <a:ea typeface="HGPｺﾞｼｯｸM" panose="020B0600000000000000" pitchFamily="50" charset="-128"/>
              </a:rPr>
              <a:t>販売額</a:t>
            </a:r>
            <a:r>
              <a:rPr lang="ja-JP" altLang="en-US" sz="700" dirty="0">
                <a:latin typeface="HGPｺﾞｼｯｸM" panose="020B0600000000000000" pitchFamily="50" charset="-128"/>
                <a:ea typeface="HGPｺﾞｼｯｸM" panose="020B0600000000000000" pitchFamily="50" charset="-128"/>
              </a:rPr>
              <a:t>を</a:t>
            </a:r>
            <a:r>
              <a:rPr lang="ja-JP" altLang="en-US" sz="700" dirty="0" smtClean="0">
                <a:latin typeface="HGPｺﾞｼｯｸM" panose="020B0600000000000000" pitchFamily="50" charset="-128"/>
                <a:ea typeface="HGPｺﾞｼｯｸM" panose="020B0600000000000000" pitchFamily="50" charset="-128"/>
              </a:rPr>
              <a:t>再集計</a:t>
            </a:r>
            <a:r>
              <a:rPr lang="ja-JP" altLang="en-US" sz="700" dirty="0">
                <a:latin typeface="HGPｺﾞｼｯｸM" panose="020B0600000000000000" pitchFamily="50" charset="-128"/>
                <a:ea typeface="HGPｺﾞｼｯｸM" panose="020B0600000000000000" pitchFamily="50" charset="-128"/>
              </a:rPr>
              <a:t>したもの</a:t>
            </a:r>
            <a:r>
              <a:rPr lang="ja-JP" altLang="en-US" sz="700" dirty="0" smtClean="0">
                <a:latin typeface="HGPｺﾞｼｯｸM" panose="020B0600000000000000" pitchFamily="50" charset="-128"/>
                <a:ea typeface="HGPｺﾞｼｯｸM" panose="020B0600000000000000" pitchFamily="50" charset="-128"/>
              </a:rPr>
              <a:t>。</a:t>
            </a:r>
            <a:endParaRPr lang="ja-JP" altLang="ja-JP" sz="700" dirty="0">
              <a:latin typeface="HGPｺﾞｼｯｸM" panose="020B0600000000000000" pitchFamily="50" charset="-128"/>
              <a:ea typeface="HGPｺﾞｼｯｸM" panose="020B0600000000000000" pitchFamily="50" charset="-128"/>
            </a:endParaRPr>
          </a:p>
        </p:txBody>
      </p:sp>
      <p:graphicFrame>
        <p:nvGraphicFramePr>
          <p:cNvPr id="4" name="グラフ 3"/>
          <p:cNvGraphicFramePr>
            <a:graphicFrameLocks noGrp="1"/>
          </p:cNvGraphicFramePr>
          <p:nvPr>
            <p:extLst>
              <p:ext uri="{D42A27DB-BD31-4B8C-83A1-F6EECF244321}">
                <p14:modId xmlns:p14="http://schemas.microsoft.com/office/powerpoint/2010/main" val="732984556"/>
              </p:ext>
            </p:extLst>
          </p:nvPr>
        </p:nvGraphicFramePr>
        <p:xfrm>
          <a:off x="212690" y="1291600"/>
          <a:ext cx="8810777" cy="5138031"/>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グループ化 4"/>
          <p:cNvGrpSpPr/>
          <p:nvPr/>
        </p:nvGrpSpPr>
        <p:grpSpPr>
          <a:xfrm>
            <a:off x="3410209" y="1804768"/>
            <a:ext cx="864096" cy="1080121"/>
            <a:chOff x="9398714" y="1412776"/>
            <a:chExt cx="864096" cy="1080121"/>
          </a:xfrm>
        </p:grpSpPr>
        <p:sp>
          <p:nvSpPr>
            <p:cNvPr id="6" name="テキスト ボックス 5"/>
            <p:cNvSpPr txBox="1"/>
            <p:nvPr/>
          </p:nvSpPr>
          <p:spPr>
            <a:xfrm>
              <a:off x="9398714" y="1412776"/>
              <a:ext cx="864096"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2012</a:t>
              </a:r>
              <a:r>
                <a:rPr kumimoji="1" lang="ja-JP" altLang="en-US" sz="700" dirty="0" smtClean="0">
                  <a:latin typeface="HGPｺﾞｼｯｸM" panose="020B0600000000000000" pitchFamily="50" charset="-128"/>
                  <a:ea typeface="HGPｺﾞｼｯｸM" panose="020B0600000000000000" pitchFamily="50" charset="-128"/>
                </a:rPr>
                <a:t>年</a:t>
              </a:r>
              <a:r>
                <a:rPr kumimoji="1" lang="en-US" altLang="ja-JP" sz="700" dirty="0" smtClean="0">
                  <a:latin typeface="HGPｺﾞｼｯｸM" panose="020B0600000000000000" pitchFamily="50" charset="-128"/>
                  <a:ea typeface="HGPｺﾞｼｯｸM" panose="020B0600000000000000" pitchFamily="50" charset="-128"/>
                </a:rPr>
                <a:t>12</a:t>
              </a:r>
              <a:r>
                <a:rPr kumimoji="1"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7" name="テキスト ボックス 6"/>
            <p:cNvSpPr txBox="1"/>
            <p:nvPr/>
          </p:nvSpPr>
          <p:spPr>
            <a:xfrm>
              <a:off x="9684568" y="1484785"/>
              <a:ext cx="292388" cy="1008112"/>
            </a:xfrm>
            <a:prstGeom prst="rect">
              <a:avLst/>
            </a:prstGeom>
            <a:noFill/>
          </p:spPr>
          <p:txBody>
            <a:bodyPr vert="eaVert" wrap="square" rtlCol="0">
              <a:spAutoFit/>
            </a:bodyPr>
            <a:lstStyle/>
            <a:p>
              <a:r>
                <a:rPr lang="ja-JP" altLang="en-US" sz="700" dirty="0" smtClean="0">
                  <a:latin typeface="HGPｺﾞｼｯｸM" panose="020B0600000000000000" pitchFamily="50" charset="-128"/>
                  <a:ea typeface="HGPｺﾞｼｯｸM" panose="020B0600000000000000" pitchFamily="50" charset="-128"/>
                </a:rPr>
                <a:t>第２次安倍内閣発足</a:t>
              </a:r>
              <a:endParaRPr kumimoji="1" lang="ja-JP" altLang="en-US" sz="700" dirty="0">
                <a:latin typeface="HGPｺﾞｼｯｸM" panose="020B0600000000000000" pitchFamily="50" charset="-128"/>
                <a:ea typeface="HGPｺﾞｼｯｸM" panose="020B0600000000000000" pitchFamily="50" charset="-128"/>
              </a:endParaRPr>
            </a:p>
          </p:txBody>
        </p:sp>
      </p:grpSp>
      <p:sp>
        <p:nvSpPr>
          <p:cNvPr id="8" name="テキスト ボックス 7"/>
          <p:cNvSpPr txBox="1"/>
          <p:nvPr/>
        </p:nvSpPr>
        <p:spPr>
          <a:xfrm>
            <a:off x="1800415" y="1932805"/>
            <a:ext cx="504056"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2011</a:t>
            </a:r>
            <a:r>
              <a:rPr kumimoji="1" lang="ja-JP" altLang="en-US" sz="700" dirty="0" smtClean="0">
                <a:latin typeface="HGPｺﾞｼｯｸM" panose="020B0600000000000000" pitchFamily="50" charset="-128"/>
                <a:ea typeface="HGPｺﾞｼｯｸM" panose="020B0600000000000000" pitchFamily="50" charset="-128"/>
              </a:rPr>
              <a:t>年</a:t>
            </a:r>
            <a:r>
              <a:rPr kumimoji="1" lang="en-US" altLang="ja-JP" sz="700" dirty="0" smtClean="0">
                <a:latin typeface="HGPｺﾞｼｯｸM" panose="020B0600000000000000" pitchFamily="50" charset="-128"/>
                <a:ea typeface="HGPｺﾞｼｯｸM" panose="020B0600000000000000" pitchFamily="50" charset="-128"/>
              </a:rPr>
              <a:t>3</a:t>
            </a:r>
            <a:r>
              <a:rPr kumimoji="1"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9" name="テキスト ボックス 8"/>
          <p:cNvSpPr txBox="1"/>
          <p:nvPr/>
        </p:nvSpPr>
        <p:spPr>
          <a:xfrm>
            <a:off x="2016439" y="2085447"/>
            <a:ext cx="107722" cy="792378"/>
          </a:xfrm>
          <a:prstGeom prst="rect">
            <a:avLst/>
          </a:prstGeom>
          <a:noFill/>
        </p:spPr>
        <p:txBody>
          <a:bodyPr vert="eaVert" wrap="square" lIns="0" tIns="0" rIns="0" bIns="0" rtlCol="0">
            <a:spAutoFit/>
          </a:bodyPr>
          <a:lstStyle/>
          <a:p>
            <a:r>
              <a:rPr lang="ja-JP" altLang="en-US" sz="700" dirty="0" smtClean="0">
                <a:latin typeface="HGPｺﾞｼｯｸM" panose="020B0600000000000000" pitchFamily="50" charset="-128"/>
                <a:ea typeface="HGPｺﾞｼｯｸM" panose="020B0600000000000000" pitchFamily="50" charset="-128"/>
              </a:rPr>
              <a:t>東日本大震災</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10" name="テキスト ボックス 9"/>
          <p:cNvSpPr txBox="1"/>
          <p:nvPr/>
        </p:nvSpPr>
        <p:spPr>
          <a:xfrm>
            <a:off x="4885865" y="4034177"/>
            <a:ext cx="864096"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2014</a:t>
            </a:r>
            <a:r>
              <a:rPr kumimoji="1" lang="ja-JP" altLang="en-US" sz="700" dirty="0" smtClean="0">
                <a:latin typeface="HGPｺﾞｼｯｸM" panose="020B0600000000000000" pitchFamily="50" charset="-128"/>
                <a:ea typeface="HGPｺﾞｼｯｸM" panose="020B0600000000000000" pitchFamily="50" charset="-128"/>
              </a:rPr>
              <a:t>年</a:t>
            </a:r>
            <a:r>
              <a:rPr lang="en-US" altLang="ja-JP" sz="700" dirty="0">
                <a:latin typeface="HGPｺﾞｼｯｸM" panose="020B0600000000000000" pitchFamily="50" charset="-128"/>
                <a:ea typeface="HGPｺﾞｼｯｸM" panose="020B0600000000000000" pitchFamily="50" charset="-128"/>
              </a:rPr>
              <a:t>4</a:t>
            </a:r>
            <a:r>
              <a:rPr kumimoji="1"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11" name="テキスト ボックス 10"/>
          <p:cNvSpPr txBox="1"/>
          <p:nvPr/>
        </p:nvSpPr>
        <p:spPr>
          <a:xfrm>
            <a:off x="5171629" y="4124352"/>
            <a:ext cx="292388" cy="993183"/>
          </a:xfrm>
          <a:prstGeom prst="rect">
            <a:avLst/>
          </a:prstGeom>
          <a:noFill/>
        </p:spPr>
        <p:txBody>
          <a:bodyPr vert="eaVert" wrap="square" rtlCol="0">
            <a:spAutoFit/>
          </a:bodyPr>
          <a:lstStyle/>
          <a:p>
            <a:r>
              <a:rPr lang="ja-JP" altLang="en-US" sz="700" dirty="0" smtClean="0">
                <a:latin typeface="HGPｺﾞｼｯｸM" panose="020B0600000000000000" pitchFamily="50" charset="-128"/>
                <a:ea typeface="HGPｺﾞｼｯｸM" panose="020B0600000000000000" pitchFamily="50" charset="-128"/>
              </a:rPr>
              <a:t>消費税８％引上げ</a:t>
            </a:r>
            <a:endParaRPr kumimoji="1" lang="ja-JP" altLang="en-US" sz="700" dirty="0">
              <a:latin typeface="HGPｺﾞｼｯｸM" panose="020B0600000000000000" pitchFamily="50" charset="-128"/>
              <a:ea typeface="HGPｺﾞｼｯｸM" panose="020B0600000000000000" pitchFamily="50" charset="-128"/>
            </a:endParaRPr>
          </a:p>
        </p:txBody>
      </p:sp>
      <p:grpSp>
        <p:nvGrpSpPr>
          <p:cNvPr id="12" name="グループ化 11"/>
          <p:cNvGrpSpPr/>
          <p:nvPr/>
        </p:nvGrpSpPr>
        <p:grpSpPr>
          <a:xfrm>
            <a:off x="7008215" y="4023773"/>
            <a:ext cx="609020" cy="1093762"/>
            <a:chOff x="9828584" y="2407246"/>
            <a:chExt cx="609020" cy="1093762"/>
          </a:xfrm>
        </p:grpSpPr>
        <p:sp>
          <p:nvSpPr>
            <p:cNvPr id="13" name="テキスト ボックス 12"/>
            <p:cNvSpPr txBox="1"/>
            <p:nvPr/>
          </p:nvSpPr>
          <p:spPr>
            <a:xfrm>
              <a:off x="9828584" y="2407246"/>
              <a:ext cx="609020"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2016</a:t>
              </a:r>
              <a:r>
                <a:rPr kumimoji="1" lang="ja-JP" altLang="en-US" sz="700" dirty="0" smtClean="0">
                  <a:latin typeface="HGPｺﾞｼｯｸM" panose="020B0600000000000000" pitchFamily="50" charset="-128"/>
                  <a:ea typeface="HGPｺﾞｼｯｸM" panose="020B0600000000000000" pitchFamily="50" charset="-128"/>
                </a:rPr>
                <a:t>年</a:t>
              </a:r>
              <a:r>
                <a:rPr lang="en-US" altLang="ja-JP" sz="700" dirty="0" smtClean="0">
                  <a:latin typeface="HGPｺﾞｼｯｸM" panose="020B0600000000000000" pitchFamily="50" charset="-128"/>
                  <a:ea typeface="HGPｺﾞｼｯｸM" panose="020B0600000000000000" pitchFamily="50" charset="-128"/>
                </a:rPr>
                <a:t>2</a:t>
              </a:r>
              <a:r>
                <a:rPr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14" name="テキスト ボックス 13"/>
            <p:cNvSpPr txBox="1"/>
            <p:nvPr/>
          </p:nvSpPr>
          <p:spPr>
            <a:xfrm>
              <a:off x="10001200" y="2514968"/>
              <a:ext cx="292388" cy="986040"/>
            </a:xfrm>
            <a:prstGeom prst="rect">
              <a:avLst/>
            </a:prstGeom>
            <a:noFill/>
          </p:spPr>
          <p:txBody>
            <a:bodyPr vert="eaVert" wrap="square" rtlCol="0">
              <a:spAutoFit/>
            </a:bodyPr>
            <a:lstStyle/>
            <a:p>
              <a:r>
                <a:rPr lang="ja-JP" altLang="en-US" sz="700" dirty="0" smtClean="0">
                  <a:latin typeface="HGPｺﾞｼｯｸM" panose="020B0600000000000000" pitchFamily="50" charset="-128"/>
                  <a:ea typeface="HGPｺﾞｼｯｸM" panose="020B0600000000000000" pitchFamily="50" charset="-128"/>
                </a:rPr>
                <a:t>日銀マイナス金利導入</a:t>
              </a:r>
              <a:endParaRPr kumimoji="1" lang="ja-JP" altLang="en-US" sz="700" dirty="0">
                <a:latin typeface="HGPｺﾞｼｯｸM" panose="020B0600000000000000" pitchFamily="50" charset="-128"/>
                <a:ea typeface="HGPｺﾞｼｯｸM" panose="020B0600000000000000" pitchFamily="50" charset="-128"/>
              </a:endParaRPr>
            </a:p>
          </p:txBody>
        </p:sp>
      </p:grpSp>
      <p:grpSp>
        <p:nvGrpSpPr>
          <p:cNvPr id="15" name="グループ化 14"/>
          <p:cNvGrpSpPr/>
          <p:nvPr/>
        </p:nvGrpSpPr>
        <p:grpSpPr>
          <a:xfrm>
            <a:off x="4274305" y="1685939"/>
            <a:ext cx="611560" cy="1106748"/>
            <a:chOff x="9741006" y="1818196"/>
            <a:chExt cx="611560" cy="1106748"/>
          </a:xfrm>
        </p:grpSpPr>
        <p:sp>
          <p:nvSpPr>
            <p:cNvPr id="16" name="テキスト ボックス 15"/>
            <p:cNvSpPr txBox="1"/>
            <p:nvPr/>
          </p:nvSpPr>
          <p:spPr>
            <a:xfrm>
              <a:off x="9741006" y="1818196"/>
              <a:ext cx="611560"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2013</a:t>
              </a:r>
              <a:r>
                <a:rPr kumimoji="1" lang="ja-JP" altLang="en-US" sz="700" dirty="0" smtClean="0">
                  <a:latin typeface="HGPｺﾞｼｯｸM" panose="020B0600000000000000" pitchFamily="50" charset="-128"/>
                  <a:ea typeface="HGPｺﾞｼｯｸM" panose="020B0600000000000000" pitchFamily="50" charset="-128"/>
                </a:rPr>
                <a:t>年</a:t>
              </a:r>
              <a:r>
                <a:rPr kumimoji="1" lang="en-US" altLang="ja-JP" sz="700" dirty="0" smtClean="0">
                  <a:latin typeface="HGPｺﾞｼｯｸM" panose="020B0600000000000000" pitchFamily="50" charset="-128"/>
                  <a:ea typeface="HGPｺﾞｼｯｸM" panose="020B0600000000000000" pitchFamily="50" charset="-128"/>
                </a:rPr>
                <a:t>6</a:t>
              </a:r>
              <a:r>
                <a:rPr kumimoji="1"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17" name="テキスト ボックス 16"/>
            <p:cNvSpPr txBox="1"/>
            <p:nvPr/>
          </p:nvSpPr>
          <p:spPr>
            <a:xfrm>
              <a:off x="9792870" y="1898684"/>
              <a:ext cx="400110" cy="1026260"/>
            </a:xfrm>
            <a:prstGeom prst="rect">
              <a:avLst/>
            </a:prstGeom>
            <a:noFill/>
          </p:spPr>
          <p:txBody>
            <a:bodyPr vert="eaVert" wrap="square" rtlCol="0">
              <a:spAutoFit/>
            </a:bodyPr>
            <a:lstStyle/>
            <a:p>
              <a:r>
                <a:rPr lang="ja-JP" altLang="en-US" sz="700" dirty="0" smtClean="0">
                  <a:latin typeface="HGPｺﾞｼｯｸM" panose="020B0600000000000000" pitchFamily="50" charset="-128"/>
                  <a:ea typeface="HGPｺﾞｼｯｸM" panose="020B0600000000000000" pitchFamily="50" charset="-128"/>
                </a:rPr>
                <a:t>日本再興戦略</a:t>
              </a:r>
              <a:endParaRPr lang="en-US" altLang="ja-JP" sz="700" dirty="0" smtClean="0">
                <a:latin typeface="HGPｺﾞｼｯｸM" panose="020B0600000000000000" pitchFamily="50" charset="-128"/>
                <a:ea typeface="HGPｺﾞｼｯｸM" panose="020B0600000000000000" pitchFamily="50" charset="-128"/>
              </a:endParaRPr>
            </a:p>
            <a:p>
              <a:r>
                <a:rPr lang="ja-JP" altLang="en-US" sz="700" dirty="0" smtClean="0">
                  <a:latin typeface="HGPｺﾞｼｯｸM" panose="020B0600000000000000" pitchFamily="50" charset="-128"/>
                  <a:ea typeface="HGPｺﾞｼｯｸM" panose="020B0600000000000000" pitchFamily="50" charset="-128"/>
                </a:rPr>
                <a:t>　　　　　閣議決定</a:t>
              </a:r>
              <a:endParaRPr kumimoji="1" lang="ja-JP" altLang="en-US" sz="700" dirty="0">
                <a:latin typeface="HGPｺﾞｼｯｸM" panose="020B0600000000000000" pitchFamily="50" charset="-128"/>
                <a:ea typeface="HGPｺﾞｼｯｸM" panose="020B0600000000000000" pitchFamily="50" charset="-128"/>
              </a:endParaRPr>
            </a:p>
          </p:txBody>
        </p:sp>
      </p:grpSp>
      <p:sp>
        <p:nvSpPr>
          <p:cNvPr id="18" name="四角形吹き出し 17"/>
          <p:cNvSpPr/>
          <p:nvPr/>
        </p:nvSpPr>
        <p:spPr>
          <a:xfrm>
            <a:off x="4274306" y="599530"/>
            <a:ext cx="4740348" cy="735718"/>
          </a:xfrm>
          <a:prstGeom prst="wedgeRectCallout">
            <a:avLst>
              <a:gd name="adj1" fmla="val -28404"/>
              <a:gd name="adj2" fmla="val 119398"/>
            </a:avLst>
          </a:prstGeom>
          <a:solidFill>
            <a:schemeClr val="accent1">
              <a:lumMod val="20000"/>
              <a:lumOff val="80000"/>
            </a:schemeClr>
          </a:solidFill>
          <a:ln w="6350"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08000" tIns="36000" rIns="36000" bIns="36000" rtlCol="0" anchor="ctr"/>
          <a:lstStyle/>
          <a:p>
            <a:r>
              <a:rPr lang="ja-JP" altLang="ja-JP" sz="1050" dirty="0">
                <a:solidFill>
                  <a:schemeClr val="tx1"/>
                </a:solidFill>
                <a:latin typeface="HGPｺﾞｼｯｸM" panose="020B0600000000000000" pitchFamily="50" charset="-128"/>
                <a:ea typeface="HGPｺﾞｼｯｸM" panose="020B0600000000000000" pitchFamily="50" charset="-128"/>
              </a:rPr>
              <a:t>景気全体の動きは成長戦略策定以降、概ねゆるやかな回復傾向が続いて</a:t>
            </a:r>
            <a:r>
              <a:rPr lang="ja-JP" altLang="ja-JP" sz="1050" dirty="0" smtClean="0">
                <a:solidFill>
                  <a:schemeClr val="tx1"/>
                </a:solidFill>
                <a:latin typeface="HGPｺﾞｼｯｸM" panose="020B0600000000000000" pitchFamily="50" charset="-128"/>
                <a:ea typeface="HGPｺﾞｼｯｸM" panose="020B0600000000000000" pitchFamily="50" charset="-128"/>
              </a:rPr>
              <a:t>いる</a:t>
            </a:r>
            <a:endParaRPr lang="en-US" altLang="ja-JP" sz="1050" dirty="0" smtClean="0">
              <a:solidFill>
                <a:schemeClr val="tx1"/>
              </a:solidFill>
              <a:latin typeface="HGPｺﾞｼｯｸM" panose="020B0600000000000000" pitchFamily="50" charset="-128"/>
              <a:ea typeface="HGPｺﾞｼｯｸM" panose="020B0600000000000000" pitchFamily="50" charset="-128"/>
            </a:endParaRPr>
          </a:p>
          <a:p>
            <a:r>
              <a:rPr lang="ja-JP" altLang="en-US" sz="900" dirty="0" smtClean="0">
                <a:solidFill>
                  <a:schemeClr val="tx1"/>
                </a:solidFill>
                <a:latin typeface="HGPｺﾞｼｯｸM" panose="020B0600000000000000" pitchFamily="50" charset="-128"/>
                <a:ea typeface="HGPｺﾞｼｯｸM" panose="020B0600000000000000" pitchFamily="50" charset="-128"/>
              </a:rPr>
              <a:t>　</a:t>
            </a:r>
            <a:r>
              <a:rPr lang="ja-JP" altLang="en-US" sz="900" dirty="0">
                <a:solidFill>
                  <a:schemeClr val="tx1"/>
                </a:solidFill>
                <a:latin typeface="HGPｺﾞｼｯｸM" panose="020B0600000000000000" pitchFamily="50" charset="-128"/>
                <a:ea typeface="HGPｺﾞｼｯｸM" panose="020B0600000000000000" pitchFamily="50" charset="-128"/>
              </a:rPr>
              <a:t>・</a:t>
            </a:r>
            <a:r>
              <a:rPr lang="en-US" altLang="ja-JP" sz="900" dirty="0" smtClean="0">
                <a:solidFill>
                  <a:schemeClr val="tx1"/>
                </a:solidFill>
                <a:latin typeface="HGPｺﾞｼｯｸM" panose="020B0600000000000000" pitchFamily="50" charset="-128"/>
                <a:ea typeface="HGPｺﾞｼｯｸM" panose="020B0600000000000000" pitchFamily="50" charset="-128"/>
              </a:rPr>
              <a:t>2014</a:t>
            </a:r>
            <a:r>
              <a:rPr lang="ja-JP" altLang="en-US" sz="900" dirty="0" smtClean="0">
                <a:solidFill>
                  <a:schemeClr val="tx1"/>
                </a:solidFill>
                <a:latin typeface="HGPｺﾞｼｯｸM" panose="020B0600000000000000" pitchFamily="50" charset="-128"/>
                <a:ea typeface="HGPｺﾞｼｯｸM" panose="020B0600000000000000" pitchFamily="50" charset="-128"/>
              </a:rPr>
              <a:t>年は、</a:t>
            </a:r>
            <a:r>
              <a:rPr lang="en-US" altLang="ja-JP" sz="900" dirty="0" smtClean="0">
                <a:solidFill>
                  <a:schemeClr val="tx1"/>
                </a:solidFill>
                <a:latin typeface="HGPｺﾞｼｯｸM" panose="020B0600000000000000" pitchFamily="50" charset="-128"/>
                <a:ea typeface="HGPｺﾞｼｯｸM" panose="020B0600000000000000" pitchFamily="50" charset="-128"/>
              </a:rPr>
              <a:t>4</a:t>
            </a:r>
            <a:r>
              <a:rPr lang="ja-JP" altLang="en-US" sz="900" dirty="0">
                <a:solidFill>
                  <a:schemeClr val="tx1"/>
                </a:solidFill>
                <a:latin typeface="HGPｺﾞｼｯｸM" panose="020B0600000000000000" pitchFamily="50" charset="-128"/>
                <a:ea typeface="HGPｺﾞｼｯｸM" panose="020B0600000000000000" pitchFamily="50" charset="-128"/>
              </a:rPr>
              <a:t>月</a:t>
            </a:r>
            <a:r>
              <a:rPr lang="ja-JP" altLang="en-US" sz="900" dirty="0" smtClean="0">
                <a:solidFill>
                  <a:schemeClr val="tx1"/>
                </a:solidFill>
                <a:latin typeface="HGPｺﾞｼｯｸM" panose="020B0600000000000000" pitchFamily="50" charset="-128"/>
                <a:ea typeface="HGPｺﾞｼｯｸM" panose="020B0600000000000000" pitchFamily="50" charset="-128"/>
              </a:rPr>
              <a:t>以降消費</a:t>
            </a:r>
            <a:r>
              <a:rPr lang="ja-JP" altLang="en-US" sz="900" dirty="0">
                <a:solidFill>
                  <a:schemeClr val="tx1"/>
                </a:solidFill>
                <a:latin typeface="HGPｺﾞｼｯｸM" panose="020B0600000000000000" pitchFamily="50" charset="-128"/>
                <a:ea typeface="HGPｺﾞｼｯｸM" panose="020B0600000000000000" pitchFamily="50" charset="-128"/>
              </a:rPr>
              <a:t>増税の駆け込み需要の反動減と物価上昇に</a:t>
            </a:r>
            <a:r>
              <a:rPr lang="ja-JP" altLang="en-US" sz="900" dirty="0" smtClean="0">
                <a:solidFill>
                  <a:schemeClr val="tx1"/>
                </a:solidFill>
                <a:latin typeface="HGPｺﾞｼｯｸM" panose="020B0600000000000000" pitchFamily="50" charset="-128"/>
                <a:ea typeface="HGPｺﾞｼｯｸM" panose="020B0600000000000000" pitchFamily="50" charset="-128"/>
              </a:rPr>
              <a:t>より消費</a:t>
            </a:r>
            <a:r>
              <a:rPr lang="ja-JP" altLang="en-US" sz="900" dirty="0">
                <a:solidFill>
                  <a:schemeClr val="tx1"/>
                </a:solidFill>
                <a:latin typeface="HGPｺﾞｼｯｸM" panose="020B0600000000000000" pitchFamily="50" charset="-128"/>
                <a:ea typeface="HGPｺﾞｼｯｸM" panose="020B0600000000000000" pitchFamily="50" charset="-128"/>
              </a:rPr>
              <a:t>が</a:t>
            </a:r>
            <a:r>
              <a:rPr lang="ja-JP" altLang="en-US" sz="900" dirty="0" smtClean="0">
                <a:solidFill>
                  <a:schemeClr val="tx1"/>
                </a:solidFill>
                <a:latin typeface="HGPｺﾞｼｯｸM" panose="020B0600000000000000" pitchFamily="50" charset="-128"/>
                <a:ea typeface="HGPｺﾞｼｯｸM" panose="020B0600000000000000" pitchFamily="50" charset="-128"/>
              </a:rPr>
              <a:t>落ち込む。</a:t>
            </a:r>
            <a:endParaRPr lang="en-US" altLang="ja-JP" sz="900" dirty="0" smtClean="0">
              <a:solidFill>
                <a:schemeClr val="tx1"/>
              </a:solidFill>
              <a:latin typeface="HGPｺﾞｼｯｸM" panose="020B0600000000000000" pitchFamily="50" charset="-128"/>
              <a:ea typeface="HGPｺﾞｼｯｸM" panose="020B0600000000000000" pitchFamily="50" charset="-128"/>
            </a:endParaRPr>
          </a:p>
          <a:p>
            <a:r>
              <a:rPr lang="ja-JP" altLang="en-US" sz="900" dirty="0">
                <a:solidFill>
                  <a:schemeClr val="tx1"/>
                </a:solidFill>
                <a:latin typeface="HGPｺﾞｼｯｸM" panose="020B0600000000000000" pitchFamily="50" charset="-128"/>
                <a:ea typeface="HGPｺﾞｼｯｸM" panose="020B0600000000000000" pitchFamily="50" charset="-128"/>
              </a:rPr>
              <a:t>　</a:t>
            </a:r>
            <a:r>
              <a:rPr lang="ja-JP" altLang="en-US" sz="900" dirty="0" smtClean="0">
                <a:solidFill>
                  <a:schemeClr val="tx1"/>
                </a:solidFill>
                <a:latin typeface="HGPｺﾞｼｯｸM" panose="020B0600000000000000" pitchFamily="50" charset="-128"/>
                <a:ea typeface="HGPｺﾞｼｯｸM" panose="020B0600000000000000" pitchFamily="50" charset="-128"/>
              </a:rPr>
              <a:t>・</a:t>
            </a:r>
            <a:r>
              <a:rPr lang="en-US" altLang="ja-JP" sz="900" dirty="0" smtClean="0">
                <a:solidFill>
                  <a:schemeClr val="tx1"/>
                </a:solidFill>
                <a:latin typeface="HGPｺﾞｼｯｸM" panose="020B0600000000000000" pitchFamily="50" charset="-128"/>
                <a:ea typeface="HGPｺﾞｼｯｸM" panose="020B0600000000000000" pitchFamily="50" charset="-128"/>
              </a:rPr>
              <a:t>2015</a:t>
            </a:r>
            <a:r>
              <a:rPr lang="ja-JP" altLang="en-US" sz="900" dirty="0" smtClean="0">
                <a:solidFill>
                  <a:schemeClr val="tx1"/>
                </a:solidFill>
                <a:latin typeface="HGPｺﾞｼｯｸM" panose="020B0600000000000000" pitchFamily="50" charset="-128"/>
                <a:ea typeface="HGPｺﾞｼｯｸM" panose="020B0600000000000000" pitchFamily="50" charset="-128"/>
              </a:rPr>
              <a:t>年は、消費マインドが低調で推移し、年末にかけては円高により輸出額が減少に転じる。</a:t>
            </a:r>
            <a:endParaRPr lang="en-US" altLang="ja-JP" sz="900" dirty="0" smtClean="0">
              <a:solidFill>
                <a:schemeClr val="tx1"/>
              </a:solidFill>
              <a:latin typeface="HGPｺﾞｼｯｸM" panose="020B0600000000000000" pitchFamily="50" charset="-128"/>
              <a:ea typeface="HGPｺﾞｼｯｸM" panose="020B0600000000000000" pitchFamily="50" charset="-128"/>
            </a:endParaRPr>
          </a:p>
          <a:p>
            <a:r>
              <a:rPr lang="ja-JP" altLang="en-US" sz="900" dirty="0">
                <a:solidFill>
                  <a:schemeClr val="tx1"/>
                </a:solidFill>
                <a:latin typeface="HGPｺﾞｼｯｸM" panose="020B0600000000000000" pitchFamily="50" charset="-128"/>
                <a:ea typeface="HGPｺﾞｼｯｸM" panose="020B0600000000000000" pitchFamily="50" charset="-128"/>
              </a:rPr>
              <a:t>　・</a:t>
            </a:r>
            <a:r>
              <a:rPr lang="en-US" altLang="ja-JP" sz="900" dirty="0" smtClean="0">
                <a:solidFill>
                  <a:schemeClr val="tx1"/>
                </a:solidFill>
                <a:latin typeface="HGPｺﾞｼｯｸM" panose="020B0600000000000000" pitchFamily="50" charset="-128"/>
                <a:ea typeface="HGPｺﾞｼｯｸM" panose="020B0600000000000000" pitchFamily="50" charset="-128"/>
              </a:rPr>
              <a:t>2016</a:t>
            </a:r>
            <a:r>
              <a:rPr lang="ja-JP" altLang="en-US" sz="900" dirty="0" smtClean="0">
                <a:solidFill>
                  <a:schemeClr val="tx1"/>
                </a:solidFill>
                <a:latin typeface="HGPｺﾞｼｯｸM" panose="020B0600000000000000" pitchFamily="50" charset="-128"/>
                <a:ea typeface="HGPｺﾞｼｯｸM" panose="020B0600000000000000" pitchFamily="50" charset="-128"/>
              </a:rPr>
              <a:t>年は、減少傾向にあった輸出額が、円安に転じた年末には増加基調となる。雇用は</a:t>
            </a:r>
            <a:endParaRPr lang="en-US" altLang="ja-JP" sz="900" dirty="0" smtClean="0">
              <a:solidFill>
                <a:schemeClr val="tx1"/>
              </a:solidFill>
              <a:latin typeface="HGPｺﾞｼｯｸM" panose="020B0600000000000000" pitchFamily="50" charset="-128"/>
              <a:ea typeface="HGPｺﾞｼｯｸM" panose="020B0600000000000000" pitchFamily="50" charset="-128"/>
            </a:endParaRPr>
          </a:p>
          <a:p>
            <a:r>
              <a:rPr lang="en-US" altLang="ja-JP" sz="900" dirty="0">
                <a:solidFill>
                  <a:schemeClr val="tx1"/>
                </a:solidFill>
                <a:latin typeface="HGPｺﾞｼｯｸM" panose="020B0600000000000000" pitchFamily="50" charset="-128"/>
                <a:ea typeface="HGPｺﾞｼｯｸM" panose="020B0600000000000000" pitchFamily="50" charset="-128"/>
              </a:rPr>
              <a:t> </a:t>
            </a:r>
            <a:r>
              <a:rPr lang="en-US" altLang="ja-JP" sz="900" dirty="0" smtClean="0">
                <a:solidFill>
                  <a:schemeClr val="tx1"/>
                </a:solidFill>
                <a:latin typeface="HGPｺﾞｼｯｸM" panose="020B0600000000000000" pitchFamily="50" charset="-128"/>
                <a:ea typeface="HGPｺﾞｼｯｸM" panose="020B0600000000000000" pitchFamily="50" charset="-128"/>
              </a:rPr>
              <a:t>   </a:t>
            </a:r>
            <a:r>
              <a:rPr lang="ja-JP" altLang="en-US" sz="900" dirty="0" smtClean="0">
                <a:solidFill>
                  <a:schemeClr val="tx1"/>
                </a:solidFill>
                <a:latin typeface="HGPｺﾞｼｯｸM" panose="020B0600000000000000" pitchFamily="50" charset="-128"/>
                <a:ea typeface="HGPｺﾞｼｯｸM" panose="020B0600000000000000" pitchFamily="50" charset="-128"/>
              </a:rPr>
              <a:t>改善傾向</a:t>
            </a:r>
            <a:r>
              <a:rPr lang="ja-JP" altLang="en-US" sz="900" dirty="0">
                <a:solidFill>
                  <a:schemeClr val="tx1"/>
                </a:solidFill>
                <a:latin typeface="HGPｺﾞｼｯｸM" panose="020B0600000000000000" pitchFamily="50" charset="-128"/>
                <a:ea typeface="HGPｺﾞｼｯｸM" panose="020B0600000000000000" pitchFamily="50" charset="-128"/>
              </a:rPr>
              <a:t>に</a:t>
            </a:r>
            <a:r>
              <a:rPr lang="ja-JP" altLang="en-US" sz="900" dirty="0" smtClean="0">
                <a:solidFill>
                  <a:schemeClr val="tx1"/>
                </a:solidFill>
                <a:latin typeface="HGPｺﾞｼｯｸM" panose="020B0600000000000000" pitchFamily="50" charset="-128"/>
                <a:ea typeface="HGPｺﾞｼｯｸM" panose="020B0600000000000000" pitchFamily="50" charset="-128"/>
              </a:rPr>
              <a:t>あり、倒産は減少した。</a:t>
            </a:r>
            <a:endParaRPr lang="ja-JP" altLang="ja-JP" sz="900" dirty="0">
              <a:solidFill>
                <a:schemeClr val="tx1"/>
              </a:solidFill>
              <a:latin typeface="HGPｺﾞｼｯｸM" panose="020B0600000000000000" pitchFamily="50" charset="-128"/>
              <a:ea typeface="HGPｺﾞｼｯｸM" panose="020B0600000000000000" pitchFamily="50" charset="-128"/>
            </a:endParaRPr>
          </a:p>
        </p:txBody>
      </p:sp>
      <p:sp>
        <p:nvSpPr>
          <p:cNvPr id="19" name="四角形吹き出し 18"/>
          <p:cNvSpPr/>
          <p:nvPr/>
        </p:nvSpPr>
        <p:spPr>
          <a:xfrm>
            <a:off x="5486333" y="2564904"/>
            <a:ext cx="2398035" cy="292572"/>
          </a:xfrm>
          <a:prstGeom prst="wedgeRectCallout">
            <a:avLst>
              <a:gd name="adj1" fmla="val -34567"/>
              <a:gd name="adj2" fmla="val 163156"/>
            </a:avLst>
          </a:prstGeom>
          <a:solidFill>
            <a:schemeClr val="accent1">
              <a:lumMod val="20000"/>
              <a:lumOff val="80000"/>
            </a:schemeClr>
          </a:solidFill>
          <a:ln w="6350"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900" dirty="0" smtClean="0">
                <a:solidFill>
                  <a:schemeClr val="tx1"/>
                </a:solidFill>
                <a:latin typeface="HGPｺﾞｼｯｸM" panose="020B0600000000000000" pitchFamily="50" charset="-128"/>
                <a:ea typeface="HGPｺﾞｼｯｸM" panose="020B0600000000000000" pitchFamily="50" charset="-128"/>
              </a:rPr>
              <a:t>鉱工業生産指数は、全国水準を上回って推移</a:t>
            </a:r>
            <a:endParaRPr lang="ja-JP" altLang="ja-JP" sz="900" dirty="0">
              <a:solidFill>
                <a:schemeClr val="tx1"/>
              </a:solidFill>
              <a:latin typeface="HGPｺﾞｼｯｸM" panose="020B0600000000000000" pitchFamily="50" charset="-128"/>
              <a:ea typeface="HGPｺﾞｼｯｸM" panose="020B0600000000000000" pitchFamily="50" charset="-128"/>
            </a:endParaRPr>
          </a:p>
        </p:txBody>
      </p:sp>
      <p:grpSp>
        <p:nvGrpSpPr>
          <p:cNvPr id="20" name="グループ化 19"/>
          <p:cNvGrpSpPr/>
          <p:nvPr/>
        </p:nvGrpSpPr>
        <p:grpSpPr>
          <a:xfrm>
            <a:off x="7255476" y="1519409"/>
            <a:ext cx="864096" cy="1080121"/>
            <a:chOff x="9398714" y="1412776"/>
            <a:chExt cx="864096" cy="1080121"/>
          </a:xfrm>
        </p:grpSpPr>
        <p:sp>
          <p:nvSpPr>
            <p:cNvPr id="21" name="テキスト ボックス 20"/>
            <p:cNvSpPr txBox="1"/>
            <p:nvPr/>
          </p:nvSpPr>
          <p:spPr>
            <a:xfrm>
              <a:off x="9398714" y="1412776"/>
              <a:ext cx="864096"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2016</a:t>
              </a:r>
              <a:r>
                <a:rPr kumimoji="1" lang="ja-JP" altLang="en-US" sz="700" dirty="0" smtClean="0">
                  <a:latin typeface="HGPｺﾞｼｯｸM" panose="020B0600000000000000" pitchFamily="50" charset="-128"/>
                  <a:ea typeface="HGPｺﾞｼｯｸM" panose="020B0600000000000000" pitchFamily="50" charset="-128"/>
                </a:rPr>
                <a:t>年</a:t>
              </a:r>
              <a:r>
                <a:rPr kumimoji="1" lang="en-US" altLang="ja-JP" sz="700" dirty="0" smtClean="0">
                  <a:latin typeface="HGPｺﾞｼｯｸM" panose="020B0600000000000000" pitchFamily="50" charset="-128"/>
                  <a:ea typeface="HGPｺﾞｼｯｸM" panose="020B0600000000000000" pitchFamily="50" charset="-128"/>
                </a:rPr>
                <a:t>6</a:t>
              </a:r>
              <a:r>
                <a:rPr kumimoji="1"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22" name="テキスト ボックス 21"/>
            <p:cNvSpPr txBox="1"/>
            <p:nvPr/>
          </p:nvSpPr>
          <p:spPr>
            <a:xfrm>
              <a:off x="9576846" y="1484785"/>
              <a:ext cx="400110" cy="1008112"/>
            </a:xfrm>
            <a:prstGeom prst="rect">
              <a:avLst/>
            </a:prstGeom>
            <a:noFill/>
          </p:spPr>
          <p:txBody>
            <a:bodyPr vert="eaVert" wrap="square" rtlCol="0">
              <a:spAutoFit/>
            </a:bodyPr>
            <a:lstStyle/>
            <a:p>
              <a:r>
                <a:rPr lang="ja-JP" altLang="en-US" sz="700" dirty="0" smtClean="0">
                  <a:latin typeface="HGPｺﾞｼｯｸM" panose="020B0600000000000000" pitchFamily="50" charset="-128"/>
                  <a:ea typeface="HGPｺﾞｼｯｸM" panose="020B0600000000000000" pitchFamily="50" charset="-128"/>
                </a:rPr>
                <a:t>一億総活躍プラン</a:t>
              </a:r>
              <a:endParaRPr lang="en-US" altLang="ja-JP" sz="700" dirty="0" smtClean="0">
                <a:latin typeface="HGPｺﾞｼｯｸM" panose="020B0600000000000000" pitchFamily="50" charset="-128"/>
                <a:ea typeface="HGPｺﾞｼｯｸM" panose="020B0600000000000000" pitchFamily="50" charset="-128"/>
              </a:endParaRPr>
            </a:p>
            <a:p>
              <a:r>
                <a:rPr lang="ja-JP" altLang="en-US" sz="700" dirty="0" smtClean="0">
                  <a:latin typeface="HGPｺﾞｼｯｸM" panose="020B0600000000000000" pitchFamily="50" charset="-128"/>
                  <a:ea typeface="HGPｺﾞｼｯｸM" panose="020B0600000000000000" pitchFamily="50" charset="-128"/>
                </a:rPr>
                <a:t>　　　　　</a:t>
              </a:r>
              <a:r>
                <a:rPr lang="ja-JP" altLang="en-US" sz="700" dirty="0">
                  <a:latin typeface="HGPｺﾞｼｯｸM" panose="020B0600000000000000" pitchFamily="50" charset="-128"/>
                  <a:ea typeface="HGPｺﾞｼｯｸM" panose="020B0600000000000000" pitchFamily="50" charset="-128"/>
                </a:rPr>
                <a:t>　</a:t>
              </a:r>
              <a:r>
                <a:rPr lang="ja-JP" altLang="en-US" sz="700" dirty="0" smtClean="0">
                  <a:latin typeface="HGPｺﾞｼｯｸM" panose="020B0600000000000000" pitchFamily="50" charset="-128"/>
                  <a:ea typeface="HGPｺﾞｼｯｸM" panose="020B0600000000000000" pitchFamily="50" charset="-128"/>
                </a:rPr>
                <a:t>閣</a:t>
              </a:r>
              <a:r>
                <a:rPr kumimoji="1" lang="ja-JP" altLang="en-US" sz="700" dirty="0" smtClean="0">
                  <a:latin typeface="HGPｺﾞｼｯｸM" panose="020B0600000000000000" pitchFamily="50" charset="-128"/>
                  <a:ea typeface="HGPｺﾞｼｯｸM" panose="020B0600000000000000" pitchFamily="50" charset="-128"/>
                </a:rPr>
                <a:t>議決定</a:t>
              </a:r>
              <a:endParaRPr kumimoji="1" lang="ja-JP" altLang="en-US" sz="700" dirty="0">
                <a:latin typeface="HGPｺﾞｼｯｸM" panose="020B0600000000000000" pitchFamily="50" charset="-128"/>
                <a:ea typeface="HGPｺﾞｼｯｸM" panose="020B0600000000000000" pitchFamily="50" charset="-128"/>
              </a:endParaRPr>
            </a:p>
          </p:txBody>
        </p:sp>
      </p:grpSp>
      <p:sp>
        <p:nvSpPr>
          <p:cNvPr id="23" name="テキスト ボックス 22"/>
          <p:cNvSpPr txBox="1"/>
          <p:nvPr/>
        </p:nvSpPr>
        <p:spPr>
          <a:xfrm>
            <a:off x="7008215" y="5017507"/>
            <a:ext cx="1250896" cy="200055"/>
          </a:xfrm>
          <a:prstGeom prst="rect">
            <a:avLst/>
          </a:prstGeom>
          <a:noFill/>
        </p:spPr>
        <p:txBody>
          <a:bodyPr wrap="square" rtlCol="0">
            <a:spAutoFit/>
          </a:bodyPr>
          <a:lstStyle/>
          <a:p>
            <a:r>
              <a:rPr kumimoji="1" lang="en-US" altLang="ja-JP" sz="700" dirty="0" smtClean="0">
                <a:latin typeface="HGPｺﾞｼｯｸM" panose="020B0600000000000000" pitchFamily="50" charset="-128"/>
                <a:ea typeface="HGPｺﾞｼｯｸM" panose="020B0600000000000000" pitchFamily="50" charset="-128"/>
              </a:rPr>
              <a:t>(      )</a:t>
            </a:r>
            <a:r>
              <a:rPr kumimoji="1" lang="ja-JP" altLang="en-US" sz="700" dirty="0" smtClean="0">
                <a:latin typeface="HGPｺﾞｼｯｸM" panose="020B0600000000000000" pitchFamily="50" charset="-128"/>
                <a:ea typeface="HGPｺﾞｼｯｸM" panose="020B0600000000000000" pitchFamily="50" charset="-128"/>
              </a:rPr>
              <a:t>内は対全国比</a:t>
            </a:r>
            <a:r>
              <a:rPr kumimoji="1" lang="en-US" altLang="ja-JP" sz="700" dirty="0" smtClean="0">
                <a:latin typeface="HGPｺﾞｼｯｸM" panose="020B0600000000000000" pitchFamily="50" charset="-128"/>
                <a:ea typeface="HGPｺﾞｼｯｸM" panose="020B0600000000000000" pitchFamily="50" charset="-128"/>
              </a:rPr>
              <a:t> </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24" name="テキスト ボックス 23"/>
          <p:cNvSpPr txBox="1"/>
          <p:nvPr/>
        </p:nvSpPr>
        <p:spPr>
          <a:xfrm>
            <a:off x="545076" y="1311753"/>
            <a:ext cx="650968" cy="230832"/>
          </a:xfrm>
          <a:prstGeom prst="rect">
            <a:avLst/>
          </a:prstGeom>
          <a:noFill/>
        </p:spPr>
        <p:txBody>
          <a:bodyPr wrap="square" rtlCol="0">
            <a:spAutoFit/>
          </a:bodyPr>
          <a:lstStyle/>
          <a:p>
            <a:r>
              <a:rPr kumimoji="1" lang="ja-JP" altLang="en-US" sz="900" dirty="0" smtClean="0"/>
              <a:t>（指数）</a:t>
            </a:r>
            <a:endParaRPr kumimoji="1" lang="ja-JP" altLang="en-US" sz="900" dirty="0"/>
          </a:p>
        </p:txBody>
      </p:sp>
      <p:sp>
        <p:nvSpPr>
          <p:cNvPr id="25" name="テキスト ボックス 24"/>
          <p:cNvSpPr txBox="1"/>
          <p:nvPr/>
        </p:nvSpPr>
        <p:spPr>
          <a:xfrm>
            <a:off x="8043248" y="1335248"/>
            <a:ext cx="531302" cy="230832"/>
          </a:xfrm>
          <a:prstGeom prst="rect">
            <a:avLst/>
          </a:prstGeom>
          <a:noFill/>
        </p:spPr>
        <p:txBody>
          <a:bodyPr wrap="square" rtlCol="0">
            <a:spAutoFit/>
          </a:bodyPr>
          <a:lstStyle/>
          <a:p>
            <a:r>
              <a:rPr kumimoji="1" lang="ja-JP" altLang="en-US" sz="900" dirty="0" smtClean="0"/>
              <a:t>（億円）</a:t>
            </a:r>
            <a:endParaRPr kumimoji="1" lang="ja-JP" altLang="en-US" sz="900" dirty="0"/>
          </a:p>
        </p:txBody>
      </p:sp>
      <p:sp>
        <p:nvSpPr>
          <p:cNvPr id="26" name="四角形吹き出し 25"/>
          <p:cNvSpPr/>
          <p:nvPr/>
        </p:nvSpPr>
        <p:spPr>
          <a:xfrm>
            <a:off x="2522519" y="4323004"/>
            <a:ext cx="2337513" cy="292572"/>
          </a:xfrm>
          <a:prstGeom prst="wedgeRectCallout">
            <a:avLst>
              <a:gd name="adj1" fmla="val 12603"/>
              <a:gd name="adj2" fmla="val 126960"/>
            </a:avLst>
          </a:prstGeom>
          <a:solidFill>
            <a:schemeClr val="accent1">
              <a:lumMod val="20000"/>
              <a:lumOff val="80000"/>
            </a:schemeClr>
          </a:solidFill>
          <a:ln w="6350"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900" dirty="0" smtClean="0">
                <a:solidFill>
                  <a:schemeClr val="tx1"/>
                </a:solidFill>
                <a:latin typeface="HGPｺﾞｼｯｸM" panose="020B0600000000000000" pitchFamily="50" charset="-128"/>
                <a:ea typeface="HGPｺﾞｼｯｸM" panose="020B0600000000000000" pitchFamily="50" charset="-128"/>
              </a:rPr>
              <a:t>百貨店、スーパー販売額も上向き基調で推移</a:t>
            </a:r>
            <a:endParaRPr lang="ja-JP" altLang="ja-JP" sz="900" dirty="0">
              <a:solidFill>
                <a:schemeClr val="tx1"/>
              </a:solidFill>
              <a:latin typeface="HGPｺﾞｼｯｸM" panose="020B0600000000000000" pitchFamily="50" charset="-128"/>
              <a:ea typeface="HGPｺﾞｼｯｸM" panose="020B0600000000000000" pitchFamily="50" charset="-128"/>
            </a:endParaRPr>
          </a:p>
        </p:txBody>
      </p:sp>
      <p:sp>
        <p:nvSpPr>
          <p:cNvPr id="27" name="テキスト ボックス 26"/>
          <p:cNvSpPr txBox="1"/>
          <p:nvPr/>
        </p:nvSpPr>
        <p:spPr>
          <a:xfrm>
            <a:off x="251520" y="20315"/>
            <a:ext cx="8892480" cy="461665"/>
          </a:xfrm>
          <a:prstGeom prst="rect">
            <a:avLst/>
          </a:prstGeom>
          <a:noFill/>
        </p:spPr>
        <p:txBody>
          <a:bodyPr wrap="square" rtlCol="0">
            <a:sp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成長に向けた課題、現状分析</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大阪経済の全体的な動き</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8" name="直線コネクタ 27"/>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1657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932512577"/>
              </p:ext>
            </p:extLst>
          </p:nvPr>
        </p:nvGraphicFramePr>
        <p:xfrm>
          <a:off x="107504" y="337989"/>
          <a:ext cx="8928990" cy="6455147"/>
        </p:xfrm>
        <a:graphic>
          <a:graphicData uri="http://schemas.openxmlformats.org/drawingml/2006/table">
            <a:tbl>
              <a:tblPr firstRow="1" bandRow="1">
                <a:tableStyleId>{5C22544A-7EE6-4342-B048-85BDC9FD1C3A}</a:tableStyleId>
              </a:tblPr>
              <a:tblGrid>
                <a:gridCol w="504055"/>
                <a:gridCol w="1368153"/>
                <a:gridCol w="7056782"/>
              </a:tblGrid>
              <a:tr h="210736">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258631">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国際バカロレア</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バカロレア機構（本部ジュネーブ）が提供する国際的な教育プログラム。チャレンジに満ちた総合的な教育プログラムとして、世界の複雑さを理解して、そのことに対処できる生徒を育成し、生徒に対し、未来へ責任ある行動をとるための態度とスキルを身に付けさせるとともに、国際的に通用する大学入学資格（国際バカロレア資格）を与え、大学進学へのルートを確保することを目的として設置された。</a:t>
                      </a:r>
                    </a:p>
                  </a:txBody>
                  <a:tcPr marL="72000" marR="72000" anchor="ctr"/>
                </a:tc>
              </a:tr>
              <a:tr h="258631">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アントレプレナーシップ</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企業家精神。新しい事業の創造意欲に燃え、高いリスクに果敢に挑む姿勢。 </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r>
              <a:tr h="258631">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エンパワメントスクール</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生徒の「わかる喜び」や「学ぶ意欲」を引き出すため、義務教育段階からの「学び直し」のカリキュラムを徹底する総合学科の府立高校。</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r>
              <a:tr h="258631">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次元</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CAD</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CAD</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Computer Aided Design system</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の略。工業製品や建築物の設計・製図を行う</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CAD</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の種類の一つで、造形物を立体的に表示・編集して作図を行うもの。</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r>
              <a:tr h="258631">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ノーリフト・ポリシー</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ストラリアの看護連盟が看護師の腰痛予防対策のために提言をしたことから始まったもので、オーストラリアでは危険や苦痛の伴う、人力のみの移乗を禁止し、患者の自立度を考慮した福祉用具使用による移乗介護を義務付けている。</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r>
              <a:tr h="15805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プラットフォーム</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基盤、土台。ここでは、さまざまな関係者が情報などを持ち寄り、共有・交流・連携するための場の意。</a:t>
                      </a:r>
                    </a:p>
                  </a:txBody>
                  <a:tcPr marL="72000" marR="72000" anchor="ctr"/>
                </a:tc>
              </a:tr>
              <a:tr h="258631">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BNCT</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ホウ素と中性子の反応を利用し、がん細胞を選択的に破壊する、ホウ素中性子捕捉療法のこと。</a:t>
                      </a:r>
                      <a:r>
                        <a:rPr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Boron Neutron Capture Therapy</a:t>
                      </a: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r>
              <a:tr h="258631">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ドローン</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無人で遠隔操作や自動制御によって飛行できる航空機</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(Drone)</a:t>
                      </a:r>
                      <a:r>
                        <a:rPr lang="ja-JP" altLang="en-US" sz="105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農業や監視、建設、配送、空撮など、様々な分野での活用が模索されている。</a:t>
                      </a:r>
                    </a:p>
                  </a:txBody>
                  <a:tcPr marL="72000" marR="72000" anchor="ctr"/>
                </a:tc>
              </a:tr>
              <a:tr h="15805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規制の「サンドボックス」</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「規制の砂場」とも呼ばれ、政府が革新的な新事業を育成する際に、現行法の規制を一時的に停止する規制緩和策。</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r>
              <a:tr h="15805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NLAB</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独立行政法人製品評価技術基盤研究所（</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NITE</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）の大型蓄電池の試験評価施設。</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National </a:t>
                      </a:r>
                      <a:r>
                        <a:rPr kumimoji="1" lang="en-US" altLang="ja-JP" sz="1050" b="0" u="non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LABoratory</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for advanced energy storage technologies</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r>
              <a:tr h="176647">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EV</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電気自動車。</a:t>
                      </a:r>
                      <a:r>
                        <a:rPr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Electric Vehicle</a:t>
                      </a: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r>
              <a:tr h="180049">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燃料電池自動車。</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Fuel Cell Vehicle</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r>
              <a:tr h="258631">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クリエイティブ産業</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芸術、映画・ビデオ、アニメ、ゲーム、服飾デザイン、広告など、個人の創造性や技能、才能に由来し、また著作権などの知的財産権の開発を通して利益と雇用を創出しうる産業。</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r>
              <a:tr h="258631">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EG</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（エコノミックガーデニング）</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地域社会の固有特性や資源を踏まえて、地元企業の育成と長期的な安定成長を図る経済開発戦略。</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1980</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年代後半から米国コロラド州リトルトンで取組まれ高い成果をあげたことで注目された。</a:t>
                      </a:r>
                    </a:p>
                  </a:txBody>
                  <a:tcPr marL="72000" marR="72000" anchor="ctr"/>
                </a:tc>
              </a:tr>
              <a:tr h="258631">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ベンチャーエコシステム</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生態系。ここでは、自然界の生態系のように複数の企業や人材、支援機関などが相互に関連し合いながら、その相互作用によってベンチャー企業やイノベーションが次々生み出されていく環境の意。</a:t>
                      </a:r>
                    </a:p>
                  </a:txBody>
                  <a:tcPr marL="72000" marR="72000" anchor="ctr"/>
                </a:tc>
              </a:tr>
              <a:tr h="207144">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サプライチェーン</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原料の段階から製品やサービスが消費者の手に届くまでの全プロセスの繋がり。海外との繋がりも強くなっており、サプライチェーンの中に海外とのやりとりが含まれることが多いものは、グローバル・サプライチェーンとも呼ばれる。</a:t>
                      </a:r>
                    </a:p>
                  </a:txBody>
                  <a:tcPr marL="72000" marR="72000" marT="9525" marB="0" anchor="ctr"/>
                </a:tc>
              </a:tr>
              <a:tr h="205281">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ポートセールス</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港の管理者が関連企業等に自らの所有する港のメリットを説明し、船舶や貨物を誘致すること。</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r>
            </a:tbl>
          </a:graphicData>
        </a:graphic>
      </p:graphicFrame>
      <p:sp>
        <p:nvSpPr>
          <p:cNvPr id="5" name="正方形/長方形 4"/>
          <p:cNvSpPr/>
          <p:nvPr/>
        </p:nvSpPr>
        <p:spPr>
          <a:xfrm>
            <a:off x="0" y="0"/>
            <a:ext cx="131389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用語解説</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1"/>
          <p:cNvSpPr>
            <a:spLocks noGrp="1"/>
          </p:cNvSpPr>
          <p:nvPr>
            <p:ph type="sldNum" sz="quarter" idx="12"/>
          </p:nvPr>
        </p:nvSpPr>
        <p:spPr>
          <a:xfrm>
            <a:off x="6974904" y="6448251"/>
            <a:ext cx="2133600" cy="365125"/>
          </a:xfrm>
        </p:spPr>
        <p:txBody>
          <a:bodyPr/>
          <a:lstStyle/>
          <a:p>
            <a:fld id="{D2D8002D-B5B0-4BAC-B1F6-782DDCCE6D9C}" type="slidenum">
              <a:rPr kumimoji="1" lang="ja-JP" altLang="en-US" smtClean="0"/>
              <a:pPr/>
              <a:t>59</a:t>
            </a:fld>
            <a:endParaRPr kumimoji="1" lang="ja-JP" altLang="en-US" dirty="0"/>
          </a:p>
        </p:txBody>
      </p:sp>
    </p:spTree>
    <p:extLst>
      <p:ext uri="{BB962C8B-B14F-4D97-AF65-F5344CB8AC3E}">
        <p14:creationId xmlns:p14="http://schemas.microsoft.com/office/powerpoint/2010/main" val="524741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1142243708"/>
              </p:ext>
            </p:extLst>
          </p:nvPr>
        </p:nvGraphicFramePr>
        <p:xfrm>
          <a:off x="107504" y="337989"/>
          <a:ext cx="8928990" cy="4394835"/>
        </p:xfrm>
        <a:graphic>
          <a:graphicData uri="http://schemas.openxmlformats.org/drawingml/2006/table">
            <a:tbl>
              <a:tblPr firstRow="1" bandRow="1">
                <a:tableStyleId>{5C22544A-7EE6-4342-B048-85BDC9FD1C3A}</a:tableStyleId>
              </a:tblPr>
              <a:tblGrid>
                <a:gridCol w="504055"/>
                <a:gridCol w="1368153"/>
                <a:gridCol w="7056782"/>
              </a:tblGrid>
              <a:tr h="0">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内航フィーダー</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米航路などの本船が直接寄港する拠点の港から、内航船に積み替えて輸送する支線（フィーダー輸送）のこと。現在、日本の地方港発着貨物が釜山港で積み替えられている場合も多く、阪神港や京浜港にいかに拠点機能を取り戻すかが課題となっている。</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PPP</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Public Private Partnership</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の略。官と民がパートナーを組んで事業を行う、新しい官民連携の形態。</a:t>
                      </a:r>
                    </a:p>
                  </a:txBody>
                  <a:tcPr marL="72000" marR="72000"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PFI</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Private Finance Initiative</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の略。設計・建設・維持管理等を一括して民間に委託し、資金調達も民間に任せることにより、効率的なサービスを提供する手法。</a:t>
                      </a:r>
                    </a:p>
                  </a:txBody>
                  <a:tcPr marL="72000" marR="72000"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クールチェーン</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医薬品等の輸送に際し、品質劣化を防ぐため、温度管理等を徹底した物流サービスのこと。</a:t>
                      </a:r>
                    </a:p>
                  </a:txBody>
                  <a:tcPr marL="72000" marR="72000"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エリアマネジメント</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algn="l" fontAlgn="b"/>
                      <a:r>
                        <a:rPr lang="ja-JP" altLang="en-US" sz="1050" b="0" i="0" u="none" strike="noStrike" baseline="0" dirty="0" smtClean="0">
                          <a:solidFill>
                            <a:schemeClr val="tx1"/>
                          </a:solidFill>
                          <a:latin typeface="Meiryo UI" panose="020B0604030504040204" pitchFamily="50" charset="-128"/>
                          <a:ea typeface="Meiryo UI" panose="020B0604030504040204" pitchFamily="50" charset="-128"/>
                        </a:rPr>
                        <a:t>地域（エリア）における公共的な空間などのまちの質を高め、それを持続的に維持・発展させていくための地域の市民、民間事業者等の主体的な取組み。</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ライフデザイン・イノベーション</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超スマート社会が到来する中、ＩｏＴやビッグデータ等の活用により、創薬や医療機器開発などの分野にとどまらず人々が健康で豊かに生きるための新しい製品・サービスを創出すること。</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シンクタンク</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幅広い分野にわたる課題や事象を対象とした調査・研究を行い、結果を発表したり解決策を提示する機能を持つ組織・機関。</a:t>
                      </a:r>
                    </a:p>
                  </a:txBody>
                  <a:tcPr marL="72000"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インキュベーション</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設立して間がない新企業に国や地方自治体などが経営技術・金銭・人材などを提供し、育成すること。 </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DIY</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Do-It-Yourself</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の略。素人が自分で何かを作ったり、修繕したりすること。日曜大工。</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ネーミングライツ</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企業名・ブランド名などを、スタジアムなどの施設の名称にする権利、命名権。また、そのような広告手法。</a:t>
                      </a:r>
                    </a:p>
                  </a:txBody>
                  <a:tcPr marL="72000"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バイオマス発電</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植物や動物の排泄物などの有機物（バイオマス）をエネルギー源として利用する発電。</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次産業化</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農林水産業の生産（第一次産業）、食品加工（第二次産業）、流通販売・情報サービス（第三次産業）の一体化を推進して、地域に新たな食農ビジネスを創出しようとする取組み。</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GAP</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l" fontAlgn="b"/>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Good</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Agricultural</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Practice</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の略。農業生産工程の管理・改善についての基準を第三者機関などが審査、認証する制度。</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大阪産（もん）</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大阪の農林水産物とその加工品。</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r>
            </a:tbl>
          </a:graphicData>
        </a:graphic>
      </p:graphicFrame>
      <p:sp>
        <p:nvSpPr>
          <p:cNvPr id="5" name="正方形/長方形 4"/>
          <p:cNvSpPr/>
          <p:nvPr/>
        </p:nvSpPr>
        <p:spPr>
          <a:xfrm>
            <a:off x="0" y="0"/>
            <a:ext cx="131389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用語解説</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1"/>
          <p:cNvSpPr>
            <a:spLocks noGrp="1"/>
          </p:cNvSpPr>
          <p:nvPr>
            <p:ph type="sldNum" sz="quarter" idx="12"/>
          </p:nvPr>
        </p:nvSpPr>
        <p:spPr>
          <a:xfrm>
            <a:off x="6974904" y="6448251"/>
            <a:ext cx="2133600" cy="365125"/>
          </a:xfrm>
        </p:spPr>
        <p:txBody>
          <a:bodyPr/>
          <a:lstStyle/>
          <a:p>
            <a:fld id="{D2D8002D-B5B0-4BAC-B1F6-782DDCCE6D9C}" type="slidenum">
              <a:rPr kumimoji="1" lang="ja-JP" altLang="en-US" smtClean="0"/>
              <a:pPr/>
              <a:t>60</a:t>
            </a:fld>
            <a:endParaRPr kumimoji="1" lang="ja-JP" altLang="en-US" dirty="0"/>
          </a:p>
        </p:txBody>
      </p:sp>
    </p:spTree>
    <p:extLst>
      <p:ext uri="{BB962C8B-B14F-4D97-AF65-F5344CB8AC3E}">
        <p14:creationId xmlns:p14="http://schemas.microsoft.com/office/powerpoint/2010/main" val="295474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6</a:t>
            </a:fld>
            <a:endParaRPr kumimoji="1" lang="ja-JP" altLang="en-US"/>
          </a:p>
        </p:txBody>
      </p:sp>
      <p:sp>
        <p:nvSpPr>
          <p:cNvPr id="3" name="正方形/長方形 2"/>
          <p:cNvSpPr/>
          <p:nvPr/>
        </p:nvSpPr>
        <p:spPr>
          <a:xfrm>
            <a:off x="99647" y="404664"/>
            <a:ext cx="4479111" cy="276999"/>
          </a:xfrm>
          <a:prstGeom prst="rect">
            <a:avLst/>
          </a:prstGeom>
        </p:spPr>
        <p:txBody>
          <a:bodyPr wrap="none">
            <a:spAutoFit/>
          </a:bodyPr>
          <a:lstStyle/>
          <a:p>
            <a:r>
              <a:rPr kumimoji="0" lang="ja-JP" altLang="en-US" sz="1200" b="1" kern="0" dirty="0">
                <a:latin typeface="Meiryo UI" panose="020B0604030504040204" pitchFamily="50" charset="-128"/>
                <a:ea typeface="Meiryo UI" panose="020B0604030504040204" pitchFamily="50" charset="-128"/>
                <a:cs typeface="Meiryo UI" panose="020B0604030504040204" pitchFamily="50" charset="-128"/>
              </a:rPr>
              <a:t>■来阪</a:t>
            </a:r>
            <a:r>
              <a:rPr kumimoji="0"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外国人</a:t>
            </a:r>
            <a:r>
              <a:rPr kumimoji="0" lang="ja-JP" altLang="en-US" sz="1200" b="1" kern="0" dirty="0">
                <a:latin typeface="Meiryo UI" panose="020B0604030504040204" pitchFamily="50" charset="-128"/>
                <a:ea typeface="Meiryo UI" panose="020B0604030504040204" pitchFamily="50" charset="-128"/>
                <a:cs typeface="Meiryo UI" panose="020B0604030504040204" pitchFamily="50" charset="-128"/>
              </a:rPr>
              <a:t>旅行者</a:t>
            </a:r>
            <a:r>
              <a:rPr kumimoji="0"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数</a:t>
            </a:r>
            <a:r>
              <a:rPr kumimoji="0" lang="ja-JP" altLang="en-US" sz="1200" b="1" kern="0" dirty="0">
                <a:latin typeface="Meiryo UI" panose="020B0604030504040204" pitchFamily="50" charset="-128"/>
                <a:ea typeface="Meiryo UI" panose="020B0604030504040204" pitchFamily="50" charset="-128"/>
                <a:cs typeface="Meiryo UI" panose="020B0604030504040204" pitchFamily="50" charset="-128"/>
              </a:rPr>
              <a:t>と関空における</a:t>
            </a:r>
            <a:r>
              <a:rPr kumimoji="0" lang="en-US" altLang="ja-JP" sz="1200" b="1" kern="0" dirty="0">
                <a:latin typeface="Meiryo UI" panose="020B0604030504040204" pitchFamily="50" charset="-128"/>
                <a:ea typeface="Meiryo UI" panose="020B0604030504040204" pitchFamily="50" charset="-128"/>
                <a:cs typeface="Meiryo UI" panose="020B0604030504040204" pitchFamily="50" charset="-128"/>
              </a:rPr>
              <a:t>LCC</a:t>
            </a:r>
            <a:r>
              <a:rPr kumimoji="0" lang="ja-JP" altLang="en-US" sz="1200" b="1" kern="0" dirty="0">
                <a:latin typeface="Meiryo UI" panose="020B0604030504040204" pitchFamily="50" charset="-128"/>
                <a:ea typeface="Meiryo UI" panose="020B0604030504040204" pitchFamily="50" charset="-128"/>
                <a:cs typeface="Meiryo UI" panose="020B0604030504040204" pitchFamily="50" charset="-128"/>
              </a:rPr>
              <a:t>国際線旅客便数の推移</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111088" y="604365"/>
            <a:ext cx="5376225" cy="348813"/>
          </a:xfrm>
          <a:prstGeom prst="rect">
            <a:avLst/>
          </a:prstGeom>
        </p:spPr>
        <p:txBody>
          <a:bodyPr wrap="square">
            <a:spAutoFit/>
          </a:bodyPr>
          <a:lstStyle/>
          <a:p>
            <a:pPr marL="177800" indent="-177800">
              <a:lnSpc>
                <a:spcPts val="1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国際観光統計（</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JNTO)</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及び消費動向調査（観光庁</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）及び</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関西</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エアポート株式会社「</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2017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国際</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線夏期スケジュール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は過去</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最高の週</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1,260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便に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03</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日</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ニュースリリースより作成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グラフ 4"/>
          <p:cNvGraphicFramePr>
            <a:graphicFrameLocks/>
          </p:cNvGraphicFramePr>
          <p:nvPr>
            <p:extLst>
              <p:ext uri="{D42A27DB-BD31-4B8C-83A1-F6EECF244321}">
                <p14:modId xmlns:p14="http://schemas.microsoft.com/office/powerpoint/2010/main" val="3726946874"/>
              </p:ext>
            </p:extLst>
          </p:nvPr>
        </p:nvGraphicFramePr>
        <p:xfrm>
          <a:off x="111088" y="992763"/>
          <a:ext cx="5230226" cy="1919576"/>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ボックス 5"/>
          <p:cNvSpPr txBox="1"/>
          <p:nvPr/>
        </p:nvSpPr>
        <p:spPr>
          <a:xfrm>
            <a:off x="282620" y="885041"/>
            <a:ext cx="639338"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4709526" y="877453"/>
            <a:ext cx="63933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（便</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週）</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4553407" y="3474601"/>
            <a:ext cx="2969083" cy="276999"/>
          </a:xfrm>
          <a:prstGeom prst="rect">
            <a:avLst/>
          </a:prstGeom>
        </p:spPr>
        <p:txBody>
          <a:bodyPr wrap="none">
            <a:spAutoFit/>
          </a:bodyPr>
          <a:lstStyle/>
          <a:p>
            <a:r>
              <a:rPr kumimoji="0" lang="ja-JP" altLang="en-US" sz="12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■大阪府の分野</a:t>
            </a:r>
            <a:r>
              <a:rPr kumimoji="0" lang="ja-JP" altLang="en-US" sz="12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別</a:t>
            </a:r>
            <a:r>
              <a:rPr kumimoji="0" lang="ja-JP" altLang="en-US" sz="12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の求人充足率</a:t>
            </a:r>
            <a:r>
              <a:rPr kumimoji="0" lang="ja-JP" altLang="en-US" sz="800"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（年度ベース）</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4625415" y="3650820"/>
            <a:ext cx="2785508" cy="233397"/>
          </a:xfrm>
          <a:prstGeom prst="rect">
            <a:avLst/>
          </a:prstGeom>
        </p:spPr>
        <p:txBody>
          <a:bodyPr wrap="square">
            <a:spAutoFit/>
          </a:bodyPr>
          <a:lstStyle/>
          <a:p>
            <a:pPr marL="177800" indent="-177800">
              <a:lnSpc>
                <a:spcPts val="11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大阪労働局　「統計年報」より作成</a:t>
            </a:r>
          </a:p>
        </p:txBody>
      </p:sp>
      <p:graphicFrame>
        <p:nvGraphicFramePr>
          <p:cNvPr id="10" name="グラフ 9"/>
          <p:cNvGraphicFramePr>
            <a:graphicFrameLocks/>
          </p:cNvGraphicFramePr>
          <p:nvPr>
            <p:extLst>
              <p:ext uri="{D42A27DB-BD31-4B8C-83A1-F6EECF244321}">
                <p14:modId xmlns:p14="http://schemas.microsoft.com/office/powerpoint/2010/main" val="202328498"/>
              </p:ext>
            </p:extLst>
          </p:nvPr>
        </p:nvGraphicFramePr>
        <p:xfrm>
          <a:off x="4673464" y="3936769"/>
          <a:ext cx="3823820" cy="2391825"/>
        </p:xfrm>
        <a:graphic>
          <a:graphicData uri="http://schemas.openxmlformats.org/drawingml/2006/chart">
            <c:chart xmlns:c="http://schemas.openxmlformats.org/drawingml/2006/chart" xmlns:r="http://schemas.openxmlformats.org/officeDocument/2006/relationships" r:id="rId3"/>
          </a:graphicData>
        </a:graphic>
      </p:graphicFrame>
      <p:sp>
        <p:nvSpPr>
          <p:cNvPr id="11" name="正方形/長方形 10"/>
          <p:cNvSpPr/>
          <p:nvPr/>
        </p:nvSpPr>
        <p:spPr>
          <a:xfrm>
            <a:off x="6235397" y="4066737"/>
            <a:ext cx="1224136" cy="246221"/>
          </a:xfrm>
          <a:prstGeom prst="rect">
            <a:avLst/>
          </a:prstGeom>
        </p:spPr>
        <p:txBody>
          <a:bodyPr wrap="square">
            <a:spAutoFit/>
          </a:bodyPr>
          <a:lstStyle/>
          <a:p>
            <a:pPr marL="177800" indent="-177800">
              <a:lnSpc>
                <a:spcPts val="12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卸売業・小売業</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6756274" y="4345935"/>
            <a:ext cx="1224136" cy="230641"/>
          </a:xfrm>
          <a:prstGeom prst="rect">
            <a:avLst/>
          </a:prstGeom>
        </p:spPr>
        <p:txBody>
          <a:bodyPr wrap="square">
            <a:spAutoFit/>
          </a:bodyPr>
          <a:lstStyle/>
          <a:p>
            <a:pPr marL="177800" indent="-177800">
              <a:lnSpc>
                <a:spcPts val="12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医療・福祉</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5143757" y="5392969"/>
            <a:ext cx="949359" cy="348813"/>
          </a:xfrm>
          <a:prstGeom prst="rect">
            <a:avLst/>
          </a:prstGeom>
        </p:spPr>
        <p:txBody>
          <a:bodyPr wrap="square">
            <a:spAutoFit/>
          </a:bodyPr>
          <a:lstStyle/>
          <a:p>
            <a:pPr marL="177800" indent="-177800">
              <a:lnSpc>
                <a:spcPts val="1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宿泊業・飲食</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000"/>
              </a:lnSpc>
            </a:pPr>
            <a:r>
              <a:rPr lang="ja-JP" altLang="en-US" sz="900" b="1" dirty="0">
                <a:latin typeface="Meiryo UI" panose="020B0604030504040204" pitchFamily="50" charset="-128"/>
                <a:ea typeface="Meiryo UI" panose="020B0604030504040204" pitchFamily="50" charset="-128"/>
                <a:cs typeface="Meiryo UI" panose="020B0604030504040204" pitchFamily="50" charset="-128"/>
              </a:rPr>
              <a:t>サービス業</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6144206" y="5055306"/>
            <a:ext cx="1224136" cy="220573"/>
          </a:xfrm>
          <a:prstGeom prst="rect">
            <a:avLst/>
          </a:prstGeom>
        </p:spPr>
        <p:txBody>
          <a:bodyPr wrap="square">
            <a:spAutoFit/>
          </a:bodyPr>
          <a:lstStyle/>
          <a:p>
            <a:pPr marL="177800" indent="-177800">
              <a:lnSpc>
                <a:spcPts val="1000"/>
              </a:lnSpc>
            </a:pP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建設業</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flipV="1">
            <a:off x="5877113" y="5248561"/>
            <a:ext cx="237291" cy="226997"/>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6616826" y="5152925"/>
            <a:ext cx="256079" cy="12667"/>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6061860" y="4235070"/>
            <a:ext cx="288032" cy="116885"/>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6546857" y="4499736"/>
            <a:ext cx="288032" cy="266249"/>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sp>
        <p:nvSpPr>
          <p:cNvPr id="19" name="角丸四角形 18"/>
          <p:cNvSpPr/>
          <p:nvPr/>
        </p:nvSpPr>
        <p:spPr>
          <a:xfrm>
            <a:off x="7884368" y="4901589"/>
            <a:ext cx="720080" cy="1035401"/>
          </a:xfrm>
          <a:prstGeom prst="roundRect">
            <a:avLst>
              <a:gd name="adj" fmla="val 50000"/>
            </a:avLst>
          </a:prstGeom>
          <a:noFill/>
          <a:ln>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ja-JP" altLang="en-US"/>
          </a:p>
        </p:txBody>
      </p:sp>
      <p:sp>
        <p:nvSpPr>
          <p:cNvPr id="21" name="正方形/長方形 20"/>
          <p:cNvSpPr/>
          <p:nvPr/>
        </p:nvSpPr>
        <p:spPr>
          <a:xfrm>
            <a:off x="4745936" y="3773464"/>
            <a:ext cx="741378" cy="228076"/>
          </a:xfrm>
          <a:prstGeom prst="rect">
            <a:avLst/>
          </a:prstGeom>
        </p:spPr>
        <p:txBody>
          <a:bodyPr wrap="square">
            <a:spAutoFit/>
          </a:bodyPr>
          <a:lstStyle/>
          <a:p>
            <a:pPr marL="177800" indent="-177800">
              <a:lnSpc>
                <a:spcPts val="12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5346258" y="4655698"/>
            <a:ext cx="282111" cy="220573"/>
          </a:xfrm>
          <a:prstGeom prst="rect">
            <a:avLst/>
          </a:prstGeom>
        </p:spPr>
        <p:txBody>
          <a:bodyPr wrap="square">
            <a:spAutoFit/>
          </a:bodyPr>
          <a:lstStyle/>
          <a:p>
            <a:pPr marL="177800" indent="-177800">
              <a:lnSpc>
                <a:spcPts val="1000"/>
              </a:lnSpc>
            </a:pPr>
            <a:r>
              <a:rPr lang="en-US" altLang="ja-JP" sz="600" dirty="0" smtClean="0">
                <a:latin typeface="Calibri" panose="020F0502020204030204" pitchFamily="34" charset="0"/>
                <a:ea typeface="Meiryo UI" panose="020B0604030504040204" pitchFamily="50" charset="-128"/>
                <a:cs typeface="Meiryo UI" panose="020B0604030504040204" pitchFamily="50" charset="-128"/>
              </a:rPr>
              <a:t>%</a:t>
            </a:r>
            <a:endParaRPr lang="en-US" altLang="ja-JP" sz="600" dirty="0">
              <a:latin typeface="Calibri" panose="020F0502020204030204" pitchFamily="34" charset="0"/>
              <a:ea typeface="Meiryo UI" panose="020B0604030504040204" pitchFamily="50" charset="-128"/>
              <a:cs typeface="Meiryo UI" panose="020B0604030504040204" pitchFamily="50" charset="-128"/>
            </a:endParaRPr>
          </a:p>
        </p:txBody>
      </p:sp>
      <p:sp>
        <p:nvSpPr>
          <p:cNvPr id="23" name="正方形/長方形 22"/>
          <p:cNvSpPr/>
          <p:nvPr/>
        </p:nvSpPr>
        <p:spPr>
          <a:xfrm>
            <a:off x="5913261" y="4824304"/>
            <a:ext cx="282111" cy="220573"/>
          </a:xfrm>
          <a:prstGeom prst="rect">
            <a:avLst/>
          </a:prstGeom>
        </p:spPr>
        <p:txBody>
          <a:bodyPr wrap="square">
            <a:spAutoFit/>
          </a:bodyPr>
          <a:lstStyle/>
          <a:p>
            <a:pPr marL="177800" indent="-177800">
              <a:lnSpc>
                <a:spcPts val="1000"/>
              </a:lnSpc>
            </a:pPr>
            <a:r>
              <a:rPr lang="en-US" altLang="ja-JP" sz="600" dirty="0" smtClean="0">
                <a:latin typeface="Calibri" panose="020F0502020204030204" pitchFamily="34" charset="0"/>
                <a:ea typeface="Meiryo UI" panose="020B0604030504040204" pitchFamily="50" charset="-128"/>
                <a:cs typeface="Meiryo UI" panose="020B0604030504040204" pitchFamily="50" charset="-128"/>
              </a:rPr>
              <a:t>%</a:t>
            </a:r>
            <a:endParaRPr lang="en-US" altLang="ja-JP" sz="600" dirty="0">
              <a:latin typeface="Calibri" panose="020F0502020204030204" pitchFamily="34" charset="0"/>
              <a:ea typeface="Meiryo UI" panose="020B0604030504040204" pitchFamily="50" charset="-128"/>
              <a:cs typeface="Meiryo UI" panose="020B0604030504040204" pitchFamily="50" charset="-128"/>
            </a:endParaRPr>
          </a:p>
        </p:txBody>
      </p:sp>
      <p:sp>
        <p:nvSpPr>
          <p:cNvPr id="24" name="正方形/長方形 23"/>
          <p:cNvSpPr/>
          <p:nvPr/>
        </p:nvSpPr>
        <p:spPr>
          <a:xfrm>
            <a:off x="8172400" y="5593925"/>
            <a:ext cx="282111" cy="220573"/>
          </a:xfrm>
          <a:prstGeom prst="rect">
            <a:avLst/>
          </a:prstGeom>
        </p:spPr>
        <p:txBody>
          <a:bodyPr wrap="square">
            <a:spAutoFit/>
          </a:bodyPr>
          <a:lstStyle/>
          <a:p>
            <a:pPr marL="177800" indent="-177800">
              <a:lnSpc>
                <a:spcPts val="1000"/>
              </a:lnSpc>
            </a:pPr>
            <a:r>
              <a:rPr lang="en-US" altLang="ja-JP" sz="600" dirty="0" smtClean="0">
                <a:latin typeface="Calibri" panose="020F0502020204030204" pitchFamily="34" charset="0"/>
                <a:ea typeface="Meiryo UI" panose="020B0604030504040204" pitchFamily="50" charset="-128"/>
                <a:cs typeface="Meiryo UI" panose="020B0604030504040204" pitchFamily="50" charset="-128"/>
              </a:rPr>
              <a:t>%</a:t>
            </a:r>
            <a:endParaRPr lang="en-US" altLang="ja-JP" sz="600" dirty="0">
              <a:latin typeface="Calibri" panose="020F0502020204030204" pitchFamily="34" charset="0"/>
              <a:ea typeface="Meiryo UI" panose="020B0604030504040204" pitchFamily="50" charset="-128"/>
              <a:cs typeface="Meiryo UI" panose="020B0604030504040204" pitchFamily="50" charset="-128"/>
            </a:endParaRPr>
          </a:p>
        </p:txBody>
      </p:sp>
      <p:sp>
        <p:nvSpPr>
          <p:cNvPr id="25" name="正方形/長方形 24"/>
          <p:cNvSpPr/>
          <p:nvPr/>
        </p:nvSpPr>
        <p:spPr>
          <a:xfrm>
            <a:off x="6554433" y="5236357"/>
            <a:ext cx="282111" cy="220573"/>
          </a:xfrm>
          <a:prstGeom prst="rect">
            <a:avLst/>
          </a:prstGeom>
        </p:spPr>
        <p:txBody>
          <a:bodyPr wrap="square">
            <a:spAutoFit/>
          </a:bodyPr>
          <a:lstStyle/>
          <a:p>
            <a:pPr marL="177800" indent="-177800">
              <a:lnSpc>
                <a:spcPts val="1000"/>
              </a:lnSpc>
            </a:pPr>
            <a:r>
              <a:rPr lang="en-US" altLang="ja-JP" sz="600" dirty="0" smtClean="0">
                <a:latin typeface="Calibri" panose="020F0502020204030204" pitchFamily="34" charset="0"/>
                <a:ea typeface="Meiryo UI" panose="020B0604030504040204" pitchFamily="50" charset="-128"/>
                <a:cs typeface="Meiryo UI" panose="020B0604030504040204" pitchFamily="50" charset="-128"/>
              </a:rPr>
              <a:t>%</a:t>
            </a:r>
            <a:endParaRPr lang="en-US" altLang="ja-JP" sz="600" dirty="0">
              <a:latin typeface="Calibri" panose="020F0502020204030204" pitchFamily="34" charset="0"/>
              <a:ea typeface="Meiryo UI" panose="020B0604030504040204" pitchFamily="50" charset="-128"/>
              <a:cs typeface="Meiryo UI" panose="020B0604030504040204" pitchFamily="50" charset="-128"/>
            </a:endParaRPr>
          </a:p>
        </p:txBody>
      </p:sp>
      <p:sp>
        <p:nvSpPr>
          <p:cNvPr id="26" name="正方形/長方形 25"/>
          <p:cNvSpPr/>
          <p:nvPr/>
        </p:nvSpPr>
        <p:spPr>
          <a:xfrm>
            <a:off x="7144449" y="5309002"/>
            <a:ext cx="282111" cy="220573"/>
          </a:xfrm>
          <a:prstGeom prst="rect">
            <a:avLst/>
          </a:prstGeom>
        </p:spPr>
        <p:txBody>
          <a:bodyPr wrap="square">
            <a:spAutoFit/>
          </a:bodyPr>
          <a:lstStyle/>
          <a:p>
            <a:pPr marL="177800" indent="-177800">
              <a:lnSpc>
                <a:spcPts val="1000"/>
              </a:lnSpc>
            </a:pPr>
            <a:r>
              <a:rPr lang="en-US" altLang="ja-JP" sz="600" dirty="0" smtClean="0">
                <a:latin typeface="Calibri" panose="020F0502020204030204" pitchFamily="34" charset="0"/>
                <a:ea typeface="Meiryo UI" panose="020B0604030504040204" pitchFamily="50" charset="-128"/>
                <a:cs typeface="Meiryo UI" panose="020B0604030504040204" pitchFamily="50" charset="-128"/>
              </a:rPr>
              <a:t>%</a:t>
            </a:r>
            <a:endParaRPr lang="en-US" altLang="ja-JP" sz="600" dirty="0">
              <a:latin typeface="Calibri" panose="020F0502020204030204" pitchFamily="34" charset="0"/>
              <a:ea typeface="Meiryo UI" panose="020B0604030504040204" pitchFamily="50" charset="-128"/>
              <a:cs typeface="Meiryo UI" panose="020B0604030504040204" pitchFamily="50" charset="-128"/>
            </a:endParaRPr>
          </a:p>
        </p:txBody>
      </p:sp>
      <p:sp>
        <p:nvSpPr>
          <p:cNvPr id="27" name="正方形/長方形 26"/>
          <p:cNvSpPr/>
          <p:nvPr/>
        </p:nvSpPr>
        <p:spPr>
          <a:xfrm>
            <a:off x="7522490" y="5486008"/>
            <a:ext cx="282111" cy="220573"/>
          </a:xfrm>
          <a:prstGeom prst="rect">
            <a:avLst/>
          </a:prstGeom>
        </p:spPr>
        <p:txBody>
          <a:bodyPr wrap="square">
            <a:spAutoFit/>
          </a:bodyPr>
          <a:lstStyle/>
          <a:p>
            <a:pPr marL="177800" indent="-177800">
              <a:lnSpc>
                <a:spcPts val="1000"/>
              </a:lnSpc>
            </a:pPr>
            <a:r>
              <a:rPr lang="en-US" altLang="ja-JP" sz="600" dirty="0" smtClean="0">
                <a:latin typeface="Calibri" panose="020F0502020204030204" pitchFamily="34" charset="0"/>
                <a:ea typeface="Meiryo UI" panose="020B0604030504040204" pitchFamily="50" charset="-128"/>
                <a:cs typeface="Meiryo UI" panose="020B0604030504040204" pitchFamily="50" charset="-128"/>
              </a:rPr>
              <a:t>%</a:t>
            </a:r>
            <a:endParaRPr lang="en-US" altLang="ja-JP" sz="600" dirty="0">
              <a:latin typeface="Calibri" panose="020F0502020204030204" pitchFamily="34" charset="0"/>
              <a:ea typeface="Meiryo UI" panose="020B0604030504040204" pitchFamily="50" charset="-128"/>
              <a:cs typeface="Meiryo UI" panose="020B0604030504040204" pitchFamily="50" charset="-128"/>
            </a:endParaRPr>
          </a:p>
        </p:txBody>
      </p:sp>
      <p:sp>
        <p:nvSpPr>
          <p:cNvPr id="41" name="正方形/長方形 40"/>
          <p:cNvSpPr/>
          <p:nvPr/>
        </p:nvSpPr>
        <p:spPr>
          <a:xfrm>
            <a:off x="5636416" y="346793"/>
            <a:ext cx="1851789" cy="276999"/>
          </a:xfrm>
          <a:prstGeom prst="rect">
            <a:avLst/>
          </a:prstGeom>
        </p:spPr>
        <p:txBody>
          <a:bodyPr wrap="none">
            <a:spAutoFit/>
          </a:bodyPr>
          <a:lstStyle/>
          <a:p>
            <a:r>
              <a:rPr kumimoji="0" lang="ja-JP" altLang="en-US" sz="12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■大阪の開業数等の推移</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5590169" y="544505"/>
            <a:ext cx="3390672" cy="233397"/>
          </a:xfrm>
          <a:prstGeom prst="rect">
            <a:avLst/>
          </a:prstGeom>
        </p:spPr>
        <p:txBody>
          <a:bodyPr wrap="square">
            <a:spAutoFit/>
          </a:bodyPr>
          <a:lstStyle/>
          <a:p>
            <a:pPr marL="177800" indent="-177800">
              <a:lnSpc>
                <a:spcPts val="11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出典：厚生労働省「雇用保険事業年報」より作成（有雇用事業者数）</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3" name="グラフ 42"/>
          <p:cNvGraphicFramePr>
            <a:graphicFrameLocks/>
          </p:cNvGraphicFramePr>
          <p:nvPr>
            <p:extLst>
              <p:ext uri="{D42A27DB-BD31-4B8C-83A1-F6EECF244321}">
                <p14:modId xmlns:p14="http://schemas.microsoft.com/office/powerpoint/2010/main" val="3035464366"/>
              </p:ext>
            </p:extLst>
          </p:nvPr>
        </p:nvGraphicFramePr>
        <p:xfrm>
          <a:off x="5600342" y="887471"/>
          <a:ext cx="4049045" cy="2273005"/>
        </p:xfrm>
        <a:graphic>
          <a:graphicData uri="http://schemas.openxmlformats.org/drawingml/2006/chart">
            <c:chart xmlns:c="http://schemas.openxmlformats.org/drawingml/2006/chart" xmlns:r="http://schemas.openxmlformats.org/officeDocument/2006/relationships" r:id="rId4"/>
          </a:graphicData>
        </a:graphic>
      </p:graphicFrame>
      <p:sp>
        <p:nvSpPr>
          <p:cNvPr id="44" name="四角形吹き出し 43"/>
          <p:cNvSpPr/>
          <p:nvPr/>
        </p:nvSpPr>
        <p:spPr>
          <a:xfrm>
            <a:off x="862359" y="1184589"/>
            <a:ext cx="2668871" cy="292572"/>
          </a:xfrm>
          <a:prstGeom prst="wedgeRectCallout">
            <a:avLst>
              <a:gd name="adj1" fmla="val 30632"/>
              <a:gd name="adj2" fmla="val 124069"/>
            </a:avLst>
          </a:prstGeom>
          <a:solidFill>
            <a:schemeClr val="accent1">
              <a:lumMod val="20000"/>
              <a:lumOff val="80000"/>
            </a:schemeClr>
          </a:solidFill>
          <a:ln w="6350"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US" altLang="ja-JP" sz="900" dirty="0" smtClean="0">
                <a:solidFill>
                  <a:schemeClr val="tx1"/>
                </a:solidFill>
                <a:latin typeface="HGPｺﾞｼｯｸM" panose="020B0600000000000000" pitchFamily="50" charset="-128"/>
                <a:ea typeface="HGPｺﾞｼｯｸM" panose="020B0600000000000000" pitchFamily="50" charset="-128"/>
              </a:rPr>
              <a:t>LCC</a:t>
            </a:r>
            <a:r>
              <a:rPr lang="ja-JP" altLang="en-US" sz="900" dirty="0" smtClean="0">
                <a:solidFill>
                  <a:schemeClr val="tx1"/>
                </a:solidFill>
                <a:latin typeface="HGPｺﾞｼｯｸM" panose="020B0600000000000000" pitchFamily="50" charset="-128"/>
                <a:ea typeface="HGPｺﾞｼｯｸM" panose="020B0600000000000000" pitchFamily="50" charset="-128"/>
              </a:rPr>
              <a:t>旅客</a:t>
            </a:r>
            <a:r>
              <a:rPr lang="ja-JP" altLang="en-US" sz="900" dirty="0">
                <a:solidFill>
                  <a:schemeClr val="tx1"/>
                </a:solidFill>
                <a:latin typeface="HGPｺﾞｼｯｸM" panose="020B0600000000000000" pitchFamily="50" charset="-128"/>
                <a:ea typeface="HGPｺﾞｼｯｸM" panose="020B0600000000000000" pitchFamily="50" charset="-128"/>
              </a:rPr>
              <a:t>便数</a:t>
            </a:r>
            <a:r>
              <a:rPr lang="ja-JP" altLang="en-US" sz="900" dirty="0" smtClean="0">
                <a:solidFill>
                  <a:schemeClr val="tx1"/>
                </a:solidFill>
                <a:latin typeface="HGPｺﾞｼｯｸM" panose="020B0600000000000000" pitchFamily="50" charset="-128"/>
                <a:ea typeface="HGPｺﾞｼｯｸM" panose="020B0600000000000000" pitchFamily="50" charset="-128"/>
              </a:rPr>
              <a:t>の増加とともに、来阪</a:t>
            </a:r>
            <a:r>
              <a:rPr lang="ja-JP" altLang="en-US" sz="900" dirty="0">
                <a:solidFill>
                  <a:schemeClr val="tx1"/>
                </a:solidFill>
                <a:latin typeface="HGPｺﾞｼｯｸM" panose="020B0600000000000000" pitchFamily="50" charset="-128"/>
                <a:ea typeface="HGPｺﾞｼｯｸM" panose="020B0600000000000000" pitchFamily="50" charset="-128"/>
              </a:rPr>
              <a:t>外国人旅行者数</a:t>
            </a:r>
            <a:r>
              <a:rPr lang="ja-JP" altLang="en-US" sz="900" dirty="0" smtClean="0">
                <a:solidFill>
                  <a:schemeClr val="tx1"/>
                </a:solidFill>
                <a:latin typeface="HGPｺﾞｼｯｸM" panose="020B0600000000000000" pitchFamily="50" charset="-128"/>
                <a:ea typeface="HGPｺﾞｼｯｸM" panose="020B0600000000000000" pitchFamily="50" charset="-128"/>
              </a:rPr>
              <a:t>が</a:t>
            </a:r>
            <a:endParaRPr lang="en-US" altLang="ja-JP" sz="900" dirty="0" smtClean="0">
              <a:solidFill>
                <a:schemeClr val="tx1"/>
              </a:solidFill>
              <a:latin typeface="HGPｺﾞｼｯｸM" panose="020B0600000000000000" pitchFamily="50" charset="-128"/>
              <a:ea typeface="HGPｺﾞｼｯｸM" panose="020B0600000000000000" pitchFamily="50" charset="-128"/>
            </a:endParaRPr>
          </a:p>
          <a:p>
            <a:r>
              <a:rPr lang="ja-JP" altLang="en-US" sz="900" dirty="0">
                <a:solidFill>
                  <a:schemeClr val="tx1"/>
                </a:solidFill>
                <a:latin typeface="HGPｺﾞｼｯｸM" panose="020B0600000000000000" pitchFamily="50" charset="-128"/>
                <a:ea typeface="HGPｺﾞｼｯｸM" panose="020B0600000000000000" pitchFamily="50" charset="-128"/>
              </a:rPr>
              <a:t>大幅に増加</a:t>
            </a:r>
            <a:endParaRPr lang="ja-JP" altLang="ja-JP" sz="900" dirty="0">
              <a:solidFill>
                <a:schemeClr val="tx1"/>
              </a:solidFill>
              <a:latin typeface="HGPｺﾞｼｯｸM" panose="020B0600000000000000" pitchFamily="50" charset="-128"/>
              <a:ea typeface="HGPｺﾞｼｯｸM" panose="020B0600000000000000" pitchFamily="50" charset="-128"/>
            </a:endParaRPr>
          </a:p>
        </p:txBody>
      </p:sp>
      <p:sp>
        <p:nvSpPr>
          <p:cNvPr id="45" name="四角形吹き出し 44"/>
          <p:cNvSpPr/>
          <p:nvPr/>
        </p:nvSpPr>
        <p:spPr>
          <a:xfrm>
            <a:off x="6890185" y="968384"/>
            <a:ext cx="790640" cy="292572"/>
          </a:xfrm>
          <a:prstGeom prst="wedgeRectCallout">
            <a:avLst>
              <a:gd name="adj1" fmla="val 46093"/>
              <a:gd name="adj2" fmla="val 75364"/>
            </a:avLst>
          </a:prstGeom>
          <a:solidFill>
            <a:schemeClr val="accent1">
              <a:lumMod val="20000"/>
              <a:lumOff val="80000"/>
            </a:schemeClr>
          </a:solidFill>
          <a:ln w="6350"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900" dirty="0" smtClean="0">
                <a:solidFill>
                  <a:schemeClr val="tx1"/>
                </a:solidFill>
                <a:latin typeface="HGPｺﾞｼｯｸM" panose="020B0600000000000000" pitchFamily="50" charset="-128"/>
                <a:ea typeface="HGPｺﾞｼｯｸM" panose="020B0600000000000000" pitchFamily="50" charset="-128"/>
              </a:rPr>
              <a:t>開業率が上昇</a:t>
            </a:r>
            <a:endParaRPr lang="ja-JP" altLang="ja-JP" sz="900" dirty="0">
              <a:solidFill>
                <a:schemeClr val="tx1"/>
              </a:solidFill>
              <a:latin typeface="HGPｺﾞｼｯｸM" panose="020B0600000000000000" pitchFamily="50" charset="-128"/>
              <a:ea typeface="HGPｺﾞｼｯｸM" panose="020B0600000000000000" pitchFamily="50" charset="-128"/>
            </a:endParaRPr>
          </a:p>
        </p:txBody>
      </p:sp>
      <p:sp>
        <p:nvSpPr>
          <p:cNvPr id="46" name="正方形/長方形 45"/>
          <p:cNvSpPr/>
          <p:nvPr/>
        </p:nvSpPr>
        <p:spPr>
          <a:xfrm>
            <a:off x="94120" y="3462906"/>
            <a:ext cx="3027915" cy="276999"/>
          </a:xfrm>
          <a:prstGeom prst="rect">
            <a:avLst/>
          </a:prstGeom>
        </p:spPr>
        <p:txBody>
          <a:bodyPr wrap="square">
            <a:spAutoFit/>
          </a:bodyPr>
          <a:lstStyle/>
          <a:p>
            <a:r>
              <a:rPr kumimoji="0" lang="ja-JP" altLang="en-US" sz="12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■有効求人倍率及び完全失業率の推移</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162391" y="3645893"/>
            <a:ext cx="4391016" cy="374461"/>
          </a:xfrm>
          <a:prstGeom prst="rect">
            <a:avLst/>
          </a:prstGeom>
        </p:spPr>
        <p:txBody>
          <a:bodyPr wrap="square">
            <a:spAutoFit/>
          </a:bodyPr>
          <a:lstStyle/>
          <a:p>
            <a:pPr marL="177800" indent="-177800">
              <a:lnSpc>
                <a:spcPts val="11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厚生労働省「一般職業紹介状況ついて</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年平均</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「労働力調査」</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及び</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1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統計課「労働力調査地方集計結果（年平均）」より</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8" name="グラフ 47"/>
          <p:cNvGraphicFramePr>
            <a:graphicFrameLocks/>
          </p:cNvGraphicFramePr>
          <p:nvPr>
            <p:extLst>
              <p:ext uri="{D42A27DB-BD31-4B8C-83A1-F6EECF244321}">
                <p14:modId xmlns:p14="http://schemas.microsoft.com/office/powerpoint/2010/main" val="1743716824"/>
              </p:ext>
            </p:extLst>
          </p:nvPr>
        </p:nvGraphicFramePr>
        <p:xfrm>
          <a:off x="175739" y="4213140"/>
          <a:ext cx="3964177" cy="2351950"/>
        </p:xfrm>
        <a:graphic>
          <a:graphicData uri="http://schemas.openxmlformats.org/drawingml/2006/chart">
            <c:chart xmlns:c="http://schemas.openxmlformats.org/drawingml/2006/chart" xmlns:r="http://schemas.openxmlformats.org/officeDocument/2006/relationships" r:id="rId5"/>
          </a:graphicData>
        </a:graphic>
      </p:graphicFrame>
      <p:sp>
        <p:nvSpPr>
          <p:cNvPr id="49" name="正方形/長方形 48"/>
          <p:cNvSpPr/>
          <p:nvPr/>
        </p:nvSpPr>
        <p:spPr>
          <a:xfrm>
            <a:off x="2348492" y="5097058"/>
            <a:ext cx="961315" cy="369332"/>
          </a:xfrm>
          <a:prstGeom prst="rect">
            <a:avLst/>
          </a:prstGeom>
        </p:spPr>
        <p:txBody>
          <a:bodyPr wrap="square" lIns="0" rIns="0">
            <a:spAutoFit/>
          </a:bodyPr>
          <a:lstStyle/>
          <a:p>
            <a:pPr marL="177800" indent="-177800"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完全失業率</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0" name="直線コネクタ 49"/>
          <p:cNvCxnSpPr/>
          <p:nvPr/>
        </p:nvCxnSpPr>
        <p:spPr>
          <a:xfrm flipH="1">
            <a:off x="2290022" y="5272671"/>
            <a:ext cx="207143" cy="232889"/>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1904283" y="4767152"/>
            <a:ext cx="618835" cy="132468"/>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828151" y="5827052"/>
            <a:ext cx="961315" cy="369332"/>
          </a:xfrm>
          <a:prstGeom prst="rect">
            <a:avLst/>
          </a:prstGeom>
        </p:spPr>
        <p:txBody>
          <a:bodyPr wrap="square" lIns="0" rIns="0">
            <a:spAutoFit/>
          </a:bodyPr>
          <a:lstStyle/>
          <a:p>
            <a:pPr marL="177800" indent="-177800"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完全失業率</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全国</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3" name="直線コネクタ 52"/>
          <p:cNvCxnSpPr/>
          <p:nvPr/>
        </p:nvCxnSpPr>
        <p:spPr>
          <a:xfrm flipV="1">
            <a:off x="1587014" y="5761290"/>
            <a:ext cx="404904" cy="172954"/>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a:xfrm>
            <a:off x="1030603" y="4605489"/>
            <a:ext cx="961315" cy="369332"/>
          </a:xfrm>
          <a:prstGeom prst="rect">
            <a:avLst/>
          </a:prstGeom>
        </p:spPr>
        <p:txBody>
          <a:bodyPr wrap="square" lIns="0" rIns="0">
            <a:spAutoFit/>
          </a:bodyPr>
          <a:lstStyle/>
          <a:p>
            <a:pPr marL="177800" indent="-177800"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有効求人倍率</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a:off x="506894" y="4186987"/>
            <a:ext cx="495322"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（倍）</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四角形吹き出し 55"/>
          <p:cNvSpPr/>
          <p:nvPr/>
        </p:nvSpPr>
        <p:spPr>
          <a:xfrm>
            <a:off x="1090349" y="4245255"/>
            <a:ext cx="2161075" cy="216000"/>
          </a:xfrm>
          <a:prstGeom prst="wedgeRectCallout">
            <a:avLst>
              <a:gd name="adj1" fmla="val 28835"/>
              <a:gd name="adj2" fmla="val 166334"/>
            </a:avLst>
          </a:prstGeom>
          <a:solidFill>
            <a:schemeClr val="accent1">
              <a:lumMod val="20000"/>
              <a:lumOff val="80000"/>
            </a:schemeClr>
          </a:solidFill>
          <a:ln w="6350"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900" dirty="0" smtClean="0">
                <a:solidFill>
                  <a:schemeClr val="tx1"/>
                </a:solidFill>
                <a:latin typeface="HGPｺﾞｼｯｸM" panose="020B0600000000000000" pitchFamily="50" charset="-128"/>
                <a:ea typeface="HGPｺﾞｼｯｸM" panose="020B0600000000000000" pitchFamily="50" charset="-128"/>
              </a:rPr>
              <a:t>有効求人倍率が大きく上昇。失業率も低下</a:t>
            </a:r>
            <a:endParaRPr lang="ja-JP" altLang="ja-JP" sz="900" dirty="0">
              <a:solidFill>
                <a:schemeClr val="tx1"/>
              </a:solidFill>
              <a:latin typeface="HGPｺﾞｼｯｸM" panose="020B0600000000000000" pitchFamily="50" charset="-128"/>
              <a:ea typeface="HGPｺﾞｼｯｸM" panose="020B0600000000000000" pitchFamily="50" charset="-128"/>
            </a:endParaRPr>
          </a:p>
        </p:txBody>
      </p:sp>
      <p:sp>
        <p:nvSpPr>
          <p:cNvPr id="57" name="テキスト ボックス 56"/>
          <p:cNvSpPr txBox="1"/>
          <p:nvPr/>
        </p:nvSpPr>
        <p:spPr>
          <a:xfrm>
            <a:off x="3531230" y="4197814"/>
            <a:ext cx="495322"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四角形吹き出し 57"/>
          <p:cNvSpPr/>
          <p:nvPr/>
        </p:nvSpPr>
        <p:spPr>
          <a:xfrm>
            <a:off x="7680825" y="4289554"/>
            <a:ext cx="818707" cy="324000"/>
          </a:xfrm>
          <a:prstGeom prst="wedgeRectCallout">
            <a:avLst>
              <a:gd name="adj1" fmla="val 25309"/>
              <a:gd name="adj2" fmla="val 132737"/>
            </a:avLst>
          </a:prstGeom>
          <a:solidFill>
            <a:schemeClr val="accent1">
              <a:lumMod val="20000"/>
              <a:lumOff val="80000"/>
            </a:schemeClr>
          </a:solidFill>
          <a:ln w="6350"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900" dirty="0" smtClean="0">
                <a:solidFill>
                  <a:schemeClr val="tx1"/>
                </a:solidFill>
                <a:latin typeface="HGPｺﾞｼｯｸM" panose="020B0600000000000000" pitchFamily="50" charset="-128"/>
                <a:ea typeface="HGPｺﾞｼｯｸM" panose="020B0600000000000000" pitchFamily="50" charset="-128"/>
              </a:rPr>
              <a:t>人手不足の</a:t>
            </a:r>
            <a:endParaRPr lang="en-US" altLang="ja-JP" sz="900" dirty="0" smtClean="0">
              <a:solidFill>
                <a:schemeClr val="tx1"/>
              </a:solidFill>
              <a:latin typeface="HGPｺﾞｼｯｸM" panose="020B0600000000000000" pitchFamily="50" charset="-128"/>
              <a:ea typeface="HGPｺﾞｼｯｸM" panose="020B0600000000000000" pitchFamily="50" charset="-128"/>
            </a:endParaRPr>
          </a:p>
          <a:p>
            <a:r>
              <a:rPr lang="ja-JP" altLang="en-US" sz="900" dirty="0" smtClean="0">
                <a:solidFill>
                  <a:schemeClr val="tx1"/>
                </a:solidFill>
                <a:latin typeface="HGPｺﾞｼｯｸM" panose="020B0600000000000000" pitchFamily="50" charset="-128"/>
                <a:ea typeface="HGPｺﾞｼｯｸM" panose="020B0600000000000000" pitchFamily="50" charset="-128"/>
              </a:rPr>
              <a:t>傾向が顕著に</a:t>
            </a:r>
            <a:endParaRPr lang="ja-JP" altLang="ja-JP" sz="900" dirty="0">
              <a:solidFill>
                <a:schemeClr val="tx1"/>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3237981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36778" y="749169"/>
            <a:ext cx="8695403" cy="1118255"/>
          </a:xfrm>
          <a:prstGeom prst="rect">
            <a:avLst/>
          </a:prstGeom>
          <a:noFill/>
          <a:ln>
            <a:solidFill>
              <a:schemeClr val="accent1">
                <a:shade val="50000"/>
              </a:schemeClr>
            </a:solidFill>
          </a:ln>
        </p:spPr>
        <p:txBody>
          <a:bodyPr wrap="square" rtlCol="0">
            <a:spAutoFit/>
          </a:bodyPr>
          <a:lstStyle/>
          <a:p>
            <a:pPr marL="180975" indent="-18097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主な成果：戦略策定時と比較すると、インバウンド増加などを背景に、大阪の経済や産業はゆるやかな回復傾向。雇用関連の指標などは大きく改善。開業率も伸び、インフラ整備も取組みが進みつつある。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ts val="2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主な課題：産業の更なる高付加価値化を進め、リーディング産業を育てる必要。また、雇用面では、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不足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問題が深刻化しつつあるほか、低所得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構造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の要因</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ある非正規雇用など雇用の質的改善も必要。</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967594912"/>
              </p:ext>
            </p:extLst>
          </p:nvPr>
        </p:nvGraphicFramePr>
        <p:xfrm>
          <a:off x="140875" y="2028264"/>
          <a:ext cx="8928992" cy="4485640"/>
        </p:xfrm>
        <a:graphic>
          <a:graphicData uri="http://schemas.openxmlformats.org/drawingml/2006/table">
            <a:tbl>
              <a:tblPr firstRow="1" bandRow="1">
                <a:tableStyleId>{5C22544A-7EE6-4342-B048-85BDC9FD1C3A}</a:tableStyleId>
              </a:tblPr>
              <a:tblGrid>
                <a:gridCol w="1056005"/>
                <a:gridCol w="7872987"/>
              </a:tblGrid>
              <a:tr h="370840">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分野</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成果・課題</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70840">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集客</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・来阪外国人旅行者数は、戦略策定時から、約４倍に増加。</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・更なる観光客増加を見据え、国内外の来阪旅行者の受入環境整備等が必要。</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人材流出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・就職や配転を契機とした、</a:t>
                      </a: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代前半の首都圏への転出が顕著。</a:t>
                      </a:r>
                      <a:endPar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・大企業を中心に、府内から首都圏等への本社機能の移転が続いており、</a:t>
                      </a:r>
                      <a:r>
                        <a:rPr kumimoji="1"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中核人材の流出も招いている恐れ。</a:t>
                      </a:r>
                      <a:endPar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雇用・所得</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・景気の回復などを背景に、有効求人倍率と完全失業率は、ともに改善。</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0488" indent="-90488"/>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・非正規雇用の割合が全国に比べ高い状況にあり、中間所得層も減少。府域全体で見た就業者の所得向上が課題。</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・非正規割合の高い業種を中心に、人手不足の傾向が顕著。</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女性・高齢者</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の就業</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90488" indent="-90488">
                        <a:tabLst>
                          <a:tab pos="90488"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・女性の就業率は上昇傾向にあるものの、全国</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年）と低迷。また、出産・子育て期で有業率が低下する</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字カーブの傾向が全国平均に比べて依然として大きい。</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・高齢者の就業率は、全国的に上昇傾向にある中、全国より低調な伸びで推移しており、全国よりも低い。</a:t>
                      </a:r>
                    </a:p>
                  </a:txBody>
                  <a:tcPr/>
                </a:tc>
              </a:tr>
              <a:tr h="370840">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・設備投資については、大企業・中小企業ともに持ち直しの傾向。</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・開業事業所数が増加するとともに、全国構成比も上昇。他方、上場ベンチャー企業は東京に集中。</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0488" indent="-90488"/>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・ライフサイエンス分野では、特区での取組みをはじめ、産業集積やイノベーション促進の取組みが進みつつあるが、世界的なクラスター</a:t>
                      </a:r>
                      <a:r>
                        <a:rPr kumimoji="1"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に向け更なる取組みの推進が必要。</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貿易・</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海外展開</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・インバウンド消費の増加等とともに、消費財の輸出が増加。また、</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ASEAN</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を中心とするアジア向けの輸出入が増加。</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・戦略策定時に比べ、府内の外資系企業数は伸びていない。</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インフラ</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路線就航の急増に伴って旅客便数が増加し、関空の国際拠点空港としての機能が向上。</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・海外都市に比べ環状道路整備率は低いが、高速道路機能強化に向けた取組みが</a:t>
                      </a:r>
                      <a:r>
                        <a:rPr kumimoji="1"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進んでいる</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・鉄道については、関空から国土軸や都心部へのアクセスの強化などに向けた取組みが進</a:t>
                      </a:r>
                      <a:r>
                        <a:rPr kumimoji="1"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んでいる</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bl>
          </a:graphicData>
        </a:graphic>
      </p:graphicFrame>
      <p:sp>
        <p:nvSpPr>
          <p:cNvPr id="9" name="テキスト ボックス 8"/>
          <p:cNvSpPr txBox="1"/>
          <p:nvPr/>
        </p:nvSpPr>
        <p:spPr>
          <a:xfrm>
            <a:off x="251520" y="20315"/>
            <a:ext cx="8892480" cy="461665"/>
          </a:xfrm>
          <a:prstGeom prst="rect">
            <a:avLst/>
          </a:prstGeom>
          <a:noFill/>
        </p:spPr>
        <p:txBody>
          <a:bodyPr wrap="square" rtlCol="0">
            <a:sp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成長に向けた課題、現状分析</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～これまでの検証と総括～</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pPr/>
              <a:t>7</a:t>
            </a:fld>
            <a:endParaRPr kumimoji="1" lang="ja-JP" altLang="en-US" dirty="0"/>
          </a:p>
        </p:txBody>
      </p:sp>
      <p:cxnSp>
        <p:nvCxnSpPr>
          <p:cNvPr id="7" name="直線コネクタ 6"/>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891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utoShape 11"/>
          <p:cNvSpPr>
            <a:spLocks noChangeArrowheads="1"/>
          </p:cNvSpPr>
          <p:nvPr/>
        </p:nvSpPr>
        <p:spPr bwMode="auto">
          <a:xfrm>
            <a:off x="4644464" y="1268760"/>
            <a:ext cx="4104000" cy="2556000"/>
          </a:xfrm>
          <a:prstGeom prst="roundRect">
            <a:avLst>
              <a:gd name="adj" fmla="val 5411"/>
            </a:avLst>
          </a:prstGeom>
          <a:solidFill>
            <a:schemeClr val="tx1">
              <a:lumMod val="65000"/>
              <a:lumOff val="35000"/>
            </a:schemeClr>
          </a:solidFill>
          <a:ln>
            <a:noFill/>
          </a:ln>
          <a:effectLst/>
        </p:spPr>
        <p:txBody>
          <a:bodyPr wrap="none" anchor="ctr"/>
          <a:lstStyle/>
          <a:p>
            <a:pPr algn="ctr"/>
            <a:endParaRPr lang="ja-JP" altLang="en-US" dirty="0">
              <a:solidFill>
                <a:schemeClr val="bg1"/>
              </a:solidFill>
              <a:ea typeface="ＭＳ Ｐゴシック" pitchFamily="50" charset="-128"/>
            </a:endParaRPr>
          </a:p>
        </p:txBody>
      </p:sp>
      <p:sp>
        <p:nvSpPr>
          <p:cNvPr id="36" name="AutoShape 11"/>
          <p:cNvSpPr>
            <a:spLocks noChangeArrowheads="1"/>
          </p:cNvSpPr>
          <p:nvPr/>
        </p:nvSpPr>
        <p:spPr bwMode="auto">
          <a:xfrm>
            <a:off x="375170" y="3958578"/>
            <a:ext cx="4104000" cy="2556000"/>
          </a:xfrm>
          <a:prstGeom prst="roundRect">
            <a:avLst>
              <a:gd name="adj" fmla="val 5411"/>
            </a:avLst>
          </a:prstGeom>
          <a:solidFill>
            <a:schemeClr val="tx1">
              <a:lumMod val="65000"/>
              <a:lumOff val="35000"/>
            </a:schemeClr>
          </a:solidFill>
          <a:ln>
            <a:noFill/>
          </a:ln>
          <a:effectLst/>
        </p:spPr>
        <p:txBody>
          <a:bodyPr wrap="none" anchor="ctr"/>
          <a:lstStyle/>
          <a:p>
            <a:pPr algn="ctr"/>
            <a:endParaRPr lang="ja-JP" altLang="en-US" dirty="0">
              <a:solidFill>
                <a:schemeClr val="bg1"/>
              </a:solidFill>
              <a:ea typeface="ＭＳ Ｐゴシック" pitchFamily="50" charset="-128"/>
            </a:endParaRPr>
          </a:p>
        </p:txBody>
      </p:sp>
      <p:sp>
        <p:nvSpPr>
          <p:cNvPr id="37" name="AutoShape 11"/>
          <p:cNvSpPr>
            <a:spLocks noChangeArrowheads="1"/>
          </p:cNvSpPr>
          <p:nvPr/>
        </p:nvSpPr>
        <p:spPr bwMode="auto">
          <a:xfrm>
            <a:off x="4629303" y="3958578"/>
            <a:ext cx="4104000" cy="2556000"/>
          </a:xfrm>
          <a:prstGeom prst="roundRect">
            <a:avLst>
              <a:gd name="adj" fmla="val 5411"/>
            </a:avLst>
          </a:prstGeom>
          <a:solidFill>
            <a:schemeClr val="tx1">
              <a:lumMod val="65000"/>
              <a:lumOff val="35000"/>
            </a:schemeClr>
          </a:solidFill>
          <a:ln>
            <a:noFill/>
          </a:ln>
          <a:effectLst/>
        </p:spPr>
        <p:txBody>
          <a:bodyPr wrap="none" anchor="ctr"/>
          <a:lstStyle/>
          <a:p>
            <a:pPr algn="ctr"/>
            <a:endParaRPr lang="ja-JP" altLang="en-US" dirty="0">
              <a:solidFill>
                <a:schemeClr val="bg1"/>
              </a:solidFill>
              <a:ea typeface="ＭＳ Ｐゴシック" pitchFamily="50" charset="-128"/>
            </a:endParaRPr>
          </a:p>
        </p:txBody>
      </p:sp>
      <p:sp>
        <p:nvSpPr>
          <p:cNvPr id="10" name="テキスト ボックス 9"/>
          <p:cNvSpPr txBox="1"/>
          <p:nvPr/>
        </p:nvSpPr>
        <p:spPr>
          <a:xfrm>
            <a:off x="251520" y="6667"/>
            <a:ext cx="8892480" cy="461665"/>
          </a:xfrm>
          <a:prstGeom prst="rect">
            <a:avLst/>
          </a:prstGeom>
          <a:noFill/>
        </p:spPr>
        <p:txBody>
          <a:bodyPr wrap="square" rtlCol="0">
            <a:spAutoFit/>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成長に向けた課題、現状</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分析</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SWOT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分析～</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台形 10"/>
          <p:cNvSpPr/>
          <p:nvPr/>
        </p:nvSpPr>
        <p:spPr>
          <a:xfrm rot="10800000">
            <a:off x="134174" y="963034"/>
            <a:ext cx="8882750" cy="216000"/>
          </a:xfrm>
          <a:prstGeom prst="trapezoid">
            <a:avLst>
              <a:gd name="adj" fmla="val 8691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2" name="台形 11"/>
          <p:cNvSpPr/>
          <p:nvPr/>
        </p:nvSpPr>
        <p:spPr>
          <a:xfrm>
            <a:off x="124363" y="6593316"/>
            <a:ext cx="8877766" cy="216000"/>
          </a:xfrm>
          <a:prstGeom prst="trapezoid">
            <a:avLst>
              <a:gd name="adj" fmla="val 8691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4" name="AutoShape 11"/>
          <p:cNvSpPr>
            <a:spLocks noChangeArrowheads="1"/>
          </p:cNvSpPr>
          <p:nvPr/>
        </p:nvSpPr>
        <p:spPr bwMode="auto">
          <a:xfrm>
            <a:off x="403675" y="1282841"/>
            <a:ext cx="4075494" cy="2565407"/>
          </a:xfrm>
          <a:prstGeom prst="roundRect">
            <a:avLst>
              <a:gd name="adj" fmla="val 5411"/>
            </a:avLst>
          </a:prstGeom>
          <a:solidFill>
            <a:schemeClr val="tx1">
              <a:lumMod val="65000"/>
              <a:lumOff val="35000"/>
            </a:schemeClr>
          </a:solidFill>
          <a:ln>
            <a:noFill/>
          </a:ln>
          <a:effectLst/>
        </p:spPr>
        <p:txBody>
          <a:bodyPr wrap="none" anchor="ctr"/>
          <a:lstStyle/>
          <a:p>
            <a:pPr algn="ctr"/>
            <a:endParaRPr lang="ja-JP" altLang="en-US" dirty="0">
              <a:solidFill>
                <a:schemeClr val="bg1"/>
              </a:solidFill>
              <a:ea typeface="ＭＳ Ｐゴシック" pitchFamily="50" charset="-128"/>
            </a:endParaRPr>
          </a:p>
        </p:txBody>
      </p:sp>
      <p:sp>
        <p:nvSpPr>
          <p:cNvPr id="19" name="Text Box 20"/>
          <p:cNvSpPr txBox="1">
            <a:spLocks noChangeArrowheads="1"/>
          </p:cNvSpPr>
          <p:nvPr/>
        </p:nvSpPr>
        <p:spPr bwMode="auto">
          <a:xfrm>
            <a:off x="4175164" y="931161"/>
            <a:ext cx="900608" cy="276999"/>
          </a:xfrm>
          <a:prstGeom prst="rect">
            <a:avLst/>
          </a:prstGeom>
          <a:noFill/>
          <a:ln>
            <a:noFill/>
          </a:ln>
          <a:effectLst/>
          <a:extLst>
            <a:ext uri="{909E8E84-426E-40DD-AFC4-6F175D3DCCD1}">
              <a14:hiddenFill xmlns:a14="http://schemas.microsoft.com/office/drawing/2010/main">
                <a:solidFill>
                  <a:srgbClr val="96969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1200" dirty="0" smtClean="0">
                <a:solidFill>
                  <a:schemeClr val="bg1"/>
                </a:solidFill>
                <a:latin typeface="HGS創英角ｺﾞｼｯｸUB" panose="020B0900000000000000" pitchFamily="50" charset="-128"/>
                <a:ea typeface="HGS創英角ｺﾞｼｯｸUB" panose="020B0900000000000000" pitchFamily="50" charset="-128"/>
              </a:rPr>
              <a:t>内部環境</a:t>
            </a:r>
            <a:endParaRPr lang="en-US" altLang="ja-JP" sz="12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20" name="Text Box 21"/>
          <p:cNvSpPr txBox="1">
            <a:spLocks noChangeArrowheads="1"/>
          </p:cNvSpPr>
          <p:nvPr/>
        </p:nvSpPr>
        <p:spPr bwMode="auto">
          <a:xfrm>
            <a:off x="4157576" y="6563212"/>
            <a:ext cx="800219" cy="276999"/>
          </a:xfrm>
          <a:prstGeom prst="rect">
            <a:avLst/>
          </a:prstGeom>
          <a:noFill/>
          <a:ln>
            <a:noFill/>
          </a:ln>
          <a:effectLst/>
          <a:extLst>
            <a:ext uri="{909E8E84-426E-40DD-AFC4-6F175D3DCCD1}">
              <a14:hiddenFill xmlns:a14="http://schemas.microsoft.com/office/drawing/2010/main">
                <a:solidFill>
                  <a:srgbClr val="96969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200" dirty="0" smtClean="0">
                <a:solidFill>
                  <a:schemeClr val="bg1"/>
                </a:solidFill>
                <a:latin typeface="HGS創英角ｺﾞｼｯｸUB" panose="020B0900000000000000" pitchFamily="50" charset="-128"/>
                <a:ea typeface="HGS創英角ｺﾞｼｯｸUB" panose="020B0900000000000000" pitchFamily="50" charset="-128"/>
              </a:rPr>
              <a:t>外部環境</a:t>
            </a:r>
            <a:endParaRPr lang="en-US" altLang="ja-JP" sz="12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23" name="Text Box 28"/>
          <p:cNvSpPr txBox="1">
            <a:spLocks noChangeAspect="1" noChangeArrowheads="1"/>
          </p:cNvSpPr>
          <p:nvPr/>
        </p:nvSpPr>
        <p:spPr bwMode="auto">
          <a:xfrm>
            <a:off x="408404" y="1290903"/>
            <a:ext cx="4070765" cy="338554"/>
          </a:xfrm>
          <a:prstGeom prst="rect">
            <a:avLst/>
          </a:prstGeom>
          <a:noFill/>
          <a:ln>
            <a:noFill/>
          </a:ln>
          <a:effectLst/>
        </p:spPr>
        <p:txBody>
          <a:bodyPr wrap="square">
            <a:spAutoFit/>
          </a:bodyPr>
          <a:lstStyle/>
          <a:p>
            <a:pPr algn="ctr"/>
            <a:r>
              <a:rPr lang="ja-JP" altLang="en-US" sz="1600" dirty="0" smtClean="0">
                <a:solidFill>
                  <a:schemeClr val="bg1"/>
                </a:solidFill>
                <a:latin typeface="HGS創英角ｺﾞｼｯｸUB" panose="020B0900000000000000" pitchFamily="50" charset="-128"/>
                <a:ea typeface="HGS創英角ｺﾞｼｯｸUB" panose="020B0900000000000000" pitchFamily="50" charset="-128"/>
              </a:rPr>
              <a:t>強み（</a:t>
            </a:r>
            <a:r>
              <a:rPr lang="en-US" altLang="ja-JP" sz="1600" dirty="0" smtClean="0">
                <a:solidFill>
                  <a:schemeClr val="bg1"/>
                </a:solidFill>
                <a:latin typeface="HGS創英角ｺﾞｼｯｸUB" panose="020B0900000000000000" pitchFamily="50" charset="-128"/>
                <a:ea typeface="HGS創英角ｺﾞｼｯｸUB" panose="020B0900000000000000" pitchFamily="50" charset="-128"/>
              </a:rPr>
              <a:t>Strengths</a:t>
            </a:r>
            <a:r>
              <a:rPr lang="ja-JP" altLang="en-US" sz="1600" dirty="0" smtClean="0">
                <a:solidFill>
                  <a:schemeClr val="bg1"/>
                </a:solidFill>
                <a:latin typeface="HGS創英角ｺﾞｼｯｸUB" panose="020B0900000000000000" pitchFamily="50" charset="-128"/>
                <a:ea typeface="HGS創英角ｺﾞｼｯｸUB" panose="020B0900000000000000" pitchFamily="50" charset="-128"/>
              </a:rPr>
              <a:t>）</a:t>
            </a:r>
            <a:endParaRPr lang="en-US" altLang="ja-JP" sz="1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24" name="Text Box 29"/>
          <p:cNvSpPr txBox="1">
            <a:spLocks noChangeArrowheads="1"/>
          </p:cNvSpPr>
          <p:nvPr/>
        </p:nvSpPr>
        <p:spPr bwMode="auto">
          <a:xfrm>
            <a:off x="4659302" y="1263705"/>
            <a:ext cx="4068000" cy="338554"/>
          </a:xfrm>
          <a:prstGeom prst="rect">
            <a:avLst/>
          </a:prstGeom>
          <a:noFill/>
          <a:ln>
            <a:noFill/>
          </a:ln>
          <a:effectLst/>
        </p:spPr>
        <p:txBody>
          <a:bodyPr wrap="square">
            <a:spAutoFit/>
          </a:bodyPr>
          <a:lstStyle/>
          <a:p>
            <a:pPr algn="ctr"/>
            <a:r>
              <a:rPr lang="ja-JP" altLang="en-US" sz="1600" dirty="0" smtClean="0">
                <a:solidFill>
                  <a:schemeClr val="bg1"/>
                </a:solidFill>
                <a:latin typeface="HGS創英角ｺﾞｼｯｸUB" panose="020B0900000000000000" pitchFamily="50" charset="-128"/>
                <a:ea typeface="HGS創英角ｺﾞｼｯｸUB" panose="020B0900000000000000" pitchFamily="50" charset="-128"/>
              </a:rPr>
              <a:t>弱み（</a:t>
            </a:r>
            <a:r>
              <a:rPr lang="en-US" altLang="ja-JP" sz="1600" dirty="0" smtClean="0">
                <a:solidFill>
                  <a:schemeClr val="bg1"/>
                </a:solidFill>
                <a:latin typeface="HGS創英角ｺﾞｼｯｸUB" panose="020B0900000000000000" pitchFamily="50" charset="-128"/>
                <a:ea typeface="HGS創英角ｺﾞｼｯｸUB" panose="020B0900000000000000" pitchFamily="50" charset="-128"/>
              </a:rPr>
              <a:t>Weaknesses</a:t>
            </a:r>
            <a:r>
              <a:rPr lang="ja-JP" altLang="en-US" sz="1600" dirty="0" smtClean="0">
                <a:solidFill>
                  <a:schemeClr val="bg1"/>
                </a:solidFill>
                <a:latin typeface="HGS創英角ｺﾞｼｯｸUB" panose="020B0900000000000000" pitchFamily="50" charset="-128"/>
                <a:ea typeface="HGS創英角ｺﾞｼｯｸUB" panose="020B0900000000000000" pitchFamily="50" charset="-128"/>
              </a:rPr>
              <a:t>）</a:t>
            </a:r>
            <a:endParaRPr lang="en-US" altLang="ja-JP" sz="1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25" name="Text Box 30"/>
          <p:cNvSpPr txBox="1">
            <a:spLocks noChangeArrowheads="1"/>
          </p:cNvSpPr>
          <p:nvPr/>
        </p:nvSpPr>
        <p:spPr bwMode="auto">
          <a:xfrm>
            <a:off x="1314379" y="6197169"/>
            <a:ext cx="2199641" cy="338554"/>
          </a:xfrm>
          <a:prstGeom prst="rect">
            <a:avLst/>
          </a:prstGeom>
          <a:noFill/>
          <a:ln>
            <a:noFill/>
          </a:ln>
          <a:effectLst/>
        </p:spPr>
        <p:txBody>
          <a:bodyPr wrap="none">
            <a:spAutoFit/>
          </a:bodyPr>
          <a:lstStyle/>
          <a:p>
            <a:pPr algn="ctr"/>
            <a:r>
              <a:rPr lang="ja-JP" altLang="en-US" sz="1600" dirty="0" smtClean="0">
                <a:solidFill>
                  <a:schemeClr val="bg1"/>
                </a:solidFill>
                <a:latin typeface="HGS創英角ｺﾞｼｯｸUB" panose="020B0900000000000000" pitchFamily="50" charset="-128"/>
                <a:ea typeface="HGS創英角ｺﾞｼｯｸUB" panose="020B0900000000000000" pitchFamily="50" charset="-128"/>
              </a:rPr>
              <a:t>機会</a:t>
            </a:r>
            <a:r>
              <a:rPr lang="ja-JP" altLang="en-US" sz="1600" dirty="0">
                <a:solidFill>
                  <a:schemeClr val="bg1"/>
                </a:solidFill>
                <a:latin typeface="HGS創英角ｺﾞｼｯｸUB" panose="020B0900000000000000" pitchFamily="50" charset="-128"/>
                <a:ea typeface="HGS創英角ｺﾞｼｯｸUB" panose="020B0900000000000000" pitchFamily="50" charset="-128"/>
              </a:rPr>
              <a:t>（</a:t>
            </a:r>
            <a:r>
              <a:rPr lang="en-US" altLang="ja-JP" sz="1600" dirty="0" smtClean="0">
                <a:solidFill>
                  <a:schemeClr val="bg1"/>
                </a:solidFill>
                <a:latin typeface="HGS創英角ｺﾞｼｯｸUB" panose="020B0900000000000000" pitchFamily="50" charset="-128"/>
                <a:ea typeface="HGS創英角ｺﾞｼｯｸUB" panose="020B0900000000000000" pitchFamily="50" charset="-128"/>
              </a:rPr>
              <a:t>Opportunities</a:t>
            </a:r>
            <a:r>
              <a:rPr lang="ja-JP" altLang="en-US" sz="1600" dirty="0" smtClean="0">
                <a:solidFill>
                  <a:schemeClr val="bg1"/>
                </a:solidFill>
                <a:latin typeface="HGS創英角ｺﾞｼｯｸUB" panose="020B0900000000000000" pitchFamily="50" charset="-128"/>
                <a:ea typeface="HGS創英角ｺﾞｼｯｸUB" panose="020B0900000000000000" pitchFamily="50" charset="-128"/>
              </a:rPr>
              <a:t>）</a:t>
            </a:r>
            <a:endParaRPr lang="en-US" altLang="ja-JP" sz="1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26" name="Text Box 31"/>
          <p:cNvSpPr txBox="1">
            <a:spLocks noChangeArrowheads="1"/>
          </p:cNvSpPr>
          <p:nvPr/>
        </p:nvSpPr>
        <p:spPr bwMode="auto">
          <a:xfrm>
            <a:off x="5882222" y="6174082"/>
            <a:ext cx="1675459" cy="338554"/>
          </a:xfrm>
          <a:prstGeom prst="rect">
            <a:avLst/>
          </a:prstGeom>
          <a:noFill/>
          <a:ln>
            <a:noFill/>
          </a:ln>
          <a:effectLst/>
        </p:spPr>
        <p:txBody>
          <a:bodyPr wrap="none">
            <a:spAutoFit/>
          </a:bodyPr>
          <a:lstStyle/>
          <a:p>
            <a:pPr algn="ctr"/>
            <a:r>
              <a:rPr lang="ja-JP" altLang="en-US" sz="1600" dirty="0" smtClean="0">
                <a:solidFill>
                  <a:schemeClr val="bg1"/>
                </a:solidFill>
                <a:latin typeface="HGS創英角ｺﾞｼｯｸUB" panose="020B0900000000000000" pitchFamily="50" charset="-128"/>
                <a:ea typeface="HGS創英角ｺﾞｼｯｸUB" panose="020B0900000000000000" pitchFamily="50" charset="-128"/>
              </a:rPr>
              <a:t>脅威（</a:t>
            </a:r>
            <a:r>
              <a:rPr lang="en-US" altLang="ja-JP" sz="1600" dirty="0" smtClean="0">
                <a:solidFill>
                  <a:schemeClr val="bg1"/>
                </a:solidFill>
                <a:latin typeface="HGS創英角ｺﾞｼｯｸUB" panose="020B0900000000000000" pitchFamily="50" charset="-128"/>
                <a:ea typeface="HGS創英角ｺﾞｼｯｸUB" panose="020B0900000000000000" pitchFamily="50" charset="-128"/>
              </a:rPr>
              <a:t>Threats</a:t>
            </a:r>
            <a:r>
              <a:rPr lang="ja-JP" altLang="en-US" sz="1600" dirty="0" smtClean="0">
                <a:solidFill>
                  <a:schemeClr val="bg1"/>
                </a:solidFill>
                <a:latin typeface="HGS創英角ｺﾞｼｯｸUB" panose="020B0900000000000000" pitchFamily="50" charset="-128"/>
                <a:ea typeface="HGS創英角ｺﾞｼｯｸUB" panose="020B0900000000000000" pitchFamily="50" charset="-128"/>
              </a:rPr>
              <a:t>）</a:t>
            </a:r>
            <a:endParaRPr lang="en-US" altLang="ja-JP" sz="16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28" name="テキスト ボックス 27"/>
          <p:cNvSpPr txBox="1"/>
          <p:nvPr/>
        </p:nvSpPr>
        <p:spPr>
          <a:xfrm>
            <a:off x="502662" y="3987652"/>
            <a:ext cx="4024008" cy="2131353"/>
          </a:xfrm>
          <a:prstGeom prst="rect">
            <a:avLst/>
          </a:prstGeom>
          <a:noFill/>
        </p:spPr>
        <p:txBody>
          <a:bodyPr wrap="square" rtlCol="0">
            <a:spAutoFit/>
          </a:bodyPr>
          <a:lstStyle/>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アジア市場の急速な拡大</a:t>
            </a: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・アジア</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諸国の中間所得層の</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増加</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・来阪外国人</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旅行者</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の増加</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100" dirty="0" err="1"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100" dirty="0" err="1"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ロボットなど新たな技術の</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進展</a:t>
            </a: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・健康関連、環境</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・新エネルギー等の市場</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の世界的な拡大</a:t>
            </a: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・東京オリンピックをはじめと</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する国際的なスポーツイベントの開催</a:t>
            </a: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水・インフラ・食など日本の安全・安心に対する国際的評価</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の高まり</a:t>
            </a: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万博</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などの取組み</a:t>
            </a: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大学の府内</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進出、都心</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回帰により学生数が増加</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傾向</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対日</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直接</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投資</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増加傾向　　　など</a:t>
            </a: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4740159" y="1675446"/>
            <a:ext cx="4097139" cy="1923604"/>
          </a:xfrm>
          <a:prstGeom prst="rect">
            <a:avLst/>
          </a:prstGeom>
          <a:noFill/>
        </p:spPr>
        <p:txBody>
          <a:bodyPr wrap="square" rtlCol="0">
            <a:spAutoFit/>
          </a:bodyPr>
          <a:lstStyle/>
          <a:p>
            <a:pPr>
              <a:spcBef>
                <a:spcPts val="300"/>
              </a:spcBef>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・世界における大阪の存在感（プレゼンス）はまだまだ低い</a:t>
            </a: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・情報発信力の低下（主要メディアの東京一極集中など）</a:t>
            </a: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・リーディング産業の</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乏しさ</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ベンチャー企業を受入れ育てる環境が十分でない</a:t>
            </a:r>
          </a:p>
          <a:p>
            <a:pPr>
              <a:spcBef>
                <a:spcPts val="300"/>
              </a:spcBef>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・工場適地の減少、住工近接など操業環境の</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問題</a:t>
            </a: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女性・高齢者の就業率が全国平均より低い</a:t>
            </a: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非正規労働者の割合や低所得層の増加</a:t>
            </a: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・中間所得層の</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減少</a:t>
            </a: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・空家の増加、ニュータウンの老朽化の懸念　　　など</a:t>
            </a:r>
            <a:endParaRPr lang="ja-JP"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756501" y="3972304"/>
            <a:ext cx="4042051" cy="2131353"/>
          </a:xfrm>
          <a:prstGeom prst="rect">
            <a:avLst/>
          </a:prstGeom>
          <a:noFill/>
        </p:spPr>
        <p:txBody>
          <a:bodyPr wrap="square" rtlCol="0">
            <a:spAutoFit/>
          </a:bodyPr>
          <a:lstStyle/>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急速な高齢化の</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進展、労働力人口の減少と社会保障</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不安の</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増大</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・労働力不足、技能伝承の断絶、廃業の増加</a:t>
            </a: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・観光ニーズの多様化（大阪が素通りされる懸念など）</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・健康</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寿命</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の伸び悩み、要介護者増加の懸念</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・海外情勢の不安や為替変動等による世界的な旅行需要の増減</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アジア各国で国際ハブ（拠点）空港・港湾化が急速に進展</a:t>
            </a: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・首都圏</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等への本社機能</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移転、若年層の首都圏流出の継続</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・グローバルな人材獲得競争の激化</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・地球規模の環境問題の深刻化</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・高度成長期に建設されたインフラ等の老朽化　など</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台形 31"/>
          <p:cNvSpPr/>
          <p:nvPr/>
        </p:nvSpPr>
        <p:spPr>
          <a:xfrm rot="5400000">
            <a:off x="-2707496" y="3795845"/>
            <a:ext cx="5796000" cy="216000"/>
          </a:xfrm>
          <a:prstGeom prst="trapezoid">
            <a:avLst>
              <a:gd name="adj" fmla="val 114596"/>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3" name="台形 32"/>
          <p:cNvSpPr/>
          <p:nvPr/>
        </p:nvSpPr>
        <p:spPr>
          <a:xfrm rot="16200000">
            <a:off x="6040308" y="3788872"/>
            <a:ext cx="5796000" cy="216000"/>
          </a:xfrm>
          <a:prstGeom prst="trapezoid">
            <a:avLst>
              <a:gd name="adj" fmla="val 114596"/>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2" name="Text Box 23"/>
          <p:cNvSpPr txBox="1">
            <a:spLocks noChangeArrowheads="1"/>
          </p:cNvSpPr>
          <p:nvPr/>
        </p:nvSpPr>
        <p:spPr bwMode="auto">
          <a:xfrm>
            <a:off x="5838" y="3526859"/>
            <a:ext cx="369332" cy="861774"/>
          </a:xfrm>
          <a:prstGeom prst="rect">
            <a:avLst/>
          </a:prstGeom>
          <a:noFill/>
          <a:ln>
            <a:noFill/>
          </a:ln>
          <a:effectLst/>
          <a:extLst>
            <a:ext uri="{909E8E84-426E-40DD-AFC4-6F175D3DCCD1}">
              <a14:hiddenFill xmlns:a14="http://schemas.microsoft.com/office/drawing/2010/main">
                <a:solidFill>
                  <a:srgbClr val="96969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ja-JP" altLang="en-US" sz="1200" dirty="0" smtClean="0">
                <a:solidFill>
                  <a:schemeClr val="bg1"/>
                </a:solidFill>
                <a:latin typeface="HGS創英角ｺﾞｼｯｸUB" panose="020B0900000000000000" pitchFamily="50" charset="-128"/>
                <a:ea typeface="HGS創英角ｺﾞｼｯｸUB" panose="020B0900000000000000" pitchFamily="50" charset="-128"/>
              </a:rPr>
              <a:t>プラス要因</a:t>
            </a:r>
            <a:endParaRPr lang="en-US" altLang="ja-JP" sz="12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31" name="Text Box 23"/>
          <p:cNvSpPr txBox="1">
            <a:spLocks noChangeArrowheads="1"/>
          </p:cNvSpPr>
          <p:nvPr/>
        </p:nvSpPr>
        <p:spPr bwMode="auto">
          <a:xfrm>
            <a:off x="8754174" y="3503038"/>
            <a:ext cx="369332" cy="1015663"/>
          </a:xfrm>
          <a:prstGeom prst="rect">
            <a:avLst/>
          </a:prstGeom>
          <a:noFill/>
          <a:ln>
            <a:noFill/>
          </a:ln>
          <a:effectLst/>
          <a:extLst>
            <a:ext uri="{909E8E84-426E-40DD-AFC4-6F175D3DCCD1}">
              <a14:hiddenFill xmlns:a14="http://schemas.microsoft.com/office/drawing/2010/main">
                <a:solidFill>
                  <a:srgbClr val="96969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ja-JP" altLang="en-US" sz="1200" dirty="0">
                <a:solidFill>
                  <a:schemeClr val="bg1"/>
                </a:solidFill>
                <a:latin typeface="HGS創英角ｺﾞｼｯｸUB" panose="020B0900000000000000" pitchFamily="50" charset="-128"/>
                <a:ea typeface="HGS創英角ｺﾞｼｯｸUB" panose="020B0900000000000000" pitchFamily="50" charset="-128"/>
              </a:rPr>
              <a:t>マイナス</a:t>
            </a:r>
            <a:r>
              <a:rPr lang="ja-JP" altLang="en-US" sz="1200" dirty="0" smtClean="0">
                <a:solidFill>
                  <a:schemeClr val="bg1"/>
                </a:solidFill>
                <a:latin typeface="HGS創英角ｺﾞｼｯｸUB" panose="020B0900000000000000" pitchFamily="50" charset="-128"/>
                <a:ea typeface="HGS創英角ｺﾞｼｯｸUB" panose="020B0900000000000000" pitchFamily="50" charset="-128"/>
              </a:rPr>
              <a:t>要因</a:t>
            </a:r>
            <a:endParaRPr lang="en-US" altLang="ja-JP" sz="12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39" name="テキスト ボックス 38"/>
          <p:cNvSpPr txBox="1"/>
          <p:nvPr/>
        </p:nvSpPr>
        <p:spPr>
          <a:xfrm>
            <a:off x="494954" y="1613691"/>
            <a:ext cx="3599018" cy="2131353"/>
          </a:xfrm>
          <a:prstGeom prst="rect">
            <a:avLst/>
          </a:prstGeom>
          <a:noFill/>
        </p:spPr>
        <p:txBody>
          <a:bodyPr wrap="square" rtlCol="0">
            <a:spAutoFit/>
          </a:bodyPr>
          <a:lstStyle/>
          <a:p>
            <a:pPr>
              <a:spcBef>
                <a:spcPts val="300"/>
              </a:spcBef>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・ライフサイエンス産業の集積</a:t>
            </a:r>
          </a:p>
          <a:p>
            <a:pPr>
              <a:spcBef>
                <a:spcPts val="300"/>
              </a:spcBef>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・高い技術を有するものづくり中小</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企業の集積</a:t>
            </a: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・高水準な大学、研究機関の集積</a:t>
            </a:r>
          </a:p>
          <a:p>
            <a:pPr>
              <a:spcBef>
                <a:spcPts val="300"/>
              </a:spcBef>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・総合特区、国家戦略特</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区制度</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の活用</a:t>
            </a:r>
            <a:endParaRPr lang="ja-JP" altLang="en-US" sz="1100" strike="sngStrike"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・関西全体で先進国</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一か国分の人口・経済規模</a:t>
            </a: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豊かな食文化、</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歴史的・文化的</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遺産、伝統芸能</a:t>
            </a: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国際</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空港</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などアジアの活力を取り込めるインフラ</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a:t>
            </a: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交通の充実、居住性の</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魅力</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・アジアからの外国人居住者、外国人留学生が多い</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総領事館等外国公館の集積　　　など　</a:t>
            </a:r>
            <a:endParaRPr lang="en-US" altLang="ja-JP" sz="1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6974904" y="6520259"/>
            <a:ext cx="2133600" cy="365125"/>
          </a:xfrm>
        </p:spPr>
        <p:txBody>
          <a:bodyPr/>
          <a:lstStyle/>
          <a:p>
            <a:fld id="{D2D8002D-B5B0-4BAC-B1F6-782DDCCE6D9C}" type="slidenum">
              <a:rPr kumimoji="1" lang="ja-JP" altLang="en-US" smtClean="0"/>
              <a:pPr/>
              <a:t>8</a:t>
            </a:fld>
            <a:endParaRPr kumimoji="1" lang="ja-JP" altLang="en-US" dirty="0"/>
          </a:p>
        </p:txBody>
      </p:sp>
      <p:sp>
        <p:nvSpPr>
          <p:cNvPr id="27" name="テキスト ボックス 26"/>
          <p:cNvSpPr txBox="1"/>
          <p:nvPr/>
        </p:nvSpPr>
        <p:spPr>
          <a:xfrm>
            <a:off x="47500" y="617424"/>
            <a:ext cx="6392192"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現状</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の大阪産業の成長に向けた強み・弱みを</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SWOT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分析により整理</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8" name="直線コネクタ 37"/>
          <p:cNvCxnSpPr/>
          <p:nvPr/>
        </p:nvCxnSpPr>
        <p:spPr>
          <a:xfrm>
            <a:off x="5856" y="494088"/>
            <a:ext cx="914400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8461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15469</TotalTime>
  <Words>9822</Words>
  <Application>Microsoft Office PowerPoint</Application>
  <PresentationFormat>画面に合わせる (4:3)</PresentationFormat>
  <Paragraphs>2463</Paragraphs>
  <Slides>61</Slides>
  <Notes>5</Notes>
  <HiddenSlides>0</HiddenSlides>
  <MMClips>0</MMClips>
  <ScaleCrop>false</ScaleCrop>
  <HeadingPairs>
    <vt:vector size="4" baseType="variant">
      <vt:variant>
        <vt:lpstr>テーマ</vt:lpstr>
      </vt:variant>
      <vt:variant>
        <vt:i4>1</vt:i4>
      </vt:variant>
      <vt:variant>
        <vt:lpstr>スライド タイトル</vt:lpstr>
      </vt:variant>
      <vt:variant>
        <vt:i4>61</vt:i4>
      </vt:variant>
    </vt:vector>
  </HeadingPairs>
  <TitlesOfParts>
    <vt:vector size="62" baseType="lpstr">
      <vt:lpstr>Office テーマ</vt:lpstr>
      <vt:lpstr>大阪の成長戦略</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大阪の成長戦略</dc:title>
  <dc:creator>森口　直人</dc:creator>
  <cp:lastModifiedBy>HOSTNAME</cp:lastModifiedBy>
  <cp:revision>1591</cp:revision>
  <cp:lastPrinted>2018-02-13T06:37:12Z</cp:lastPrinted>
  <dcterms:created xsi:type="dcterms:W3CDTF">2014-06-20T02:17:35Z</dcterms:created>
  <dcterms:modified xsi:type="dcterms:W3CDTF">2018-04-18T07:45:37Z</dcterms:modified>
</cp:coreProperties>
</file>