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theme/themeOverride1.xml" ContentType="application/vnd.openxmlformats-officedocument.themeOverride+xml"/>
  <Override PartName="/ppt/drawings/drawing2.xml" ContentType="application/vnd.openxmlformats-officedocument.drawingml.chartshapes+xml"/>
  <Override PartName="/ppt/charts/chart3.xml" ContentType="application/vnd.openxmlformats-officedocument.drawingml.chart+xml"/>
  <Override PartName="/ppt/theme/themeOverride2.xml" ContentType="application/vnd.openxmlformats-officedocument.themeOverride+xml"/>
  <Override PartName="/ppt/drawings/drawing3.xml" ContentType="application/vnd.openxmlformats-officedocument.drawingml.chartshapes+xml"/>
  <Override PartName="/ppt/charts/chart4.xml" ContentType="application/vnd.openxmlformats-officedocument.drawingml.chart+xml"/>
  <Override PartName="/ppt/drawings/drawing4.xml" ContentType="application/vnd.openxmlformats-officedocument.drawingml.chartshapes+xml"/>
  <Override PartName="/ppt/charts/chart5.xml" ContentType="application/vnd.openxmlformats-officedocument.drawingml.chart+xml"/>
  <Override PartName="/ppt/charts/chart6.xml" ContentType="application/vnd.openxmlformats-officedocument.drawingml.chart+xml"/>
  <Override PartName="/ppt/drawings/drawing5.xml" ContentType="application/vnd.openxmlformats-officedocument.drawingml.chartshapes+xml"/>
  <Override PartName="/ppt/charts/chart7.xml" ContentType="application/vnd.openxmlformats-officedocument.drawingml.chart+xml"/>
  <Override PartName="/ppt/notesSlides/notesSlide3.xml" ContentType="application/vnd.openxmlformats-officedocument.presentationml.notesSlide+xml"/>
  <Override PartName="/ppt/charts/chart8.xml" ContentType="application/vnd.openxmlformats-officedocument.drawingml.chart+xml"/>
  <Override PartName="/ppt/drawings/drawing6.xml" ContentType="application/vnd.openxmlformats-officedocument.drawingml.chartshapes+xml"/>
  <Override PartName="/ppt/charts/chart9.xml" ContentType="application/vnd.openxmlformats-officedocument.drawingml.chart+xml"/>
  <Override PartName="/ppt/notesSlides/notesSlide4.xml" ContentType="application/vnd.openxmlformats-officedocument.presentationml.notesSlide+xml"/>
  <Override PartName="/ppt/charts/chart10.xml" ContentType="application/vnd.openxmlformats-officedocument.drawingml.chart+xml"/>
  <Override PartName="/ppt/theme/themeOverride3.xml" ContentType="application/vnd.openxmlformats-officedocument.themeOverride+xml"/>
  <Override PartName="/ppt/charts/chart11.xml" ContentType="application/vnd.openxmlformats-officedocument.drawingml.chart+xml"/>
  <Override PartName="/ppt/drawings/drawing7.xml" ContentType="application/vnd.openxmlformats-officedocument.drawingml.chartshapes+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theme/themeOverride4.xml" ContentType="application/vnd.openxmlformats-officedocument.themeOverride+xml"/>
  <Override PartName="/ppt/drawings/drawing8.xml" ContentType="application/vnd.openxmlformats-officedocument.drawingml.chartshapes+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theme/themeOverride5.xml" ContentType="application/vnd.openxmlformats-officedocument.themeOverride+xml"/>
  <Override PartName="/ppt/drawings/drawing9.xml" ContentType="application/vnd.openxmlformats-officedocument.drawingml.chartshapes+xml"/>
  <Override PartName="/ppt/charts/chart25.xml" ContentType="application/vnd.openxmlformats-officedocument.drawingml.chart+xml"/>
  <Override PartName="/ppt/charts/chart26.xml" ContentType="application/vnd.openxmlformats-officedocument.drawingml.chart+xml"/>
  <Override PartName="/ppt/drawings/drawing10.xml" ContentType="application/vnd.openxmlformats-officedocument.drawingml.chartshapes+xml"/>
  <Override PartName="/ppt/charts/chart27.xml" ContentType="application/vnd.openxmlformats-officedocument.drawingml.chart+xml"/>
  <Override PartName="/ppt/charts/chart28.xml" ContentType="application/vnd.openxmlformats-officedocument.drawingml.chart+xml"/>
  <Override PartName="/ppt/theme/themeOverride6.xml" ContentType="application/vnd.openxmlformats-officedocument.themeOverride+xml"/>
  <Override PartName="/ppt/drawings/drawing11.xml" ContentType="application/vnd.openxmlformats-officedocument.drawingml.chartshapes+xml"/>
  <Override PartName="/ppt/charts/chart29.xml" ContentType="application/vnd.openxmlformats-officedocument.drawingml.chart+xml"/>
  <Override PartName="/ppt/drawings/drawing12.xml" ContentType="application/vnd.openxmlformats-officedocument.drawingml.chartshapes+xml"/>
  <Override PartName="/ppt/notesSlides/notesSlide5.xml" ContentType="application/vnd.openxmlformats-officedocument.presentationml.notesSlide+xml"/>
  <Override PartName="/ppt/charts/chart30.xml" ContentType="application/vnd.openxmlformats-officedocument.drawingml.chart+xml"/>
  <Override PartName="/ppt/drawings/drawing13.xml" ContentType="application/vnd.openxmlformats-officedocument.drawingml.chartshapes+xml"/>
  <Override PartName="/ppt/charts/chart31.xml" ContentType="application/vnd.openxmlformats-officedocument.drawingml.chart+xml"/>
  <Override PartName="/ppt/drawings/drawing14.xml" ContentType="application/vnd.openxmlformats-officedocument.drawingml.chartshapes+xml"/>
  <Override PartName="/ppt/charts/chart32.xml" ContentType="application/vnd.openxmlformats-officedocument.drawingml.chart+xml"/>
  <Override PartName="/ppt/theme/themeOverride7.xml" ContentType="application/vnd.openxmlformats-officedocument.themeOverride+xml"/>
  <Override PartName="/ppt/charts/chart33.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3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1"/>
  </p:notesMasterIdLst>
  <p:handoutMasterIdLst>
    <p:handoutMasterId r:id="rId102"/>
  </p:handoutMasterIdLst>
  <p:sldIdLst>
    <p:sldId id="444" r:id="rId2"/>
    <p:sldId id="770" r:id="rId3"/>
    <p:sldId id="658" r:id="rId4"/>
    <p:sldId id="659" r:id="rId5"/>
    <p:sldId id="507" r:id="rId6"/>
    <p:sldId id="771" r:id="rId7"/>
    <p:sldId id="810" r:id="rId8"/>
    <p:sldId id="853" r:id="rId9"/>
    <p:sldId id="854" r:id="rId10"/>
    <p:sldId id="855" r:id="rId11"/>
    <p:sldId id="856" r:id="rId12"/>
    <p:sldId id="857" r:id="rId13"/>
    <p:sldId id="858" r:id="rId14"/>
    <p:sldId id="859" r:id="rId15"/>
    <p:sldId id="860" r:id="rId16"/>
    <p:sldId id="863" r:id="rId17"/>
    <p:sldId id="862" r:id="rId18"/>
    <p:sldId id="811" r:id="rId19"/>
    <p:sldId id="812" r:id="rId20"/>
    <p:sldId id="864" r:id="rId21"/>
    <p:sldId id="610" r:id="rId22"/>
    <p:sldId id="612" r:id="rId23"/>
    <p:sldId id="626" r:id="rId24"/>
    <p:sldId id="765" r:id="rId25"/>
    <p:sldId id="627" r:id="rId26"/>
    <p:sldId id="628" r:id="rId27"/>
    <p:sldId id="629" r:id="rId28"/>
    <p:sldId id="630" r:id="rId29"/>
    <p:sldId id="712" r:id="rId30"/>
    <p:sldId id="713" r:id="rId31"/>
    <p:sldId id="714" r:id="rId32"/>
    <p:sldId id="715" r:id="rId33"/>
    <p:sldId id="716" r:id="rId34"/>
    <p:sldId id="776" r:id="rId35"/>
    <p:sldId id="635" r:id="rId36"/>
    <p:sldId id="730" r:id="rId37"/>
    <p:sldId id="747" r:id="rId38"/>
    <p:sldId id="673" r:id="rId39"/>
    <p:sldId id="638" r:id="rId40"/>
    <p:sldId id="640" r:id="rId41"/>
    <p:sldId id="733" r:id="rId42"/>
    <p:sldId id="728" r:id="rId43"/>
    <p:sldId id="674" r:id="rId44"/>
    <p:sldId id="731" r:id="rId45"/>
    <p:sldId id="643" r:id="rId46"/>
    <p:sldId id="732" r:id="rId47"/>
    <p:sldId id="644" r:id="rId48"/>
    <p:sldId id="646" r:id="rId49"/>
    <p:sldId id="809" r:id="rId50"/>
    <p:sldId id="649" r:id="rId51"/>
    <p:sldId id="557" r:id="rId52"/>
    <p:sldId id="734" r:id="rId53"/>
    <p:sldId id="782" r:id="rId54"/>
    <p:sldId id="736" r:id="rId55"/>
    <p:sldId id="737" r:id="rId56"/>
    <p:sldId id="738" r:id="rId57"/>
    <p:sldId id="675" r:id="rId58"/>
    <p:sldId id="739" r:id="rId59"/>
    <p:sldId id="740" r:id="rId60"/>
    <p:sldId id="800" r:id="rId61"/>
    <p:sldId id="846" r:id="rId62"/>
    <p:sldId id="784" r:id="rId63"/>
    <p:sldId id="783" r:id="rId64"/>
    <p:sldId id="799" r:id="rId65"/>
    <p:sldId id="786" r:id="rId66"/>
    <p:sldId id="746" r:id="rId67"/>
    <p:sldId id="743" r:id="rId68"/>
    <p:sldId id="744" r:id="rId69"/>
    <p:sldId id="777" r:id="rId70"/>
    <p:sldId id="850" r:id="rId71"/>
    <p:sldId id="558" r:id="rId72"/>
    <p:sldId id="593" r:id="rId73"/>
    <p:sldId id="594" r:id="rId74"/>
    <p:sldId id="595" r:id="rId75"/>
    <p:sldId id="748" r:id="rId76"/>
    <p:sldId id="766" r:id="rId77"/>
    <p:sldId id="805" r:id="rId78"/>
    <p:sldId id="768" r:id="rId79"/>
    <p:sldId id="769" r:id="rId80"/>
    <p:sldId id="865" r:id="rId81"/>
    <p:sldId id="749" r:id="rId82"/>
    <p:sldId id="847" r:id="rId83"/>
    <p:sldId id="752" r:id="rId84"/>
    <p:sldId id="849" r:id="rId85"/>
    <p:sldId id="851" r:id="rId86"/>
    <p:sldId id="845" r:id="rId87"/>
    <p:sldId id="852" r:id="rId88"/>
    <p:sldId id="758" r:id="rId89"/>
    <p:sldId id="756" r:id="rId90"/>
    <p:sldId id="781" r:id="rId91"/>
    <p:sldId id="801" r:id="rId92"/>
    <p:sldId id="788" r:id="rId93"/>
    <p:sldId id="806" r:id="rId94"/>
    <p:sldId id="761" r:id="rId95"/>
    <p:sldId id="774" r:id="rId96"/>
    <p:sldId id="775" r:id="rId97"/>
    <p:sldId id="724" r:id="rId98"/>
    <p:sldId id="725" r:id="rId99"/>
    <p:sldId id="726" r:id="rId100"/>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大阪府庁" initials="大阪府庁" lastIdx="1" clrIdx="0"/>
  <p:cmAuthor id="1" name="谷川　亜矢子" initials="AT"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0FE0"/>
    <a:srgbClr val="FFFD73"/>
    <a:srgbClr val="FF9685"/>
    <a:srgbClr val="2A2FF6"/>
    <a:srgbClr val="070A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12" autoAdjust="0"/>
    <p:restoredTop sz="94700" autoAdjust="0"/>
  </p:normalViewPr>
  <p:slideViewPr>
    <p:cSldViewPr>
      <p:cViewPr>
        <p:scale>
          <a:sx n="80" d="100"/>
          <a:sy n="80" d="100"/>
        </p:scale>
        <p:origin x="-1032" y="180"/>
      </p:cViewPr>
      <p:guideLst>
        <p:guide orient="horz" pos="2160"/>
        <p:guide pos="2880"/>
      </p:guideLst>
    </p:cSldViewPr>
  </p:slideViewPr>
  <p:outlineViewPr>
    <p:cViewPr>
      <p:scale>
        <a:sx n="33" d="100"/>
        <a:sy n="33" d="100"/>
      </p:scale>
      <p:origin x="0" y="890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ableStyles" Target="tableStyle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TanigawaAya\Desktop\Microsoft%20PowerPoint%20&#20869;&#12398;&#12464;&#12521;&#12501;.xlsx" TargetMode="External"/></Relationships>
</file>

<file path=ppt/charts/_rels/chart10.xml.rels><?xml version="1.0" encoding="UTF-8" standalone="yes"?>
<Relationships xmlns="http://schemas.openxmlformats.org/package/2006/relationships"><Relationship Id="rId2" Type="http://schemas.openxmlformats.org/officeDocument/2006/relationships/oleObject" Target="../embeddings/oleObject3.bin"/><Relationship Id="rId1" Type="http://schemas.openxmlformats.org/officeDocument/2006/relationships/themeOverride" Target="../theme/themeOverride3.xml"/></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4.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16.xml.rels><?xml version="1.0" encoding="UTF-8" standalone="yes"?>
<Relationships xmlns="http://schemas.openxmlformats.org/package/2006/relationships"><Relationship Id="rId1" Type="http://schemas.openxmlformats.org/officeDocument/2006/relationships/oleObject" Target="../embeddings/oleObject4.bin"/></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9.xml.rels><?xml version="1.0" encoding="UTF-8" standalone="yes"?>
<Relationships xmlns="http://schemas.openxmlformats.org/package/2006/relationships"><Relationship Id="rId1" Type="http://schemas.openxmlformats.org/officeDocument/2006/relationships/oleObject" Target="../embeddings/oleObject5.bin"/></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1" Type="http://schemas.openxmlformats.org/officeDocument/2006/relationships/oleObject" Target="../embeddings/oleObject7.bin"/></Relationships>
</file>

<file path=ppt/charts/_rels/chart21.xml.rels><?xml version="1.0" encoding="UTF-8" standalone="yes"?>
<Relationships xmlns="http://schemas.openxmlformats.org/package/2006/relationships"><Relationship Id="rId3" Type="http://schemas.openxmlformats.org/officeDocument/2006/relationships/chartUserShapes" Target="../drawings/drawing8.xml"/><Relationship Id="rId2" Type="http://schemas.openxmlformats.org/officeDocument/2006/relationships/oleObject" Target="../embeddings/oleObject8.bin"/><Relationship Id="rId1" Type="http://schemas.openxmlformats.org/officeDocument/2006/relationships/themeOverride" Target="../theme/themeOverride4.xml"/></Relationships>
</file>

<file path=ppt/charts/_rels/chart22.xml.rels><?xml version="1.0" encoding="UTF-8" standalone="yes"?>
<Relationships xmlns="http://schemas.openxmlformats.org/package/2006/relationships"><Relationship Id="rId1" Type="http://schemas.openxmlformats.org/officeDocument/2006/relationships/oleObject" Target="file:///C:\Users\HayashiharaK\AppData\Local\Temp\Temp1_&#26412;&#20307;&#22259;&#34920;&#12487;&#12540;&#12479;.zip\&#26412;&#20307;&#22259;&#34920;&#12487;&#12540;&#12479;\06-5_&#12304;NEW!&#12305;&#25152;&#24471;&#38542;&#23652;&#21029;&#19990;&#24111;&#25968;&#21106;&#21512;&#12398;&#22793;&#21270;_130718.xlsx" TargetMode="External"/></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24.xml.rels><?xml version="1.0" encoding="UTF-8" standalone="yes"?>
<Relationships xmlns="http://schemas.openxmlformats.org/package/2006/relationships"><Relationship Id="rId3" Type="http://schemas.openxmlformats.org/officeDocument/2006/relationships/chartUserShapes" Target="../drawings/drawing9.xml"/><Relationship Id="rId2" Type="http://schemas.openxmlformats.org/officeDocument/2006/relationships/package" Target="../embeddings/Microsoft_Excel_Worksheet13.xlsx"/><Relationship Id="rId1" Type="http://schemas.openxmlformats.org/officeDocument/2006/relationships/themeOverride" Target="../theme/themeOverride5.xml"/></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26.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package" Target="../embeddings/Microsoft_Excel_Worksheet15.xlsx"/></Relationships>
</file>

<file path=ppt/charts/_rels/chart27.xml.rels><?xml version="1.0" encoding="UTF-8" standalone="yes"?>
<Relationships xmlns="http://schemas.openxmlformats.org/package/2006/relationships"><Relationship Id="rId1" Type="http://schemas.openxmlformats.org/officeDocument/2006/relationships/oleObject" Target="Microsoft%20PowerPoint%20&#20869;&#12398;&#12464;&#12521;&#12501;" TargetMode="External"/></Relationships>
</file>

<file path=ppt/charts/_rels/chart28.xml.rels><?xml version="1.0" encoding="UTF-8" standalone="yes"?>
<Relationships xmlns="http://schemas.openxmlformats.org/package/2006/relationships"><Relationship Id="rId3" Type="http://schemas.openxmlformats.org/officeDocument/2006/relationships/chartUserShapes" Target="../drawings/drawing11.xml"/><Relationship Id="rId2" Type="http://schemas.openxmlformats.org/officeDocument/2006/relationships/package" Target="../embeddings/Microsoft_Excel_Worksheet16.xlsx"/><Relationship Id="rId1" Type="http://schemas.openxmlformats.org/officeDocument/2006/relationships/themeOverride" Target="../theme/themeOverride6.xml"/></Relationships>
</file>

<file path=ppt/charts/_rels/chart29.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package" Target="../embeddings/Microsoft_Excel_Worksheet17.xlsx"/></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oleObject" Target="../embeddings/oleObject2.bin"/><Relationship Id="rId1" Type="http://schemas.openxmlformats.org/officeDocument/2006/relationships/themeOverride" Target="../theme/themeOverride2.xml"/></Relationships>
</file>

<file path=ppt/charts/_rels/chart30.xml.rels><?xml version="1.0" encoding="UTF-8" standalone="yes"?>
<Relationships xmlns="http://schemas.openxmlformats.org/package/2006/relationships"><Relationship Id="rId2" Type="http://schemas.openxmlformats.org/officeDocument/2006/relationships/chartUserShapes" Target="../drawings/drawing13.xml"/><Relationship Id="rId1" Type="http://schemas.openxmlformats.org/officeDocument/2006/relationships/package" Target="../embeddings/Microsoft_Excel_Worksheet18.xlsx"/></Relationships>
</file>

<file path=ppt/charts/_rels/chart31.xml.rels><?xml version="1.0" encoding="UTF-8" standalone="yes"?>
<Relationships xmlns="http://schemas.openxmlformats.org/package/2006/relationships"><Relationship Id="rId2" Type="http://schemas.openxmlformats.org/officeDocument/2006/relationships/chartUserShapes" Target="../drawings/drawing14.xml"/><Relationship Id="rId1" Type="http://schemas.openxmlformats.org/officeDocument/2006/relationships/package" Target="../embeddings/Microsoft_Excel_Worksheet19.xlsx"/></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7.xml"/></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172.19.126.23\kikaku\10&#35336;&#30011;&#12464;&#12523;&#12540;&#12503;&#65288;23.7.12&#65374;&#65289;\04&#25104;&#38263;&#25126;&#30053;\H27\&#12487;&#12540;&#12479;&#38598;\&#12487;&#12540;&#12479;&#12391;&#12415;&#12427;&#31532;&#65298;&#31456;\1.&#20869;&#22806;&#12398;&#38598;&#23458;&#21147;&#24375;&#21270;\&#35370;&#21839;&#29575;.xlsx" TargetMode="Externa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2.xlsx"/></Relationships>
</file>

<file path=ppt/charts/_rels/chart7.xml.rels><?xml version="1.0" encoding="UTF-8" standalone="yes"?>
<Relationships xmlns="http://schemas.openxmlformats.org/package/2006/relationships"><Relationship Id="rId1" Type="http://schemas.openxmlformats.org/officeDocument/2006/relationships/oleObject" Target="Microsoft%20PowerPoint%20&#20869;&#12398;&#12464;&#12521;&#12501;" TargetMode="Externa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3.xlsx"/></Relationships>
</file>

<file path=ppt/charts/_rels/chart9.xml.rels><?xml version="1.0" encoding="UTF-8" standalone="yes"?>
<Relationships xmlns="http://schemas.openxmlformats.org/package/2006/relationships"><Relationship Id="rId1" Type="http://schemas.openxmlformats.org/officeDocument/2006/relationships/oleObject" Target="file:///D:\TanigawaAya\Desktop\&#26053;&#23458;&#20415;&#25968;.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5216951847229064E-2"/>
          <c:y val="0.10228753635827581"/>
          <c:w val="0.83674357009854528"/>
          <c:h val="0.7192222343347654"/>
        </c:manualLayout>
      </c:layout>
      <c:lineChart>
        <c:grouping val="standard"/>
        <c:varyColors val="0"/>
        <c:ser>
          <c:idx val="0"/>
          <c:order val="0"/>
          <c:tx>
            <c:strRef>
              <c:f>'雇用（求人倍率）'!$A$8</c:f>
              <c:strCache>
                <c:ptCount val="1"/>
                <c:pt idx="0">
                  <c:v>新規求人倍率（大阪府）</c:v>
                </c:pt>
              </c:strCache>
            </c:strRef>
          </c:tx>
          <c:marker>
            <c:symbol val="none"/>
          </c:marker>
          <c:cat>
            <c:multiLvlStrRef>
              <c:f>'雇用（求人倍率）'!$B$2:$BC$3</c:f>
              <c:multiLvlStrCache>
                <c:ptCount val="54"/>
                <c:lvl>
                  <c:pt idx="0">
                    <c:v>1</c:v>
                  </c:pt>
                  <c:pt idx="1">
                    <c:v>2</c:v>
                  </c:pt>
                  <c:pt idx="2">
                    <c:v>3</c:v>
                  </c:pt>
                  <c:pt idx="3">
                    <c:v>4</c:v>
                  </c:pt>
                  <c:pt idx="4">
                    <c:v>5</c:v>
                  </c:pt>
                  <c:pt idx="5">
                    <c:v>6</c:v>
                  </c:pt>
                  <c:pt idx="6">
                    <c:v>7</c:v>
                  </c:pt>
                  <c:pt idx="7">
                    <c:v>8</c:v>
                  </c:pt>
                  <c:pt idx="8">
                    <c:v>9</c:v>
                  </c:pt>
                  <c:pt idx="9">
                    <c:v>10</c:v>
                  </c:pt>
                  <c:pt idx="10">
                    <c:v>11</c:v>
                  </c:pt>
                  <c:pt idx="11">
                    <c:v>12</c:v>
                  </c:pt>
                  <c:pt idx="12">
                    <c:v>1</c:v>
                  </c:pt>
                  <c:pt idx="13">
                    <c:v>2</c:v>
                  </c:pt>
                  <c:pt idx="14">
                    <c:v>3</c:v>
                  </c:pt>
                  <c:pt idx="15">
                    <c:v>4</c:v>
                  </c:pt>
                  <c:pt idx="16">
                    <c:v>5</c:v>
                  </c:pt>
                  <c:pt idx="17">
                    <c:v>6</c:v>
                  </c:pt>
                  <c:pt idx="18">
                    <c:v>7</c:v>
                  </c:pt>
                  <c:pt idx="19">
                    <c:v>8</c:v>
                  </c:pt>
                  <c:pt idx="20">
                    <c:v>9</c:v>
                  </c:pt>
                  <c:pt idx="21">
                    <c:v>10</c:v>
                  </c:pt>
                  <c:pt idx="22">
                    <c:v>11</c:v>
                  </c:pt>
                  <c:pt idx="23">
                    <c:v>12</c:v>
                  </c:pt>
                  <c:pt idx="24">
                    <c:v>1</c:v>
                  </c:pt>
                  <c:pt idx="25">
                    <c:v>2</c:v>
                  </c:pt>
                  <c:pt idx="26">
                    <c:v>3</c:v>
                  </c:pt>
                  <c:pt idx="27">
                    <c:v>4</c:v>
                  </c:pt>
                  <c:pt idx="28">
                    <c:v>5</c:v>
                  </c:pt>
                  <c:pt idx="29">
                    <c:v>6</c:v>
                  </c:pt>
                  <c:pt idx="30">
                    <c:v>7</c:v>
                  </c:pt>
                  <c:pt idx="31">
                    <c:v>8</c:v>
                  </c:pt>
                  <c:pt idx="32">
                    <c:v>9</c:v>
                  </c:pt>
                  <c:pt idx="33">
                    <c:v>10</c:v>
                  </c:pt>
                  <c:pt idx="34">
                    <c:v>11</c:v>
                  </c:pt>
                  <c:pt idx="35">
                    <c:v>12</c:v>
                  </c:pt>
                  <c:pt idx="36">
                    <c:v>1</c:v>
                  </c:pt>
                  <c:pt idx="37">
                    <c:v>2</c:v>
                  </c:pt>
                  <c:pt idx="38">
                    <c:v>3</c:v>
                  </c:pt>
                  <c:pt idx="39">
                    <c:v>4</c:v>
                  </c:pt>
                  <c:pt idx="40">
                    <c:v>5</c:v>
                  </c:pt>
                  <c:pt idx="41">
                    <c:v>6</c:v>
                  </c:pt>
                  <c:pt idx="42">
                    <c:v>7</c:v>
                  </c:pt>
                  <c:pt idx="43">
                    <c:v>8</c:v>
                  </c:pt>
                  <c:pt idx="44">
                    <c:v>9</c:v>
                  </c:pt>
                  <c:pt idx="45">
                    <c:v>10</c:v>
                  </c:pt>
                  <c:pt idx="46">
                    <c:v>11</c:v>
                  </c:pt>
                  <c:pt idx="47">
                    <c:v>12</c:v>
                  </c:pt>
                  <c:pt idx="48">
                    <c:v>1</c:v>
                  </c:pt>
                  <c:pt idx="49">
                    <c:v>2</c:v>
                  </c:pt>
                  <c:pt idx="50">
                    <c:v>3</c:v>
                  </c:pt>
                  <c:pt idx="51">
                    <c:v>4</c:v>
                  </c:pt>
                  <c:pt idx="52">
                    <c:v>5</c:v>
                  </c:pt>
                  <c:pt idx="53">
                    <c:v>6</c:v>
                  </c:pt>
                </c:lvl>
                <c:lvl>
                  <c:pt idx="0">
                    <c:v>H23</c:v>
                  </c:pt>
                  <c:pt idx="12">
                    <c:v>H24</c:v>
                  </c:pt>
                  <c:pt idx="24">
                    <c:v>H25</c:v>
                  </c:pt>
                  <c:pt idx="36">
                    <c:v>H26</c:v>
                  </c:pt>
                  <c:pt idx="48">
                    <c:v>H27</c:v>
                  </c:pt>
                </c:lvl>
              </c:multiLvlStrCache>
            </c:multiLvlStrRef>
          </c:cat>
          <c:val>
            <c:numRef>
              <c:f>'雇用（求人倍率）'!$B$8:$BC$8</c:f>
              <c:numCache>
                <c:formatCode>0.00_ </c:formatCode>
                <c:ptCount val="54"/>
                <c:pt idx="0">
                  <c:v>0.99</c:v>
                </c:pt>
                <c:pt idx="1">
                  <c:v>1.04</c:v>
                </c:pt>
                <c:pt idx="2">
                  <c:v>0.98</c:v>
                </c:pt>
                <c:pt idx="3">
                  <c:v>1.02</c:v>
                </c:pt>
                <c:pt idx="4">
                  <c:v>1.04</c:v>
                </c:pt>
                <c:pt idx="5">
                  <c:v>0.98</c:v>
                </c:pt>
                <c:pt idx="6">
                  <c:v>1.04</c:v>
                </c:pt>
                <c:pt idx="7">
                  <c:v>1.05</c:v>
                </c:pt>
                <c:pt idx="8">
                  <c:v>1.1299999999999999</c:v>
                </c:pt>
                <c:pt idx="9">
                  <c:v>1.1000000000000001</c:v>
                </c:pt>
                <c:pt idx="10">
                  <c:v>1.1299999999999999</c:v>
                </c:pt>
                <c:pt idx="11">
                  <c:v>1.1399999999999999</c:v>
                </c:pt>
                <c:pt idx="12">
                  <c:v>1.1499999999999999</c:v>
                </c:pt>
                <c:pt idx="13">
                  <c:v>1.18</c:v>
                </c:pt>
                <c:pt idx="14">
                  <c:v>1.19</c:v>
                </c:pt>
                <c:pt idx="15">
                  <c:v>1.21</c:v>
                </c:pt>
                <c:pt idx="16">
                  <c:v>1.29</c:v>
                </c:pt>
                <c:pt idx="17">
                  <c:v>1.29</c:v>
                </c:pt>
                <c:pt idx="18">
                  <c:v>1.31</c:v>
                </c:pt>
                <c:pt idx="19">
                  <c:v>1.33</c:v>
                </c:pt>
                <c:pt idx="20">
                  <c:v>1.3</c:v>
                </c:pt>
                <c:pt idx="21">
                  <c:v>1.34</c:v>
                </c:pt>
                <c:pt idx="22">
                  <c:v>1.36</c:v>
                </c:pt>
                <c:pt idx="23">
                  <c:v>1.34</c:v>
                </c:pt>
                <c:pt idx="24">
                  <c:v>1.38</c:v>
                </c:pt>
                <c:pt idx="25">
                  <c:v>1.48</c:v>
                </c:pt>
                <c:pt idx="26">
                  <c:v>1.5</c:v>
                </c:pt>
                <c:pt idx="27">
                  <c:v>1.47</c:v>
                </c:pt>
                <c:pt idx="28">
                  <c:v>1.51</c:v>
                </c:pt>
                <c:pt idx="29">
                  <c:v>1.62</c:v>
                </c:pt>
                <c:pt idx="30">
                  <c:v>1.56</c:v>
                </c:pt>
                <c:pt idx="31">
                  <c:v>1.54</c:v>
                </c:pt>
                <c:pt idx="32">
                  <c:v>1.63</c:v>
                </c:pt>
                <c:pt idx="33">
                  <c:v>1.65</c:v>
                </c:pt>
                <c:pt idx="34">
                  <c:v>1.67</c:v>
                </c:pt>
                <c:pt idx="35">
                  <c:v>1.74</c:v>
                </c:pt>
                <c:pt idx="36">
                  <c:v>1.74</c:v>
                </c:pt>
                <c:pt idx="37">
                  <c:v>1.8</c:v>
                </c:pt>
                <c:pt idx="38">
                  <c:v>1.81</c:v>
                </c:pt>
                <c:pt idx="39">
                  <c:v>1.68</c:v>
                </c:pt>
                <c:pt idx="40">
                  <c:v>1.71</c:v>
                </c:pt>
                <c:pt idx="41">
                  <c:v>1.81</c:v>
                </c:pt>
                <c:pt idx="42">
                  <c:v>1.7</c:v>
                </c:pt>
                <c:pt idx="43">
                  <c:v>1.73</c:v>
                </c:pt>
                <c:pt idx="44">
                  <c:v>1.71</c:v>
                </c:pt>
                <c:pt idx="45">
                  <c:v>1.71</c:v>
                </c:pt>
                <c:pt idx="46">
                  <c:v>1.74</c:v>
                </c:pt>
                <c:pt idx="47">
                  <c:v>1.83</c:v>
                </c:pt>
                <c:pt idx="48">
                  <c:v>1.88</c:v>
                </c:pt>
                <c:pt idx="49" formatCode="0.00_);[Red]\(0.00\)">
                  <c:v>1.8</c:v>
                </c:pt>
                <c:pt idx="50" formatCode="0.00_);[Red]\(0.00\)">
                  <c:v>1.83</c:v>
                </c:pt>
                <c:pt idx="51">
                  <c:v>1.86</c:v>
                </c:pt>
                <c:pt idx="52" formatCode="0.00_);[Red]\(0.00\)">
                  <c:v>1.88</c:v>
                </c:pt>
                <c:pt idx="53" formatCode="0.00_);[Red]\(0.00\)">
                  <c:v>1.86</c:v>
                </c:pt>
              </c:numCache>
            </c:numRef>
          </c:val>
          <c:smooth val="0"/>
        </c:ser>
        <c:ser>
          <c:idx val="1"/>
          <c:order val="1"/>
          <c:tx>
            <c:strRef>
              <c:f>'雇用（求人倍率）'!$A$9</c:f>
              <c:strCache>
                <c:ptCount val="1"/>
                <c:pt idx="0">
                  <c:v>新規求人倍率（全国）</c:v>
                </c:pt>
              </c:strCache>
            </c:strRef>
          </c:tx>
          <c:spPr>
            <a:ln>
              <a:prstDash val="dash"/>
            </a:ln>
          </c:spPr>
          <c:marker>
            <c:symbol val="none"/>
          </c:marker>
          <c:cat>
            <c:multiLvlStrRef>
              <c:f>'雇用（求人倍率）'!$B$2:$BC$3</c:f>
              <c:multiLvlStrCache>
                <c:ptCount val="54"/>
                <c:lvl>
                  <c:pt idx="0">
                    <c:v>1</c:v>
                  </c:pt>
                  <c:pt idx="1">
                    <c:v>2</c:v>
                  </c:pt>
                  <c:pt idx="2">
                    <c:v>3</c:v>
                  </c:pt>
                  <c:pt idx="3">
                    <c:v>4</c:v>
                  </c:pt>
                  <c:pt idx="4">
                    <c:v>5</c:v>
                  </c:pt>
                  <c:pt idx="5">
                    <c:v>6</c:v>
                  </c:pt>
                  <c:pt idx="6">
                    <c:v>7</c:v>
                  </c:pt>
                  <c:pt idx="7">
                    <c:v>8</c:v>
                  </c:pt>
                  <c:pt idx="8">
                    <c:v>9</c:v>
                  </c:pt>
                  <c:pt idx="9">
                    <c:v>10</c:v>
                  </c:pt>
                  <c:pt idx="10">
                    <c:v>11</c:v>
                  </c:pt>
                  <c:pt idx="11">
                    <c:v>12</c:v>
                  </c:pt>
                  <c:pt idx="12">
                    <c:v>1</c:v>
                  </c:pt>
                  <c:pt idx="13">
                    <c:v>2</c:v>
                  </c:pt>
                  <c:pt idx="14">
                    <c:v>3</c:v>
                  </c:pt>
                  <c:pt idx="15">
                    <c:v>4</c:v>
                  </c:pt>
                  <c:pt idx="16">
                    <c:v>5</c:v>
                  </c:pt>
                  <c:pt idx="17">
                    <c:v>6</c:v>
                  </c:pt>
                  <c:pt idx="18">
                    <c:v>7</c:v>
                  </c:pt>
                  <c:pt idx="19">
                    <c:v>8</c:v>
                  </c:pt>
                  <c:pt idx="20">
                    <c:v>9</c:v>
                  </c:pt>
                  <c:pt idx="21">
                    <c:v>10</c:v>
                  </c:pt>
                  <c:pt idx="22">
                    <c:v>11</c:v>
                  </c:pt>
                  <c:pt idx="23">
                    <c:v>12</c:v>
                  </c:pt>
                  <c:pt idx="24">
                    <c:v>1</c:v>
                  </c:pt>
                  <c:pt idx="25">
                    <c:v>2</c:v>
                  </c:pt>
                  <c:pt idx="26">
                    <c:v>3</c:v>
                  </c:pt>
                  <c:pt idx="27">
                    <c:v>4</c:v>
                  </c:pt>
                  <c:pt idx="28">
                    <c:v>5</c:v>
                  </c:pt>
                  <c:pt idx="29">
                    <c:v>6</c:v>
                  </c:pt>
                  <c:pt idx="30">
                    <c:v>7</c:v>
                  </c:pt>
                  <c:pt idx="31">
                    <c:v>8</c:v>
                  </c:pt>
                  <c:pt idx="32">
                    <c:v>9</c:v>
                  </c:pt>
                  <c:pt idx="33">
                    <c:v>10</c:v>
                  </c:pt>
                  <c:pt idx="34">
                    <c:v>11</c:v>
                  </c:pt>
                  <c:pt idx="35">
                    <c:v>12</c:v>
                  </c:pt>
                  <c:pt idx="36">
                    <c:v>1</c:v>
                  </c:pt>
                  <c:pt idx="37">
                    <c:v>2</c:v>
                  </c:pt>
                  <c:pt idx="38">
                    <c:v>3</c:v>
                  </c:pt>
                  <c:pt idx="39">
                    <c:v>4</c:v>
                  </c:pt>
                  <c:pt idx="40">
                    <c:v>5</c:v>
                  </c:pt>
                  <c:pt idx="41">
                    <c:v>6</c:v>
                  </c:pt>
                  <c:pt idx="42">
                    <c:v>7</c:v>
                  </c:pt>
                  <c:pt idx="43">
                    <c:v>8</c:v>
                  </c:pt>
                  <c:pt idx="44">
                    <c:v>9</c:v>
                  </c:pt>
                  <c:pt idx="45">
                    <c:v>10</c:v>
                  </c:pt>
                  <c:pt idx="46">
                    <c:v>11</c:v>
                  </c:pt>
                  <c:pt idx="47">
                    <c:v>12</c:v>
                  </c:pt>
                  <c:pt idx="48">
                    <c:v>1</c:v>
                  </c:pt>
                  <c:pt idx="49">
                    <c:v>2</c:v>
                  </c:pt>
                  <c:pt idx="50">
                    <c:v>3</c:v>
                  </c:pt>
                  <c:pt idx="51">
                    <c:v>4</c:v>
                  </c:pt>
                  <c:pt idx="52">
                    <c:v>5</c:v>
                  </c:pt>
                  <c:pt idx="53">
                    <c:v>6</c:v>
                  </c:pt>
                </c:lvl>
                <c:lvl>
                  <c:pt idx="0">
                    <c:v>H23</c:v>
                  </c:pt>
                  <c:pt idx="12">
                    <c:v>H24</c:v>
                  </c:pt>
                  <c:pt idx="24">
                    <c:v>H25</c:v>
                  </c:pt>
                  <c:pt idx="36">
                    <c:v>H26</c:v>
                  </c:pt>
                  <c:pt idx="48">
                    <c:v>H27</c:v>
                  </c:pt>
                </c:lvl>
              </c:multiLvlStrCache>
            </c:multiLvlStrRef>
          </c:cat>
          <c:val>
            <c:numRef>
              <c:f>'雇用（求人倍率）'!$B$9:$BC$9</c:f>
              <c:numCache>
                <c:formatCode>0.00_ </c:formatCode>
                <c:ptCount val="54"/>
                <c:pt idx="0">
                  <c:v>1.02</c:v>
                </c:pt>
                <c:pt idx="1">
                  <c:v>0.98</c:v>
                </c:pt>
                <c:pt idx="2">
                  <c:v>0.98</c:v>
                </c:pt>
                <c:pt idx="3">
                  <c:v>0.95</c:v>
                </c:pt>
                <c:pt idx="4">
                  <c:v>0.97</c:v>
                </c:pt>
                <c:pt idx="5">
                  <c:v>1</c:v>
                </c:pt>
                <c:pt idx="6">
                  <c:v>1.07</c:v>
                </c:pt>
                <c:pt idx="7">
                  <c:v>1.05</c:v>
                </c:pt>
                <c:pt idx="8">
                  <c:v>1.1399999999999999</c:v>
                </c:pt>
                <c:pt idx="9">
                  <c:v>1.1499999999999999</c:v>
                </c:pt>
                <c:pt idx="10">
                  <c:v>1.17</c:v>
                </c:pt>
                <c:pt idx="11">
                  <c:v>1.2</c:v>
                </c:pt>
                <c:pt idx="12">
                  <c:v>1.22</c:v>
                </c:pt>
                <c:pt idx="13">
                  <c:v>1.23</c:v>
                </c:pt>
                <c:pt idx="14">
                  <c:v>1.23</c:v>
                </c:pt>
                <c:pt idx="15">
                  <c:v>1.25</c:v>
                </c:pt>
                <c:pt idx="16">
                  <c:v>1.28</c:v>
                </c:pt>
                <c:pt idx="17">
                  <c:v>1.28</c:v>
                </c:pt>
                <c:pt idx="18">
                  <c:v>1.29</c:v>
                </c:pt>
                <c:pt idx="19">
                  <c:v>1.32</c:v>
                </c:pt>
                <c:pt idx="20">
                  <c:v>1.31</c:v>
                </c:pt>
                <c:pt idx="21">
                  <c:v>1.3</c:v>
                </c:pt>
                <c:pt idx="22">
                  <c:v>1.33</c:v>
                </c:pt>
                <c:pt idx="23">
                  <c:v>1.34</c:v>
                </c:pt>
                <c:pt idx="24">
                  <c:v>1.34</c:v>
                </c:pt>
                <c:pt idx="25">
                  <c:v>1.34</c:v>
                </c:pt>
                <c:pt idx="26">
                  <c:v>1.38</c:v>
                </c:pt>
                <c:pt idx="27">
                  <c:v>1.4</c:v>
                </c:pt>
                <c:pt idx="28">
                  <c:v>1.42</c:v>
                </c:pt>
                <c:pt idx="29">
                  <c:v>1.47</c:v>
                </c:pt>
                <c:pt idx="30">
                  <c:v>1.46</c:v>
                </c:pt>
                <c:pt idx="31">
                  <c:v>1.49</c:v>
                </c:pt>
                <c:pt idx="32">
                  <c:v>1.52</c:v>
                </c:pt>
                <c:pt idx="33">
                  <c:v>1.57</c:v>
                </c:pt>
                <c:pt idx="34">
                  <c:v>1.58</c:v>
                </c:pt>
                <c:pt idx="35">
                  <c:v>1.6</c:v>
                </c:pt>
                <c:pt idx="36">
                  <c:v>1.63</c:v>
                </c:pt>
                <c:pt idx="37">
                  <c:v>1.63</c:v>
                </c:pt>
                <c:pt idx="38">
                  <c:v>1.64</c:v>
                </c:pt>
                <c:pt idx="39">
                  <c:v>1.64</c:v>
                </c:pt>
                <c:pt idx="40">
                  <c:v>1.64</c:v>
                </c:pt>
                <c:pt idx="41">
                  <c:v>1.65</c:v>
                </c:pt>
                <c:pt idx="42">
                  <c:v>1.66</c:v>
                </c:pt>
                <c:pt idx="43">
                  <c:v>1.65</c:v>
                </c:pt>
                <c:pt idx="44">
                  <c:v>1.68</c:v>
                </c:pt>
                <c:pt idx="45">
                  <c:v>1.69</c:v>
                </c:pt>
                <c:pt idx="46">
                  <c:v>1.69</c:v>
                </c:pt>
                <c:pt idx="47">
                  <c:v>1.77</c:v>
                </c:pt>
                <c:pt idx="48">
                  <c:v>1.77</c:v>
                </c:pt>
                <c:pt idx="49" formatCode="0.00_);[Red]\(0.00\)">
                  <c:v>1.63</c:v>
                </c:pt>
                <c:pt idx="50" formatCode="0.00_);[Red]\(0.00\)">
                  <c:v>1.72</c:v>
                </c:pt>
                <c:pt idx="51">
                  <c:v>1.77</c:v>
                </c:pt>
                <c:pt idx="52" formatCode="0.00_);[Red]\(0.00\)">
                  <c:v>1.78</c:v>
                </c:pt>
                <c:pt idx="53" formatCode="0.00_);[Red]\(0.00\)">
                  <c:v>1.78</c:v>
                </c:pt>
              </c:numCache>
            </c:numRef>
          </c:val>
          <c:smooth val="0"/>
        </c:ser>
        <c:ser>
          <c:idx val="3"/>
          <c:order val="2"/>
          <c:tx>
            <c:strRef>
              <c:f>'雇用（求人倍率）'!$A$10</c:f>
              <c:strCache>
                <c:ptCount val="1"/>
                <c:pt idx="0">
                  <c:v>有効求人倍率（大阪府）</c:v>
                </c:pt>
              </c:strCache>
            </c:strRef>
          </c:tx>
          <c:marker>
            <c:symbol val="none"/>
          </c:marker>
          <c:cat>
            <c:multiLvlStrRef>
              <c:f>'雇用（求人倍率）'!$B$2:$BC$3</c:f>
              <c:multiLvlStrCache>
                <c:ptCount val="54"/>
                <c:lvl>
                  <c:pt idx="0">
                    <c:v>1</c:v>
                  </c:pt>
                  <c:pt idx="1">
                    <c:v>2</c:v>
                  </c:pt>
                  <c:pt idx="2">
                    <c:v>3</c:v>
                  </c:pt>
                  <c:pt idx="3">
                    <c:v>4</c:v>
                  </c:pt>
                  <c:pt idx="4">
                    <c:v>5</c:v>
                  </c:pt>
                  <c:pt idx="5">
                    <c:v>6</c:v>
                  </c:pt>
                  <c:pt idx="6">
                    <c:v>7</c:v>
                  </c:pt>
                  <c:pt idx="7">
                    <c:v>8</c:v>
                  </c:pt>
                  <c:pt idx="8">
                    <c:v>9</c:v>
                  </c:pt>
                  <c:pt idx="9">
                    <c:v>10</c:v>
                  </c:pt>
                  <c:pt idx="10">
                    <c:v>11</c:v>
                  </c:pt>
                  <c:pt idx="11">
                    <c:v>12</c:v>
                  </c:pt>
                  <c:pt idx="12">
                    <c:v>1</c:v>
                  </c:pt>
                  <c:pt idx="13">
                    <c:v>2</c:v>
                  </c:pt>
                  <c:pt idx="14">
                    <c:v>3</c:v>
                  </c:pt>
                  <c:pt idx="15">
                    <c:v>4</c:v>
                  </c:pt>
                  <c:pt idx="16">
                    <c:v>5</c:v>
                  </c:pt>
                  <c:pt idx="17">
                    <c:v>6</c:v>
                  </c:pt>
                  <c:pt idx="18">
                    <c:v>7</c:v>
                  </c:pt>
                  <c:pt idx="19">
                    <c:v>8</c:v>
                  </c:pt>
                  <c:pt idx="20">
                    <c:v>9</c:v>
                  </c:pt>
                  <c:pt idx="21">
                    <c:v>10</c:v>
                  </c:pt>
                  <c:pt idx="22">
                    <c:v>11</c:v>
                  </c:pt>
                  <c:pt idx="23">
                    <c:v>12</c:v>
                  </c:pt>
                  <c:pt idx="24">
                    <c:v>1</c:v>
                  </c:pt>
                  <c:pt idx="25">
                    <c:v>2</c:v>
                  </c:pt>
                  <c:pt idx="26">
                    <c:v>3</c:v>
                  </c:pt>
                  <c:pt idx="27">
                    <c:v>4</c:v>
                  </c:pt>
                  <c:pt idx="28">
                    <c:v>5</c:v>
                  </c:pt>
                  <c:pt idx="29">
                    <c:v>6</c:v>
                  </c:pt>
                  <c:pt idx="30">
                    <c:v>7</c:v>
                  </c:pt>
                  <c:pt idx="31">
                    <c:v>8</c:v>
                  </c:pt>
                  <c:pt idx="32">
                    <c:v>9</c:v>
                  </c:pt>
                  <c:pt idx="33">
                    <c:v>10</c:v>
                  </c:pt>
                  <c:pt idx="34">
                    <c:v>11</c:v>
                  </c:pt>
                  <c:pt idx="35">
                    <c:v>12</c:v>
                  </c:pt>
                  <c:pt idx="36">
                    <c:v>1</c:v>
                  </c:pt>
                  <c:pt idx="37">
                    <c:v>2</c:v>
                  </c:pt>
                  <c:pt idx="38">
                    <c:v>3</c:v>
                  </c:pt>
                  <c:pt idx="39">
                    <c:v>4</c:v>
                  </c:pt>
                  <c:pt idx="40">
                    <c:v>5</c:v>
                  </c:pt>
                  <c:pt idx="41">
                    <c:v>6</c:v>
                  </c:pt>
                  <c:pt idx="42">
                    <c:v>7</c:v>
                  </c:pt>
                  <c:pt idx="43">
                    <c:v>8</c:v>
                  </c:pt>
                  <c:pt idx="44">
                    <c:v>9</c:v>
                  </c:pt>
                  <c:pt idx="45">
                    <c:v>10</c:v>
                  </c:pt>
                  <c:pt idx="46">
                    <c:v>11</c:v>
                  </c:pt>
                  <c:pt idx="47">
                    <c:v>12</c:v>
                  </c:pt>
                  <c:pt idx="48">
                    <c:v>1</c:v>
                  </c:pt>
                  <c:pt idx="49">
                    <c:v>2</c:v>
                  </c:pt>
                  <c:pt idx="50">
                    <c:v>3</c:v>
                  </c:pt>
                  <c:pt idx="51">
                    <c:v>4</c:v>
                  </c:pt>
                  <c:pt idx="52">
                    <c:v>5</c:v>
                  </c:pt>
                  <c:pt idx="53">
                    <c:v>6</c:v>
                  </c:pt>
                </c:lvl>
                <c:lvl>
                  <c:pt idx="0">
                    <c:v>H23</c:v>
                  </c:pt>
                  <c:pt idx="12">
                    <c:v>H24</c:v>
                  </c:pt>
                  <c:pt idx="24">
                    <c:v>H25</c:v>
                  </c:pt>
                  <c:pt idx="36">
                    <c:v>H26</c:v>
                  </c:pt>
                  <c:pt idx="48">
                    <c:v>H27</c:v>
                  </c:pt>
                </c:lvl>
              </c:multiLvlStrCache>
            </c:multiLvlStrRef>
          </c:cat>
          <c:val>
            <c:numRef>
              <c:f>'雇用（求人倍率）'!$B$10:$BC$10</c:f>
              <c:numCache>
                <c:formatCode>0.00_ </c:formatCode>
                <c:ptCount val="54"/>
                <c:pt idx="0">
                  <c:v>0.6</c:v>
                </c:pt>
                <c:pt idx="1">
                  <c:v>0.63</c:v>
                </c:pt>
                <c:pt idx="2">
                  <c:v>0.63</c:v>
                </c:pt>
                <c:pt idx="3">
                  <c:v>0.64</c:v>
                </c:pt>
                <c:pt idx="4">
                  <c:v>0.63</c:v>
                </c:pt>
                <c:pt idx="5">
                  <c:v>0.64</c:v>
                </c:pt>
                <c:pt idx="6">
                  <c:v>0.64</c:v>
                </c:pt>
                <c:pt idx="7">
                  <c:v>0.66</c:v>
                </c:pt>
                <c:pt idx="8">
                  <c:v>0.67</c:v>
                </c:pt>
                <c:pt idx="9">
                  <c:v>0.69</c:v>
                </c:pt>
                <c:pt idx="10">
                  <c:v>0.7</c:v>
                </c:pt>
                <c:pt idx="11">
                  <c:v>0.7</c:v>
                </c:pt>
                <c:pt idx="12">
                  <c:v>0.71</c:v>
                </c:pt>
                <c:pt idx="13">
                  <c:v>0.71</c:v>
                </c:pt>
                <c:pt idx="14">
                  <c:v>0.72</c:v>
                </c:pt>
                <c:pt idx="15">
                  <c:v>0.74</c:v>
                </c:pt>
                <c:pt idx="16">
                  <c:v>0.75</c:v>
                </c:pt>
                <c:pt idx="17">
                  <c:v>0.77</c:v>
                </c:pt>
                <c:pt idx="18">
                  <c:v>0.79</c:v>
                </c:pt>
                <c:pt idx="19">
                  <c:v>0.8</c:v>
                </c:pt>
                <c:pt idx="20">
                  <c:v>0.81</c:v>
                </c:pt>
                <c:pt idx="21">
                  <c:v>0.82</c:v>
                </c:pt>
                <c:pt idx="22">
                  <c:v>0.82</c:v>
                </c:pt>
                <c:pt idx="23">
                  <c:v>0.83</c:v>
                </c:pt>
                <c:pt idx="24">
                  <c:v>0.85</c:v>
                </c:pt>
                <c:pt idx="25">
                  <c:v>0.88</c:v>
                </c:pt>
                <c:pt idx="26">
                  <c:v>0.9</c:v>
                </c:pt>
                <c:pt idx="27">
                  <c:v>0.92</c:v>
                </c:pt>
                <c:pt idx="28">
                  <c:v>0.93</c:v>
                </c:pt>
                <c:pt idx="29">
                  <c:v>0.95</c:v>
                </c:pt>
                <c:pt idx="30">
                  <c:v>0.96</c:v>
                </c:pt>
                <c:pt idx="31">
                  <c:v>0.98</c:v>
                </c:pt>
                <c:pt idx="32">
                  <c:v>0.99</c:v>
                </c:pt>
                <c:pt idx="33">
                  <c:v>1.02</c:v>
                </c:pt>
                <c:pt idx="34">
                  <c:v>1.04</c:v>
                </c:pt>
                <c:pt idx="35">
                  <c:v>1.07</c:v>
                </c:pt>
                <c:pt idx="36">
                  <c:v>1.08</c:v>
                </c:pt>
                <c:pt idx="37">
                  <c:v>1.1000000000000001</c:v>
                </c:pt>
                <c:pt idx="38">
                  <c:v>1.1000000000000001</c:v>
                </c:pt>
                <c:pt idx="39">
                  <c:v>1.0900000000000001</c:v>
                </c:pt>
                <c:pt idx="40">
                  <c:v>1.1000000000000001</c:v>
                </c:pt>
                <c:pt idx="41">
                  <c:v>1.1100000000000001</c:v>
                </c:pt>
                <c:pt idx="42">
                  <c:v>1.1200000000000001</c:v>
                </c:pt>
                <c:pt idx="43">
                  <c:v>1.1299999999999999</c:v>
                </c:pt>
                <c:pt idx="44">
                  <c:v>1.1000000000000001</c:v>
                </c:pt>
                <c:pt idx="45">
                  <c:v>1.1100000000000001</c:v>
                </c:pt>
                <c:pt idx="46">
                  <c:v>1.1200000000000001</c:v>
                </c:pt>
                <c:pt idx="47">
                  <c:v>1.1399999999999999</c:v>
                </c:pt>
                <c:pt idx="48">
                  <c:v>1.1499999999999999</c:v>
                </c:pt>
                <c:pt idx="49" formatCode="0.00_);[Red]\(0.00\)">
                  <c:v>1.1499999999999999</c:v>
                </c:pt>
                <c:pt idx="50" formatCode="0.00_);[Red]\(0.00\)">
                  <c:v>1.1399999999999999</c:v>
                </c:pt>
                <c:pt idx="51">
                  <c:v>1.17</c:v>
                </c:pt>
                <c:pt idx="52" formatCode="0.00_);[Red]\(0.00\)">
                  <c:v>1.2</c:v>
                </c:pt>
                <c:pt idx="53" formatCode="0.00_);[Red]\(0.00\)">
                  <c:v>1.19</c:v>
                </c:pt>
              </c:numCache>
            </c:numRef>
          </c:val>
          <c:smooth val="0"/>
        </c:ser>
        <c:ser>
          <c:idx val="4"/>
          <c:order val="3"/>
          <c:tx>
            <c:strRef>
              <c:f>'雇用（求人倍率）'!$A$11</c:f>
              <c:strCache>
                <c:ptCount val="1"/>
                <c:pt idx="0">
                  <c:v>有効求人倍率（全国）</c:v>
                </c:pt>
              </c:strCache>
            </c:strRef>
          </c:tx>
          <c:spPr>
            <a:ln>
              <a:prstDash val="sysDash"/>
            </a:ln>
          </c:spPr>
          <c:marker>
            <c:symbol val="none"/>
          </c:marker>
          <c:cat>
            <c:multiLvlStrRef>
              <c:f>'雇用（求人倍率）'!$B$2:$BC$3</c:f>
              <c:multiLvlStrCache>
                <c:ptCount val="54"/>
                <c:lvl>
                  <c:pt idx="0">
                    <c:v>1</c:v>
                  </c:pt>
                  <c:pt idx="1">
                    <c:v>2</c:v>
                  </c:pt>
                  <c:pt idx="2">
                    <c:v>3</c:v>
                  </c:pt>
                  <c:pt idx="3">
                    <c:v>4</c:v>
                  </c:pt>
                  <c:pt idx="4">
                    <c:v>5</c:v>
                  </c:pt>
                  <c:pt idx="5">
                    <c:v>6</c:v>
                  </c:pt>
                  <c:pt idx="6">
                    <c:v>7</c:v>
                  </c:pt>
                  <c:pt idx="7">
                    <c:v>8</c:v>
                  </c:pt>
                  <c:pt idx="8">
                    <c:v>9</c:v>
                  </c:pt>
                  <c:pt idx="9">
                    <c:v>10</c:v>
                  </c:pt>
                  <c:pt idx="10">
                    <c:v>11</c:v>
                  </c:pt>
                  <c:pt idx="11">
                    <c:v>12</c:v>
                  </c:pt>
                  <c:pt idx="12">
                    <c:v>1</c:v>
                  </c:pt>
                  <c:pt idx="13">
                    <c:v>2</c:v>
                  </c:pt>
                  <c:pt idx="14">
                    <c:v>3</c:v>
                  </c:pt>
                  <c:pt idx="15">
                    <c:v>4</c:v>
                  </c:pt>
                  <c:pt idx="16">
                    <c:v>5</c:v>
                  </c:pt>
                  <c:pt idx="17">
                    <c:v>6</c:v>
                  </c:pt>
                  <c:pt idx="18">
                    <c:v>7</c:v>
                  </c:pt>
                  <c:pt idx="19">
                    <c:v>8</c:v>
                  </c:pt>
                  <c:pt idx="20">
                    <c:v>9</c:v>
                  </c:pt>
                  <c:pt idx="21">
                    <c:v>10</c:v>
                  </c:pt>
                  <c:pt idx="22">
                    <c:v>11</c:v>
                  </c:pt>
                  <c:pt idx="23">
                    <c:v>12</c:v>
                  </c:pt>
                  <c:pt idx="24">
                    <c:v>1</c:v>
                  </c:pt>
                  <c:pt idx="25">
                    <c:v>2</c:v>
                  </c:pt>
                  <c:pt idx="26">
                    <c:v>3</c:v>
                  </c:pt>
                  <c:pt idx="27">
                    <c:v>4</c:v>
                  </c:pt>
                  <c:pt idx="28">
                    <c:v>5</c:v>
                  </c:pt>
                  <c:pt idx="29">
                    <c:v>6</c:v>
                  </c:pt>
                  <c:pt idx="30">
                    <c:v>7</c:v>
                  </c:pt>
                  <c:pt idx="31">
                    <c:v>8</c:v>
                  </c:pt>
                  <c:pt idx="32">
                    <c:v>9</c:v>
                  </c:pt>
                  <c:pt idx="33">
                    <c:v>10</c:v>
                  </c:pt>
                  <c:pt idx="34">
                    <c:v>11</c:v>
                  </c:pt>
                  <c:pt idx="35">
                    <c:v>12</c:v>
                  </c:pt>
                  <c:pt idx="36">
                    <c:v>1</c:v>
                  </c:pt>
                  <c:pt idx="37">
                    <c:v>2</c:v>
                  </c:pt>
                  <c:pt idx="38">
                    <c:v>3</c:v>
                  </c:pt>
                  <c:pt idx="39">
                    <c:v>4</c:v>
                  </c:pt>
                  <c:pt idx="40">
                    <c:v>5</c:v>
                  </c:pt>
                  <c:pt idx="41">
                    <c:v>6</c:v>
                  </c:pt>
                  <c:pt idx="42">
                    <c:v>7</c:v>
                  </c:pt>
                  <c:pt idx="43">
                    <c:v>8</c:v>
                  </c:pt>
                  <c:pt idx="44">
                    <c:v>9</c:v>
                  </c:pt>
                  <c:pt idx="45">
                    <c:v>10</c:v>
                  </c:pt>
                  <c:pt idx="46">
                    <c:v>11</c:v>
                  </c:pt>
                  <c:pt idx="47">
                    <c:v>12</c:v>
                  </c:pt>
                  <c:pt idx="48">
                    <c:v>1</c:v>
                  </c:pt>
                  <c:pt idx="49">
                    <c:v>2</c:v>
                  </c:pt>
                  <c:pt idx="50">
                    <c:v>3</c:v>
                  </c:pt>
                  <c:pt idx="51">
                    <c:v>4</c:v>
                  </c:pt>
                  <c:pt idx="52">
                    <c:v>5</c:v>
                  </c:pt>
                  <c:pt idx="53">
                    <c:v>6</c:v>
                  </c:pt>
                </c:lvl>
                <c:lvl>
                  <c:pt idx="0">
                    <c:v>H23</c:v>
                  </c:pt>
                  <c:pt idx="12">
                    <c:v>H24</c:v>
                  </c:pt>
                  <c:pt idx="24">
                    <c:v>H25</c:v>
                  </c:pt>
                  <c:pt idx="36">
                    <c:v>H26</c:v>
                  </c:pt>
                  <c:pt idx="48">
                    <c:v>H27</c:v>
                  </c:pt>
                </c:lvl>
              </c:multiLvlStrCache>
            </c:multiLvlStrRef>
          </c:cat>
          <c:val>
            <c:numRef>
              <c:f>'雇用（求人倍率）'!$B$11:$BC$11</c:f>
              <c:numCache>
                <c:formatCode>0.00_ </c:formatCode>
                <c:ptCount val="54"/>
                <c:pt idx="0">
                  <c:v>0.6</c:v>
                </c:pt>
                <c:pt idx="1">
                  <c:v>0.62</c:v>
                </c:pt>
                <c:pt idx="2">
                  <c:v>0.62</c:v>
                </c:pt>
                <c:pt idx="3">
                  <c:v>0.62</c:v>
                </c:pt>
                <c:pt idx="4">
                  <c:v>0.61</c:v>
                </c:pt>
                <c:pt idx="5">
                  <c:v>0.62</c:v>
                </c:pt>
                <c:pt idx="6">
                  <c:v>0.64</c:v>
                </c:pt>
                <c:pt idx="7">
                  <c:v>0.65</c:v>
                </c:pt>
                <c:pt idx="8">
                  <c:v>0.67</c:v>
                </c:pt>
                <c:pt idx="9">
                  <c:v>0.69</c:v>
                </c:pt>
                <c:pt idx="10">
                  <c:v>0.71</c:v>
                </c:pt>
                <c:pt idx="11">
                  <c:v>0.72</c:v>
                </c:pt>
                <c:pt idx="12">
                  <c:v>0.74</c:v>
                </c:pt>
                <c:pt idx="13">
                  <c:v>0.75</c:v>
                </c:pt>
                <c:pt idx="14">
                  <c:v>0.77</c:v>
                </c:pt>
                <c:pt idx="15">
                  <c:v>0.79</c:v>
                </c:pt>
                <c:pt idx="16">
                  <c:v>0.8</c:v>
                </c:pt>
                <c:pt idx="17">
                  <c:v>0.8</c:v>
                </c:pt>
                <c:pt idx="18">
                  <c:v>0.81</c:v>
                </c:pt>
                <c:pt idx="19">
                  <c:v>0.82</c:v>
                </c:pt>
                <c:pt idx="20">
                  <c:v>0.81</c:v>
                </c:pt>
                <c:pt idx="21">
                  <c:v>0.82</c:v>
                </c:pt>
                <c:pt idx="22">
                  <c:v>0.82</c:v>
                </c:pt>
                <c:pt idx="23">
                  <c:v>0.83</c:v>
                </c:pt>
                <c:pt idx="24">
                  <c:v>0.84</c:v>
                </c:pt>
                <c:pt idx="25">
                  <c:v>0.85</c:v>
                </c:pt>
                <c:pt idx="26">
                  <c:v>0.87</c:v>
                </c:pt>
                <c:pt idx="27">
                  <c:v>0.88</c:v>
                </c:pt>
                <c:pt idx="28">
                  <c:v>0.9</c:v>
                </c:pt>
                <c:pt idx="29">
                  <c:v>0.92</c:v>
                </c:pt>
                <c:pt idx="30">
                  <c:v>0.94</c:v>
                </c:pt>
                <c:pt idx="31">
                  <c:v>0.95</c:v>
                </c:pt>
                <c:pt idx="32">
                  <c:v>0.96</c:v>
                </c:pt>
                <c:pt idx="33">
                  <c:v>0.99</c:v>
                </c:pt>
                <c:pt idx="34">
                  <c:v>1.01</c:v>
                </c:pt>
                <c:pt idx="35">
                  <c:v>1.03</c:v>
                </c:pt>
                <c:pt idx="36">
                  <c:v>1.04</c:v>
                </c:pt>
                <c:pt idx="37">
                  <c:v>1.05</c:v>
                </c:pt>
                <c:pt idx="38">
                  <c:v>1.07</c:v>
                </c:pt>
                <c:pt idx="39">
                  <c:v>1.08</c:v>
                </c:pt>
                <c:pt idx="40">
                  <c:v>1.0900000000000001</c:v>
                </c:pt>
                <c:pt idx="41">
                  <c:v>1.1000000000000001</c:v>
                </c:pt>
                <c:pt idx="42">
                  <c:v>1.1000000000000001</c:v>
                </c:pt>
                <c:pt idx="43">
                  <c:v>1.1000000000000001</c:v>
                </c:pt>
                <c:pt idx="44">
                  <c:v>1.1000000000000001</c:v>
                </c:pt>
                <c:pt idx="45">
                  <c:v>1.1000000000000001</c:v>
                </c:pt>
                <c:pt idx="46">
                  <c:v>1.1200000000000001</c:v>
                </c:pt>
                <c:pt idx="47">
                  <c:v>1.1399999999999999</c:v>
                </c:pt>
                <c:pt idx="48">
                  <c:v>1.1399999999999999</c:v>
                </c:pt>
                <c:pt idx="49" formatCode="0.00_);[Red]\(0.00\)">
                  <c:v>1.1499999999999999</c:v>
                </c:pt>
                <c:pt idx="50" formatCode="0.00_);[Red]\(0.00\)">
                  <c:v>1.1499999999999999</c:v>
                </c:pt>
                <c:pt idx="51">
                  <c:v>1.17</c:v>
                </c:pt>
                <c:pt idx="52" formatCode="0.00_);[Red]\(0.00\)">
                  <c:v>1.19</c:v>
                </c:pt>
                <c:pt idx="53" formatCode="0.00_);[Red]\(0.00\)">
                  <c:v>1.19</c:v>
                </c:pt>
              </c:numCache>
            </c:numRef>
          </c:val>
          <c:smooth val="0"/>
        </c:ser>
        <c:dLbls>
          <c:showLegendKey val="0"/>
          <c:showVal val="0"/>
          <c:showCatName val="0"/>
          <c:showSerName val="0"/>
          <c:showPercent val="0"/>
          <c:showBubbleSize val="0"/>
        </c:dLbls>
        <c:marker val="1"/>
        <c:smooth val="0"/>
        <c:axId val="108686336"/>
        <c:axId val="108708608"/>
      </c:lineChart>
      <c:catAx>
        <c:axId val="108686336"/>
        <c:scaling>
          <c:orientation val="minMax"/>
        </c:scaling>
        <c:delete val="0"/>
        <c:axPos val="b"/>
        <c:majorTickMark val="out"/>
        <c:minorTickMark val="none"/>
        <c:tickLblPos val="nextTo"/>
        <c:crossAx val="108708608"/>
        <c:crosses val="autoZero"/>
        <c:auto val="1"/>
        <c:lblAlgn val="ctr"/>
        <c:lblOffset val="100"/>
        <c:noMultiLvlLbl val="0"/>
      </c:catAx>
      <c:valAx>
        <c:axId val="108708608"/>
        <c:scaling>
          <c:orientation val="minMax"/>
          <c:max val="2"/>
          <c:min val="0.30000000000000004"/>
        </c:scaling>
        <c:delete val="0"/>
        <c:axPos val="l"/>
        <c:majorGridlines/>
        <c:numFmt formatCode="0.00_ " sourceLinked="1"/>
        <c:majorTickMark val="none"/>
        <c:minorTickMark val="none"/>
        <c:tickLblPos val="nextTo"/>
        <c:crossAx val="108686336"/>
        <c:crosses val="autoZero"/>
        <c:crossBetween val="between"/>
        <c:majorUnit val="0.2"/>
        <c:minorUnit val="4.0000000000000008E-2"/>
      </c:valAx>
    </c:plotArea>
    <c:legend>
      <c:legendPos val="r"/>
      <c:layout>
        <c:manualLayout>
          <c:xMode val="edge"/>
          <c:yMode val="edge"/>
          <c:x val="9.9381588823786421E-2"/>
          <c:y val="0.16391320478085805"/>
          <c:w val="0.30639454334293065"/>
          <c:h val="0.18367838408866555"/>
        </c:manualLayout>
      </c:layout>
      <c:overlay val="0"/>
      <c:spPr>
        <a:solidFill>
          <a:schemeClr val="bg1"/>
        </a:solidFill>
        <a:ln w="19050">
          <a:solidFill>
            <a:schemeClr val="tx1"/>
          </a:solidFill>
        </a:ln>
      </c:spPr>
      <c:txPr>
        <a:bodyPr/>
        <a:lstStyle/>
        <a:p>
          <a:pPr>
            <a:defRPr sz="800">
              <a:latin typeface="HGPｺﾞｼｯｸM" panose="020B0600000000000000" pitchFamily="50" charset="-128"/>
              <a:ea typeface="HGPｺﾞｼｯｸM" panose="020B0600000000000000" pitchFamily="50" charset="-128"/>
            </a:defRPr>
          </a:pPr>
          <a:endParaRPr lang="ja-JP"/>
        </a:p>
      </c:txPr>
    </c:legend>
    <c:plotVisOnly val="1"/>
    <c:dispBlanksAs val="gap"/>
    <c:showDLblsOverMax val="0"/>
  </c:chart>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8313804812434888E-2"/>
          <c:y val="4.9267548694690536E-2"/>
          <c:w val="0.70790287005260322"/>
          <c:h val="0.85809009425131699"/>
        </c:manualLayout>
      </c:layout>
      <c:barChart>
        <c:barDir val="col"/>
        <c:grouping val="clustered"/>
        <c:varyColors val="0"/>
        <c:ser>
          <c:idx val="0"/>
          <c:order val="0"/>
          <c:tx>
            <c:strRef>
              <c:f>'[Microsoft PowerPoint 内のグラフ]Sheet1'!$B$1</c:f>
              <c:strCache>
                <c:ptCount val="1"/>
                <c:pt idx="0">
                  <c:v>外国人労働者数</c:v>
                </c:pt>
              </c:strCache>
            </c:strRef>
          </c:tx>
          <c:invertIfNegative val="0"/>
          <c:cat>
            <c:strRef>
              <c:f>'[Microsoft PowerPoint 内のグラフ]Sheet1'!$A$3:$A$9</c:f>
              <c:strCache>
                <c:ptCount val="7"/>
                <c:pt idx="0">
                  <c:v>東京</c:v>
                </c:pt>
                <c:pt idx="1">
                  <c:v>神奈川</c:v>
                </c:pt>
                <c:pt idx="2">
                  <c:v>静岡</c:v>
                </c:pt>
                <c:pt idx="3">
                  <c:v>愛知</c:v>
                </c:pt>
                <c:pt idx="4">
                  <c:v>京都</c:v>
                </c:pt>
                <c:pt idx="5">
                  <c:v>大阪</c:v>
                </c:pt>
                <c:pt idx="6">
                  <c:v>沖縄</c:v>
                </c:pt>
              </c:strCache>
            </c:strRef>
          </c:cat>
          <c:val>
            <c:numRef>
              <c:f>'[Microsoft PowerPoint 内のグラフ]Sheet1'!$B$3:$B$9</c:f>
              <c:numCache>
                <c:formatCode>#,##0_);[Red]\(#,##0\)</c:formatCode>
                <c:ptCount val="7"/>
                <c:pt idx="0">
                  <c:v>228871</c:v>
                </c:pt>
                <c:pt idx="1">
                  <c:v>46906</c:v>
                </c:pt>
                <c:pt idx="2">
                  <c:v>37992</c:v>
                </c:pt>
                <c:pt idx="3">
                  <c:v>84579</c:v>
                </c:pt>
                <c:pt idx="4">
                  <c:v>8307</c:v>
                </c:pt>
                <c:pt idx="5">
                  <c:v>40343</c:v>
                </c:pt>
                <c:pt idx="6">
                  <c:v>3388</c:v>
                </c:pt>
              </c:numCache>
            </c:numRef>
          </c:val>
        </c:ser>
        <c:ser>
          <c:idx val="1"/>
          <c:order val="1"/>
          <c:tx>
            <c:strRef>
              <c:f>'[Microsoft PowerPoint 内のグラフ]Sheet1'!$C$1</c:f>
              <c:strCache>
                <c:ptCount val="1"/>
                <c:pt idx="0">
                  <c:v>「専門・技術」資格人数</c:v>
                </c:pt>
              </c:strCache>
            </c:strRef>
          </c:tx>
          <c:invertIfNegative val="0"/>
          <c:cat>
            <c:strRef>
              <c:f>'[Microsoft PowerPoint 内のグラフ]Sheet1'!$A$3:$A$9</c:f>
              <c:strCache>
                <c:ptCount val="7"/>
                <c:pt idx="0">
                  <c:v>東京</c:v>
                </c:pt>
                <c:pt idx="1">
                  <c:v>神奈川</c:v>
                </c:pt>
                <c:pt idx="2">
                  <c:v>静岡</c:v>
                </c:pt>
                <c:pt idx="3">
                  <c:v>愛知</c:v>
                </c:pt>
                <c:pt idx="4">
                  <c:v>京都</c:v>
                </c:pt>
                <c:pt idx="5">
                  <c:v>大阪</c:v>
                </c:pt>
                <c:pt idx="6">
                  <c:v>沖縄</c:v>
                </c:pt>
              </c:strCache>
            </c:strRef>
          </c:cat>
          <c:val>
            <c:numRef>
              <c:f>'[Microsoft PowerPoint 内のグラフ]Sheet1'!$C$3:$C$9</c:f>
              <c:numCache>
                <c:formatCode>#,##0_);[Red]\(#,##0\)</c:formatCode>
                <c:ptCount val="7"/>
                <c:pt idx="0">
                  <c:v>75144</c:v>
                </c:pt>
                <c:pt idx="1">
                  <c:v>9429</c:v>
                </c:pt>
                <c:pt idx="2">
                  <c:v>2872</c:v>
                </c:pt>
                <c:pt idx="3">
                  <c:v>9416</c:v>
                </c:pt>
                <c:pt idx="4">
                  <c:v>2258</c:v>
                </c:pt>
                <c:pt idx="5">
                  <c:v>9759</c:v>
                </c:pt>
                <c:pt idx="6">
                  <c:v>889</c:v>
                </c:pt>
              </c:numCache>
            </c:numRef>
          </c:val>
        </c:ser>
        <c:dLbls>
          <c:showLegendKey val="0"/>
          <c:showVal val="0"/>
          <c:showCatName val="0"/>
          <c:showSerName val="0"/>
          <c:showPercent val="0"/>
          <c:showBubbleSize val="0"/>
        </c:dLbls>
        <c:gapWidth val="150"/>
        <c:axId val="131522560"/>
        <c:axId val="131524096"/>
      </c:barChart>
      <c:lineChart>
        <c:grouping val="standard"/>
        <c:varyColors val="0"/>
        <c:ser>
          <c:idx val="2"/>
          <c:order val="2"/>
          <c:tx>
            <c:strRef>
              <c:f>'[Microsoft PowerPoint 内のグラフ]Sheet1'!$D$1</c:f>
              <c:strCache>
                <c:ptCount val="1"/>
                <c:pt idx="0">
                  <c:v>「専門・技術」資格割合</c:v>
                </c:pt>
              </c:strCache>
            </c:strRef>
          </c:tx>
          <c:cat>
            <c:strRef>
              <c:f>'[Microsoft PowerPoint 内のグラフ]Sheet1'!$A$3:$A$9</c:f>
              <c:strCache>
                <c:ptCount val="7"/>
                <c:pt idx="0">
                  <c:v>東京</c:v>
                </c:pt>
                <c:pt idx="1">
                  <c:v>神奈川</c:v>
                </c:pt>
                <c:pt idx="2">
                  <c:v>静岡</c:v>
                </c:pt>
                <c:pt idx="3">
                  <c:v>愛知</c:v>
                </c:pt>
                <c:pt idx="4">
                  <c:v>京都</c:v>
                </c:pt>
                <c:pt idx="5">
                  <c:v>大阪</c:v>
                </c:pt>
                <c:pt idx="6">
                  <c:v>沖縄</c:v>
                </c:pt>
              </c:strCache>
            </c:strRef>
          </c:cat>
          <c:val>
            <c:numRef>
              <c:f>'[Microsoft PowerPoint 内のグラフ]Sheet1'!$D$3:$D$9</c:f>
              <c:numCache>
                <c:formatCode>0.0%</c:formatCode>
                <c:ptCount val="7"/>
                <c:pt idx="0">
                  <c:v>0.32832468945388449</c:v>
                </c:pt>
                <c:pt idx="1">
                  <c:v>0.20101905939538653</c:v>
                </c:pt>
                <c:pt idx="2">
                  <c:v>7.5594862076226579E-2</c:v>
                </c:pt>
                <c:pt idx="3">
                  <c:v>0.11132787098452335</c:v>
                </c:pt>
                <c:pt idx="4">
                  <c:v>0.27181894787528588</c:v>
                </c:pt>
                <c:pt idx="5">
                  <c:v>0.24190070148476811</c:v>
                </c:pt>
                <c:pt idx="6">
                  <c:v>0.26239669421487605</c:v>
                </c:pt>
              </c:numCache>
            </c:numRef>
          </c:val>
          <c:smooth val="0"/>
        </c:ser>
        <c:dLbls>
          <c:showLegendKey val="0"/>
          <c:showVal val="0"/>
          <c:showCatName val="0"/>
          <c:showSerName val="0"/>
          <c:showPercent val="0"/>
          <c:showBubbleSize val="0"/>
        </c:dLbls>
        <c:marker val="1"/>
        <c:smooth val="0"/>
        <c:axId val="131404544"/>
        <c:axId val="131525632"/>
      </c:lineChart>
      <c:catAx>
        <c:axId val="131522560"/>
        <c:scaling>
          <c:orientation val="minMax"/>
        </c:scaling>
        <c:delete val="0"/>
        <c:axPos val="b"/>
        <c:majorTickMark val="out"/>
        <c:minorTickMark val="none"/>
        <c:tickLblPos val="nextTo"/>
        <c:crossAx val="131524096"/>
        <c:crosses val="autoZero"/>
        <c:auto val="1"/>
        <c:lblAlgn val="ctr"/>
        <c:lblOffset val="100"/>
        <c:noMultiLvlLbl val="0"/>
      </c:catAx>
      <c:valAx>
        <c:axId val="131524096"/>
        <c:scaling>
          <c:orientation val="minMax"/>
        </c:scaling>
        <c:delete val="0"/>
        <c:axPos val="l"/>
        <c:majorGridlines/>
        <c:numFmt formatCode="#,##0_);[Red]\(#,##0\)" sourceLinked="1"/>
        <c:majorTickMark val="out"/>
        <c:minorTickMark val="none"/>
        <c:tickLblPos val="nextTo"/>
        <c:crossAx val="131522560"/>
        <c:crosses val="autoZero"/>
        <c:crossBetween val="between"/>
      </c:valAx>
      <c:valAx>
        <c:axId val="131525632"/>
        <c:scaling>
          <c:orientation val="minMax"/>
        </c:scaling>
        <c:delete val="0"/>
        <c:axPos val="r"/>
        <c:numFmt formatCode="0.0%" sourceLinked="1"/>
        <c:majorTickMark val="out"/>
        <c:minorTickMark val="none"/>
        <c:tickLblPos val="nextTo"/>
        <c:crossAx val="131404544"/>
        <c:crosses val="max"/>
        <c:crossBetween val="between"/>
      </c:valAx>
      <c:catAx>
        <c:axId val="131404544"/>
        <c:scaling>
          <c:orientation val="minMax"/>
        </c:scaling>
        <c:delete val="1"/>
        <c:axPos val="b"/>
        <c:majorTickMark val="out"/>
        <c:minorTickMark val="none"/>
        <c:tickLblPos val="nextTo"/>
        <c:crossAx val="131525632"/>
        <c:crosses val="autoZero"/>
        <c:auto val="1"/>
        <c:lblAlgn val="ctr"/>
        <c:lblOffset val="100"/>
        <c:noMultiLvlLbl val="0"/>
      </c:catAx>
    </c:plotArea>
    <c:legend>
      <c:legendPos val="r"/>
      <c:layout>
        <c:manualLayout>
          <c:xMode val="edge"/>
          <c:yMode val="edge"/>
          <c:x val="0.2222916398563845"/>
          <c:y val="8.2905816917647757E-2"/>
          <c:w val="0.27689816417874841"/>
          <c:h val="0.18451213089858054"/>
        </c:manualLayout>
      </c:layout>
      <c:overlay val="0"/>
      <c:spPr>
        <a:ln>
          <a:solidFill>
            <a:schemeClr val="accent1"/>
          </a:solidFill>
        </a:ln>
      </c:spPr>
      <c:txPr>
        <a:bodyPr/>
        <a:lstStyle/>
        <a:p>
          <a:pPr>
            <a:lnSpc>
              <a:spcPts val="800"/>
            </a:lnSpc>
            <a:defRPr sz="900">
              <a:latin typeface="Meiryo UI" panose="020B0604030504040204" pitchFamily="50" charset="-128"/>
              <a:ea typeface="Meiryo UI" panose="020B0604030504040204" pitchFamily="50" charset="-128"/>
              <a:cs typeface="Meiryo UI" panose="020B0604030504040204" pitchFamily="50" charset="-128"/>
            </a:defRPr>
          </a:pPr>
          <a:endParaRPr lang="ja-JP"/>
        </a:p>
      </c:txPr>
    </c:legend>
    <c:plotVisOnly val="1"/>
    <c:dispBlanksAs val="gap"/>
    <c:showDLblsOverMax val="0"/>
  </c:chart>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大阪</c:v>
                </c:pt>
              </c:strCache>
            </c:strRef>
          </c:tx>
          <c:explosion val="1"/>
          <c:dLbls>
            <c:dLbl>
              <c:idx val="1"/>
              <c:layout>
                <c:manualLayout>
                  <c:x val="0.11777461821645467"/>
                  <c:y val="-8.0952409483352611E-2"/>
                </c:manualLayout>
              </c:layout>
              <c:showLegendKey val="0"/>
              <c:showVal val="1"/>
              <c:showCatName val="0"/>
              <c:showSerName val="0"/>
              <c:showPercent val="1"/>
              <c:showBubbleSize val="0"/>
              <c:separator>
</c:separator>
            </c:dLbl>
            <c:dLbl>
              <c:idx val="2"/>
              <c:layout>
                <c:manualLayout>
                  <c:x val="7.6083240921958452E-3"/>
                  <c:y val="4.7160027081598291E-2"/>
                </c:manualLayout>
              </c:layout>
              <c:showLegendKey val="0"/>
              <c:showVal val="1"/>
              <c:showCatName val="0"/>
              <c:showSerName val="0"/>
              <c:showPercent val="1"/>
              <c:showBubbleSize val="0"/>
              <c:separator>
</c:separator>
            </c:dLbl>
            <c:numFmt formatCode="0.0%" sourceLinked="0"/>
            <c:spPr>
              <a:solidFill>
                <a:schemeClr val="bg1"/>
              </a:solidFill>
              <a:ln>
                <a:noFill/>
              </a:ln>
            </c:spPr>
            <c:txPr>
              <a:bodyPr/>
              <a:lstStyle/>
              <a:p>
                <a:pPr>
                  <a:defRPr sz="1000"/>
                </a:pPr>
                <a:endParaRPr lang="ja-JP"/>
              </a:p>
            </c:txPr>
            <c:showLegendKey val="0"/>
            <c:showVal val="1"/>
            <c:showCatName val="0"/>
            <c:showSerName val="0"/>
            <c:showPercent val="1"/>
            <c:showBubbleSize val="0"/>
            <c:separator>
</c:separator>
            <c:showLeaderLines val="1"/>
          </c:dLbls>
          <c:cat>
            <c:strRef>
              <c:f>Sheet1!$A$2:$A$8</c:f>
              <c:strCache>
                <c:ptCount val="7"/>
                <c:pt idx="0">
                  <c:v>大学等進学者</c:v>
                </c:pt>
                <c:pt idx="1">
                  <c:v>専修学校進学者</c:v>
                </c:pt>
                <c:pt idx="2">
                  <c:v>就職者</c:v>
                </c:pt>
                <c:pt idx="3">
                  <c:v>専修学校（一般過程）等入学者</c:v>
                </c:pt>
                <c:pt idx="4">
                  <c:v>一時的な仕事に就いた者</c:v>
                </c:pt>
                <c:pt idx="5">
                  <c:v>公共職業能力開発施設等入学者</c:v>
                </c:pt>
                <c:pt idx="6">
                  <c:v>その他</c:v>
                </c:pt>
              </c:strCache>
            </c:strRef>
          </c:cat>
          <c:val>
            <c:numRef>
              <c:f>Sheet1!$B$2:$B$8</c:f>
              <c:numCache>
                <c:formatCode>#,##0_);[Red]\(#,##0\)</c:formatCode>
                <c:ptCount val="7"/>
                <c:pt idx="0">
                  <c:v>41669</c:v>
                </c:pt>
                <c:pt idx="1">
                  <c:v>10768</c:v>
                </c:pt>
                <c:pt idx="2">
                  <c:v>8285</c:v>
                </c:pt>
                <c:pt idx="3">
                  <c:v>4887</c:v>
                </c:pt>
                <c:pt idx="4">
                  <c:v>1508</c:v>
                </c:pt>
                <c:pt idx="5">
                  <c:v>180</c:v>
                </c:pt>
                <c:pt idx="6">
                  <c:v>4125</c:v>
                </c:pt>
              </c:numCache>
            </c:numRef>
          </c:val>
        </c:ser>
        <c:ser>
          <c:idx val="1"/>
          <c:order val="1"/>
          <c:tx>
            <c:strRef>
              <c:f>Sheet1!$C$1</c:f>
              <c:strCache>
                <c:ptCount val="1"/>
                <c:pt idx="0">
                  <c:v>全国</c:v>
                </c:pt>
              </c:strCache>
            </c:strRef>
          </c:tx>
          <c:cat>
            <c:strRef>
              <c:f>Sheet1!$A$2:$A$8</c:f>
              <c:strCache>
                <c:ptCount val="7"/>
                <c:pt idx="0">
                  <c:v>大学等進学者</c:v>
                </c:pt>
                <c:pt idx="1">
                  <c:v>専修学校進学者</c:v>
                </c:pt>
                <c:pt idx="2">
                  <c:v>就職者</c:v>
                </c:pt>
                <c:pt idx="3">
                  <c:v>専修学校（一般過程）等入学者</c:v>
                </c:pt>
                <c:pt idx="4">
                  <c:v>一時的な仕事に就いた者</c:v>
                </c:pt>
                <c:pt idx="5">
                  <c:v>公共職業能力開発施設等入学者</c:v>
                </c:pt>
                <c:pt idx="6">
                  <c:v>その他</c:v>
                </c:pt>
              </c:strCache>
            </c:strRef>
          </c:cat>
          <c:val>
            <c:numRef>
              <c:f>Sheet1!$C$2:$C$8</c:f>
              <c:numCache>
                <c:formatCode>#,##0_);[Red]\(#,##0\)</c:formatCode>
                <c:ptCount val="7"/>
                <c:pt idx="0">
                  <c:v>563268</c:v>
                </c:pt>
                <c:pt idx="1">
                  <c:v>178530</c:v>
                </c:pt>
                <c:pt idx="2">
                  <c:v>182706</c:v>
                </c:pt>
                <c:pt idx="3">
                  <c:v>56638</c:v>
                </c:pt>
                <c:pt idx="4">
                  <c:v>11956</c:v>
                </c:pt>
                <c:pt idx="5">
                  <c:v>6408</c:v>
                </c:pt>
                <c:pt idx="6">
                  <c:v>476876</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2520018475767547"/>
          <c:y val="0.11058160777540403"/>
          <c:w val="0.3570765770977618"/>
          <c:h val="0.62802177553779837"/>
        </c:manualLayout>
      </c:layout>
      <c:overlay val="0"/>
      <c:txPr>
        <a:bodyPr/>
        <a:lstStyle/>
        <a:p>
          <a:pPr>
            <a:lnSpc>
              <a:spcPts val="1100"/>
            </a:lnSpc>
            <a:defRPr sz="900">
              <a:latin typeface="Meiryo UI" panose="020B0604030504040204" pitchFamily="50" charset="-128"/>
              <a:ea typeface="Meiryo UI" panose="020B0604030504040204" pitchFamily="50" charset="-128"/>
              <a:cs typeface="Meiryo UI" panose="020B0604030504040204" pitchFamily="50" charset="-128"/>
            </a:defRPr>
          </a:pPr>
          <a:endParaRPr lang="ja-JP"/>
        </a:p>
      </c:txPr>
    </c:legend>
    <c:plotVisOnly val="1"/>
    <c:dispBlanksAs val="gap"/>
    <c:showDLblsOverMax val="0"/>
  </c:chart>
  <c:txPr>
    <a:bodyPr/>
    <a:lstStyle/>
    <a:p>
      <a:pPr>
        <a:defRPr sz="1800"/>
      </a:pPr>
      <a:endParaRPr lang="ja-JP"/>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府</c:v>
                </c:pt>
              </c:strCache>
            </c:strRef>
          </c:tx>
          <c:invertIfNegative val="0"/>
          <c:cat>
            <c:strRef>
              <c:f>Sheet1!$A$2:$A$6</c:f>
              <c:strCache>
                <c:ptCount val="5"/>
                <c:pt idx="0">
                  <c:v>H21年度</c:v>
                </c:pt>
                <c:pt idx="1">
                  <c:v>H22年度</c:v>
                </c:pt>
                <c:pt idx="2">
                  <c:v>H24年度</c:v>
                </c:pt>
                <c:pt idx="3">
                  <c:v>H25年度</c:v>
                </c:pt>
                <c:pt idx="4">
                  <c:v>H26年度</c:v>
                </c:pt>
              </c:strCache>
            </c:strRef>
          </c:cat>
          <c:val>
            <c:numRef>
              <c:f>Sheet1!$B$2:$B$6</c:f>
              <c:numCache>
                <c:formatCode>General</c:formatCode>
                <c:ptCount val="5"/>
                <c:pt idx="0">
                  <c:v>62.5</c:v>
                </c:pt>
                <c:pt idx="1">
                  <c:v>70.099999999999994</c:v>
                </c:pt>
                <c:pt idx="2">
                  <c:v>66.7</c:v>
                </c:pt>
                <c:pt idx="3">
                  <c:v>60.9</c:v>
                </c:pt>
                <c:pt idx="4">
                  <c:v>64.2</c:v>
                </c:pt>
              </c:numCache>
            </c:numRef>
          </c:val>
        </c:ser>
        <c:ser>
          <c:idx val="1"/>
          <c:order val="1"/>
          <c:tx>
            <c:strRef>
              <c:f>Sheet1!$C$1</c:f>
              <c:strCache>
                <c:ptCount val="1"/>
                <c:pt idx="0">
                  <c:v>全国</c:v>
                </c:pt>
              </c:strCache>
            </c:strRef>
          </c:tx>
          <c:invertIfNegative val="0"/>
          <c:cat>
            <c:strRef>
              <c:f>Sheet1!$A$2:$A$6</c:f>
              <c:strCache>
                <c:ptCount val="5"/>
                <c:pt idx="0">
                  <c:v>H21年度</c:v>
                </c:pt>
                <c:pt idx="1">
                  <c:v>H22年度</c:v>
                </c:pt>
                <c:pt idx="2">
                  <c:v>H24年度</c:v>
                </c:pt>
                <c:pt idx="3">
                  <c:v>H25年度</c:v>
                </c:pt>
                <c:pt idx="4">
                  <c:v>H26年度</c:v>
                </c:pt>
              </c:strCache>
            </c:strRef>
          </c:cat>
          <c:val>
            <c:numRef>
              <c:f>Sheet1!$C$2:$C$6</c:f>
              <c:numCache>
                <c:formatCode>General</c:formatCode>
                <c:ptCount val="5"/>
                <c:pt idx="0">
                  <c:v>63.5</c:v>
                </c:pt>
                <c:pt idx="1">
                  <c:v>71.2</c:v>
                </c:pt>
                <c:pt idx="2">
                  <c:v>67.400000000000006</c:v>
                </c:pt>
                <c:pt idx="3">
                  <c:v>61.9</c:v>
                </c:pt>
                <c:pt idx="4">
                  <c:v>66.2</c:v>
                </c:pt>
              </c:numCache>
            </c:numRef>
          </c:val>
        </c:ser>
        <c:dLbls>
          <c:showLegendKey val="0"/>
          <c:showVal val="0"/>
          <c:showCatName val="0"/>
          <c:showSerName val="0"/>
          <c:showPercent val="0"/>
          <c:showBubbleSize val="0"/>
        </c:dLbls>
        <c:gapWidth val="150"/>
        <c:axId val="131891968"/>
        <c:axId val="131893504"/>
      </c:barChart>
      <c:catAx>
        <c:axId val="131891968"/>
        <c:scaling>
          <c:orientation val="minMax"/>
        </c:scaling>
        <c:delete val="0"/>
        <c:axPos val="b"/>
        <c:majorTickMark val="out"/>
        <c:minorTickMark val="none"/>
        <c:tickLblPos val="nextTo"/>
        <c:txPr>
          <a:bodyPr/>
          <a:lstStyle/>
          <a:p>
            <a:pPr>
              <a:defRPr sz="1000" baseline="0">
                <a:solidFill>
                  <a:schemeClr val="tx1"/>
                </a:solidFill>
              </a:defRPr>
            </a:pPr>
            <a:endParaRPr lang="ja-JP"/>
          </a:p>
        </c:txPr>
        <c:crossAx val="131893504"/>
        <c:crosses val="autoZero"/>
        <c:auto val="1"/>
        <c:lblAlgn val="ctr"/>
        <c:lblOffset val="100"/>
        <c:noMultiLvlLbl val="0"/>
      </c:catAx>
      <c:valAx>
        <c:axId val="131893504"/>
        <c:scaling>
          <c:orientation val="minMax"/>
        </c:scaling>
        <c:delete val="0"/>
        <c:axPos val="l"/>
        <c:majorGridlines/>
        <c:numFmt formatCode="General" sourceLinked="1"/>
        <c:majorTickMark val="out"/>
        <c:minorTickMark val="none"/>
        <c:tickLblPos val="nextTo"/>
        <c:txPr>
          <a:bodyPr/>
          <a:lstStyle/>
          <a:p>
            <a:pPr>
              <a:defRPr sz="1200"/>
            </a:pPr>
            <a:endParaRPr lang="ja-JP"/>
          </a:p>
        </c:txPr>
        <c:crossAx val="131891968"/>
        <c:crosses val="autoZero"/>
        <c:crossBetween val="between"/>
      </c:valAx>
    </c:plotArea>
    <c:legend>
      <c:legendPos val="r"/>
      <c:layout/>
      <c:overlay val="0"/>
      <c:txPr>
        <a:bodyPr/>
        <a:lstStyle/>
        <a:p>
          <a:pPr>
            <a:defRPr sz="1200"/>
          </a:pPr>
          <a:endParaRPr lang="ja-JP"/>
        </a:p>
      </c:txPr>
    </c:legend>
    <c:plotVisOnly val="1"/>
    <c:dispBlanksAs val="gap"/>
    <c:showDLblsOverMax val="0"/>
  </c:chart>
  <c:txPr>
    <a:bodyPr/>
    <a:lstStyle/>
    <a:p>
      <a:pPr>
        <a:defRPr sz="1800"/>
      </a:pPr>
      <a:endParaRPr lang="ja-JP"/>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府</c:v>
                </c:pt>
              </c:strCache>
            </c:strRef>
          </c:tx>
          <c:invertIfNegative val="0"/>
          <c:cat>
            <c:strRef>
              <c:f>Sheet1!$A$2:$A$6</c:f>
              <c:strCache>
                <c:ptCount val="5"/>
                <c:pt idx="0">
                  <c:v>H21年度</c:v>
                </c:pt>
                <c:pt idx="1">
                  <c:v>H22年度</c:v>
                </c:pt>
                <c:pt idx="2">
                  <c:v>H24年度</c:v>
                </c:pt>
                <c:pt idx="3">
                  <c:v>H25年度</c:v>
                </c:pt>
                <c:pt idx="4">
                  <c:v>H26年度</c:v>
                </c:pt>
              </c:strCache>
            </c:strRef>
          </c:cat>
          <c:val>
            <c:numRef>
              <c:f>Sheet1!$B$2:$B$6</c:f>
              <c:numCache>
                <c:formatCode>General</c:formatCode>
                <c:ptCount val="5"/>
                <c:pt idx="0">
                  <c:v>63.4</c:v>
                </c:pt>
                <c:pt idx="1">
                  <c:v>58.5</c:v>
                </c:pt>
                <c:pt idx="2">
                  <c:v>59.6</c:v>
                </c:pt>
                <c:pt idx="3">
                  <c:v>59.2</c:v>
                </c:pt>
                <c:pt idx="4">
                  <c:v>61.5</c:v>
                </c:pt>
              </c:numCache>
            </c:numRef>
          </c:val>
        </c:ser>
        <c:ser>
          <c:idx val="1"/>
          <c:order val="1"/>
          <c:tx>
            <c:strRef>
              <c:f>Sheet1!$C$1</c:f>
              <c:strCache>
                <c:ptCount val="1"/>
                <c:pt idx="0">
                  <c:v>全国</c:v>
                </c:pt>
              </c:strCache>
            </c:strRef>
          </c:tx>
          <c:invertIfNegative val="0"/>
          <c:cat>
            <c:strRef>
              <c:f>Sheet1!$A$2:$A$6</c:f>
              <c:strCache>
                <c:ptCount val="5"/>
                <c:pt idx="0">
                  <c:v>H21年度</c:v>
                </c:pt>
                <c:pt idx="1">
                  <c:v>H22年度</c:v>
                </c:pt>
                <c:pt idx="2">
                  <c:v>H24年度</c:v>
                </c:pt>
                <c:pt idx="3">
                  <c:v>H25年度</c:v>
                </c:pt>
                <c:pt idx="4">
                  <c:v>H26年度</c:v>
                </c:pt>
              </c:strCache>
            </c:strRef>
          </c:cat>
          <c:val>
            <c:numRef>
              <c:f>Sheet1!$C$2:$C$6</c:f>
              <c:numCache>
                <c:formatCode>General</c:formatCode>
                <c:ptCount val="5"/>
                <c:pt idx="0">
                  <c:v>67.8</c:v>
                </c:pt>
                <c:pt idx="1">
                  <c:v>62.1</c:v>
                </c:pt>
                <c:pt idx="2">
                  <c:v>62.5</c:v>
                </c:pt>
                <c:pt idx="3">
                  <c:v>62.2</c:v>
                </c:pt>
                <c:pt idx="4">
                  <c:v>64.400000000000006</c:v>
                </c:pt>
              </c:numCache>
            </c:numRef>
          </c:val>
        </c:ser>
        <c:dLbls>
          <c:showLegendKey val="0"/>
          <c:showVal val="0"/>
          <c:showCatName val="0"/>
          <c:showSerName val="0"/>
          <c:showPercent val="0"/>
          <c:showBubbleSize val="0"/>
        </c:dLbls>
        <c:gapWidth val="150"/>
        <c:axId val="131918464"/>
        <c:axId val="131801472"/>
      </c:barChart>
      <c:catAx>
        <c:axId val="131918464"/>
        <c:scaling>
          <c:orientation val="minMax"/>
        </c:scaling>
        <c:delete val="0"/>
        <c:axPos val="b"/>
        <c:majorTickMark val="out"/>
        <c:minorTickMark val="none"/>
        <c:tickLblPos val="nextTo"/>
        <c:txPr>
          <a:bodyPr/>
          <a:lstStyle/>
          <a:p>
            <a:pPr>
              <a:defRPr sz="1000">
                <a:solidFill>
                  <a:schemeClr val="tx1"/>
                </a:solidFill>
              </a:defRPr>
            </a:pPr>
            <a:endParaRPr lang="ja-JP"/>
          </a:p>
        </c:txPr>
        <c:crossAx val="131801472"/>
        <c:crosses val="autoZero"/>
        <c:auto val="1"/>
        <c:lblAlgn val="ctr"/>
        <c:lblOffset val="100"/>
        <c:noMultiLvlLbl val="0"/>
      </c:catAx>
      <c:valAx>
        <c:axId val="131801472"/>
        <c:scaling>
          <c:orientation val="minMax"/>
        </c:scaling>
        <c:delete val="0"/>
        <c:axPos val="l"/>
        <c:majorGridlines/>
        <c:numFmt formatCode="General" sourceLinked="1"/>
        <c:majorTickMark val="out"/>
        <c:minorTickMark val="none"/>
        <c:tickLblPos val="nextTo"/>
        <c:txPr>
          <a:bodyPr/>
          <a:lstStyle/>
          <a:p>
            <a:pPr>
              <a:defRPr sz="1200"/>
            </a:pPr>
            <a:endParaRPr lang="ja-JP"/>
          </a:p>
        </c:txPr>
        <c:crossAx val="131918464"/>
        <c:crosses val="autoZero"/>
        <c:crossBetween val="between"/>
      </c:valAx>
    </c:plotArea>
    <c:legend>
      <c:legendPos val="r"/>
      <c:layout/>
      <c:overlay val="0"/>
      <c:txPr>
        <a:bodyPr/>
        <a:lstStyle/>
        <a:p>
          <a:pPr>
            <a:defRPr sz="1200"/>
          </a:pPr>
          <a:endParaRPr lang="ja-JP"/>
        </a:p>
      </c:txPr>
    </c:legend>
    <c:plotVisOnly val="1"/>
    <c:dispBlanksAs val="gap"/>
    <c:showDLblsOverMax val="0"/>
  </c:chart>
  <c:txPr>
    <a:bodyPr/>
    <a:lstStyle/>
    <a:p>
      <a:pPr>
        <a:defRPr sz="1800"/>
      </a:pPr>
      <a:endParaRPr lang="ja-JP"/>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742934263270955"/>
          <c:y val="4.3265580589137931E-2"/>
          <c:w val="0.84257065736729042"/>
          <c:h val="0.75208739377396372"/>
        </c:manualLayout>
      </c:layout>
      <c:lineChart>
        <c:grouping val="standard"/>
        <c:varyColors val="0"/>
        <c:ser>
          <c:idx val="0"/>
          <c:order val="0"/>
          <c:tx>
            <c:strRef>
              <c:f>Sheet1!$B$1</c:f>
              <c:strCache>
                <c:ptCount val="1"/>
                <c:pt idx="0">
                  <c:v>大阪</c:v>
                </c:pt>
              </c:strCache>
            </c:strRef>
          </c:tx>
          <c:spPr>
            <a:ln w="34925"/>
          </c:spPr>
          <c:marker>
            <c:symbol val="diamond"/>
            <c:size val="8"/>
          </c:marker>
          <c:dLbls>
            <c:dLbl>
              <c:idx val="0"/>
              <c:layout>
                <c:manualLayout>
                  <c:x val="-1.3031722344528006E-2"/>
                  <c:y val="2.8916976204662721E-2"/>
                </c:manualLayout>
              </c:layout>
              <c:dLblPos val="r"/>
              <c:showLegendKey val="0"/>
              <c:showVal val="1"/>
              <c:showCatName val="0"/>
              <c:showSerName val="0"/>
              <c:showPercent val="0"/>
              <c:showBubbleSize val="0"/>
            </c:dLbl>
            <c:dLbl>
              <c:idx val="2"/>
              <c:layout>
                <c:manualLayout>
                  <c:x val="-5.0284770163144234E-2"/>
                  <c:y val="-2.8281108318392995E-2"/>
                </c:manualLayout>
              </c:layout>
              <c:dLblPos val="r"/>
              <c:showLegendKey val="0"/>
              <c:showVal val="1"/>
              <c:showCatName val="0"/>
              <c:showSerName val="0"/>
              <c:showPercent val="0"/>
              <c:showBubbleSize val="0"/>
            </c:dLbl>
            <c:txPr>
              <a:bodyPr/>
              <a:lstStyle/>
              <a:p>
                <a:pPr>
                  <a:defRPr sz="1200" b="1"/>
                </a:pPr>
                <a:endParaRPr lang="ja-JP"/>
              </a:p>
            </c:txPr>
            <c:dLblPos val="b"/>
            <c:showLegendKey val="0"/>
            <c:showVal val="1"/>
            <c:showCatName val="0"/>
            <c:showSerName val="0"/>
            <c:showPercent val="0"/>
            <c:showBubbleSize val="0"/>
            <c:showLeaderLines val="0"/>
          </c:dLbls>
          <c:cat>
            <c:strRef>
              <c:f>Sheet1!$A$2:$A$6</c:f>
              <c:strCache>
                <c:ptCount val="5"/>
                <c:pt idx="0">
                  <c:v>H23.3卒業</c:v>
                </c:pt>
                <c:pt idx="1">
                  <c:v>H24.3卒業</c:v>
                </c:pt>
                <c:pt idx="2">
                  <c:v>H25.3卒業</c:v>
                </c:pt>
                <c:pt idx="3">
                  <c:v>H26.3卒業</c:v>
                </c:pt>
                <c:pt idx="4">
                  <c:v>H27.3卒業</c:v>
                </c:pt>
              </c:strCache>
            </c:strRef>
          </c:cat>
          <c:val>
            <c:numRef>
              <c:f>Sheet1!$B$2:$B$6</c:f>
              <c:numCache>
                <c:formatCode>0.0_ </c:formatCode>
                <c:ptCount val="5"/>
                <c:pt idx="0">
                  <c:v>87.9</c:v>
                </c:pt>
                <c:pt idx="1">
                  <c:v>90.5</c:v>
                </c:pt>
                <c:pt idx="2">
                  <c:v>93.3</c:v>
                </c:pt>
                <c:pt idx="3">
                  <c:v>93</c:v>
                </c:pt>
                <c:pt idx="4">
                  <c:v>94.7</c:v>
                </c:pt>
              </c:numCache>
            </c:numRef>
          </c:val>
          <c:smooth val="0"/>
        </c:ser>
        <c:ser>
          <c:idx val="1"/>
          <c:order val="1"/>
          <c:tx>
            <c:strRef>
              <c:f>Sheet1!$C$1</c:f>
              <c:strCache>
                <c:ptCount val="1"/>
                <c:pt idx="0">
                  <c:v>東京</c:v>
                </c:pt>
              </c:strCache>
            </c:strRef>
          </c:tx>
          <c:spPr>
            <a:ln w="19050"/>
          </c:spPr>
          <c:marker>
            <c:symbol val="square"/>
            <c:size val="5"/>
          </c:marker>
          <c:cat>
            <c:strRef>
              <c:f>Sheet1!$A$2:$A$6</c:f>
              <c:strCache>
                <c:ptCount val="5"/>
                <c:pt idx="0">
                  <c:v>H23.3卒業</c:v>
                </c:pt>
                <c:pt idx="1">
                  <c:v>H24.3卒業</c:v>
                </c:pt>
                <c:pt idx="2">
                  <c:v>H25.3卒業</c:v>
                </c:pt>
                <c:pt idx="3">
                  <c:v>H26.3卒業</c:v>
                </c:pt>
                <c:pt idx="4">
                  <c:v>H27.3卒業</c:v>
                </c:pt>
              </c:strCache>
            </c:strRef>
          </c:cat>
          <c:val>
            <c:numRef>
              <c:f>Sheet1!$C$2:$C$6</c:f>
              <c:numCache>
                <c:formatCode>0.0_ </c:formatCode>
                <c:ptCount val="5"/>
                <c:pt idx="0">
                  <c:v>92.286406087858879</c:v>
                </c:pt>
                <c:pt idx="1">
                  <c:v>94.2</c:v>
                </c:pt>
                <c:pt idx="2">
                  <c:v>92.4</c:v>
                </c:pt>
                <c:pt idx="3">
                  <c:v>94.7</c:v>
                </c:pt>
                <c:pt idx="4">
                  <c:v>95.7</c:v>
                </c:pt>
              </c:numCache>
            </c:numRef>
          </c:val>
          <c:smooth val="0"/>
        </c:ser>
        <c:ser>
          <c:idx val="2"/>
          <c:order val="2"/>
          <c:tx>
            <c:strRef>
              <c:f>Sheet1!#REF!</c:f>
              <c:strCache>
                <c:ptCount val="1"/>
                <c:pt idx="0">
                  <c:v>#REF!</c:v>
                </c:pt>
              </c:strCache>
            </c:strRef>
          </c:tx>
          <c:spPr>
            <a:ln w="19050"/>
          </c:spPr>
          <c:marker>
            <c:symbol val="triangle"/>
            <c:size val="5"/>
          </c:marker>
          <c:cat>
            <c:strRef>
              <c:f>Sheet1!$A$2:$A$6</c:f>
              <c:strCache>
                <c:ptCount val="5"/>
                <c:pt idx="0">
                  <c:v>H23.3卒業</c:v>
                </c:pt>
                <c:pt idx="1">
                  <c:v>H24.3卒業</c:v>
                </c:pt>
                <c:pt idx="2">
                  <c:v>H25.3卒業</c:v>
                </c:pt>
                <c:pt idx="3">
                  <c:v>H26.3卒業</c:v>
                </c:pt>
                <c:pt idx="4">
                  <c:v>H27.3卒業</c:v>
                </c:pt>
              </c:strCache>
            </c:strRef>
          </c:cat>
          <c:val>
            <c:numRef>
              <c:f>Sheet1!#REF!</c:f>
              <c:numCache>
                <c:formatCode>General</c:formatCode>
                <c:ptCount val="1"/>
                <c:pt idx="0">
                  <c:v>1</c:v>
                </c:pt>
              </c:numCache>
            </c:numRef>
          </c:val>
          <c:smooth val="0"/>
        </c:ser>
        <c:ser>
          <c:idx val="3"/>
          <c:order val="3"/>
          <c:tx>
            <c:strRef>
              <c:f>Sheet1!$D$1</c:f>
              <c:strCache>
                <c:ptCount val="1"/>
                <c:pt idx="0">
                  <c:v>京都</c:v>
                </c:pt>
              </c:strCache>
            </c:strRef>
          </c:tx>
          <c:spPr>
            <a:ln w="19050"/>
          </c:spPr>
          <c:marker>
            <c:symbol val="x"/>
            <c:size val="5"/>
          </c:marker>
          <c:cat>
            <c:strRef>
              <c:f>Sheet1!$A$2:$A$6</c:f>
              <c:strCache>
                <c:ptCount val="5"/>
                <c:pt idx="0">
                  <c:v>H23.3卒業</c:v>
                </c:pt>
                <c:pt idx="1">
                  <c:v>H24.3卒業</c:v>
                </c:pt>
                <c:pt idx="2">
                  <c:v>H25.3卒業</c:v>
                </c:pt>
                <c:pt idx="3">
                  <c:v>H26.3卒業</c:v>
                </c:pt>
                <c:pt idx="4">
                  <c:v>H27.3卒業</c:v>
                </c:pt>
              </c:strCache>
            </c:strRef>
          </c:cat>
          <c:val>
            <c:numRef>
              <c:f>Sheet1!$D$2:$D$6</c:f>
              <c:numCache>
                <c:formatCode>0.0_ </c:formatCode>
                <c:ptCount val="5"/>
                <c:pt idx="0">
                  <c:v>94.8</c:v>
                </c:pt>
                <c:pt idx="1">
                  <c:v>95.3</c:v>
                </c:pt>
                <c:pt idx="2">
                  <c:v>94.7</c:v>
                </c:pt>
                <c:pt idx="3">
                  <c:v>97</c:v>
                </c:pt>
                <c:pt idx="4">
                  <c:v>98</c:v>
                </c:pt>
              </c:numCache>
            </c:numRef>
          </c:val>
          <c:smooth val="0"/>
        </c:ser>
        <c:ser>
          <c:idx val="4"/>
          <c:order val="4"/>
          <c:tx>
            <c:strRef>
              <c:f>Sheet1!$E$1</c:f>
              <c:strCache>
                <c:ptCount val="1"/>
                <c:pt idx="0">
                  <c:v>全国</c:v>
                </c:pt>
              </c:strCache>
            </c:strRef>
          </c:tx>
          <c:dLbls>
            <c:txPr>
              <a:bodyPr/>
              <a:lstStyle/>
              <a:p>
                <a:pPr>
                  <a:defRPr sz="1200"/>
                </a:pPr>
                <a:endParaRPr lang="ja-JP"/>
              </a:p>
            </c:txPr>
            <c:showLegendKey val="0"/>
            <c:showVal val="1"/>
            <c:showCatName val="0"/>
            <c:showSerName val="0"/>
            <c:showPercent val="0"/>
            <c:showBubbleSize val="0"/>
            <c:showLeaderLines val="0"/>
          </c:dLbls>
          <c:cat>
            <c:strRef>
              <c:f>Sheet1!$A$2:$A$6</c:f>
              <c:strCache>
                <c:ptCount val="5"/>
                <c:pt idx="0">
                  <c:v>H23.3卒業</c:v>
                </c:pt>
                <c:pt idx="1">
                  <c:v>H24.3卒業</c:v>
                </c:pt>
                <c:pt idx="2">
                  <c:v>H25.3卒業</c:v>
                </c:pt>
                <c:pt idx="3">
                  <c:v>H26.3卒業</c:v>
                </c:pt>
                <c:pt idx="4">
                  <c:v>H27.3卒業</c:v>
                </c:pt>
              </c:strCache>
            </c:strRef>
          </c:cat>
          <c:val>
            <c:numRef>
              <c:f>Sheet1!$E$2:$E$6</c:f>
              <c:numCache>
                <c:formatCode>0.0_ </c:formatCode>
                <c:ptCount val="5"/>
                <c:pt idx="0">
                  <c:v>93.2</c:v>
                </c:pt>
                <c:pt idx="1">
                  <c:v>94.8</c:v>
                </c:pt>
                <c:pt idx="2">
                  <c:v>95.8</c:v>
                </c:pt>
                <c:pt idx="3">
                  <c:v>96.6</c:v>
                </c:pt>
                <c:pt idx="4">
                  <c:v>97.5</c:v>
                </c:pt>
              </c:numCache>
            </c:numRef>
          </c:val>
          <c:smooth val="0"/>
        </c:ser>
        <c:dLbls>
          <c:showLegendKey val="0"/>
          <c:showVal val="0"/>
          <c:showCatName val="0"/>
          <c:showSerName val="0"/>
          <c:showPercent val="0"/>
          <c:showBubbleSize val="0"/>
        </c:dLbls>
        <c:marker val="1"/>
        <c:smooth val="0"/>
        <c:axId val="131925888"/>
        <c:axId val="131927424"/>
      </c:lineChart>
      <c:catAx>
        <c:axId val="131925888"/>
        <c:scaling>
          <c:orientation val="minMax"/>
        </c:scaling>
        <c:delete val="0"/>
        <c:axPos val="b"/>
        <c:majorTickMark val="out"/>
        <c:minorTickMark val="none"/>
        <c:tickLblPos val="nextTo"/>
        <c:txPr>
          <a:bodyPr/>
          <a:lstStyle/>
          <a:p>
            <a:pPr>
              <a:defRPr sz="1050"/>
            </a:pPr>
            <a:endParaRPr lang="ja-JP"/>
          </a:p>
        </c:txPr>
        <c:crossAx val="131927424"/>
        <c:crosses val="autoZero"/>
        <c:auto val="1"/>
        <c:lblAlgn val="ctr"/>
        <c:lblOffset val="100"/>
        <c:noMultiLvlLbl val="0"/>
      </c:catAx>
      <c:valAx>
        <c:axId val="131927424"/>
        <c:scaling>
          <c:orientation val="minMax"/>
          <c:min val="87"/>
        </c:scaling>
        <c:delete val="0"/>
        <c:axPos val="l"/>
        <c:majorGridlines/>
        <c:numFmt formatCode="0.0_ " sourceLinked="1"/>
        <c:majorTickMark val="out"/>
        <c:minorTickMark val="none"/>
        <c:tickLblPos val="nextTo"/>
        <c:txPr>
          <a:bodyPr/>
          <a:lstStyle/>
          <a:p>
            <a:pPr>
              <a:defRPr sz="1200"/>
            </a:pPr>
            <a:endParaRPr lang="ja-JP"/>
          </a:p>
        </c:txPr>
        <c:crossAx val="131925888"/>
        <c:crosses val="autoZero"/>
        <c:crossBetween val="between"/>
      </c:valAx>
    </c:plotArea>
    <c:legend>
      <c:legendPos val="b"/>
      <c:legendEntry>
        <c:idx val="2"/>
        <c:delete val="1"/>
      </c:legendEntry>
      <c:layout>
        <c:manualLayout>
          <c:xMode val="edge"/>
          <c:yMode val="edge"/>
          <c:x val="0.18428749789273985"/>
          <c:y val="0.87334033324660154"/>
          <c:w val="0.62599105409219236"/>
          <c:h val="7.9898118737511847E-2"/>
        </c:manualLayout>
      </c:layout>
      <c:overlay val="0"/>
      <c:txPr>
        <a:bodyPr/>
        <a:lstStyle/>
        <a:p>
          <a:pPr>
            <a:defRPr sz="1200"/>
          </a:pPr>
          <a:endParaRPr lang="ja-JP"/>
        </a:p>
      </c:txPr>
    </c:legend>
    <c:plotVisOnly val="1"/>
    <c:dispBlanksAs val="gap"/>
    <c:showDLblsOverMax val="0"/>
  </c:chart>
  <c:txPr>
    <a:bodyPr/>
    <a:lstStyle/>
    <a:p>
      <a:pPr>
        <a:defRPr sz="1800"/>
      </a:pPr>
      <a:endParaRPr lang="ja-JP"/>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871512983466068"/>
          <c:y val="4.4325548795231901E-2"/>
          <c:w val="0.81833407376713041"/>
          <c:h val="0.72795570554408151"/>
        </c:manualLayout>
      </c:layout>
      <c:lineChart>
        <c:grouping val="standard"/>
        <c:varyColors val="0"/>
        <c:ser>
          <c:idx val="0"/>
          <c:order val="0"/>
          <c:tx>
            <c:strRef>
              <c:f>Sheet1!$B$1</c:f>
              <c:strCache>
                <c:ptCount val="1"/>
                <c:pt idx="0">
                  <c:v>大阪</c:v>
                </c:pt>
              </c:strCache>
            </c:strRef>
          </c:tx>
          <c:marker>
            <c:symbol val="square"/>
            <c:size val="5"/>
          </c:marker>
          <c:dLbls>
            <c:txPr>
              <a:bodyPr/>
              <a:lstStyle/>
              <a:p>
                <a:pPr>
                  <a:defRPr sz="1400"/>
                </a:pPr>
                <a:endParaRPr lang="ja-JP"/>
              </a:p>
            </c:txPr>
            <c:dLblPos val="t"/>
            <c:showLegendKey val="0"/>
            <c:showVal val="1"/>
            <c:showCatName val="0"/>
            <c:showSerName val="0"/>
            <c:showPercent val="0"/>
            <c:showBubbleSize val="0"/>
            <c:showLeaderLines val="0"/>
          </c:dLbls>
          <c:cat>
            <c:strRef>
              <c:f>Sheet1!$A$2:$A$5</c:f>
              <c:strCache>
                <c:ptCount val="4"/>
                <c:pt idx="0">
                  <c:v>H21年度</c:v>
                </c:pt>
                <c:pt idx="1">
                  <c:v>H22年度</c:v>
                </c:pt>
                <c:pt idx="2">
                  <c:v>H23年度</c:v>
                </c:pt>
                <c:pt idx="3">
                  <c:v>H24年度</c:v>
                </c:pt>
              </c:strCache>
            </c:strRef>
          </c:cat>
          <c:val>
            <c:numRef>
              <c:f>Sheet1!$B$2:$B$5</c:f>
              <c:numCache>
                <c:formatCode>General</c:formatCode>
                <c:ptCount val="4"/>
                <c:pt idx="0">
                  <c:v>28.5</c:v>
                </c:pt>
                <c:pt idx="1">
                  <c:v>30.1</c:v>
                </c:pt>
                <c:pt idx="2">
                  <c:v>32.200000000000003</c:v>
                </c:pt>
                <c:pt idx="3">
                  <c:v>33.4</c:v>
                </c:pt>
              </c:numCache>
            </c:numRef>
          </c:val>
          <c:smooth val="0"/>
        </c:ser>
        <c:ser>
          <c:idx val="1"/>
          <c:order val="1"/>
          <c:tx>
            <c:strRef>
              <c:f>Sheet1!$C$1</c:f>
              <c:strCache>
                <c:ptCount val="1"/>
                <c:pt idx="0">
                  <c:v>東京</c:v>
                </c:pt>
              </c:strCache>
            </c:strRef>
          </c:tx>
          <c:marker>
            <c:symbol val="circle"/>
            <c:size val="5"/>
          </c:marker>
          <c:cat>
            <c:strRef>
              <c:f>Sheet1!$A$2:$A$5</c:f>
              <c:strCache>
                <c:ptCount val="4"/>
                <c:pt idx="0">
                  <c:v>H21年度</c:v>
                </c:pt>
                <c:pt idx="1">
                  <c:v>H22年度</c:v>
                </c:pt>
                <c:pt idx="2">
                  <c:v>H23年度</c:v>
                </c:pt>
                <c:pt idx="3">
                  <c:v>H24年度</c:v>
                </c:pt>
              </c:strCache>
            </c:strRef>
          </c:cat>
          <c:val>
            <c:numRef>
              <c:f>Sheet1!$C$2:$C$5</c:f>
              <c:numCache>
                <c:formatCode>0.0_ </c:formatCode>
                <c:ptCount val="4"/>
                <c:pt idx="0">
                  <c:v>14.022</c:v>
                </c:pt>
                <c:pt idx="1">
                  <c:v>15.992000000000001</c:v>
                </c:pt>
                <c:pt idx="2">
                  <c:v>15.888999999999999</c:v>
                </c:pt>
                <c:pt idx="3">
                  <c:v>17.57</c:v>
                </c:pt>
              </c:numCache>
            </c:numRef>
          </c:val>
          <c:smooth val="0"/>
        </c:ser>
        <c:ser>
          <c:idx val="2"/>
          <c:order val="2"/>
          <c:tx>
            <c:strRef>
              <c:f>Sheet1!$D$1</c:f>
              <c:strCache>
                <c:ptCount val="1"/>
                <c:pt idx="0">
                  <c:v>京都</c:v>
                </c:pt>
              </c:strCache>
            </c:strRef>
          </c:tx>
          <c:marker>
            <c:symbol val="triangle"/>
            <c:size val="5"/>
          </c:marker>
          <c:dLbls>
            <c:txPr>
              <a:bodyPr/>
              <a:lstStyle/>
              <a:p>
                <a:pPr>
                  <a:defRPr sz="1400"/>
                </a:pPr>
                <a:endParaRPr lang="ja-JP"/>
              </a:p>
            </c:txPr>
            <c:dLblPos val="t"/>
            <c:showLegendKey val="0"/>
            <c:showVal val="1"/>
            <c:showCatName val="0"/>
            <c:showSerName val="0"/>
            <c:showPercent val="0"/>
            <c:showBubbleSize val="0"/>
            <c:showLeaderLines val="0"/>
          </c:dLbls>
          <c:cat>
            <c:strRef>
              <c:f>Sheet1!$A$2:$A$5</c:f>
              <c:strCache>
                <c:ptCount val="4"/>
                <c:pt idx="0">
                  <c:v>H21年度</c:v>
                </c:pt>
                <c:pt idx="1">
                  <c:v>H22年度</c:v>
                </c:pt>
                <c:pt idx="2">
                  <c:v>H23年度</c:v>
                </c:pt>
                <c:pt idx="3">
                  <c:v>H24年度</c:v>
                </c:pt>
              </c:strCache>
            </c:strRef>
          </c:cat>
          <c:val>
            <c:numRef>
              <c:f>Sheet1!$D$2:$D$5</c:f>
              <c:numCache>
                <c:formatCode>General</c:formatCode>
                <c:ptCount val="4"/>
                <c:pt idx="0">
                  <c:v>14.8</c:v>
                </c:pt>
                <c:pt idx="1">
                  <c:v>16.600000000000001</c:v>
                </c:pt>
                <c:pt idx="2">
                  <c:v>15.3</c:v>
                </c:pt>
                <c:pt idx="3">
                  <c:v>15.9</c:v>
                </c:pt>
              </c:numCache>
            </c:numRef>
          </c:val>
          <c:smooth val="0"/>
        </c:ser>
        <c:ser>
          <c:idx val="3"/>
          <c:order val="3"/>
          <c:tx>
            <c:strRef>
              <c:f>Sheet1!$E$1</c:f>
              <c:strCache>
                <c:ptCount val="1"/>
                <c:pt idx="0">
                  <c:v>全国</c:v>
                </c:pt>
              </c:strCache>
            </c:strRef>
          </c:tx>
          <c:cat>
            <c:strRef>
              <c:f>Sheet1!$A$2:$A$5</c:f>
              <c:strCache>
                <c:ptCount val="4"/>
                <c:pt idx="0">
                  <c:v>H21年度</c:v>
                </c:pt>
                <c:pt idx="1">
                  <c:v>H22年度</c:v>
                </c:pt>
                <c:pt idx="2">
                  <c:v>H23年度</c:v>
                </c:pt>
                <c:pt idx="3">
                  <c:v>H24年度</c:v>
                </c:pt>
              </c:strCache>
            </c:strRef>
          </c:cat>
          <c:val>
            <c:numRef>
              <c:f>Sheet1!$E$2:$E$5</c:f>
              <c:numCache>
                <c:formatCode>General</c:formatCode>
                <c:ptCount val="4"/>
                <c:pt idx="0">
                  <c:v>15.5</c:v>
                </c:pt>
                <c:pt idx="1">
                  <c:v>16.600000000000001</c:v>
                </c:pt>
                <c:pt idx="2">
                  <c:v>16.8</c:v>
                </c:pt>
                <c:pt idx="3">
                  <c:v>17.2</c:v>
                </c:pt>
              </c:numCache>
            </c:numRef>
          </c:val>
          <c:smooth val="0"/>
        </c:ser>
        <c:dLbls>
          <c:showLegendKey val="0"/>
          <c:showVal val="0"/>
          <c:showCatName val="0"/>
          <c:showSerName val="0"/>
          <c:showPercent val="0"/>
          <c:showBubbleSize val="0"/>
        </c:dLbls>
        <c:marker val="1"/>
        <c:smooth val="0"/>
        <c:axId val="132086400"/>
        <c:axId val="132100480"/>
      </c:lineChart>
      <c:catAx>
        <c:axId val="132086400"/>
        <c:scaling>
          <c:orientation val="minMax"/>
        </c:scaling>
        <c:delete val="0"/>
        <c:axPos val="b"/>
        <c:majorTickMark val="out"/>
        <c:minorTickMark val="none"/>
        <c:tickLblPos val="nextTo"/>
        <c:txPr>
          <a:bodyPr/>
          <a:lstStyle/>
          <a:p>
            <a:pPr>
              <a:defRPr sz="1200"/>
            </a:pPr>
            <a:endParaRPr lang="ja-JP"/>
          </a:p>
        </c:txPr>
        <c:crossAx val="132100480"/>
        <c:crosses val="autoZero"/>
        <c:auto val="1"/>
        <c:lblAlgn val="ctr"/>
        <c:lblOffset val="100"/>
        <c:noMultiLvlLbl val="0"/>
      </c:catAx>
      <c:valAx>
        <c:axId val="132100480"/>
        <c:scaling>
          <c:orientation val="minMax"/>
          <c:min val="14"/>
        </c:scaling>
        <c:delete val="0"/>
        <c:axPos val="l"/>
        <c:majorGridlines/>
        <c:numFmt formatCode="General" sourceLinked="1"/>
        <c:majorTickMark val="out"/>
        <c:minorTickMark val="none"/>
        <c:tickLblPos val="nextTo"/>
        <c:txPr>
          <a:bodyPr/>
          <a:lstStyle/>
          <a:p>
            <a:pPr>
              <a:defRPr sz="1200"/>
            </a:pPr>
            <a:endParaRPr lang="ja-JP"/>
          </a:p>
        </c:txPr>
        <c:crossAx val="132086400"/>
        <c:crosses val="autoZero"/>
        <c:crossBetween val="between"/>
      </c:valAx>
    </c:plotArea>
    <c:legend>
      <c:legendPos val="b"/>
      <c:layout/>
      <c:overlay val="0"/>
      <c:txPr>
        <a:bodyPr/>
        <a:lstStyle/>
        <a:p>
          <a:pPr>
            <a:defRPr sz="1200"/>
          </a:pPr>
          <a:endParaRPr lang="ja-JP"/>
        </a:p>
      </c:txPr>
    </c:legend>
    <c:plotVisOnly val="1"/>
    <c:dispBlanksAs val="gap"/>
    <c:showDLblsOverMax val="0"/>
  </c:chart>
  <c:txPr>
    <a:bodyPr/>
    <a:lstStyle/>
    <a:p>
      <a:pPr>
        <a:defRPr sz="1800"/>
      </a:pPr>
      <a:endParaRPr lang="ja-JP"/>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70231688664816"/>
          <c:y val="3.8752250209561502E-2"/>
          <c:w val="0.69985403802941903"/>
          <c:h val="0.87103269159417895"/>
        </c:manualLayout>
      </c:layout>
      <c:lineChart>
        <c:grouping val="standard"/>
        <c:varyColors val="0"/>
        <c:ser>
          <c:idx val="0"/>
          <c:order val="0"/>
          <c:tx>
            <c:strRef>
              <c:f>[●就業者率.xlsx]労働力調査ベース!$A$2</c:f>
              <c:strCache>
                <c:ptCount val="1"/>
                <c:pt idx="0">
                  <c:v>大阪府</c:v>
                </c:pt>
              </c:strCache>
            </c:strRef>
          </c:tx>
          <c:cat>
            <c:strRef>
              <c:f>[●就業者率.xlsx]労働力調査ベース!$B$16:$B$27</c:f>
              <c:strCache>
                <c:ptCount val="12"/>
                <c:pt idx="0">
                  <c:v>Ｈ15</c:v>
                </c:pt>
                <c:pt idx="1">
                  <c:v>Ｈ16</c:v>
                </c:pt>
                <c:pt idx="2">
                  <c:v>Ｈ17</c:v>
                </c:pt>
                <c:pt idx="3">
                  <c:v>Ｈ18</c:v>
                </c:pt>
                <c:pt idx="4">
                  <c:v>Ｈ19</c:v>
                </c:pt>
                <c:pt idx="5">
                  <c:v>Ｈ20</c:v>
                </c:pt>
                <c:pt idx="6">
                  <c:v>Ｈ21</c:v>
                </c:pt>
                <c:pt idx="7">
                  <c:v>Ｈ22</c:v>
                </c:pt>
                <c:pt idx="8">
                  <c:v>Ｈ23</c:v>
                </c:pt>
                <c:pt idx="9">
                  <c:v>Ｈ24</c:v>
                </c:pt>
                <c:pt idx="10">
                  <c:v>Ｈ25</c:v>
                </c:pt>
                <c:pt idx="11">
                  <c:v>Ｈ26</c:v>
                </c:pt>
              </c:strCache>
            </c:strRef>
          </c:cat>
          <c:val>
            <c:numRef>
              <c:f>[●就業者率.xlsx]労働力調査ベース!$E$3:$E$14</c:f>
              <c:numCache>
                <c:formatCode>0.0%</c:formatCode>
                <c:ptCount val="12"/>
                <c:pt idx="0">
                  <c:v>0.54591029023746707</c:v>
                </c:pt>
                <c:pt idx="1">
                  <c:v>0.54907651715039574</c:v>
                </c:pt>
                <c:pt idx="2">
                  <c:v>0.55310727008840221</c:v>
                </c:pt>
                <c:pt idx="3">
                  <c:v>0.55095036958817323</c:v>
                </c:pt>
                <c:pt idx="4">
                  <c:v>0.54692429022082023</c:v>
                </c:pt>
                <c:pt idx="5">
                  <c:v>0.54174884944115709</c:v>
                </c:pt>
                <c:pt idx="6">
                  <c:v>0.53420152591423309</c:v>
                </c:pt>
                <c:pt idx="7">
                  <c:v>0.53196527229676405</c:v>
                </c:pt>
                <c:pt idx="8">
                  <c:v>0.53597264237800868</c:v>
                </c:pt>
                <c:pt idx="9">
                  <c:v>0.53636363636363638</c:v>
                </c:pt>
                <c:pt idx="10">
                  <c:v>0.5457376411054885</c:v>
                </c:pt>
                <c:pt idx="11">
                  <c:v>0.54647996888370287</c:v>
                </c:pt>
              </c:numCache>
            </c:numRef>
          </c:val>
          <c:smooth val="0"/>
        </c:ser>
        <c:ser>
          <c:idx val="1"/>
          <c:order val="1"/>
          <c:tx>
            <c:strRef>
              <c:f>[●就業者率.xlsx]労働力調査ベース!$A$16</c:f>
              <c:strCache>
                <c:ptCount val="1"/>
                <c:pt idx="0">
                  <c:v>全国</c:v>
                </c:pt>
              </c:strCache>
            </c:strRef>
          </c:tx>
          <c:spPr>
            <a:ln>
              <a:solidFill>
                <a:schemeClr val="accent1"/>
              </a:solidFill>
              <a:prstDash val="sysDot"/>
            </a:ln>
          </c:spPr>
          <c:marker>
            <c:symbol val="diamond"/>
            <c:size val="7"/>
            <c:spPr>
              <a:solidFill>
                <a:schemeClr val="accent1"/>
              </a:solidFill>
              <a:ln>
                <a:solidFill>
                  <a:schemeClr val="accent1"/>
                </a:solidFill>
              </a:ln>
            </c:spPr>
          </c:marker>
          <c:cat>
            <c:strRef>
              <c:f>[●就業者率.xlsx]労働力調査ベース!$B$16:$B$27</c:f>
              <c:strCache>
                <c:ptCount val="12"/>
                <c:pt idx="0">
                  <c:v>Ｈ15</c:v>
                </c:pt>
                <c:pt idx="1">
                  <c:v>Ｈ16</c:v>
                </c:pt>
                <c:pt idx="2">
                  <c:v>Ｈ17</c:v>
                </c:pt>
                <c:pt idx="3">
                  <c:v>Ｈ18</c:v>
                </c:pt>
                <c:pt idx="4">
                  <c:v>Ｈ19</c:v>
                </c:pt>
                <c:pt idx="5">
                  <c:v>Ｈ20</c:v>
                </c:pt>
                <c:pt idx="6">
                  <c:v>Ｈ21</c:v>
                </c:pt>
                <c:pt idx="7">
                  <c:v>Ｈ22</c:v>
                </c:pt>
                <c:pt idx="8">
                  <c:v>Ｈ23</c:v>
                </c:pt>
                <c:pt idx="9">
                  <c:v>Ｈ24</c:v>
                </c:pt>
                <c:pt idx="10">
                  <c:v>Ｈ25</c:v>
                </c:pt>
                <c:pt idx="11">
                  <c:v>Ｈ26</c:v>
                </c:pt>
              </c:strCache>
            </c:strRef>
          </c:cat>
          <c:val>
            <c:numRef>
              <c:f>[●就業者率.xlsx]労働力調査ベース!$E$16:$E$27</c:f>
              <c:numCache>
                <c:formatCode>0.0%</c:formatCode>
                <c:ptCount val="12"/>
                <c:pt idx="0">
                  <c:v>0.57617223134464512</c:v>
                </c:pt>
                <c:pt idx="1">
                  <c:v>0.57588717015468605</c:v>
                </c:pt>
                <c:pt idx="2">
                  <c:v>0.57745071318252017</c:v>
                </c:pt>
                <c:pt idx="3">
                  <c:v>0.57912885662431945</c:v>
                </c:pt>
                <c:pt idx="4">
                  <c:v>0.58063931902562704</c:v>
                </c:pt>
                <c:pt idx="5">
                  <c:v>0.57782805429864248</c:v>
                </c:pt>
                <c:pt idx="6">
                  <c:v>0.56850678733031679</c:v>
                </c:pt>
                <c:pt idx="7">
                  <c:v>0.56629559236129967</c:v>
                </c:pt>
                <c:pt idx="8">
                  <c:v>0.56601566015660154</c:v>
                </c:pt>
                <c:pt idx="9">
                  <c:v>0.56496666065957835</c:v>
                </c:pt>
                <c:pt idx="10">
                  <c:v>0.56917388167388172</c:v>
                </c:pt>
                <c:pt idx="11">
                  <c:v>0.57319494584837549</c:v>
                </c:pt>
              </c:numCache>
            </c:numRef>
          </c:val>
          <c:smooth val="0"/>
        </c:ser>
        <c:dLbls>
          <c:showLegendKey val="0"/>
          <c:showVal val="0"/>
          <c:showCatName val="0"/>
          <c:showSerName val="0"/>
          <c:showPercent val="0"/>
          <c:showBubbleSize val="0"/>
        </c:dLbls>
        <c:marker val="1"/>
        <c:smooth val="0"/>
        <c:axId val="132424448"/>
        <c:axId val="132426368"/>
      </c:lineChart>
      <c:catAx>
        <c:axId val="132424448"/>
        <c:scaling>
          <c:orientation val="minMax"/>
        </c:scaling>
        <c:delete val="0"/>
        <c:axPos val="b"/>
        <c:majorTickMark val="out"/>
        <c:minorTickMark val="none"/>
        <c:tickLblPos val="nextTo"/>
        <c:crossAx val="132426368"/>
        <c:crosses val="autoZero"/>
        <c:auto val="1"/>
        <c:lblAlgn val="ctr"/>
        <c:lblOffset val="100"/>
        <c:noMultiLvlLbl val="0"/>
      </c:catAx>
      <c:valAx>
        <c:axId val="132426368"/>
        <c:scaling>
          <c:orientation val="minMax"/>
          <c:max val="0.59"/>
          <c:min val="0.53"/>
        </c:scaling>
        <c:delete val="0"/>
        <c:axPos val="l"/>
        <c:majorGridlines/>
        <c:numFmt formatCode="0.0%" sourceLinked="1"/>
        <c:majorTickMark val="out"/>
        <c:minorTickMark val="none"/>
        <c:tickLblPos val="nextTo"/>
        <c:crossAx val="132424448"/>
        <c:crosses val="autoZero"/>
        <c:crossBetween val="between"/>
      </c:valAx>
      <c:spPr>
        <a:noFill/>
      </c:spPr>
    </c:plotArea>
    <c:legend>
      <c:legendPos val="r"/>
      <c:layout/>
      <c:overlay val="0"/>
    </c:legend>
    <c:plotVisOnly val="1"/>
    <c:dispBlanksAs val="gap"/>
    <c:showDLblsOverMax val="0"/>
  </c:chart>
  <c:spPr>
    <a:noFill/>
    <a:ln>
      <a:noFill/>
    </a:ln>
  </c:sp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Sheet1!$A$3</c:f>
              <c:strCache>
                <c:ptCount val="1"/>
                <c:pt idx="0">
                  <c:v>労働力率（全国）</c:v>
                </c:pt>
              </c:strCache>
            </c:strRef>
          </c:tx>
          <c:cat>
            <c:strRef>
              <c:f>Sheet1!$B$2:$F$2</c:f>
              <c:strCache>
                <c:ptCount val="5"/>
                <c:pt idx="0">
                  <c:v>H2</c:v>
                </c:pt>
                <c:pt idx="1">
                  <c:v>H7</c:v>
                </c:pt>
                <c:pt idx="2">
                  <c:v>H12</c:v>
                </c:pt>
                <c:pt idx="3">
                  <c:v>H17</c:v>
                </c:pt>
                <c:pt idx="4">
                  <c:v>H22</c:v>
                </c:pt>
              </c:strCache>
            </c:strRef>
          </c:cat>
          <c:val>
            <c:numRef>
              <c:f>Sheet1!$B$3:$F$3</c:f>
              <c:numCache>
                <c:formatCode>0%</c:formatCode>
                <c:ptCount val="5"/>
                <c:pt idx="0">
                  <c:v>0.63400000000000001</c:v>
                </c:pt>
                <c:pt idx="1">
                  <c:v>0.63900000000000001</c:v>
                </c:pt>
                <c:pt idx="2">
                  <c:v>0.621</c:v>
                </c:pt>
                <c:pt idx="3">
                  <c:v>0.61499999999999999</c:v>
                </c:pt>
                <c:pt idx="4">
                  <c:v>0.61199999999999999</c:v>
                </c:pt>
              </c:numCache>
            </c:numRef>
          </c:val>
          <c:smooth val="0"/>
        </c:ser>
        <c:ser>
          <c:idx val="1"/>
          <c:order val="1"/>
          <c:tx>
            <c:strRef>
              <c:f>Sheet1!$A$4</c:f>
              <c:strCache>
                <c:ptCount val="1"/>
                <c:pt idx="0">
                  <c:v>労働力率（大阪府）</c:v>
                </c:pt>
              </c:strCache>
            </c:strRef>
          </c:tx>
          <c:cat>
            <c:strRef>
              <c:f>Sheet1!$B$2:$F$2</c:f>
              <c:strCache>
                <c:ptCount val="5"/>
                <c:pt idx="0">
                  <c:v>H2</c:v>
                </c:pt>
                <c:pt idx="1">
                  <c:v>H7</c:v>
                </c:pt>
                <c:pt idx="2">
                  <c:v>H12</c:v>
                </c:pt>
                <c:pt idx="3">
                  <c:v>H17</c:v>
                </c:pt>
                <c:pt idx="4">
                  <c:v>H22</c:v>
                </c:pt>
              </c:strCache>
            </c:strRef>
          </c:cat>
          <c:val>
            <c:numRef>
              <c:f>Sheet1!$B$4:$F$4</c:f>
              <c:numCache>
                <c:formatCode>0%</c:formatCode>
                <c:ptCount val="5"/>
                <c:pt idx="0">
                  <c:v>0.62024378374990896</c:v>
                </c:pt>
                <c:pt idx="1">
                  <c:v>0.62898453124499998</c:v>
                </c:pt>
                <c:pt idx="2">
                  <c:v>0.60533516672583298</c:v>
                </c:pt>
                <c:pt idx="3">
                  <c:v>0.59727897579761102</c:v>
                </c:pt>
                <c:pt idx="4">
                  <c:v>0.60033228398246696</c:v>
                </c:pt>
              </c:numCache>
            </c:numRef>
          </c:val>
          <c:smooth val="0"/>
        </c:ser>
        <c:ser>
          <c:idx val="3"/>
          <c:order val="2"/>
          <c:tx>
            <c:strRef>
              <c:f>Sheet1!$A$5</c:f>
              <c:strCache>
                <c:ptCount val="1"/>
                <c:pt idx="0">
                  <c:v>就業率（全国）</c:v>
                </c:pt>
              </c:strCache>
            </c:strRef>
          </c:tx>
          <c:cat>
            <c:strRef>
              <c:f>Sheet1!$B$2:$F$2</c:f>
              <c:strCache>
                <c:ptCount val="5"/>
                <c:pt idx="0">
                  <c:v>H2</c:v>
                </c:pt>
                <c:pt idx="1">
                  <c:v>H7</c:v>
                </c:pt>
                <c:pt idx="2">
                  <c:v>H12</c:v>
                </c:pt>
                <c:pt idx="3">
                  <c:v>H17</c:v>
                </c:pt>
                <c:pt idx="4">
                  <c:v>H22</c:v>
                </c:pt>
              </c:strCache>
            </c:strRef>
          </c:cat>
          <c:val>
            <c:numRef>
              <c:f>Sheet1!$B$5:$F$5</c:f>
              <c:numCache>
                <c:formatCode>0.0%</c:formatCode>
                <c:ptCount val="5"/>
                <c:pt idx="0">
                  <c:v>0.614472275859546</c:v>
                </c:pt>
                <c:pt idx="1">
                  <c:v>0.61145952427954475</c:v>
                </c:pt>
                <c:pt idx="2">
                  <c:v>0.59143057886419714</c:v>
                </c:pt>
                <c:pt idx="3">
                  <c:v>0.57802314006974964</c:v>
                </c:pt>
                <c:pt idx="4">
                  <c:v>0.57279203136874957</c:v>
                </c:pt>
              </c:numCache>
            </c:numRef>
          </c:val>
          <c:smooth val="0"/>
        </c:ser>
        <c:ser>
          <c:idx val="4"/>
          <c:order val="3"/>
          <c:tx>
            <c:strRef>
              <c:f>Sheet1!$A$6</c:f>
              <c:strCache>
                <c:ptCount val="1"/>
                <c:pt idx="0">
                  <c:v>就業率（大阪府）</c:v>
                </c:pt>
              </c:strCache>
            </c:strRef>
          </c:tx>
          <c:cat>
            <c:strRef>
              <c:f>Sheet1!$B$2:$F$2</c:f>
              <c:strCache>
                <c:ptCount val="5"/>
                <c:pt idx="0">
                  <c:v>H2</c:v>
                </c:pt>
                <c:pt idx="1">
                  <c:v>H7</c:v>
                </c:pt>
                <c:pt idx="2">
                  <c:v>H12</c:v>
                </c:pt>
                <c:pt idx="3">
                  <c:v>H17</c:v>
                </c:pt>
                <c:pt idx="4">
                  <c:v>H22</c:v>
                </c:pt>
              </c:strCache>
            </c:strRef>
          </c:cat>
          <c:val>
            <c:numRef>
              <c:f>Sheet1!$B$6:$F$6</c:f>
              <c:numCache>
                <c:formatCode>0.0%</c:formatCode>
                <c:ptCount val="5"/>
                <c:pt idx="0">
                  <c:v>0.59398283730772095</c:v>
                </c:pt>
                <c:pt idx="1">
                  <c:v>0.59007265952605037</c:v>
                </c:pt>
                <c:pt idx="2">
                  <c:v>0.56295130983938346</c:v>
                </c:pt>
                <c:pt idx="3">
                  <c:v>0.54585737207029728</c:v>
                </c:pt>
                <c:pt idx="4">
                  <c:v>0.55246259560622279</c:v>
                </c:pt>
              </c:numCache>
            </c:numRef>
          </c:val>
          <c:smooth val="0"/>
        </c:ser>
        <c:dLbls>
          <c:showLegendKey val="0"/>
          <c:showVal val="0"/>
          <c:showCatName val="0"/>
          <c:showSerName val="0"/>
          <c:showPercent val="0"/>
          <c:showBubbleSize val="0"/>
        </c:dLbls>
        <c:marker val="1"/>
        <c:smooth val="0"/>
        <c:axId val="132129536"/>
        <c:axId val="132131072"/>
      </c:lineChart>
      <c:catAx>
        <c:axId val="132129536"/>
        <c:scaling>
          <c:orientation val="minMax"/>
        </c:scaling>
        <c:delete val="0"/>
        <c:axPos val="b"/>
        <c:majorTickMark val="out"/>
        <c:minorTickMark val="none"/>
        <c:tickLblPos val="nextTo"/>
        <c:crossAx val="132131072"/>
        <c:crosses val="autoZero"/>
        <c:auto val="1"/>
        <c:lblAlgn val="ctr"/>
        <c:lblOffset val="100"/>
        <c:noMultiLvlLbl val="0"/>
      </c:catAx>
      <c:valAx>
        <c:axId val="132131072"/>
        <c:scaling>
          <c:orientation val="minMax"/>
          <c:min val="0.54"/>
        </c:scaling>
        <c:delete val="0"/>
        <c:axPos val="l"/>
        <c:majorGridlines/>
        <c:numFmt formatCode="0%" sourceLinked="1"/>
        <c:majorTickMark val="out"/>
        <c:minorTickMark val="none"/>
        <c:tickLblPos val="nextTo"/>
        <c:crossAx val="132129536"/>
        <c:crosses val="autoZero"/>
        <c:crossBetween val="between"/>
      </c:valAx>
    </c:plotArea>
    <c:legend>
      <c:legendPos val="b"/>
      <c:layout>
        <c:manualLayout>
          <c:xMode val="edge"/>
          <c:yMode val="edge"/>
          <c:x val="0.19015463296590024"/>
          <c:y val="0.8089169973544974"/>
          <c:w val="0.71328985535975054"/>
          <c:h val="0.15958498677248678"/>
        </c:manualLayout>
      </c:layout>
      <c:overlay val="0"/>
      <c:txPr>
        <a:bodyPr/>
        <a:lstStyle/>
        <a:p>
          <a:pPr>
            <a:defRPr sz="900">
              <a:latin typeface="+mn-ea"/>
              <a:ea typeface="+mn-ea"/>
            </a:defRPr>
          </a:pPr>
          <a:endParaRPr lang="ja-JP"/>
        </a:p>
      </c:txPr>
    </c:legend>
    <c:plotVisOnly val="1"/>
    <c:dispBlanksAs val="gap"/>
    <c:showDLblsOverMax val="0"/>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070731540204556E-2"/>
          <c:y val="2.6971849661553738E-2"/>
          <c:w val="0.84290865681444183"/>
          <c:h val="0.75571809075727103"/>
        </c:manualLayout>
      </c:layout>
      <c:barChart>
        <c:barDir val="col"/>
        <c:grouping val="clustered"/>
        <c:varyColors val="0"/>
        <c:ser>
          <c:idx val="0"/>
          <c:order val="0"/>
          <c:tx>
            <c:strRef>
              <c:f>医療・福祉分野の就業者数の推移!$B$2</c:f>
              <c:strCache>
                <c:ptCount val="1"/>
                <c:pt idx="0">
                  <c:v>人数（男女計）</c:v>
                </c:pt>
              </c:strCache>
            </c:strRef>
          </c:tx>
          <c:spPr>
            <a:solidFill>
              <a:schemeClr val="accent1"/>
            </a:solidFill>
            <a:ln w="22225">
              <a:solidFill>
                <a:schemeClr val="accent1"/>
              </a:solidFill>
            </a:ln>
          </c:spPr>
          <c:invertIfNegative val="0"/>
          <c:dPt>
            <c:idx val="6"/>
            <c:invertIfNegative val="0"/>
            <c:bubble3D val="0"/>
          </c:dPt>
          <c:cat>
            <c:strRef>
              <c:f>医療・福祉分野の就業者数の推移!$A$5:$A$14</c:f>
              <c:strCache>
                <c:ptCount val="10"/>
                <c:pt idx="0">
                  <c:v>H17</c:v>
                </c:pt>
                <c:pt idx="1">
                  <c:v>H18</c:v>
                </c:pt>
                <c:pt idx="2">
                  <c:v>H19</c:v>
                </c:pt>
                <c:pt idx="3">
                  <c:v>H20</c:v>
                </c:pt>
                <c:pt idx="4">
                  <c:v>H21</c:v>
                </c:pt>
                <c:pt idx="5">
                  <c:v>H22</c:v>
                </c:pt>
                <c:pt idx="6">
                  <c:v>H23</c:v>
                </c:pt>
                <c:pt idx="7">
                  <c:v>H24</c:v>
                </c:pt>
                <c:pt idx="8">
                  <c:v>H25</c:v>
                </c:pt>
                <c:pt idx="9">
                  <c:v>H26</c:v>
                </c:pt>
              </c:strCache>
            </c:strRef>
          </c:cat>
          <c:val>
            <c:numRef>
              <c:f>医療・福祉分野の就業者数の推移!$B$5:$B$14</c:f>
              <c:numCache>
                <c:formatCode>#,##0;"▲ "#,##0</c:formatCode>
                <c:ptCount val="10"/>
                <c:pt idx="0">
                  <c:v>372</c:v>
                </c:pt>
                <c:pt idx="1">
                  <c:v>367</c:v>
                </c:pt>
                <c:pt idx="2">
                  <c:v>379</c:v>
                </c:pt>
                <c:pt idx="3">
                  <c:v>397</c:v>
                </c:pt>
                <c:pt idx="4">
                  <c:v>407</c:v>
                </c:pt>
                <c:pt idx="5">
                  <c:v>469</c:v>
                </c:pt>
                <c:pt idx="6">
                  <c:v>478</c:v>
                </c:pt>
                <c:pt idx="7">
                  <c:v>501</c:v>
                </c:pt>
                <c:pt idx="8">
                  <c:v>545</c:v>
                </c:pt>
                <c:pt idx="9" formatCode="General">
                  <c:v>544</c:v>
                </c:pt>
              </c:numCache>
            </c:numRef>
          </c:val>
        </c:ser>
        <c:ser>
          <c:idx val="2"/>
          <c:order val="1"/>
          <c:tx>
            <c:strRef>
              <c:f>医療・福祉分野の就業者数の推移!$D$2</c:f>
              <c:strCache>
                <c:ptCount val="1"/>
                <c:pt idx="0">
                  <c:v>人数（女）</c:v>
                </c:pt>
              </c:strCache>
            </c:strRef>
          </c:tx>
          <c:spPr>
            <a:pattFill prst="pct50">
              <a:fgClr>
                <a:schemeClr val="accent1"/>
              </a:fgClr>
              <a:bgClr>
                <a:schemeClr val="bg1"/>
              </a:bgClr>
            </a:pattFill>
            <a:ln w="22225">
              <a:noFill/>
            </a:ln>
          </c:spPr>
          <c:invertIfNegative val="0"/>
          <c:dPt>
            <c:idx val="6"/>
            <c:invertIfNegative val="0"/>
            <c:bubble3D val="0"/>
          </c:dPt>
          <c:cat>
            <c:strRef>
              <c:f>医療・福祉分野の就業者数の推移!$A$5:$A$14</c:f>
              <c:strCache>
                <c:ptCount val="10"/>
                <c:pt idx="0">
                  <c:v>H17</c:v>
                </c:pt>
                <c:pt idx="1">
                  <c:v>H18</c:v>
                </c:pt>
                <c:pt idx="2">
                  <c:v>H19</c:v>
                </c:pt>
                <c:pt idx="3">
                  <c:v>H20</c:v>
                </c:pt>
                <c:pt idx="4">
                  <c:v>H21</c:v>
                </c:pt>
                <c:pt idx="5">
                  <c:v>H22</c:v>
                </c:pt>
                <c:pt idx="6">
                  <c:v>H23</c:v>
                </c:pt>
                <c:pt idx="7">
                  <c:v>H24</c:v>
                </c:pt>
                <c:pt idx="8">
                  <c:v>H25</c:v>
                </c:pt>
                <c:pt idx="9">
                  <c:v>H26</c:v>
                </c:pt>
              </c:strCache>
            </c:strRef>
          </c:cat>
          <c:val>
            <c:numRef>
              <c:f>医療・福祉分野の就業者数の推移!$D$5:$D$14</c:f>
              <c:numCache>
                <c:formatCode>#,##0;"▲ "#,##0</c:formatCode>
                <c:ptCount val="10"/>
                <c:pt idx="0">
                  <c:v>279</c:v>
                </c:pt>
                <c:pt idx="1">
                  <c:v>281</c:v>
                </c:pt>
                <c:pt idx="2">
                  <c:v>292</c:v>
                </c:pt>
                <c:pt idx="3">
                  <c:v>294</c:v>
                </c:pt>
                <c:pt idx="4">
                  <c:v>302</c:v>
                </c:pt>
                <c:pt idx="5">
                  <c:v>355</c:v>
                </c:pt>
                <c:pt idx="6">
                  <c:v>356</c:v>
                </c:pt>
                <c:pt idx="7">
                  <c:v>372</c:v>
                </c:pt>
                <c:pt idx="8">
                  <c:v>414</c:v>
                </c:pt>
                <c:pt idx="9" formatCode="General">
                  <c:v>408</c:v>
                </c:pt>
              </c:numCache>
            </c:numRef>
          </c:val>
        </c:ser>
        <c:ser>
          <c:idx val="1"/>
          <c:order val="2"/>
          <c:tx>
            <c:strRef>
              <c:f>医療・福祉分野の就業者数の推移!$C$2</c:f>
              <c:strCache>
                <c:ptCount val="1"/>
                <c:pt idx="0">
                  <c:v>人数（男）</c:v>
                </c:pt>
              </c:strCache>
            </c:strRef>
          </c:tx>
          <c:spPr>
            <a:pattFill prst="openDmnd">
              <a:fgClr>
                <a:schemeClr val="accent1"/>
              </a:fgClr>
              <a:bgClr>
                <a:schemeClr val="bg1"/>
              </a:bgClr>
            </a:pattFill>
            <a:ln w="22225">
              <a:noFill/>
            </a:ln>
          </c:spPr>
          <c:invertIfNegative val="0"/>
          <c:dPt>
            <c:idx val="6"/>
            <c:invertIfNegative val="0"/>
            <c:bubble3D val="0"/>
          </c:dPt>
          <c:cat>
            <c:strRef>
              <c:f>医療・福祉分野の就業者数の推移!$A$5:$A$14</c:f>
              <c:strCache>
                <c:ptCount val="10"/>
                <c:pt idx="0">
                  <c:v>H17</c:v>
                </c:pt>
                <c:pt idx="1">
                  <c:v>H18</c:v>
                </c:pt>
                <c:pt idx="2">
                  <c:v>H19</c:v>
                </c:pt>
                <c:pt idx="3">
                  <c:v>H20</c:v>
                </c:pt>
                <c:pt idx="4">
                  <c:v>H21</c:v>
                </c:pt>
                <c:pt idx="5">
                  <c:v>H22</c:v>
                </c:pt>
                <c:pt idx="6">
                  <c:v>H23</c:v>
                </c:pt>
                <c:pt idx="7">
                  <c:v>H24</c:v>
                </c:pt>
                <c:pt idx="8">
                  <c:v>H25</c:v>
                </c:pt>
                <c:pt idx="9">
                  <c:v>H26</c:v>
                </c:pt>
              </c:strCache>
            </c:strRef>
          </c:cat>
          <c:val>
            <c:numRef>
              <c:f>医療・福祉分野の就業者数の推移!$C$5:$C$14</c:f>
              <c:numCache>
                <c:formatCode>#,##0;"▲ "#,##0</c:formatCode>
                <c:ptCount val="10"/>
                <c:pt idx="0">
                  <c:v>93</c:v>
                </c:pt>
                <c:pt idx="1">
                  <c:v>86</c:v>
                </c:pt>
                <c:pt idx="2">
                  <c:v>87</c:v>
                </c:pt>
                <c:pt idx="3">
                  <c:v>104</c:v>
                </c:pt>
                <c:pt idx="4">
                  <c:v>104</c:v>
                </c:pt>
                <c:pt idx="5">
                  <c:v>114</c:v>
                </c:pt>
                <c:pt idx="6">
                  <c:v>123</c:v>
                </c:pt>
                <c:pt idx="7">
                  <c:v>129</c:v>
                </c:pt>
                <c:pt idx="8">
                  <c:v>131</c:v>
                </c:pt>
                <c:pt idx="9" formatCode="General">
                  <c:v>136</c:v>
                </c:pt>
              </c:numCache>
            </c:numRef>
          </c:val>
        </c:ser>
        <c:dLbls>
          <c:showLegendKey val="0"/>
          <c:showVal val="0"/>
          <c:showCatName val="0"/>
          <c:showSerName val="0"/>
          <c:showPercent val="0"/>
          <c:showBubbleSize val="0"/>
        </c:dLbls>
        <c:gapWidth val="150"/>
        <c:overlap val="50"/>
        <c:axId val="132245760"/>
        <c:axId val="132252032"/>
      </c:barChart>
      <c:lineChart>
        <c:grouping val="standard"/>
        <c:varyColors val="0"/>
        <c:ser>
          <c:idx val="3"/>
          <c:order val="3"/>
          <c:tx>
            <c:strRef>
              <c:f>医療・福祉分野の就業者数の推移!$F$2</c:f>
              <c:strCache>
                <c:ptCount val="1"/>
                <c:pt idx="0">
                  <c:v>就業者全体に占める割合（男女計）</c:v>
                </c:pt>
              </c:strCache>
            </c:strRef>
          </c:tx>
          <c:spPr>
            <a:ln>
              <a:solidFill>
                <a:schemeClr val="accent1"/>
              </a:solidFill>
            </a:ln>
          </c:spPr>
          <c:marker>
            <c:symbol val="diamond"/>
            <c:size val="7"/>
            <c:spPr>
              <a:solidFill>
                <a:schemeClr val="accent1"/>
              </a:solidFill>
              <a:ln>
                <a:solidFill>
                  <a:schemeClr val="accent1"/>
                </a:solidFill>
              </a:ln>
            </c:spPr>
          </c:marker>
          <c:cat>
            <c:strRef>
              <c:f>医療・福祉分野の就業者数の推移!$A$5:$A$14</c:f>
              <c:strCache>
                <c:ptCount val="10"/>
                <c:pt idx="0">
                  <c:v>H17</c:v>
                </c:pt>
                <c:pt idx="1">
                  <c:v>H18</c:v>
                </c:pt>
                <c:pt idx="2">
                  <c:v>H19</c:v>
                </c:pt>
                <c:pt idx="3">
                  <c:v>H20</c:v>
                </c:pt>
                <c:pt idx="4">
                  <c:v>H21</c:v>
                </c:pt>
                <c:pt idx="5">
                  <c:v>H22</c:v>
                </c:pt>
                <c:pt idx="6">
                  <c:v>H23</c:v>
                </c:pt>
                <c:pt idx="7">
                  <c:v>H24</c:v>
                </c:pt>
                <c:pt idx="8">
                  <c:v>H25</c:v>
                </c:pt>
                <c:pt idx="9">
                  <c:v>H26</c:v>
                </c:pt>
              </c:strCache>
            </c:strRef>
          </c:cat>
          <c:val>
            <c:numRef>
              <c:f>医療・福祉分野の就業者数の推移!$F$5:$F$14</c:f>
              <c:numCache>
                <c:formatCode>0.0%</c:formatCode>
                <c:ptCount val="10"/>
                <c:pt idx="0">
                  <c:v>8.8740458015267171E-2</c:v>
                </c:pt>
                <c:pt idx="1">
                  <c:v>8.7925251557259221E-2</c:v>
                </c:pt>
                <c:pt idx="2">
                  <c:v>9.1083874068733472E-2</c:v>
                </c:pt>
                <c:pt idx="3">
                  <c:v>9.6359223300970867E-2</c:v>
                </c:pt>
                <c:pt idx="4">
                  <c:v>0.10022162029056883</c:v>
                </c:pt>
                <c:pt idx="5">
                  <c:v>0.11597428288822947</c:v>
                </c:pt>
                <c:pt idx="6">
                  <c:v>0.11515297518670201</c:v>
                </c:pt>
                <c:pt idx="7">
                  <c:v>0.12130750605326876</c:v>
                </c:pt>
                <c:pt idx="8">
                  <c:v>0.12957679505468378</c:v>
                </c:pt>
                <c:pt idx="9">
                  <c:v>0.12701377539108102</c:v>
                </c:pt>
              </c:numCache>
            </c:numRef>
          </c:val>
          <c:smooth val="0"/>
        </c:ser>
        <c:ser>
          <c:idx val="5"/>
          <c:order val="4"/>
          <c:tx>
            <c:strRef>
              <c:f>医療・福祉分野の就業者数の推移!$J$2</c:f>
              <c:strCache>
                <c:ptCount val="1"/>
                <c:pt idx="0">
                  <c:v>就業者全体に占める割合（女）</c:v>
                </c:pt>
              </c:strCache>
            </c:strRef>
          </c:tx>
          <c:spPr>
            <a:ln>
              <a:solidFill>
                <a:schemeClr val="accent1"/>
              </a:solidFill>
              <a:prstDash val="sysDash"/>
            </a:ln>
          </c:spPr>
          <c:marker>
            <c:spPr>
              <a:solidFill>
                <a:schemeClr val="accent1"/>
              </a:solidFill>
              <a:ln>
                <a:solidFill>
                  <a:schemeClr val="accent1"/>
                </a:solidFill>
              </a:ln>
            </c:spPr>
          </c:marker>
          <c:cat>
            <c:strRef>
              <c:f>医療・福祉分野の就業者数の推移!$A$5:$A$14</c:f>
              <c:strCache>
                <c:ptCount val="10"/>
                <c:pt idx="0">
                  <c:v>H17</c:v>
                </c:pt>
                <c:pt idx="1">
                  <c:v>H18</c:v>
                </c:pt>
                <c:pt idx="2">
                  <c:v>H19</c:v>
                </c:pt>
                <c:pt idx="3">
                  <c:v>H20</c:v>
                </c:pt>
                <c:pt idx="4">
                  <c:v>H21</c:v>
                </c:pt>
                <c:pt idx="5">
                  <c:v>H22</c:v>
                </c:pt>
                <c:pt idx="6">
                  <c:v>H23</c:v>
                </c:pt>
                <c:pt idx="7">
                  <c:v>H24</c:v>
                </c:pt>
                <c:pt idx="8">
                  <c:v>H25</c:v>
                </c:pt>
                <c:pt idx="9">
                  <c:v>H26</c:v>
                </c:pt>
              </c:strCache>
            </c:strRef>
          </c:cat>
          <c:val>
            <c:numRef>
              <c:f>医療・福祉分野の就業者数の推移!$J$5:$J$14</c:f>
              <c:numCache>
                <c:formatCode>0.0%</c:formatCode>
                <c:ptCount val="10"/>
                <c:pt idx="0">
                  <c:v>0.16479621972829298</c:v>
                </c:pt>
                <c:pt idx="1">
                  <c:v>0.1660756501182033</c:v>
                </c:pt>
                <c:pt idx="2">
                  <c:v>0.17156286721504113</c:v>
                </c:pt>
                <c:pt idx="3">
                  <c:v>0.1755223880597015</c:v>
                </c:pt>
                <c:pt idx="4">
                  <c:v>0.1800834824090638</c:v>
                </c:pt>
                <c:pt idx="5">
                  <c:v>0.20943952802359883</c:v>
                </c:pt>
                <c:pt idx="6">
                  <c:v>0.20273348519362186</c:v>
                </c:pt>
                <c:pt idx="7">
                  <c:v>0.21076487252124645</c:v>
                </c:pt>
                <c:pt idx="8">
                  <c:v>0.23064066852367687</c:v>
                </c:pt>
                <c:pt idx="9">
                  <c:v>0.21633085896076351</c:v>
                </c:pt>
              </c:numCache>
            </c:numRef>
          </c:val>
          <c:smooth val="0"/>
        </c:ser>
        <c:ser>
          <c:idx val="4"/>
          <c:order val="5"/>
          <c:tx>
            <c:strRef>
              <c:f>医療・福祉分野の就業者数の推移!$H$2</c:f>
              <c:strCache>
                <c:ptCount val="1"/>
                <c:pt idx="0">
                  <c:v>就業者全体に占める割合（男）</c:v>
                </c:pt>
              </c:strCache>
            </c:strRef>
          </c:tx>
          <c:spPr>
            <a:ln>
              <a:solidFill>
                <a:schemeClr val="accent1"/>
              </a:solidFill>
              <a:prstDash val="sysDot"/>
            </a:ln>
          </c:spPr>
          <c:marker>
            <c:symbol val="triangle"/>
            <c:size val="7"/>
            <c:spPr>
              <a:solidFill>
                <a:schemeClr val="accent1"/>
              </a:solidFill>
              <a:ln>
                <a:solidFill>
                  <a:schemeClr val="accent1"/>
                </a:solidFill>
              </a:ln>
            </c:spPr>
          </c:marker>
          <c:cat>
            <c:strRef>
              <c:f>医療・福祉分野の就業者数の推移!$A$5:$A$14</c:f>
              <c:strCache>
                <c:ptCount val="10"/>
                <c:pt idx="0">
                  <c:v>H17</c:v>
                </c:pt>
                <c:pt idx="1">
                  <c:v>H18</c:v>
                </c:pt>
                <c:pt idx="2">
                  <c:v>H19</c:v>
                </c:pt>
                <c:pt idx="3">
                  <c:v>H20</c:v>
                </c:pt>
                <c:pt idx="4">
                  <c:v>H21</c:v>
                </c:pt>
                <c:pt idx="5">
                  <c:v>H22</c:v>
                </c:pt>
                <c:pt idx="6">
                  <c:v>H23</c:v>
                </c:pt>
                <c:pt idx="7">
                  <c:v>H24</c:v>
                </c:pt>
                <c:pt idx="8">
                  <c:v>H25</c:v>
                </c:pt>
                <c:pt idx="9">
                  <c:v>H26</c:v>
                </c:pt>
              </c:strCache>
            </c:strRef>
          </c:cat>
          <c:val>
            <c:numRef>
              <c:f>医療・福祉分野の就業者数の推移!$H$5:$H$14</c:f>
              <c:numCache>
                <c:formatCode>0.0%</c:formatCode>
                <c:ptCount val="10"/>
                <c:pt idx="0">
                  <c:v>3.721488595438175E-2</c:v>
                </c:pt>
                <c:pt idx="1">
                  <c:v>3.4635521546516314E-2</c:v>
                </c:pt>
                <c:pt idx="2">
                  <c:v>3.5380235868239122E-2</c:v>
                </c:pt>
                <c:pt idx="3">
                  <c:v>4.2535787321063397E-2</c:v>
                </c:pt>
                <c:pt idx="4">
                  <c:v>4.3624161073825503E-2</c:v>
                </c:pt>
                <c:pt idx="5">
                  <c:v>4.8531289910600253E-2</c:v>
                </c:pt>
                <c:pt idx="6">
                  <c:v>5.1356993736951982E-2</c:v>
                </c:pt>
                <c:pt idx="7">
                  <c:v>5.4545454545454543E-2</c:v>
                </c:pt>
                <c:pt idx="8">
                  <c:v>5.4334301119867277E-2</c:v>
                </c:pt>
                <c:pt idx="9">
                  <c:v>5.6737588652482268E-2</c:v>
                </c:pt>
              </c:numCache>
            </c:numRef>
          </c:val>
          <c:smooth val="0"/>
        </c:ser>
        <c:dLbls>
          <c:showLegendKey val="0"/>
          <c:showVal val="0"/>
          <c:showCatName val="0"/>
          <c:showSerName val="0"/>
          <c:showPercent val="0"/>
          <c:showBubbleSize val="0"/>
        </c:dLbls>
        <c:marker val="1"/>
        <c:smooth val="0"/>
        <c:axId val="132263936"/>
        <c:axId val="132253952"/>
      </c:lineChart>
      <c:catAx>
        <c:axId val="132245760"/>
        <c:scaling>
          <c:orientation val="minMax"/>
        </c:scaling>
        <c:delete val="0"/>
        <c:axPos val="b"/>
        <c:majorTickMark val="out"/>
        <c:minorTickMark val="none"/>
        <c:tickLblPos val="nextTo"/>
        <c:txPr>
          <a:bodyPr/>
          <a:lstStyle/>
          <a:p>
            <a:pPr>
              <a:defRPr>
                <a:latin typeface="+mn-ea"/>
                <a:ea typeface="+mn-ea"/>
              </a:defRPr>
            </a:pPr>
            <a:endParaRPr lang="ja-JP"/>
          </a:p>
        </c:txPr>
        <c:crossAx val="132252032"/>
        <c:crosses val="autoZero"/>
        <c:auto val="1"/>
        <c:lblAlgn val="ctr"/>
        <c:lblOffset val="100"/>
        <c:noMultiLvlLbl val="0"/>
      </c:catAx>
      <c:valAx>
        <c:axId val="132252032"/>
        <c:scaling>
          <c:orientation val="minMax"/>
          <c:max val="550"/>
          <c:min val="0"/>
        </c:scaling>
        <c:delete val="0"/>
        <c:axPos val="l"/>
        <c:majorGridlines/>
        <c:title>
          <c:tx>
            <c:rich>
              <a:bodyPr rot="0" vert="wordArtVertRtl"/>
              <a:lstStyle/>
              <a:p>
                <a:pPr>
                  <a:defRPr b="0"/>
                </a:pPr>
                <a:r>
                  <a:rPr lang="ja-JP" altLang="en-US" b="0"/>
                  <a:t>千人</a:t>
                </a:r>
              </a:p>
            </c:rich>
          </c:tx>
          <c:layout>
            <c:manualLayout>
              <c:xMode val="edge"/>
              <c:yMode val="edge"/>
              <c:x val="0"/>
              <c:y val="0.38237814065019948"/>
            </c:manualLayout>
          </c:layout>
          <c:overlay val="0"/>
        </c:title>
        <c:numFmt formatCode="General" sourceLinked="0"/>
        <c:majorTickMark val="out"/>
        <c:minorTickMark val="none"/>
        <c:tickLblPos val="nextTo"/>
        <c:spPr>
          <a:noFill/>
        </c:spPr>
        <c:crossAx val="132245760"/>
        <c:crosses val="autoZero"/>
        <c:crossBetween val="between"/>
      </c:valAx>
      <c:valAx>
        <c:axId val="132253952"/>
        <c:scaling>
          <c:orientation val="minMax"/>
          <c:max val="0.255"/>
          <c:min val="0"/>
        </c:scaling>
        <c:delete val="0"/>
        <c:axPos val="r"/>
        <c:numFmt formatCode="0.0%" sourceLinked="1"/>
        <c:majorTickMark val="out"/>
        <c:minorTickMark val="none"/>
        <c:tickLblPos val="nextTo"/>
        <c:crossAx val="132263936"/>
        <c:crosses val="max"/>
        <c:crossBetween val="between"/>
      </c:valAx>
      <c:catAx>
        <c:axId val="132263936"/>
        <c:scaling>
          <c:orientation val="minMax"/>
        </c:scaling>
        <c:delete val="1"/>
        <c:axPos val="b"/>
        <c:majorTickMark val="out"/>
        <c:minorTickMark val="none"/>
        <c:tickLblPos val="nextTo"/>
        <c:crossAx val="132253952"/>
        <c:crosses val="autoZero"/>
        <c:auto val="1"/>
        <c:lblAlgn val="ctr"/>
        <c:lblOffset val="100"/>
        <c:noMultiLvlLbl val="0"/>
      </c:catAx>
      <c:spPr>
        <a:noFill/>
        <a:ln>
          <a:noFill/>
        </a:ln>
      </c:spPr>
    </c:plotArea>
    <c:legend>
      <c:legendPos val="b"/>
      <c:layout>
        <c:manualLayout>
          <c:xMode val="edge"/>
          <c:yMode val="edge"/>
          <c:x val="9.0919915918397098E-2"/>
          <c:y val="0.86203628371881713"/>
          <c:w val="0.83800023259568102"/>
          <c:h val="0.11783544477668713"/>
        </c:manualLayout>
      </c:layout>
      <c:overlay val="0"/>
      <c:txPr>
        <a:bodyPr/>
        <a:lstStyle/>
        <a:p>
          <a:pPr>
            <a:lnSpc>
              <a:spcPts val="1200"/>
            </a:lnSpc>
            <a:defRPr sz="900"/>
          </a:pPr>
          <a:endParaRPr lang="ja-JP"/>
        </a:p>
      </c:txPr>
    </c:legend>
    <c:plotVisOnly val="1"/>
    <c:dispBlanksAs val="gap"/>
    <c:showDLblsOverMax val="0"/>
  </c:chart>
  <c:spPr>
    <a:noFill/>
    <a:ln>
      <a:noFill/>
    </a:ln>
  </c:sp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26405678163469"/>
          <c:y val="4.821941231287457E-2"/>
          <c:w val="0.8320473673185218"/>
          <c:h val="0.63396513546555866"/>
        </c:manualLayout>
      </c:layout>
      <c:lineChart>
        <c:grouping val="standard"/>
        <c:varyColors val="0"/>
        <c:ser>
          <c:idx val="0"/>
          <c:order val="0"/>
          <c:tx>
            <c:v>医療・福祉</c:v>
          </c:tx>
          <c:spPr>
            <a:ln w="34925"/>
          </c:spPr>
          <c:cat>
            <c:strRef>
              <c:f>[福祉分野の充足率.xlsx]Sheet1!$C$1:$F$1</c:f>
              <c:strCache>
                <c:ptCount val="4"/>
                <c:pt idx="0">
                  <c:v>H22</c:v>
                </c:pt>
                <c:pt idx="1">
                  <c:v>H23</c:v>
                </c:pt>
                <c:pt idx="2">
                  <c:v>H24</c:v>
                </c:pt>
                <c:pt idx="3">
                  <c:v>H25</c:v>
                </c:pt>
              </c:strCache>
            </c:strRef>
          </c:cat>
          <c:val>
            <c:numRef>
              <c:f>[福祉分野の充足率.xlsx]Sheet1!$C$4:$F$4</c:f>
              <c:numCache>
                <c:formatCode>0.0%</c:formatCode>
                <c:ptCount val="4"/>
                <c:pt idx="0">
                  <c:v>0.2485685015458354</c:v>
                </c:pt>
                <c:pt idx="1">
                  <c:v>0.23363574285435568</c:v>
                </c:pt>
                <c:pt idx="2">
                  <c:v>0.21577572672679016</c:v>
                </c:pt>
                <c:pt idx="3">
                  <c:v>0.2042902117729877</c:v>
                </c:pt>
              </c:numCache>
            </c:numRef>
          </c:val>
          <c:smooth val="0"/>
        </c:ser>
        <c:ser>
          <c:idx val="1"/>
          <c:order val="1"/>
          <c:tx>
            <c:v>製造業</c:v>
          </c:tx>
          <c:cat>
            <c:strRef>
              <c:f>[福祉分野の充足率.xlsx]Sheet1!$C$1:$F$1</c:f>
              <c:strCache>
                <c:ptCount val="4"/>
                <c:pt idx="0">
                  <c:v>H22</c:v>
                </c:pt>
                <c:pt idx="1">
                  <c:v>H23</c:v>
                </c:pt>
                <c:pt idx="2">
                  <c:v>H24</c:v>
                </c:pt>
                <c:pt idx="3">
                  <c:v>H25</c:v>
                </c:pt>
              </c:strCache>
            </c:strRef>
          </c:cat>
          <c:val>
            <c:numRef>
              <c:f>[福祉分野の充足率.xlsx]Sheet1!$C$7:$F$7</c:f>
              <c:numCache>
                <c:formatCode>0.0%</c:formatCode>
                <c:ptCount val="4"/>
                <c:pt idx="0">
                  <c:v>0.52413821354689383</c:v>
                </c:pt>
                <c:pt idx="1">
                  <c:v>0.4991430061852597</c:v>
                </c:pt>
                <c:pt idx="2">
                  <c:v>0.46755201892574871</c:v>
                </c:pt>
                <c:pt idx="3">
                  <c:v>0.43514597548698447</c:v>
                </c:pt>
              </c:numCache>
            </c:numRef>
          </c:val>
          <c:smooth val="0"/>
        </c:ser>
        <c:ser>
          <c:idx val="2"/>
          <c:order val="2"/>
          <c:tx>
            <c:v>卸売業・小売業</c:v>
          </c:tx>
          <c:spPr>
            <a:ln w="19050"/>
          </c:spPr>
          <c:cat>
            <c:strRef>
              <c:f>[福祉分野の充足率.xlsx]Sheet1!$C$1:$F$1</c:f>
              <c:strCache>
                <c:ptCount val="4"/>
                <c:pt idx="0">
                  <c:v>H22</c:v>
                </c:pt>
                <c:pt idx="1">
                  <c:v>H23</c:v>
                </c:pt>
                <c:pt idx="2">
                  <c:v>H24</c:v>
                </c:pt>
                <c:pt idx="3">
                  <c:v>H25</c:v>
                </c:pt>
              </c:strCache>
            </c:strRef>
          </c:cat>
          <c:val>
            <c:numRef>
              <c:f>[福祉分野の充足率.xlsx]Sheet1!$C$10:$F$10</c:f>
              <c:numCache>
                <c:formatCode>0.0%</c:formatCode>
                <c:ptCount val="4"/>
                <c:pt idx="0">
                  <c:v>0.29725371892229274</c:v>
                </c:pt>
                <c:pt idx="1">
                  <c:v>0.2783193392822369</c:v>
                </c:pt>
                <c:pt idx="2">
                  <c:v>0.24437538723667906</c:v>
                </c:pt>
                <c:pt idx="3">
                  <c:v>0.21614369029303374</c:v>
                </c:pt>
              </c:numCache>
            </c:numRef>
          </c:val>
          <c:smooth val="0"/>
        </c:ser>
        <c:ser>
          <c:idx val="3"/>
          <c:order val="3"/>
          <c:tx>
            <c:v>宿泊業・飲食サービス業</c:v>
          </c:tx>
          <c:spPr>
            <a:ln w="19050"/>
          </c:spPr>
          <c:cat>
            <c:strRef>
              <c:f>[福祉分野の充足率.xlsx]Sheet1!$C$1:$F$1</c:f>
              <c:strCache>
                <c:ptCount val="4"/>
                <c:pt idx="0">
                  <c:v>H22</c:v>
                </c:pt>
                <c:pt idx="1">
                  <c:v>H23</c:v>
                </c:pt>
                <c:pt idx="2">
                  <c:v>H24</c:v>
                </c:pt>
                <c:pt idx="3">
                  <c:v>H25</c:v>
                </c:pt>
              </c:strCache>
            </c:strRef>
          </c:cat>
          <c:val>
            <c:numRef>
              <c:f>[福祉分野の充足率.xlsx]Sheet1!$C$13:$F$13</c:f>
              <c:numCache>
                <c:formatCode>0.0%</c:formatCode>
                <c:ptCount val="4"/>
                <c:pt idx="0">
                  <c:v>0.19674273650346838</c:v>
                </c:pt>
                <c:pt idx="1">
                  <c:v>0.1792090547732938</c:v>
                </c:pt>
                <c:pt idx="2">
                  <c:v>0.12926844763508147</c:v>
                </c:pt>
                <c:pt idx="3">
                  <c:v>0.11390052510472594</c:v>
                </c:pt>
              </c:numCache>
            </c:numRef>
          </c:val>
          <c:smooth val="0"/>
        </c:ser>
        <c:ser>
          <c:idx val="4"/>
          <c:order val="4"/>
          <c:tx>
            <c:v>全産業</c:v>
          </c:tx>
          <c:spPr>
            <a:ln w="19050"/>
          </c:spPr>
          <c:cat>
            <c:strRef>
              <c:f>[福祉分野の充足率.xlsx]Sheet1!$C$1:$F$1</c:f>
              <c:strCache>
                <c:ptCount val="4"/>
                <c:pt idx="0">
                  <c:v>H22</c:v>
                </c:pt>
                <c:pt idx="1">
                  <c:v>H23</c:v>
                </c:pt>
                <c:pt idx="2">
                  <c:v>H24</c:v>
                </c:pt>
                <c:pt idx="3">
                  <c:v>H25</c:v>
                </c:pt>
              </c:strCache>
            </c:strRef>
          </c:cat>
          <c:val>
            <c:numRef>
              <c:f>[福祉分野の充足率.xlsx]Sheet1!$C$16:$F$16</c:f>
              <c:numCache>
                <c:formatCode>0.0%</c:formatCode>
                <c:ptCount val="4"/>
                <c:pt idx="0">
                  <c:v>0.28782068955509765</c:v>
                </c:pt>
                <c:pt idx="1">
                  <c:v>0.27018224543418057</c:v>
                </c:pt>
                <c:pt idx="2">
                  <c:v>0.23786359013385802</c:v>
                </c:pt>
                <c:pt idx="3">
                  <c:v>0.21146462680949069</c:v>
                </c:pt>
              </c:numCache>
            </c:numRef>
          </c:val>
          <c:smooth val="0"/>
        </c:ser>
        <c:dLbls>
          <c:showLegendKey val="0"/>
          <c:showVal val="0"/>
          <c:showCatName val="0"/>
          <c:showSerName val="0"/>
          <c:showPercent val="0"/>
          <c:showBubbleSize val="0"/>
        </c:dLbls>
        <c:marker val="1"/>
        <c:smooth val="0"/>
        <c:axId val="132717184"/>
        <c:axId val="132727168"/>
      </c:lineChart>
      <c:catAx>
        <c:axId val="132717184"/>
        <c:scaling>
          <c:orientation val="minMax"/>
        </c:scaling>
        <c:delete val="0"/>
        <c:axPos val="b"/>
        <c:majorTickMark val="none"/>
        <c:minorTickMark val="none"/>
        <c:tickLblPos val="nextTo"/>
        <c:crossAx val="132727168"/>
        <c:crosses val="autoZero"/>
        <c:auto val="1"/>
        <c:lblAlgn val="ctr"/>
        <c:lblOffset val="100"/>
        <c:noMultiLvlLbl val="0"/>
      </c:catAx>
      <c:valAx>
        <c:axId val="132727168"/>
        <c:scaling>
          <c:orientation val="minMax"/>
          <c:max val="0.55000000000000004"/>
          <c:min val="0.1"/>
        </c:scaling>
        <c:delete val="0"/>
        <c:axPos val="l"/>
        <c:majorGridlines/>
        <c:numFmt formatCode="0.0%" sourceLinked="1"/>
        <c:majorTickMark val="none"/>
        <c:minorTickMark val="none"/>
        <c:tickLblPos val="nextTo"/>
        <c:spPr>
          <a:ln w="9525">
            <a:noFill/>
          </a:ln>
        </c:spPr>
        <c:crossAx val="132717184"/>
        <c:crosses val="autoZero"/>
        <c:crossBetween val="between"/>
      </c:valAx>
    </c:plotArea>
    <c:legend>
      <c:legendPos val="b"/>
      <c:layout>
        <c:manualLayout>
          <c:xMode val="edge"/>
          <c:yMode val="edge"/>
          <c:x val="7.3611460443385471E-2"/>
          <c:y val="0.8013084032248412"/>
          <c:w val="0.87793783671371106"/>
          <c:h val="0.17263296485333471"/>
        </c:manualLayout>
      </c:layout>
      <c:overlay val="0"/>
      <c:spPr>
        <a:ln>
          <a:solidFill>
            <a:schemeClr val="accent1"/>
          </a:solidFill>
        </a:ln>
      </c:spPr>
      <c:txPr>
        <a:bodyPr/>
        <a:lstStyle/>
        <a:p>
          <a:pPr>
            <a:defRPr sz="900"/>
          </a:pPr>
          <a:endParaRPr lang="ja-JP"/>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5213010779142349E-2"/>
          <c:y val="0.13590211475574362"/>
          <c:w val="0.63939872467807946"/>
          <c:h val="0.63629133724319442"/>
        </c:manualLayout>
      </c:layout>
      <c:lineChart>
        <c:grouping val="standard"/>
        <c:varyColors val="0"/>
        <c:ser>
          <c:idx val="0"/>
          <c:order val="0"/>
          <c:tx>
            <c:strRef>
              <c:f>[データ資料_貨物取扱量・物流施設.xlsx]グラフ統計!$A$4</c:f>
              <c:strCache>
                <c:ptCount val="1"/>
                <c:pt idx="0">
                  <c:v>関西空港</c:v>
                </c:pt>
              </c:strCache>
            </c:strRef>
          </c:tx>
          <c:spPr>
            <a:ln w="47625" cmpd="dbl">
              <a:solidFill>
                <a:srgbClr val="002060"/>
              </a:solidFill>
            </a:ln>
          </c:spPr>
          <c:marker>
            <c:symbol val="none"/>
          </c:marker>
          <c:cat>
            <c:multiLvlStrRef>
              <c:f>[データ資料_貨物取扱量・物流施設.xlsx]グラフ統計!$B$2:$AT$3</c:f>
              <c:multiLvlStrCache>
                <c:ptCount val="45"/>
                <c:lvl>
                  <c:pt idx="0">
                    <c:v>4</c:v>
                  </c:pt>
                  <c:pt idx="1">
                    <c:v>5</c:v>
                  </c:pt>
                  <c:pt idx="2">
                    <c:v>6</c:v>
                  </c:pt>
                  <c:pt idx="3">
                    <c:v>7</c:v>
                  </c:pt>
                  <c:pt idx="4">
                    <c:v>8</c:v>
                  </c:pt>
                  <c:pt idx="5">
                    <c:v>9</c:v>
                  </c:pt>
                  <c:pt idx="6">
                    <c:v>10</c:v>
                  </c:pt>
                  <c:pt idx="7">
                    <c:v>11</c:v>
                  </c:pt>
                  <c:pt idx="8">
                    <c:v>12</c:v>
                  </c:pt>
                  <c:pt idx="9">
                    <c:v>1</c:v>
                  </c:pt>
                  <c:pt idx="10">
                    <c:v>2</c:v>
                  </c:pt>
                  <c:pt idx="11">
                    <c:v>3</c:v>
                  </c:pt>
                  <c:pt idx="12">
                    <c:v>4</c:v>
                  </c:pt>
                  <c:pt idx="13">
                    <c:v>5</c:v>
                  </c:pt>
                  <c:pt idx="14">
                    <c:v>6</c:v>
                  </c:pt>
                  <c:pt idx="15">
                    <c:v>7</c:v>
                  </c:pt>
                  <c:pt idx="16">
                    <c:v>8</c:v>
                  </c:pt>
                  <c:pt idx="17">
                    <c:v>9</c:v>
                  </c:pt>
                  <c:pt idx="18">
                    <c:v>10</c:v>
                  </c:pt>
                  <c:pt idx="19">
                    <c:v>11</c:v>
                  </c:pt>
                  <c:pt idx="20">
                    <c:v>12</c:v>
                  </c:pt>
                  <c:pt idx="21">
                    <c:v>1</c:v>
                  </c:pt>
                  <c:pt idx="22">
                    <c:v>2</c:v>
                  </c:pt>
                  <c:pt idx="23">
                    <c:v>3</c:v>
                  </c:pt>
                  <c:pt idx="24">
                    <c:v>4</c:v>
                  </c:pt>
                  <c:pt idx="25">
                    <c:v>5</c:v>
                  </c:pt>
                  <c:pt idx="26">
                    <c:v>6</c:v>
                  </c:pt>
                  <c:pt idx="27">
                    <c:v>7</c:v>
                  </c:pt>
                  <c:pt idx="28">
                    <c:v>8</c:v>
                  </c:pt>
                  <c:pt idx="29">
                    <c:v>9</c:v>
                  </c:pt>
                  <c:pt idx="30">
                    <c:v>10</c:v>
                  </c:pt>
                  <c:pt idx="31">
                    <c:v>11</c:v>
                  </c:pt>
                  <c:pt idx="32">
                    <c:v>12</c:v>
                  </c:pt>
                  <c:pt idx="33">
                    <c:v>1</c:v>
                  </c:pt>
                  <c:pt idx="34">
                    <c:v>2</c:v>
                  </c:pt>
                  <c:pt idx="35">
                    <c:v>3</c:v>
                  </c:pt>
                  <c:pt idx="36">
                    <c:v>4</c:v>
                  </c:pt>
                  <c:pt idx="37">
                    <c:v>5</c:v>
                  </c:pt>
                  <c:pt idx="38">
                    <c:v>6</c:v>
                  </c:pt>
                  <c:pt idx="39">
                    <c:v>7</c:v>
                  </c:pt>
                  <c:pt idx="40">
                    <c:v>8</c:v>
                  </c:pt>
                  <c:pt idx="41">
                    <c:v>9</c:v>
                  </c:pt>
                  <c:pt idx="42">
                    <c:v>10</c:v>
                  </c:pt>
                  <c:pt idx="43">
                    <c:v>11</c:v>
                  </c:pt>
                  <c:pt idx="44">
                    <c:v>12</c:v>
                  </c:pt>
                </c:lvl>
                <c:lvl>
                  <c:pt idx="0">
                    <c:v>H23</c:v>
                  </c:pt>
                  <c:pt idx="9">
                    <c:v>H24</c:v>
                  </c:pt>
                  <c:pt idx="21">
                    <c:v>H25</c:v>
                  </c:pt>
                  <c:pt idx="33">
                    <c:v>H26</c:v>
                  </c:pt>
                </c:lvl>
              </c:multiLvlStrCache>
            </c:multiLvlStrRef>
          </c:cat>
          <c:val>
            <c:numRef>
              <c:f>[データ資料_貨物取扱量・物流施設.xlsx]グラフ統計!$B$4:$AT$4</c:f>
              <c:numCache>
                <c:formatCode>#,##0_ </c:formatCode>
                <c:ptCount val="45"/>
                <c:pt idx="0">
                  <c:v>67636</c:v>
                </c:pt>
                <c:pt idx="1">
                  <c:v>58041</c:v>
                </c:pt>
                <c:pt idx="2">
                  <c:v>59912</c:v>
                </c:pt>
                <c:pt idx="3">
                  <c:v>59513</c:v>
                </c:pt>
                <c:pt idx="4">
                  <c:v>56664</c:v>
                </c:pt>
                <c:pt idx="5">
                  <c:v>58834</c:v>
                </c:pt>
                <c:pt idx="6">
                  <c:v>60724</c:v>
                </c:pt>
                <c:pt idx="7">
                  <c:v>58935</c:v>
                </c:pt>
                <c:pt idx="8">
                  <c:v>64060</c:v>
                </c:pt>
                <c:pt idx="9">
                  <c:v>48100</c:v>
                </c:pt>
                <c:pt idx="10">
                  <c:v>55683</c:v>
                </c:pt>
                <c:pt idx="11">
                  <c:v>64016</c:v>
                </c:pt>
                <c:pt idx="12">
                  <c:v>59336</c:v>
                </c:pt>
                <c:pt idx="13">
                  <c:v>56580</c:v>
                </c:pt>
                <c:pt idx="14">
                  <c:v>60201</c:v>
                </c:pt>
                <c:pt idx="15">
                  <c:v>59924</c:v>
                </c:pt>
                <c:pt idx="16">
                  <c:v>58455</c:v>
                </c:pt>
                <c:pt idx="17">
                  <c:v>61653</c:v>
                </c:pt>
                <c:pt idx="18">
                  <c:v>59986</c:v>
                </c:pt>
                <c:pt idx="19">
                  <c:v>58791</c:v>
                </c:pt>
                <c:pt idx="20">
                  <c:v>58809</c:v>
                </c:pt>
                <c:pt idx="21">
                  <c:v>48725</c:v>
                </c:pt>
                <c:pt idx="22">
                  <c:v>45837</c:v>
                </c:pt>
                <c:pt idx="23">
                  <c:v>59128</c:v>
                </c:pt>
                <c:pt idx="24">
                  <c:v>52473</c:v>
                </c:pt>
                <c:pt idx="25">
                  <c:v>53327</c:v>
                </c:pt>
                <c:pt idx="26">
                  <c:v>52622</c:v>
                </c:pt>
                <c:pt idx="27">
                  <c:v>54439</c:v>
                </c:pt>
                <c:pt idx="28">
                  <c:v>52879</c:v>
                </c:pt>
                <c:pt idx="29">
                  <c:v>56841</c:v>
                </c:pt>
                <c:pt idx="30">
                  <c:v>59592</c:v>
                </c:pt>
                <c:pt idx="31">
                  <c:v>62976</c:v>
                </c:pt>
                <c:pt idx="32">
                  <c:v>60746</c:v>
                </c:pt>
                <c:pt idx="33">
                  <c:v>52109</c:v>
                </c:pt>
                <c:pt idx="34">
                  <c:v>48682</c:v>
                </c:pt>
                <c:pt idx="35">
                  <c:v>63939</c:v>
                </c:pt>
                <c:pt idx="36">
                  <c:v>60498</c:v>
                </c:pt>
                <c:pt idx="37">
                  <c:v>59958</c:v>
                </c:pt>
                <c:pt idx="38">
                  <c:v>57147</c:v>
                </c:pt>
                <c:pt idx="39">
                  <c:v>59986</c:v>
                </c:pt>
                <c:pt idx="40">
                  <c:v>59883</c:v>
                </c:pt>
                <c:pt idx="41">
                  <c:v>62362</c:v>
                </c:pt>
                <c:pt idx="42">
                  <c:v>65247</c:v>
                </c:pt>
                <c:pt idx="43">
                  <c:v>66819</c:v>
                </c:pt>
                <c:pt idx="44">
                  <c:v>66102</c:v>
                </c:pt>
              </c:numCache>
            </c:numRef>
          </c:val>
          <c:smooth val="0"/>
        </c:ser>
        <c:dLbls>
          <c:showLegendKey val="0"/>
          <c:showVal val="0"/>
          <c:showCatName val="0"/>
          <c:showSerName val="0"/>
          <c:showPercent val="0"/>
          <c:showBubbleSize val="0"/>
        </c:dLbls>
        <c:marker val="1"/>
        <c:smooth val="0"/>
        <c:axId val="107498496"/>
        <c:axId val="107508480"/>
      </c:lineChart>
      <c:lineChart>
        <c:grouping val="standard"/>
        <c:varyColors val="0"/>
        <c:ser>
          <c:idx val="1"/>
          <c:order val="1"/>
          <c:tx>
            <c:strRef>
              <c:f>[データ資料_貨物取扱量・物流施設.xlsx]グラフ統計!$A$5</c:f>
              <c:strCache>
                <c:ptCount val="1"/>
                <c:pt idx="0">
                  <c:v>大阪港</c:v>
                </c:pt>
              </c:strCache>
            </c:strRef>
          </c:tx>
          <c:spPr>
            <a:ln w="47625" cap="sq" cmpd="sng">
              <a:solidFill>
                <a:srgbClr val="00B050"/>
              </a:solidFill>
              <a:prstDash val="sysDash"/>
            </a:ln>
          </c:spPr>
          <c:marker>
            <c:symbol val="none"/>
          </c:marker>
          <c:cat>
            <c:multiLvlStrRef>
              <c:f>[データ資料_貨物取扱量・物流施設.xlsx]グラフ統計!$B$2:$AT$3</c:f>
              <c:multiLvlStrCache>
                <c:ptCount val="45"/>
                <c:lvl>
                  <c:pt idx="0">
                    <c:v>4</c:v>
                  </c:pt>
                  <c:pt idx="1">
                    <c:v>5</c:v>
                  </c:pt>
                  <c:pt idx="2">
                    <c:v>6</c:v>
                  </c:pt>
                  <c:pt idx="3">
                    <c:v>7</c:v>
                  </c:pt>
                  <c:pt idx="4">
                    <c:v>8</c:v>
                  </c:pt>
                  <c:pt idx="5">
                    <c:v>9</c:v>
                  </c:pt>
                  <c:pt idx="6">
                    <c:v>10</c:v>
                  </c:pt>
                  <c:pt idx="7">
                    <c:v>11</c:v>
                  </c:pt>
                  <c:pt idx="8">
                    <c:v>12</c:v>
                  </c:pt>
                  <c:pt idx="9">
                    <c:v>1</c:v>
                  </c:pt>
                  <c:pt idx="10">
                    <c:v>2</c:v>
                  </c:pt>
                  <c:pt idx="11">
                    <c:v>3</c:v>
                  </c:pt>
                  <c:pt idx="12">
                    <c:v>4</c:v>
                  </c:pt>
                  <c:pt idx="13">
                    <c:v>5</c:v>
                  </c:pt>
                  <c:pt idx="14">
                    <c:v>6</c:v>
                  </c:pt>
                  <c:pt idx="15">
                    <c:v>7</c:v>
                  </c:pt>
                  <c:pt idx="16">
                    <c:v>8</c:v>
                  </c:pt>
                  <c:pt idx="17">
                    <c:v>9</c:v>
                  </c:pt>
                  <c:pt idx="18">
                    <c:v>10</c:v>
                  </c:pt>
                  <c:pt idx="19">
                    <c:v>11</c:v>
                  </c:pt>
                  <c:pt idx="20">
                    <c:v>12</c:v>
                  </c:pt>
                  <c:pt idx="21">
                    <c:v>1</c:v>
                  </c:pt>
                  <c:pt idx="22">
                    <c:v>2</c:v>
                  </c:pt>
                  <c:pt idx="23">
                    <c:v>3</c:v>
                  </c:pt>
                  <c:pt idx="24">
                    <c:v>4</c:v>
                  </c:pt>
                  <c:pt idx="25">
                    <c:v>5</c:v>
                  </c:pt>
                  <c:pt idx="26">
                    <c:v>6</c:v>
                  </c:pt>
                  <c:pt idx="27">
                    <c:v>7</c:v>
                  </c:pt>
                  <c:pt idx="28">
                    <c:v>8</c:v>
                  </c:pt>
                  <c:pt idx="29">
                    <c:v>9</c:v>
                  </c:pt>
                  <c:pt idx="30">
                    <c:v>10</c:v>
                  </c:pt>
                  <c:pt idx="31">
                    <c:v>11</c:v>
                  </c:pt>
                  <c:pt idx="32">
                    <c:v>12</c:v>
                  </c:pt>
                  <c:pt idx="33">
                    <c:v>1</c:v>
                  </c:pt>
                  <c:pt idx="34">
                    <c:v>2</c:v>
                  </c:pt>
                  <c:pt idx="35">
                    <c:v>3</c:v>
                  </c:pt>
                  <c:pt idx="36">
                    <c:v>4</c:v>
                  </c:pt>
                  <c:pt idx="37">
                    <c:v>5</c:v>
                  </c:pt>
                  <c:pt idx="38">
                    <c:v>6</c:v>
                  </c:pt>
                  <c:pt idx="39">
                    <c:v>7</c:v>
                  </c:pt>
                  <c:pt idx="40">
                    <c:v>8</c:v>
                  </c:pt>
                  <c:pt idx="41">
                    <c:v>9</c:v>
                  </c:pt>
                  <c:pt idx="42">
                    <c:v>10</c:v>
                  </c:pt>
                  <c:pt idx="43">
                    <c:v>11</c:v>
                  </c:pt>
                  <c:pt idx="44">
                    <c:v>12</c:v>
                  </c:pt>
                </c:lvl>
                <c:lvl>
                  <c:pt idx="0">
                    <c:v>H23</c:v>
                  </c:pt>
                  <c:pt idx="9">
                    <c:v>H24</c:v>
                  </c:pt>
                  <c:pt idx="21">
                    <c:v>H25</c:v>
                  </c:pt>
                  <c:pt idx="33">
                    <c:v>H26</c:v>
                  </c:pt>
                </c:lvl>
              </c:multiLvlStrCache>
            </c:multiLvlStrRef>
          </c:cat>
          <c:val>
            <c:numRef>
              <c:f>[データ資料_貨物取扱量・物流施設.xlsx]グラフ統計!$B$5:$AT$5</c:f>
              <c:numCache>
                <c:formatCode>#,##0\ ;[Red]\-#,##0\ ;\-\ ;</c:formatCode>
                <c:ptCount val="45"/>
                <c:pt idx="0">
                  <c:v>7850836</c:v>
                </c:pt>
                <c:pt idx="1">
                  <c:v>7166448</c:v>
                </c:pt>
                <c:pt idx="2">
                  <c:v>7262678</c:v>
                </c:pt>
                <c:pt idx="3">
                  <c:v>7303283</c:v>
                </c:pt>
                <c:pt idx="4">
                  <c:v>7463088</c:v>
                </c:pt>
                <c:pt idx="5">
                  <c:v>6956203</c:v>
                </c:pt>
                <c:pt idx="6">
                  <c:v>7525302</c:v>
                </c:pt>
                <c:pt idx="7">
                  <c:v>7533980</c:v>
                </c:pt>
                <c:pt idx="8">
                  <c:v>7600673</c:v>
                </c:pt>
                <c:pt idx="9">
                  <c:v>6886176</c:v>
                </c:pt>
                <c:pt idx="10">
                  <c:v>6626393</c:v>
                </c:pt>
                <c:pt idx="11">
                  <c:v>7797198</c:v>
                </c:pt>
                <c:pt idx="12">
                  <c:v>7392177</c:v>
                </c:pt>
                <c:pt idx="13">
                  <c:v>7544717</c:v>
                </c:pt>
                <c:pt idx="14">
                  <c:v>6907034</c:v>
                </c:pt>
                <c:pt idx="15">
                  <c:v>7322225</c:v>
                </c:pt>
                <c:pt idx="16">
                  <c:v>7013510</c:v>
                </c:pt>
                <c:pt idx="17">
                  <c:v>6821968</c:v>
                </c:pt>
                <c:pt idx="18">
                  <c:v>7494683</c:v>
                </c:pt>
                <c:pt idx="19">
                  <c:v>7211893</c:v>
                </c:pt>
                <c:pt idx="20">
                  <c:v>7385043</c:v>
                </c:pt>
                <c:pt idx="21" formatCode="#,##0_ ;[Red]\-#,##0\ ">
                  <c:v>6812683</c:v>
                </c:pt>
                <c:pt idx="22" formatCode="#,##0_ ;[Red]\-#,##0\ ">
                  <c:v>7307626</c:v>
                </c:pt>
                <c:pt idx="23" formatCode="#,##0_ ;[Red]\-#,##0\ ">
                  <c:v>7560778</c:v>
                </c:pt>
                <c:pt idx="24" formatCode="#,##0_ ">
                  <c:v>7571863</c:v>
                </c:pt>
                <c:pt idx="25" formatCode="#,##0_ ">
                  <c:v>7152246</c:v>
                </c:pt>
                <c:pt idx="26" formatCode="#,##0_ ">
                  <c:v>6805764</c:v>
                </c:pt>
                <c:pt idx="27" formatCode="#,##0_ ">
                  <c:v>7603197</c:v>
                </c:pt>
                <c:pt idx="28" formatCode="#,##0_ ">
                  <c:v>7187689</c:v>
                </c:pt>
                <c:pt idx="29" formatCode="#,##0_ ">
                  <c:v>7209277</c:v>
                </c:pt>
                <c:pt idx="30" formatCode="#,##0_ ">
                  <c:v>7389109</c:v>
                </c:pt>
                <c:pt idx="31" formatCode="#,##0_ ">
                  <c:v>7566904</c:v>
                </c:pt>
                <c:pt idx="32" formatCode="#,##0_ ">
                  <c:v>7811144</c:v>
                </c:pt>
                <c:pt idx="33" formatCode="#,##0_ ">
                  <c:v>7320949</c:v>
                </c:pt>
                <c:pt idx="34" formatCode="#,##0_ ">
                  <c:v>6521306</c:v>
                </c:pt>
                <c:pt idx="35" formatCode="#,##0_ ">
                  <c:v>7960453</c:v>
                </c:pt>
                <c:pt idx="36" formatCode="#,##0;[Red]\-#,##0;&quot;- &quot;">
                  <c:v>7694331</c:v>
                </c:pt>
                <c:pt idx="37" formatCode="#,##0;[Red]\-#,##0;&quot;- &quot;">
                  <c:v>7210830</c:v>
                </c:pt>
                <c:pt idx="38" formatCode="#,##0;[Red]\-#,##0;&quot;- &quot;">
                  <c:v>7174440</c:v>
                </c:pt>
                <c:pt idx="39" formatCode="#,##0;[Red]\-#,##0;&quot;- &quot;">
                  <c:v>7343071</c:v>
                </c:pt>
                <c:pt idx="40" formatCode="#,##0;[Red]\-#,##0;&quot;- &quot;">
                  <c:v>6753066</c:v>
                </c:pt>
                <c:pt idx="41" formatCode="#,##0;[Red]\-#,##0;&quot;- &quot;">
                  <c:v>7496131</c:v>
                </c:pt>
                <c:pt idx="42" formatCode="#,##0;[Red]\-#,##0;&quot;- &quot;">
                  <c:v>7093534</c:v>
                </c:pt>
                <c:pt idx="43" formatCode="#,##0;[Red]\-#,##0;&quot;- &quot;">
                  <c:v>6842078</c:v>
                </c:pt>
                <c:pt idx="44" formatCode="#,##0;[Red]\-#,##0;&quot;- &quot;">
                  <c:v>7060712</c:v>
                </c:pt>
              </c:numCache>
            </c:numRef>
          </c:val>
          <c:smooth val="0"/>
        </c:ser>
        <c:ser>
          <c:idx val="2"/>
          <c:order val="2"/>
          <c:tx>
            <c:strRef>
              <c:f>[データ資料_貨物取扱量・物流施設.xlsx]グラフ統計!$A$6</c:f>
              <c:strCache>
                <c:ptCount val="1"/>
                <c:pt idx="0">
                  <c:v>神戸港</c:v>
                </c:pt>
              </c:strCache>
            </c:strRef>
          </c:tx>
          <c:spPr>
            <a:ln w="38100" cap="sq">
              <a:solidFill>
                <a:srgbClr val="FF0000"/>
              </a:solidFill>
              <a:prstDash val="solid"/>
            </a:ln>
          </c:spPr>
          <c:marker>
            <c:symbol val="none"/>
          </c:marker>
          <c:cat>
            <c:multiLvlStrRef>
              <c:f>[データ資料_貨物取扱量・物流施設.xlsx]グラフ統計!$B$2:$AT$3</c:f>
              <c:multiLvlStrCache>
                <c:ptCount val="45"/>
                <c:lvl>
                  <c:pt idx="0">
                    <c:v>4</c:v>
                  </c:pt>
                  <c:pt idx="1">
                    <c:v>5</c:v>
                  </c:pt>
                  <c:pt idx="2">
                    <c:v>6</c:v>
                  </c:pt>
                  <c:pt idx="3">
                    <c:v>7</c:v>
                  </c:pt>
                  <c:pt idx="4">
                    <c:v>8</c:v>
                  </c:pt>
                  <c:pt idx="5">
                    <c:v>9</c:v>
                  </c:pt>
                  <c:pt idx="6">
                    <c:v>10</c:v>
                  </c:pt>
                  <c:pt idx="7">
                    <c:v>11</c:v>
                  </c:pt>
                  <c:pt idx="8">
                    <c:v>12</c:v>
                  </c:pt>
                  <c:pt idx="9">
                    <c:v>1</c:v>
                  </c:pt>
                  <c:pt idx="10">
                    <c:v>2</c:v>
                  </c:pt>
                  <c:pt idx="11">
                    <c:v>3</c:v>
                  </c:pt>
                  <c:pt idx="12">
                    <c:v>4</c:v>
                  </c:pt>
                  <c:pt idx="13">
                    <c:v>5</c:v>
                  </c:pt>
                  <c:pt idx="14">
                    <c:v>6</c:v>
                  </c:pt>
                  <c:pt idx="15">
                    <c:v>7</c:v>
                  </c:pt>
                  <c:pt idx="16">
                    <c:v>8</c:v>
                  </c:pt>
                  <c:pt idx="17">
                    <c:v>9</c:v>
                  </c:pt>
                  <c:pt idx="18">
                    <c:v>10</c:v>
                  </c:pt>
                  <c:pt idx="19">
                    <c:v>11</c:v>
                  </c:pt>
                  <c:pt idx="20">
                    <c:v>12</c:v>
                  </c:pt>
                  <c:pt idx="21">
                    <c:v>1</c:v>
                  </c:pt>
                  <c:pt idx="22">
                    <c:v>2</c:v>
                  </c:pt>
                  <c:pt idx="23">
                    <c:v>3</c:v>
                  </c:pt>
                  <c:pt idx="24">
                    <c:v>4</c:v>
                  </c:pt>
                  <c:pt idx="25">
                    <c:v>5</c:v>
                  </c:pt>
                  <c:pt idx="26">
                    <c:v>6</c:v>
                  </c:pt>
                  <c:pt idx="27">
                    <c:v>7</c:v>
                  </c:pt>
                  <c:pt idx="28">
                    <c:v>8</c:v>
                  </c:pt>
                  <c:pt idx="29">
                    <c:v>9</c:v>
                  </c:pt>
                  <c:pt idx="30">
                    <c:v>10</c:v>
                  </c:pt>
                  <c:pt idx="31">
                    <c:v>11</c:v>
                  </c:pt>
                  <c:pt idx="32">
                    <c:v>12</c:v>
                  </c:pt>
                  <c:pt idx="33">
                    <c:v>1</c:v>
                  </c:pt>
                  <c:pt idx="34">
                    <c:v>2</c:v>
                  </c:pt>
                  <c:pt idx="35">
                    <c:v>3</c:v>
                  </c:pt>
                  <c:pt idx="36">
                    <c:v>4</c:v>
                  </c:pt>
                  <c:pt idx="37">
                    <c:v>5</c:v>
                  </c:pt>
                  <c:pt idx="38">
                    <c:v>6</c:v>
                  </c:pt>
                  <c:pt idx="39">
                    <c:v>7</c:v>
                  </c:pt>
                  <c:pt idx="40">
                    <c:v>8</c:v>
                  </c:pt>
                  <c:pt idx="41">
                    <c:v>9</c:v>
                  </c:pt>
                  <c:pt idx="42">
                    <c:v>10</c:v>
                  </c:pt>
                  <c:pt idx="43">
                    <c:v>11</c:v>
                  </c:pt>
                  <c:pt idx="44">
                    <c:v>12</c:v>
                  </c:pt>
                </c:lvl>
                <c:lvl>
                  <c:pt idx="0">
                    <c:v>H23</c:v>
                  </c:pt>
                  <c:pt idx="9">
                    <c:v>H24</c:v>
                  </c:pt>
                  <c:pt idx="21">
                    <c:v>H25</c:v>
                  </c:pt>
                  <c:pt idx="33">
                    <c:v>H26</c:v>
                  </c:pt>
                </c:lvl>
              </c:multiLvlStrCache>
            </c:multiLvlStrRef>
          </c:cat>
          <c:val>
            <c:numRef>
              <c:f>[データ資料_貨物取扱量・物流施設.xlsx]グラフ統計!$B$6:$AT$6</c:f>
              <c:numCache>
                <c:formatCode>#,##0_);[Red]\(#,##0\)</c:formatCode>
                <c:ptCount val="45"/>
                <c:pt idx="0">
                  <c:v>7255453</c:v>
                </c:pt>
                <c:pt idx="1">
                  <c:v>6935882</c:v>
                </c:pt>
                <c:pt idx="2">
                  <c:v>7265524</c:v>
                </c:pt>
                <c:pt idx="3">
                  <c:v>7359034</c:v>
                </c:pt>
                <c:pt idx="4">
                  <c:v>7186784</c:v>
                </c:pt>
                <c:pt idx="5">
                  <c:v>7142347</c:v>
                </c:pt>
                <c:pt idx="6">
                  <c:v>7617976</c:v>
                </c:pt>
                <c:pt idx="7">
                  <c:v>7288184</c:v>
                </c:pt>
                <c:pt idx="8">
                  <c:v>7315843</c:v>
                </c:pt>
                <c:pt idx="9">
                  <c:v>7167692</c:v>
                </c:pt>
                <c:pt idx="10">
                  <c:v>6891675</c:v>
                </c:pt>
                <c:pt idx="11">
                  <c:v>7891419</c:v>
                </c:pt>
                <c:pt idx="12">
                  <c:v>7263488</c:v>
                </c:pt>
                <c:pt idx="13">
                  <c:v>7469917</c:v>
                </c:pt>
                <c:pt idx="14">
                  <c:v>7104333</c:v>
                </c:pt>
                <c:pt idx="15">
                  <c:v>7349348</c:v>
                </c:pt>
                <c:pt idx="16">
                  <c:v>7169976</c:v>
                </c:pt>
                <c:pt idx="17">
                  <c:v>7288370</c:v>
                </c:pt>
                <c:pt idx="18">
                  <c:v>7690748</c:v>
                </c:pt>
                <c:pt idx="19">
                  <c:v>6888548</c:v>
                </c:pt>
                <c:pt idx="20">
                  <c:v>7029593</c:v>
                </c:pt>
                <c:pt idx="21">
                  <c:v>6863703</c:v>
                </c:pt>
                <c:pt idx="22">
                  <c:v>6805153</c:v>
                </c:pt>
                <c:pt idx="23">
                  <c:v>7891639</c:v>
                </c:pt>
                <c:pt idx="24">
                  <c:v>7444584</c:v>
                </c:pt>
                <c:pt idx="25">
                  <c:v>7238159</c:v>
                </c:pt>
                <c:pt idx="26">
                  <c:v>7231596</c:v>
                </c:pt>
                <c:pt idx="27">
                  <c:v>7828104</c:v>
                </c:pt>
                <c:pt idx="28">
                  <c:v>7275633</c:v>
                </c:pt>
                <c:pt idx="29">
                  <c:v>7223849</c:v>
                </c:pt>
                <c:pt idx="30">
                  <c:v>7634420</c:v>
                </c:pt>
                <c:pt idx="31">
                  <c:v>7321654</c:v>
                </c:pt>
                <c:pt idx="32">
                  <c:v>7594686</c:v>
                </c:pt>
                <c:pt idx="33" formatCode="#,##0_);\(#,##0\)">
                  <c:v>7159028</c:v>
                </c:pt>
                <c:pt idx="34" formatCode="#,##0_);\(#,##0\)">
                  <c:v>7000872</c:v>
                </c:pt>
                <c:pt idx="35" formatCode="#,##0_);\(#,##0\)">
                  <c:v>8197042</c:v>
                </c:pt>
                <c:pt idx="36" formatCode="#,##0_);\(#,##0\)">
                  <c:v>7717030</c:v>
                </c:pt>
                <c:pt idx="37" formatCode="#,##0_);\(#,##0\)">
                  <c:v>7667280</c:v>
                </c:pt>
                <c:pt idx="38" formatCode="#,##0_);\(#,##0\)">
                  <c:v>7470013</c:v>
                </c:pt>
                <c:pt idx="39" formatCode="#,##0_);\(#,##0\)">
                  <c:v>7825179</c:v>
                </c:pt>
                <c:pt idx="40" formatCode="#,##0_);\(#,##0\)">
                  <c:v>7760556</c:v>
                </c:pt>
                <c:pt idx="41" formatCode="#,##0_);\(#,##0\)">
                  <c:v>7361130</c:v>
                </c:pt>
                <c:pt idx="42" formatCode="#,##0_);\(#,##0\)">
                  <c:v>8088487</c:v>
                </c:pt>
                <c:pt idx="43" formatCode="#,##0_);\(#,##0\)">
                  <c:v>7782170</c:v>
                </c:pt>
                <c:pt idx="44" formatCode="#,##0_);\(#,##0\)">
                  <c:v>8357776</c:v>
                </c:pt>
              </c:numCache>
            </c:numRef>
          </c:val>
          <c:smooth val="0"/>
        </c:ser>
        <c:dLbls>
          <c:showLegendKey val="0"/>
          <c:showVal val="0"/>
          <c:showCatName val="0"/>
          <c:showSerName val="0"/>
          <c:showPercent val="0"/>
          <c:showBubbleSize val="0"/>
        </c:dLbls>
        <c:marker val="1"/>
        <c:smooth val="0"/>
        <c:axId val="107516672"/>
        <c:axId val="107510400"/>
      </c:lineChart>
      <c:catAx>
        <c:axId val="107498496"/>
        <c:scaling>
          <c:orientation val="minMax"/>
        </c:scaling>
        <c:delete val="0"/>
        <c:axPos val="b"/>
        <c:majorTickMark val="out"/>
        <c:minorTickMark val="none"/>
        <c:tickLblPos val="nextTo"/>
        <c:crossAx val="107508480"/>
        <c:crosses val="autoZero"/>
        <c:auto val="1"/>
        <c:lblAlgn val="ctr"/>
        <c:lblOffset val="100"/>
        <c:noMultiLvlLbl val="0"/>
      </c:catAx>
      <c:valAx>
        <c:axId val="107508480"/>
        <c:scaling>
          <c:orientation val="minMax"/>
          <c:max val="150000"/>
          <c:min val="0"/>
        </c:scaling>
        <c:delete val="0"/>
        <c:axPos val="l"/>
        <c:majorGridlines/>
        <c:numFmt formatCode="#,##0_ " sourceLinked="1"/>
        <c:majorTickMark val="out"/>
        <c:minorTickMark val="none"/>
        <c:tickLblPos val="nextTo"/>
        <c:crossAx val="107498496"/>
        <c:crosses val="autoZero"/>
        <c:crossBetween val="between"/>
        <c:dispUnits>
          <c:builtInUnit val="thousands"/>
        </c:dispUnits>
      </c:valAx>
      <c:valAx>
        <c:axId val="107510400"/>
        <c:scaling>
          <c:orientation val="minMax"/>
          <c:max val="9000000"/>
          <c:min val="0"/>
        </c:scaling>
        <c:delete val="0"/>
        <c:axPos val="r"/>
        <c:numFmt formatCode="#,##0\ ;[Red]\-#,##0\ ;\-\ ;" sourceLinked="1"/>
        <c:majorTickMark val="out"/>
        <c:minorTickMark val="none"/>
        <c:tickLblPos val="nextTo"/>
        <c:crossAx val="107516672"/>
        <c:crosses val="max"/>
        <c:crossBetween val="between"/>
        <c:dispUnits>
          <c:builtInUnit val="thousands"/>
        </c:dispUnits>
      </c:valAx>
      <c:catAx>
        <c:axId val="107516672"/>
        <c:scaling>
          <c:orientation val="minMax"/>
        </c:scaling>
        <c:delete val="1"/>
        <c:axPos val="b"/>
        <c:majorTickMark val="out"/>
        <c:minorTickMark val="none"/>
        <c:tickLblPos val="nextTo"/>
        <c:crossAx val="107510400"/>
        <c:crosses val="autoZero"/>
        <c:auto val="1"/>
        <c:lblAlgn val="ctr"/>
        <c:lblOffset val="100"/>
        <c:noMultiLvlLbl val="0"/>
      </c:catAx>
    </c:plotArea>
    <c:legend>
      <c:legendPos val="b"/>
      <c:layout>
        <c:manualLayout>
          <c:xMode val="edge"/>
          <c:yMode val="edge"/>
          <c:x val="8.3835583058959801E-2"/>
          <c:y val="0.90935469734956209"/>
          <c:w val="0.6548002321335451"/>
          <c:h val="5.4487114849460699E-2"/>
        </c:manualLayout>
      </c:layout>
      <c:overlay val="0"/>
    </c:legend>
    <c:plotVisOnly val="1"/>
    <c:dispBlanksAs val="gap"/>
    <c:showDLblsOverMax val="0"/>
  </c:chart>
  <c:externalData r:id="rId2">
    <c:autoUpdate val="0"/>
  </c:externalData>
  <c:userShapes r:id="rId3"/>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800" b="1" i="0" u="none" strike="noStrike" kern="1200" baseline="0">
                <a:solidFill>
                  <a:prstClr val="black"/>
                </a:solidFill>
                <a:latin typeface="Meiryo UI" panose="020B0604030504040204" pitchFamily="50" charset="-128"/>
                <a:ea typeface="Meiryo UI" panose="020B0604030504040204" pitchFamily="50" charset="-128"/>
                <a:cs typeface="Meiryo UI" panose="020B0604030504040204" pitchFamily="50" charset="-128"/>
              </a:defRPr>
            </a:pPr>
            <a:r>
              <a:rPr lang="ja-JP" altLang="en-US" sz="1100" u="none" dirty="0" smtClean="0">
                <a:latin typeface="Meiryo UI" panose="020B0604030504040204" pitchFamily="50" charset="-128"/>
                <a:ea typeface="Meiryo UI" panose="020B0604030504040204" pitchFamily="50" charset="-128"/>
                <a:cs typeface="Meiryo UI" panose="020B0604030504040204" pitchFamily="50" charset="-128"/>
              </a:rPr>
              <a:t>　■　年齢階層別非正規の職員・従業員比率（全国・大阪）　　</a:t>
            </a:r>
            <a:r>
              <a:rPr lang="ja-JP" altLang="en-US" sz="800" u="none"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ja-JP" sz="800" dirty="0" smtClean="0">
                <a:effectLst/>
                <a:latin typeface="Meiryo UI" panose="020B0604030504040204" pitchFamily="50" charset="-128"/>
                <a:ea typeface="Meiryo UI" panose="020B0604030504040204" pitchFamily="50" charset="-128"/>
                <a:cs typeface="Meiryo UI" panose="020B0604030504040204" pitchFamily="50" charset="-128"/>
              </a:rPr>
              <a:t>出典：平成</a:t>
            </a:r>
            <a:r>
              <a:rPr kumimoji="1" lang="en-US" altLang="ja-JP" sz="800" dirty="0" smtClean="0">
                <a:effectLst/>
                <a:latin typeface="Meiryo UI" panose="020B0604030504040204" pitchFamily="50" charset="-128"/>
                <a:ea typeface="Meiryo UI" panose="020B0604030504040204" pitchFamily="50" charset="-128"/>
                <a:cs typeface="Meiryo UI" panose="020B0604030504040204" pitchFamily="50" charset="-128"/>
              </a:rPr>
              <a:t>24</a:t>
            </a:r>
            <a:r>
              <a:rPr kumimoji="1" lang="ja-JP" altLang="ja-JP" sz="800" dirty="0" smtClean="0">
                <a:effectLst/>
                <a:latin typeface="Meiryo UI" panose="020B0604030504040204" pitchFamily="50" charset="-128"/>
                <a:ea typeface="Meiryo UI" panose="020B0604030504040204" pitchFamily="50" charset="-128"/>
                <a:cs typeface="Meiryo UI" panose="020B0604030504040204" pitchFamily="50" charset="-128"/>
              </a:rPr>
              <a:t>年総務省「就業構造基本調査」</a:t>
            </a:r>
            <a:r>
              <a:rPr kumimoji="1" lang="ja-JP" altLang="en-US" sz="8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800" dirty="0" smtClean="0">
              <a:effectLst/>
              <a:latin typeface="Meiryo UI" panose="020B0604030504040204" pitchFamily="50" charset="-128"/>
              <a:ea typeface="Meiryo UI" panose="020B0604030504040204" pitchFamily="50" charset="-128"/>
              <a:cs typeface="Meiryo UI" panose="020B0604030504040204" pitchFamily="50" charset="-128"/>
            </a:endParaRPr>
          </a:p>
        </c:rich>
      </c:tx>
      <c:layout>
        <c:manualLayout>
          <c:xMode val="edge"/>
          <c:yMode val="edge"/>
          <c:x val="0"/>
          <c:y val="0"/>
        </c:manualLayout>
      </c:layout>
      <c:overlay val="0"/>
    </c:title>
    <c:autoTitleDeleted val="0"/>
    <c:plotArea>
      <c:layout>
        <c:manualLayout>
          <c:layoutTarget val="inner"/>
          <c:xMode val="edge"/>
          <c:yMode val="edge"/>
          <c:x val="9.9803178434719378E-2"/>
          <c:y val="0.12846511677913924"/>
          <c:w val="0.78444971061416457"/>
          <c:h val="0.74792922584380639"/>
        </c:manualLayout>
      </c:layout>
      <c:lineChart>
        <c:grouping val="standard"/>
        <c:varyColors val="0"/>
        <c:ser>
          <c:idx val="2"/>
          <c:order val="0"/>
          <c:tx>
            <c:strRef>
              <c:f>[H24就業構造基本調査まとめグラフ.xlsx]Sheet1!$J$4</c:f>
              <c:strCache>
                <c:ptCount val="1"/>
                <c:pt idx="0">
                  <c:v>全国</c:v>
                </c:pt>
              </c:strCache>
            </c:strRef>
          </c:tx>
          <c:cat>
            <c:strRef>
              <c:f>[H24就業構造基本調査まとめグラフ.xlsx]Sheet1!$A$6:$A$15</c:f>
              <c:strCache>
                <c:ptCount val="10"/>
                <c:pt idx="0">
                  <c:v>15～19歳</c:v>
                </c:pt>
                <c:pt idx="1">
                  <c:v>20～24歳</c:v>
                </c:pt>
                <c:pt idx="2">
                  <c:v>25～29歳</c:v>
                </c:pt>
                <c:pt idx="3">
                  <c:v>30～34歳</c:v>
                </c:pt>
                <c:pt idx="4">
                  <c:v>35～39歳</c:v>
                </c:pt>
                <c:pt idx="5">
                  <c:v>40～44歳</c:v>
                </c:pt>
                <c:pt idx="6">
                  <c:v>45～49歳</c:v>
                </c:pt>
                <c:pt idx="7">
                  <c:v>50～54歳</c:v>
                </c:pt>
                <c:pt idx="8">
                  <c:v>55～59歳</c:v>
                </c:pt>
                <c:pt idx="9">
                  <c:v>60～64歳</c:v>
                </c:pt>
              </c:strCache>
            </c:strRef>
          </c:cat>
          <c:val>
            <c:numRef>
              <c:f>[H24就業構造基本調査まとめグラフ.xlsx]Sheet1!$J$6:$J$15</c:f>
              <c:numCache>
                <c:formatCode>0.0%</c:formatCode>
                <c:ptCount val="10"/>
                <c:pt idx="0">
                  <c:v>0.72799999999999998</c:v>
                </c:pt>
                <c:pt idx="1">
                  <c:v>0.439</c:v>
                </c:pt>
                <c:pt idx="2">
                  <c:v>0.28100000000000003</c:v>
                </c:pt>
                <c:pt idx="3">
                  <c:v>0.27</c:v>
                </c:pt>
                <c:pt idx="4">
                  <c:v>0.26400000000000001</c:v>
                </c:pt>
                <c:pt idx="5">
                  <c:v>0.27600000000000002</c:v>
                </c:pt>
                <c:pt idx="6">
                  <c:v>0.28899999999999998</c:v>
                </c:pt>
                <c:pt idx="7">
                  <c:v>0.27900000000000003</c:v>
                </c:pt>
                <c:pt idx="8">
                  <c:v>0.28899999999999998</c:v>
                </c:pt>
                <c:pt idx="9">
                  <c:v>0.46</c:v>
                </c:pt>
              </c:numCache>
            </c:numRef>
          </c:val>
          <c:smooth val="0"/>
        </c:ser>
        <c:ser>
          <c:idx val="3"/>
          <c:order val="1"/>
          <c:tx>
            <c:strRef>
              <c:f>[H24就業構造基本調査まとめグラフ.xlsx]Sheet1!$K$4</c:f>
              <c:strCache>
                <c:ptCount val="1"/>
                <c:pt idx="0">
                  <c:v>大阪</c:v>
                </c:pt>
              </c:strCache>
            </c:strRef>
          </c:tx>
          <c:cat>
            <c:strRef>
              <c:f>[H24就業構造基本調査まとめグラフ.xlsx]Sheet1!$A$6:$A$15</c:f>
              <c:strCache>
                <c:ptCount val="10"/>
                <c:pt idx="0">
                  <c:v>15～19歳</c:v>
                </c:pt>
                <c:pt idx="1">
                  <c:v>20～24歳</c:v>
                </c:pt>
                <c:pt idx="2">
                  <c:v>25～29歳</c:v>
                </c:pt>
                <c:pt idx="3">
                  <c:v>30～34歳</c:v>
                </c:pt>
                <c:pt idx="4">
                  <c:v>35～39歳</c:v>
                </c:pt>
                <c:pt idx="5">
                  <c:v>40～44歳</c:v>
                </c:pt>
                <c:pt idx="6">
                  <c:v>45～49歳</c:v>
                </c:pt>
                <c:pt idx="7">
                  <c:v>50～54歳</c:v>
                </c:pt>
                <c:pt idx="8">
                  <c:v>55～59歳</c:v>
                </c:pt>
                <c:pt idx="9">
                  <c:v>60～64歳</c:v>
                </c:pt>
              </c:strCache>
            </c:strRef>
          </c:cat>
          <c:val>
            <c:numRef>
              <c:f>[H24就業構造基本調査まとめグラフ.xlsx]Sheet1!$K$6:$K$15</c:f>
              <c:numCache>
                <c:formatCode>0.0%</c:formatCode>
                <c:ptCount val="10"/>
                <c:pt idx="0">
                  <c:v>0.81395348837209303</c:v>
                </c:pt>
                <c:pt idx="1">
                  <c:v>0.44498777506112469</c:v>
                </c:pt>
                <c:pt idx="2">
                  <c:v>0.29953805008509604</c:v>
                </c:pt>
                <c:pt idx="3">
                  <c:v>0.28287318671034162</c:v>
                </c:pt>
                <c:pt idx="4">
                  <c:v>0.29887005649717513</c:v>
                </c:pt>
                <c:pt idx="5">
                  <c:v>0.30292752588361299</c:v>
                </c:pt>
                <c:pt idx="6">
                  <c:v>0.31688643130582733</c:v>
                </c:pt>
                <c:pt idx="7">
                  <c:v>0.30736365921085701</c:v>
                </c:pt>
                <c:pt idx="8">
                  <c:v>0.29655956781347742</c:v>
                </c:pt>
                <c:pt idx="9">
                  <c:v>0.49435897435897436</c:v>
                </c:pt>
              </c:numCache>
            </c:numRef>
          </c:val>
          <c:smooth val="0"/>
        </c:ser>
        <c:dLbls>
          <c:showLegendKey val="0"/>
          <c:showVal val="0"/>
          <c:showCatName val="0"/>
          <c:showSerName val="0"/>
          <c:showPercent val="0"/>
          <c:showBubbleSize val="0"/>
        </c:dLbls>
        <c:marker val="1"/>
        <c:smooth val="0"/>
        <c:axId val="132365312"/>
        <c:axId val="130155264"/>
      </c:lineChart>
      <c:catAx>
        <c:axId val="132365312"/>
        <c:scaling>
          <c:orientation val="minMax"/>
        </c:scaling>
        <c:delete val="0"/>
        <c:axPos val="b"/>
        <c:majorTickMark val="none"/>
        <c:minorTickMark val="none"/>
        <c:tickLblPos val="nextTo"/>
        <c:txPr>
          <a:bodyPr/>
          <a:lstStyle/>
          <a:p>
            <a:pPr>
              <a:defRPr sz="900"/>
            </a:pPr>
            <a:endParaRPr lang="ja-JP"/>
          </a:p>
        </c:txPr>
        <c:crossAx val="130155264"/>
        <c:crosses val="autoZero"/>
        <c:auto val="1"/>
        <c:lblAlgn val="ctr"/>
        <c:lblOffset val="100"/>
        <c:noMultiLvlLbl val="0"/>
      </c:catAx>
      <c:valAx>
        <c:axId val="130155264"/>
        <c:scaling>
          <c:orientation val="minMax"/>
          <c:min val="0.25"/>
        </c:scaling>
        <c:delete val="0"/>
        <c:axPos val="l"/>
        <c:majorGridlines/>
        <c:numFmt formatCode="0.0%" sourceLinked="1"/>
        <c:majorTickMark val="none"/>
        <c:minorTickMark val="none"/>
        <c:tickLblPos val="nextTo"/>
        <c:crossAx val="132365312"/>
        <c:crosses val="autoZero"/>
        <c:crossBetween val="between"/>
      </c:valAx>
    </c:plotArea>
    <c:legend>
      <c:legendPos val="r"/>
      <c:layout/>
      <c:overlay val="0"/>
    </c:legend>
    <c:plotVisOnly val="1"/>
    <c:dispBlanksAs val="zero"/>
    <c:showDLblsOverMax val="0"/>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4529902259757331E-2"/>
          <c:y val="0.10181081846023073"/>
          <c:w val="0.91547008032827892"/>
          <c:h val="0.77277933083027028"/>
        </c:manualLayout>
      </c:layout>
      <c:lineChart>
        <c:grouping val="standard"/>
        <c:varyColors val="0"/>
        <c:ser>
          <c:idx val="0"/>
          <c:order val="0"/>
          <c:tx>
            <c:strRef>
              <c:f>'24就調有業率等'!$A$4:$B$4</c:f>
              <c:strCache>
                <c:ptCount val="1"/>
                <c:pt idx="0">
                  <c:v>大阪府女性有業率</c:v>
                </c:pt>
              </c:strCache>
            </c:strRef>
          </c:tx>
          <c:spPr>
            <a:ln>
              <a:solidFill>
                <a:srgbClr val="FF3399"/>
              </a:solidFill>
            </a:ln>
          </c:spPr>
          <c:marker>
            <c:symbol val="circle"/>
            <c:size val="7"/>
            <c:spPr>
              <a:solidFill>
                <a:srgbClr val="FF3399"/>
              </a:solidFill>
              <a:ln>
                <a:solidFill>
                  <a:srgbClr val="FF3399"/>
                </a:solidFill>
              </a:ln>
            </c:spPr>
          </c:marker>
          <c:dLbls>
            <c:dLbl>
              <c:idx val="12"/>
              <c:layout>
                <c:manualLayout>
                  <c:x val="-1.2885468524355247E-2"/>
                  <c:y val="2.1260498687664043E-2"/>
                </c:manualLayout>
              </c:layout>
              <c:dLblPos val="r"/>
              <c:showLegendKey val="0"/>
              <c:showVal val="1"/>
              <c:showCatName val="0"/>
              <c:showSerName val="0"/>
              <c:showPercent val="0"/>
              <c:showBubbleSize val="0"/>
            </c:dLbl>
            <c:spPr>
              <a:ln>
                <a:solidFill>
                  <a:schemeClr val="tx1">
                    <a:lumMod val="75000"/>
                    <a:lumOff val="25000"/>
                  </a:schemeClr>
                </a:solidFill>
              </a:ln>
            </c:spPr>
            <c:dLblPos val="b"/>
            <c:showLegendKey val="0"/>
            <c:showVal val="1"/>
            <c:showCatName val="0"/>
            <c:showSerName val="0"/>
            <c:showPercent val="0"/>
            <c:showBubbleSize val="0"/>
            <c:showLeaderLines val="0"/>
          </c:dLbls>
          <c:cat>
            <c:strRef>
              <c:f>'24就調有業率等'!$C$3:$O$3</c:f>
              <c:strCache>
                <c:ptCount val="13"/>
                <c:pt idx="0">
                  <c:v>15～19歳</c:v>
                </c:pt>
                <c:pt idx="1">
                  <c:v>20～24歳</c:v>
                </c:pt>
                <c:pt idx="2">
                  <c:v>25～29歳</c:v>
                </c:pt>
                <c:pt idx="3">
                  <c:v>30～34歳</c:v>
                </c:pt>
                <c:pt idx="4">
                  <c:v>35～39歳</c:v>
                </c:pt>
                <c:pt idx="5">
                  <c:v>40～44歳</c:v>
                </c:pt>
                <c:pt idx="6">
                  <c:v>45～49歳</c:v>
                </c:pt>
                <c:pt idx="7">
                  <c:v>50～54歳</c:v>
                </c:pt>
                <c:pt idx="8">
                  <c:v>55～59歳</c:v>
                </c:pt>
                <c:pt idx="9">
                  <c:v>60～64歳</c:v>
                </c:pt>
                <c:pt idx="10">
                  <c:v>65～69歳</c:v>
                </c:pt>
                <c:pt idx="11">
                  <c:v>70～74歳</c:v>
                </c:pt>
                <c:pt idx="12">
                  <c:v>75歳以上</c:v>
                </c:pt>
              </c:strCache>
            </c:strRef>
          </c:cat>
          <c:val>
            <c:numRef>
              <c:f>'24就調有業率等'!$C$4:$O$4</c:f>
              <c:numCache>
                <c:formatCode>0.0</c:formatCode>
                <c:ptCount val="13"/>
                <c:pt idx="0">
                  <c:v>18.7</c:v>
                </c:pt>
                <c:pt idx="1">
                  <c:v>64</c:v>
                </c:pt>
                <c:pt idx="2">
                  <c:v>75.7</c:v>
                </c:pt>
                <c:pt idx="3">
                  <c:v>64</c:v>
                </c:pt>
                <c:pt idx="4">
                  <c:v>64.099999999999994</c:v>
                </c:pt>
                <c:pt idx="5">
                  <c:v>66.099999999999994</c:v>
                </c:pt>
                <c:pt idx="6">
                  <c:v>69.8</c:v>
                </c:pt>
                <c:pt idx="7" formatCode="General">
                  <c:v>68.8</c:v>
                </c:pt>
                <c:pt idx="8" formatCode="General">
                  <c:v>56</c:v>
                </c:pt>
                <c:pt idx="9" formatCode="General">
                  <c:v>43.6</c:v>
                </c:pt>
                <c:pt idx="10" formatCode="General">
                  <c:v>26.3</c:v>
                </c:pt>
                <c:pt idx="11" formatCode="General">
                  <c:v>15</c:v>
                </c:pt>
                <c:pt idx="12" formatCode="General">
                  <c:v>5.0999999999999996</c:v>
                </c:pt>
              </c:numCache>
            </c:numRef>
          </c:val>
          <c:smooth val="0"/>
        </c:ser>
        <c:ser>
          <c:idx val="1"/>
          <c:order val="1"/>
          <c:tx>
            <c:strRef>
              <c:f>'24就調有業率等'!$A$5:$B$5</c:f>
              <c:strCache>
                <c:ptCount val="1"/>
                <c:pt idx="0">
                  <c:v>全国女性有業</c:v>
                </c:pt>
              </c:strCache>
            </c:strRef>
          </c:tx>
          <c:spPr>
            <a:ln>
              <a:solidFill>
                <a:srgbClr val="7030A0"/>
              </a:solidFill>
            </a:ln>
          </c:spPr>
          <c:marker>
            <c:symbol val="diamond"/>
            <c:size val="7"/>
            <c:spPr>
              <a:solidFill>
                <a:srgbClr val="7030A0"/>
              </a:solidFill>
              <a:ln>
                <a:solidFill>
                  <a:srgbClr val="7030A0"/>
                </a:solidFill>
              </a:ln>
            </c:spPr>
          </c:marker>
          <c:cat>
            <c:strRef>
              <c:f>'24就調有業率等'!$C$3:$O$3</c:f>
              <c:strCache>
                <c:ptCount val="13"/>
                <c:pt idx="0">
                  <c:v>15～19歳</c:v>
                </c:pt>
                <c:pt idx="1">
                  <c:v>20～24歳</c:v>
                </c:pt>
                <c:pt idx="2">
                  <c:v>25～29歳</c:v>
                </c:pt>
                <c:pt idx="3">
                  <c:v>30～34歳</c:v>
                </c:pt>
                <c:pt idx="4">
                  <c:v>35～39歳</c:v>
                </c:pt>
                <c:pt idx="5">
                  <c:v>40～44歳</c:v>
                </c:pt>
                <c:pt idx="6">
                  <c:v>45～49歳</c:v>
                </c:pt>
                <c:pt idx="7">
                  <c:v>50～54歳</c:v>
                </c:pt>
                <c:pt idx="8">
                  <c:v>55～59歳</c:v>
                </c:pt>
                <c:pt idx="9">
                  <c:v>60～64歳</c:v>
                </c:pt>
                <c:pt idx="10">
                  <c:v>65～69歳</c:v>
                </c:pt>
                <c:pt idx="11">
                  <c:v>70～74歳</c:v>
                </c:pt>
                <c:pt idx="12">
                  <c:v>75歳以上</c:v>
                </c:pt>
              </c:strCache>
            </c:strRef>
          </c:cat>
          <c:val>
            <c:numRef>
              <c:f>'24就調有業率等'!$C$5:$O$5</c:f>
              <c:numCache>
                <c:formatCode>0.0</c:formatCode>
                <c:ptCount val="13"/>
                <c:pt idx="0">
                  <c:v>16.5</c:v>
                </c:pt>
                <c:pt idx="1">
                  <c:v>66.599999999999994</c:v>
                </c:pt>
                <c:pt idx="2">
                  <c:v>75.3</c:v>
                </c:pt>
                <c:pt idx="3">
                  <c:v>68.2</c:v>
                </c:pt>
                <c:pt idx="4">
                  <c:v>67.099999999999994</c:v>
                </c:pt>
                <c:pt idx="5">
                  <c:v>70.7</c:v>
                </c:pt>
                <c:pt idx="6">
                  <c:v>74.599999999999994</c:v>
                </c:pt>
                <c:pt idx="7" formatCode="General">
                  <c:v>73.2</c:v>
                </c:pt>
                <c:pt idx="8" formatCode="General">
                  <c:v>65</c:v>
                </c:pt>
                <c:pt idx="9" formatCode="General">
                  <c:v>47.3</c:v>
                </c:pt>
                <c:pt idx="10" formatCode="General">
                  <c:v>29.8</c:v>
                </c:pt>
                <c:pt idx="11" formatCode="General">
                  <c:v>18</c:v>
                </c:pt>
                <c:pt idx="12" formatCode="General">
                  <c:v>6.3</c:v>
                </c:pt>
              </c:numCache>
            </c:numRef>
          </c:val>
          <c:smooth val="0"/>
        </c:ser>
        <c:ser>
          <c:idx val="2"/>
          <c:order val="2"/>
          <c:tx>
            <c:strRef>
              <c:f>'24就調有業率等'!$A$6:$B$6</c:f>
              <c:strCache>
                <c:ptCount val="1"/>
                <c:pt idx="0">
                  <c:v>大阪府潜在的有業率</c:v>
                </c:pt>
              </c:strCache>
            </c:strRef>
          </c:tx>
          <c:spPr>
            <a:ln>
              <a:solidFill>
                <a:srgbClr val="FF0000"/>
              </a:solidFill>
            </a:ln>
          </c:spPr>
          <c:marker>
            <c:spPr>
              <a:solidFill>
                <a:srgbClr val="FF0000"/>
              </a:solidFill>
              <a:ln>
                <a:solidFill>
                  <a:srgbClr val="FF0000"/>
                </a:solidFill>
              </a:ln>
            </c:spPr>
          </c:marker>
          <c:cat>
            <c:strRef>
              <c:f>'24就調有業率等'!$C$3:$O$3</c:f>
              <c:strCache>
                <c:ptCount val="13"/>
                <c:pt idx="0">
                  <c:v>15～19歳</c:v>
                </c:pt>
                <c:pt idx="1">
                  <c:v>20～24歳</c:v>
                </c:pt>
                <c:pt idx="2">
                  <c:v>25～29歳</c:v>
                </c:pt>
                <c:pt idx="3">
                  <c:v>30～34歳</c:v>
                </c:pt>
                <c:pt idx="4">
                  <c:v>35～39歳</c:v>
                </c:pt>
                <c:pt idx="5">
                  <c:v>40～44歳</c:v>
                </c:pt>
                <c:pt idx="6">
                  <c:v>45～49歳</c:v>
                </c:pt>
                <c:pt idx="7">
                  <c:v>50～54歳</c:v>
                </c:pt>
                <c:pt idx="8">
                  <c:v>55～59歳</c:v>
                </c:pt>
                <c:pt idx="9">
                  <c:v>60～64歳</c:v>
                </c:pt>
                <c:pt idx="10">
                  <c:v>65～69歳</c:v>
                </c:pt>
                <c:pt idx="11">
                  <c:v>70～74歳</c:v>
                </c:pt>
                <c:pt idx="12">
                  <c:v>75歳以上</c:v>
                </c:pt>
              </c:strCache>
            </c:strRef>
          </c:cat>
          <c:val>
            <c:numRef>
              <c:f>'24就調有業率等'!$C$6:$O$6</c:f>
              <c:numCache>
                <c:formatCode>0.0</c:formatCode>
                <c:ptCount val="13"/>
                <c:pt idx="0">
                  <c:v>35.862068965517238</c:v>
                </c:pt>
                <c:pt idx="1">
                  <c:v>79.452054794520549</c:v>
                </c:pt>
                <c:pt idx="2">
                  <c:v>89.984350547730827</c:v>
                </c:pt>
                <c:pt idx="3">
                  <c:v>84.787310742609947</c:v>
                </c:pt>
                <c:pt idx="4">
                  <c:v>84.334203655352482</c:v>
                </c:pt>
                <c:pt idx="5">
                  <c:v>86.09179415855354</c:v>
                </c:pt>
                <c:pt idx="6">
                  <c:v>86.581254214430217</c:v>
                </c:pt>
                <c:pt idx="7">
                  <c:v>80.723370429252782</c:v>
                </c:pt>
                <c:pt idx="8">
                  <c:v>69.193934557063059</c:v>
                </c:pt>
                <c:pt idx="9">
                  <c:v>54.759922286983063</c:v>
                </c:pt>
                <c:pt idx="10">
                  <c:v>36.380892122745969</c:v>
                </c:pt>
                <c:pt idx="11">
                  <c:v>23.697478991596636</c:v>
                </c:pt>
                <c:pt idx="12">
                  <c:v>9.1845643443338574</c:v>
                </c:pt>
              </c:numCache>
            </c:numRef>
          </c:val>
          <c:smooth val="0"/>
        </c:ser>
        <c:dLbls>
          <c:dLblPos val="t"/>
          <c:showLegendKey val="0"/>
          <c:showVal val="1"/>
          <c:showCatName val="0"/>
          <c:showSerName val="0"/>
          <c:showPercent val="0"/>
          <c:showBubbleSize val="0"/>
        </c:dLbls>
        <c:marker val="1"/>
        <c:smooth val="0"/>
        <c:axId val="130201088"/>
        <c:axId val="130202624"/>
      </c:lineChart>
      <c:catAx>
        <c:axId val="130201088"/>
        <c:scaling>
          <c:orientation val="minMax"/>
        </c:scaling>
        <c:delete val="0"/>
        <c:axPos val="b"/>
        <c:majorTickMark val="out"/>
        <c:minorTickMark val="none"/>
        <c:tickLblPos val="nextTo"/>
        <c:txPr>
          <a:bodyPr anchor="ctr" anchorCtr="0"/>
          <a:lstStyle/>
          <a:p>
            <a:pPr>
              <a:defRPr sz="800" baseline="0"/>
            </a:pPr>
            <a:endParaRPr lang="ja-JP"/>
          </a:p>
        </c:txPr>
        <c:crossAx val="130202624"/>
        <c:crosses val="autoZero"/>
        <c:auto val="1"/>
        <c:lblAlgn val="ctr"/>
        <c:lblOffset val="100"/>
        <c:noMultiLvlLbl val="0"/>
      </c:catAx>
      <c:valAx>
        <c:axId val="130202624"/>
        <c:scaling>
          <c:orientation val="minMax"/>
        </c:scaling>
        <c:delete val="0"/>
        <c:axPos val="l"/>
        <c:title>
          <c:tx>
            <c:rich>
              <a:bodyPr rot="0" vert="horz"/>
              <a:lstStyle/>
              <a:p>
                <a:pPr>
                  <a:defRPr b="0"/>
                </a:pPr>
                <a:r>
                  <a:rPr lang="ja-JP" altLang="en-US" b="0" dirty="0" smtClean="0"/>
                  <a:t>％</a:t>
                </a:r>
                <a:endParaRPr lang="ja-JP" altLang="en-US" b="0" dirty="0"/>
              </a:p>
            </c:rich>
          </c:tx>
          <c:layout>
            <c:manualLayout>
              <c:xMode val="edge"/>
              <c:yMode val="edge"/>
              <c:x val="6.097323400592855E-2"/>
              <c:y val="2.7787729658666136E-2"/>
            </c:manualLayout>
          </c:layout>
          <c:overlay val="0"/>
        </c:title>
        <c:numFmt formatCode="0.0" sourceLinked="1"/>
        <c:majorTickMark val="out"/>
        <c:minorTickMark val="none"/>
        <c:tickLblPos val="nextTo"/>
        <c:crossAx val="130201088"/>
        <c:crosses val="autoZero"/>
        <c:crossBetween val="between"/>
      </c:valAx>
    </c:plotArea>
    <c:legend>
      <c:legendPos val="r"/>
      <c:layout>
        <c:manualLayout>
          <c:xMode val="edge"/>
          <c:yMode val="edge"/>
          <c:x val="0.17963224893917965"/>
          <c:y val="0.56581988188976384"/>
          <c:w val="0.28601726570551006"/>
          <c:h val="0.14525946006429732"/>
        </c:manualLayout>
      </c:layout>
      <c:overlay val="0"/>
      <c:txPr>
        <a:bodyPr/>
        <a:lstStyle/>
        <a:p>
          <a:pPr>
            <a:defRPr sz="1000">
              <a:latin typeface="ＭＳ ゴシック" panose="020B0609070205080204" pitchFamily="49" charset="-128"/>
              <a:ea typeface="ＭＳ ゴシック" panose="020B0609070205080204" pitchFamily="49" charset="-128"/>
            </a:defRPr>
          </a:pPr>
          <a:endParaRPr lang="ja-JP"/>
        </a:p>
      </c:txPr>
    </c:legend>
    <c:plotVisOnly val="1"/>
    <c:dispBlanksAs val="gap"/>
    <c:showDLblsOverMax val="0"/>
  </c:chart>
  <c:externalData r:id="rId2">
    <c:autoUpdate val="0"/>
  </c:externalData>
  <c:userShapes r:id="rId3"/>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157644465468485"/>
          <c:y val="0.15344179247191231"/>
          <c:w val="0.76688998894968752"/>
          <c:h val="0.80585528795763361"/>
        </c:manualLayout>
      </c:layout>
      <c:barChart>
        <c:barDir val="bar"/>
        <c:grouping val="percentStacked"/>
        <c:varyColors val="0"/>
        <c:ser>
          <c:idx val="0"/>
          <c:order val="0"/>
          <c:tx>
            <c:strRef>
              <c:f>'[06-5_【NEW!】所得階層別世帯数割合の変化_130718.xlsx]編集用グラフ'!$C$1</c:f>
              <c:strCache>
                <c:ptCount val="1"/>
                <c:pt idx="0">
                  <c:v>1000万円以上</c:v>
                </c:pt>
              </c:strCache>
            </c:strRef>
          </c:tx>
          <c:spPr>
            <a:solidFill>
              <a:schemeClr val="accent4">
                <a:lumMod val="60000"/>
                <a:lumOff val="40000"/>
              </a:schemeClr>
            </a:solidFill>
          </c:spPr>
          <c:invertIfNegative val="0"/>
          <c:dLbls>
            <c:txPr>
              <a:bodyPr/>
              <a:lstStyle/>
              <a:p>
                <a:pPr>
                  <a:defRPr sz="1050">
                    <a:latin typeface="+mn-ea"/>
                    <a:ea typeface="+mn-ea"/>
                  </a:defRPr>
                </a:pPr>
                <a:endParaRPr lang="ja-JP"/>
              </a:p>
            </c:txPr>
            <c:dLblPos val="ctr"/>
            <c:showLegendKey val="0"/>
            <c:showVal val="1"/>
            <c:showCatName val="0"/>
            <c:showSerName val="0"/>
            <c:showPercent val="0"/>
            <c:showBubbleSize val="0"/>
            <c:showLeaderLines val="0"/>
          </c:dLbls>
          <c:cat>
            <c:multiLvlStrRef>
              <c:f>'[06-5_【NEW!】所得階層別世帯数割合の変化_130718.xlsx]編集用グラフ'!$A$2:$B$9</c:f>
              <c:multiLvlStrCache>
                <c:ptCount val="8"/>
                <c:lvl>
                  <c:pt idx="0">
                    <c:v>24年</c:v>
                  </c:pt>
                  <c:pt idx="1">
                    <c:v>平成4年</c:v>
                  </c:pt>
                  <c:pt idx="2">
                    <c:v>24年</c:v>
                  </c:pt>
                  <c:pt idx="3">
                    <c:v>平成4年</c:v>
                  </c:pt>
                  <c:pt idx="4">
                    <c:v>24年</c:v>
                  </c:pt>
                  <c:pt idx="5">
                    <c:v>平成4年</c:v>
                  </c:pt>
                  <c:pt idx="6">
                    <c:v>24年</c:v>
                  </c:pt>
                  <c:pt idx="7">
                    <c:v>平成4年</c:v>
                  </c:pt>
                </c:lvl>
                <c:lvl>
                  <c:pt idx="0">
                    <c:v>愛知県</c:v>
                  </c:pt>
                  <c:pt idx="2">
                    <c:v>東京都</c:v>
                  </c:pt>
                  <c:pt idx="4">
                    <c:v>大阪府</c:v>
                  </c:pt>
                  <c:pt idx="6">
                    <c:v>全国</c:v>
                  </c:pt>
                </c:lvl>
              </c:multiLvlStrCache>
            </c:multiLvlStrRef>
          </c:cat>
          <c:val>
            <c:numRef>
              <c:f>'[06-5_【NEW!】所得階層別世帯数割合の変化_130718.xlsx]編集用グラフ'!$C$2:$C$9</c:f>
              <c:numCache>
                <c:formatCode>0.0_ </c:formatCode>
                <c:ptCount val="8"/>
                <c:pt idx="0">
                  <c:v>10.689323925933284</c:v>
                </c:pt>
                <c:pt idx="1">
                  <c:v>17.71866546438233</c:v>
                </c:pt>
                <c:pt idx="2">
                  <c:v>12.556543680955166</c:v>
                </c:pt>
                <c:pt idx="3">
                  <c:v>19.947735191637626</c:v>
                </c:pt>
                <c:pt idx="4">
                  <c:v>7.0177661758369867</c:v>
                </c:pt>
                <c:pt idx="5">
                  <c:v>13.160422670509126</c:v>
                </c:pt>
                <c:pt idx="6">
                  <c:v>8.642357124337936</c:v>
                </c:pt>
                <c:pt idx="7">
                  <c:v>13.762428048142334</c:v>
                </c:pt>
              </c:numCache>
            </c:numRef>
          </c:val>
        </c:ser>
        <c:ser>
          <c:idx val="1"/>
          <c:order val="1"/>
          <c:tx>
            <c:strRef>
              <c:f>'[06-5_【NEW!】所得階層別世帯数割合の変化_130718.xlsx]編集用グラフ'!$D$1</c:f>
              <c:strCache>
                <c:ptCount val="1"/>
                <c:pt idx="0">
                  <c:v>500～1000万円</c:v>
                </c:pt>
              </c:strCache>
            </c:strRef>
          </c:tx>
          <c:spPr>
            <a:solidFill>
              <a:srgbClr val="FF6600"/>
            </a:solidFill>
            <a:ln w="6350">
              <a:solidFill>
                <a:schemeClr val="tx1"/>
              </a:solidFill>
            </a:ln>
          </c:spPr>
          <c:invertIfNegative val="0"/>
          <c:dLbls>
            <c:txPr>
              <a:bodyPr/>
              <a:lstStyle/>
              <a:p>
                <a:pPr>
                  <a:defRPr sz="1050">
                    <a:latin typeface="+mn-ea"/>
                    <a:ea typeface="+mn-ea"/>
                  </a:defRPr>
                </a:pPr>
                <a:endParaRPr lang="ja-JP"/>
              </a:p>
            </c:txPr>
            <c:dLblPos val="ctr"/>
            <c:showLegendKey val="0"/>
            <c:showVal val="1"/>
            <c:showCatName val="0"/>
            <c:showSerName val="0"/>
            <c:showPercent val="0"/>
            <c:showBubbleSize val="0"/>
            <c:showLeaderLines val="0"/>
          </c:dLbls>
          <c:cat>
            <c:multiLvlStrRef>
              <c:f>'[06-5_【NEW!】所得階層別世帯数割合の変化_130718.xlsx]編集用グラフ'!$A$2:$B$9</c:f>
              <c:multiLvlStrCache>
                <c:ptCount val="8"/>
                <c:lvl>
                  <c:pt idx="0">
                    <c:v>24年</c:v>
                  </c:pt>
                  <c:pt idx="1">
                    <c:v>平成4年</c:v>
                  </c:pt>
                  <c:pt idx="2">
                    <c:v>24年</c:v>
                  </c:pt>
                  <c:pt idx="3">
                    <c:v>平成4年</c:v>
                  </c:pt>
                  <c:pt idx="4">
                    <c:v>24年</c:v>
                  </c:pt>
                  <c:pt idx="5">
                    <c:v>平成4年</c:v>
                  </c:pt>
                  <c:pt idx="6">
                    <c:v>24年</c:v>
                  </c:pt>
                  <c:pt idx="7">
                    <c:v>平成4年</c:v>
                  </c:pt>
                </c:lvl>
                <c:lvl>
                  <c:pt idx="0">
                    <c:v>愛知県</c:v>
                  </c:pt>
                  <c:pt idx="2">
                    <c:v>東京都</c:v>
                  </c:pt>
                  <c:pt idx="4">
                    <c:v>大阪府</c:v>
                  </c:pt>
                  <c:pt idx="6">
                    <c:v>全国</c:v>
                  </c:pt>
                </c:lvl>
              </c:multiLvlStrCache>
            </c:multiLvlStrRef>
          </c:cat>
          <c:val>
            <c:numRef>
              <c:f>'[06-5_【NEW!】所得階層別世帯数割合の変化_130718.xlsx]編集用グラフ'!$D$2:$D$9</c:f>
              <c:numCache>
                <c:formatCode>0.0_ </c:formatCode>
                <c:ptCount val="8"/>
                <c:pt idx="0">
                  <c:v>31.13385670277254</c:v>
                </c:pt>
                <c:pt idx="1">
                  <c:v>39.585211902614972</c:v>
                </c:pt>
                <c:pt idx="2">
                  <c:v>27.990276025479272</c:v>
                </c:pt>
                <c:pt idx="3">
                  <c:v>35.017421602787437</c:v>
                </c:pt>
                <c:pt idx="4">
                  <c:v>24.360696454368039</c:v>
                </c:pt>
                <c:pt idx="5">
                  <c:v>36.37528017931475</c:v>
                </c:pt>
                <c:pt idx="6">
                  <c:v>27.706026149116632</c:v>
                </c:pt>
                <c:pt idx="7">
                  <c:v>36.591979449122306</c:v>
                </c:pt>
              </c:numCache>
            </c:numRef>
          </c:val>
        </c:ser>
        <c:ser>
          <c:idx val="2"/>
          <c:order val="2"/>
          <c:tx>
            <c:strRef>
              <c:f>'[06-5_【NEW!】所得階層別世帯数割合の変化_130718.xlsx]編集用グラフ'!$E$1</c:f>
              <c:strCache>
                <c:ptCount val="1"/>
                <c:pt idx="0">
                  <c:v>300～500万円</c:v>
                </c:pt>
              </c:strCache>
            </c:strRef>
          </c:tx>
          <c:spPr>
            <a:solidFill>
              <a:srgbClr val="FF6600"/>
            </a:solidFill>
          </c:spPr>
          <c:invertIfNegative val="0"/>
          <c:dLbls>
            <c:txPr>
              <a:bodyPr/>
              <a:lstStyle/>
              <a:p>
                <a:pPr>
                  <a:defRPr sz="1050">
                    <a:latin typeface="+mn-ea"/>
                    <a:ea typeface="+mn-ea"/>
                  </a:defRPr>
                </a:pPr>
                <a:endParaRPr lang="ja-JP"/>
              </a:p>
            </c:txPr>
            <c:dLblPos val="ctr"/>
            <c:showLegendKey val="0"/>
            <c:showVal val="1"/>
            <c:showCatName val="0"/>
            <c:showSerName val="0"/>
            <c:showPercent val="0"/>
            <c:showBubbleSize val="0"/>
            <c:showLeaderLines val="0"/>
          </c:dLbls>
          <c:cat>
            <c:multiLvlStrRef>
              <c:f>'[06-5_【NEW!】所得階層別世帯数割合の変化_130718.xlsx]編集用グラフ'!$A$2:$B$9</c:f>
              <c:multiLvlStrCache>
                <c:ptCount val="8"/>
                <c:lvl>
                  <c:pt idx="0">
                    <c:v>24年</c:v>
                  </c:pt>
                  <c:pt idx="1">
                    <c:v>平成4年</c:v>
                  </c:pt>
                  <c:pt idx="2">
                    <c:v>24年</c:v>
                  </c:pt>
                  <c:pt idx="3">
                    <c:v>平成4年</c:v>
                  </c:pt>
                  <c:pt idx="4">
                    <c:v>24年</c:v>
                  </c:pt>
                  <c:pt idx="5">
                    <c:v>平成4年</c:v>
                  </c:pt>
                  <c:pt idx="6">
                    <c:v>24年</c:v>
                  </c:pt>
                  <c:pt idx="7">
                    <c:v>平成4年</c:v>
                  </c:pt>
                </c:lvl>
                <c:lvl>
                  <c:pt idx="0">
                    <c:v>愛知県</c:v>
                  </c:pt>
                  <c:pt idx="2">
                    <c:v>東京都</c:v>
                  </c:pt>
                  <c:pt idx="4">
                    <c:v>大阪府</c:v>
                  </c:pt>
                  <c:pt idx="6">
                    <c:v>全国</c:v>
                  </c:pt>
                </c:lvl>
              </c:multiLvlStrCache>
            </c:multiLvlStrRef>
          </c:cat>
          <c:val>
            <c:numRef>
              <c:f>'[06-5_【NEW!】所得階層別世帯数割合の変化_130718.xlsx]編集用グラフ'!$E$2:$E$9</c:f>
              <c:numCache>
                <c:formatCode>0.0_ </c:formatCode>
                <c:ptCount val="8"/>
                <c:pt idx="0">
                  <c:v>23.621186524893179</c:v>
                </c:pt>
                <c:pt idx="1">
                  <c:v>22.407574391343552</c:v>
                </c:pt>
                <c:pt idx="2">
                  <c:v>22.506692925500808</c:v>
                </c:pt>
                <c:pt idx="3">
                  <c:v>20.75348432055749</c:v>
                </c:pt>
                <c:pt idx="4">
                  <c:v>23.843677927870846</c:v>
                </c:pt>
                <c:pt idx="5">
                  <c:v>23.631123919308358</c:v>
                </c:pt>
                <c:pt idx="6">
                  <c:v>23.843105300196303</c:v>
                </c:pt>
                <c:pt idx="7">
                  <c:v>22.965130107987235</c:v>
                </c:pt>
              </c:numCache>
            </c:numRef>
          </c:val>
        </c:ser>
        <c:ser>
          <c:idx val="3"/>
          <c:order val="3"/>
          <c:tx>
            <c:strRef>
              <c:f>'[06-5_【NEW!】所得階層別世帯数割合の変化_130718.xlsx]編集用グラフ'!$F$1</c:f>
              <c:strCache>
                <c:ptCount val="1"/>
                <c:pt idx="0">
                  <c:v>300万円未満</c:v>
                </c:pt>
              </c:strCache>
            </c:strRef>
          </c:tx>
          <c:spPr>
            <a:solidFill>
              <a:srgbClr val="92D050"/>
            </a:solidFill>
          </c:spPr>
          <c:invertIfNegative val="0"/>
          <c:dLbls>
            <c:txPr>
              <a:bodyPr/>
              <a:lstStyle/>
              <a:p>
                <a:pPr>
                  <a:defRPr sz="1050">
                    <a:latin typeface="+mn-ea"/>
                    <a:ea typeface="+mn-ea"/>
                  </a:defRPr>
                </a:pPr>
                <a:endParaRPr lang="ja-JP"/>
              </a:p>
            </c:txPr>
            <c:dLblPos val="ctr"/>
            <c:showLegendKey val="0"/>
            <c:showVal val="1"/>
            <c:showCatName val="0"/>
            <c:showSerName val="0"/>
            <c:showPercent val="0"/>
            <c:showBubbleSize val="0"/>
            <c:showLeaderLines val="0"/>
          </c:dLbls>
          <c:cat>
            <c:multiLvlStrRef>
              <c:f>'[06-5_【NEW!】所得階層別世帯数割合の変化_130718.xlsx]編集用グラフ'!$A$2:$B$9</c:f>
              <c:multiLvlStrCache>
                <c:ptCount val="8"/>
                <c:lvl>
                  <c:pt idx="0">
                    <c:v>24年</c:v>
                  </c:pt>
                  <c:pt idx="1">
                    <c:v>平成4年</c:v>
                  </c:pt>
                  <c:pt idx="2">
                    <c:v>24年</c:v>
                  </c:pt>
                  <c:pt idx="3">
                    <c:v>平成4年</c:v>
                  </c:pt>
                  <c:pt idx="4">
                    <c:v>24年</c:v>
                  </c:pt>
                  <c:pt idx="5">
                    <c:v>平成4年</c:v>
                  </c:pt>
                  <c:pt idx="6">
                    <c:v>24年</c:v>
                  </c:pt>
                  <c:pt idx="7">
                    <c:v>平成4年</c:v>
                  </c:pt>
                </c:lvl>
                <c:lvl>
                  <c:pt idx="0">
                    <c:v>愛知県</c:v>
                  </c:pt>
                  <c:pt idx="2">
                    <c:v>東京都</c:v>
                  </c:pt>
                  <c:pt idx="4">
                    <c:v>大阪府</c:v>
                  </c:pt>
                  <c:pt idx="6">
                    <c:v>全国</c:v>
                  </c:pt>
                </c:lvl>
              </c:multiLvlStrCache>
            </c:multiLvlStrRef>
          </c:cat>
          <c:val>
            <c:numRef>
              <c:f>'[06-5_【NEW!】所得階層別世帯数割合の変化_130718.xlsx]編集用グラフ'!$F$2:$F$9</c:f>
              <c:numCache>
                <c:formatCode>0.0_ </c:formatCode>
                <c:ptCount val="8"/>
                <c:pt idx="0">
                  <c:v>31.892411143131596</c:v>
                </c:pt>
                <c:pt idx="1">
                  <c:v>19.61226330027052</c:v>
                </c:pt>
                <c:pt idx="2">
                  <c:v>31.212111887251126</c:v>
                </c:pt>
                <c:pt idx="3">
                  <c:v>22.473867595818824</c:v>
                </c:pt>
                <c:pt idx="4">
                  <c:v>40.917961324986685</c:v>
                </c:pt>
                <c:pt idx="5">
                  <c:v>25.360230547550429</c:v>
                </c:pt>
                <c:pt idx="6">
                  <c:v>36.304863143079359</c:v>
                </c:pt>
                <c:pt idx="7">
                  <c:v>25.510204081632654</c:v>
                </c:pt>
              </c:numCache>
            </c:numRef>
          </c:val>
        </c:ser>
        <c:dLbls>
          <c:showLegendKey val="0"/>
          <c:showVal val="1"/>
          <c:showCatName val="0"/>
          <c:showSerName val="0"/>
          <c:showPercent val="0"/>
          <c:showBubbleSize val="0"/>
        </c:dLbls>
        <c:gapWidth val="100"/>
        <c:overlap val="100"/>
        <c:axId val="133322624"/>
        <c:axId val="133324160"/>
      </c:barChart>
      <c:catAx>
        <c:axId val="133322624"/>
        <c:scaling>
          <c:orientation val="minMax"/>
        </c:scaling>
        <c:delete val="0"/>
        <c:axPos val="l"/>
        <c:majorTickMark val="out"/>
        <c:minorTickMark val="none"/>
        <c:tickLblPos val="nextTo"/>
        <c:txPr>
          <a:bodyPr rot="0" vert="horz" anchor="ctr" anchorCtr="1"/>
          <a:lstStyle/>
          <a:p>
            <a:pPr>
              <a:defRPr sz="1050">
                <a:latin typeface="+mn-ea"/>
                <a:ea typeface="+mn-ea"/>
              </a:defRPr>
            </a:pPr>
            <a:endParaRPr lang="ja-JP"/>
          </a:p>
        </c:txPr>
        <c:crossAx val="133324160"/>
        <c:crosses val="autoZero"/>
        <c:auto val="1"/>
        <c:lblAlgn val="ctr"/>
        <c:lblOffset val="100"/>
        <c:noMultiLvlLbl val="0"/>
      </c:catAx>
      <c:valAx>
        <c:axId val="133324160"/>
        <c:scaling>
          <c:orientation val="minMax"/>
        </c:scaling>
        <c:delete val="0"/>
        <c:axPos val="b"/>
        <c:majorGridlines/>
        <c:numFmt formatCode="0%" sourceLinked="1"/>
        <c:majorTickMark val="in"/>
        <c:minorTickMark val="none"/>
        <c:tickLblPos val="high"/>
        <c:crossAx val="133322624"/>
        <c:crosses val="autoZero"/>
        <c:crossBetween val="between"/>
        <c:majorUnit val="0.2"/>
      </c:valAx>
      <c:spPr>
        <a:noFill/>
        <a:ln>
          <a:solidFill>
            <a:schemeClr val="tx1"/>
          </a:solidFill>
        </a:ln>
      </c:spPr>
    </c:plotArea>
    <c:plotVisOnly val="1"/>
    <c:dispBlanksAs val="gap"/>
    <c:showDLblsOverMax val="0"/>
  </c:chart>
  <c:spPr>
    <a:noFill/>
    <a:ln>
      <a:noFill/>
    </a:ln>
  </c:sp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116907261592301"/>
          <c:y val="5.4827257703898125E-2"/>
          <c:w val="0.85105314960629919"/>
          <c:h val="0.82146087294643721"/>
        </c:manualLayout>
      </c:layout>
      <c:lineChart>
        <c:grouping val="standard"/>
        <c:varyColors val="0"/>
        <c:ser>
          <c:idx val="1"/>
          <c:order val="0"/>
          <c:tx>
            <c:strRef>
              <c:f>'3-1_3'!$A$48</c:f>
              <c:strCache>
                <c:ptCount val="1"/>
                <c:pt idx="0">
                  <c:v>大阪</c:v>
                </c:pt>
              </c:strCache>
            </c:strRef>
          </c:tx>
          <c:dLbls>
            <c:dLbl>
              <c:idx val="0"/>
              <c:layout>
                <c:manualLayout>
                  <c:x val="0"/>
                  <c:y val="-7.4074074074073987E-2"/>
                </c:manualLayout>
              </c:layout>
              <c:showLegendKey val="0"/>
              <c:showVal val="1"/>
              <c:showCatName val="0"/>
              <c:showSerName val="0"/>
              <c:showPercent val="0"/>
              <c:showBubbleSize val="0"/>
            </c:dLbl>
            <c:dLbl>
              <c:idx val="1"/>
              <c:layout>
                <c:manualLayout>
                  <c:x val="-1.6666666666666666E-2"/>
                  <c:y val="-4.9382716049382713E-2"/>
                </c:manualLayout>
              </c:layout>
              <c:showLegendKey val="0"/>
              <c:showVal val="1"/>
              <c:showCatName val="0"/>
              <c:showSerName val="0"/>
              <c:showPercent val="0"/>
              <c:showBubbleSize val="0"/>
            </c:dLbl>
            <c:dLbl>
              <c:idx val="2"/>
              <c:layout>
                <c:manualLayout>
                  <c:x val="-2.5000000000000001E-2"/>
                  <c:y val="-5.9259259259259262E-2"/>
                </c:manualLayout>
              </c:layout>
              <c:showLegendKey val="0"/>
              <c:showVal val="1"/>
              <c:showCatName val="0"/>
              <c:showSerName val="0"/>
              <c:showPercent val="0"/>
              <c:showBubbleSize val="0"/>
            </c:dLbl>
            <c:dLbl>
              <c:idx val="3"/>
              <c:layout>
                <c:manualLayout>
                  <c:x val="-5.5555555555555552E-2"/>
                  <c:y val="5.9259259259259262E-2"/>
                </c:manualLayout>
              </c:layout>
              <c:showLegendKey val="0"/>
              <c:showVal val="1"/>
              <c:showCatName val="0"/>
              <c:showSerName val="0"/>
              <c:showPercent val="0"/>
              <c:showBubbleSize val="0"/>
            </c:dLbl>
            <c:txPr>
              <a:bodyPr/>
              <a:lstStyle/>
              <a:p>
                <a:pPr>
                  <a:defRPr sz="1400" b="1"/>
                </a:pPr>
                <a:endParaRPr lang="ja-JP"/>
              </a:p>
            </c:txPr>
            <c:showLegendKey val="0"/>
            <c:showVal val="1"/>
            <c:showCatName val="0"/>
            <c:showSerName val="0"/>
            <c:showPercent val="0"/>
            <c:showBubbleSize val="0"/>
            <c:showLeaderLines val="0"/>
          </c:dLbls>
          <c:cat>
            <c:numRef>
              <c:f>'3-1_3'!$B$47:$G$47</c:f>
              <c:numCache>
                <c:formatCode>General</c:formatCode>
                <c:ptCount val="6"/>
                <c:pt idx="0">
                  <c:v>2009</c:v>
                </c:pt>
                <c:pt idx="1">
                  <c:v>2010</c:v>
                </c:pt>
                <c:pt idx="2">
                  <c:v>2011</c:v>
                </c:pt>
                <c:pt idx="3">
                  <c:v>2012</c:v>
                </c:pt>
                <c:pt idx="4">
                  <c:v>2013</c:v>
                </c:pt>
                <c:pt idx="5">
                  <c:v>2014</c:v>
                </c:pt>
              </c:numCache>
            </c:numRef>
          </c:cat>
          <c:val>
            <c:numRef>
              <c:f>'3-1_3'!$B$48:$G$48</c:f>
              <c:numCache>
                <c:formatCode>#,##0</c:formatCode>
                <c:ptCount val="6"/>
                <c:pt idx="0">
                  <c:v>5934</c:v>
                </c:pt>
                <c:pt idx="1">
                  <c:v>6767</c:v>
                </c:pt>
                <c:pt idx="2">
                  <c:v>7761</c:v>
                </c:pt>
                <c:pt idx="3">
                  <c:v>8748</c:v>
                </c:pt>
                <c:pt idx="4">
                  <c:v>6933</c:v>
                </c:pt>
                <c:pt idx="5">
                  <c:v>6151</c:v>
                </c:pt>
              </c:numCache>
            </c:numRef>
          </c:val>
          <c:smooth val="0"/>
        </c:ser>
        <c:ser>
          <c:idx val="2"/>
          <c:order val="1"/>
          <c:tx>
            <c:strRef>
              <c:f>'3-1_3'!$A$49</c:f>
              <c:strCache>
                <c:ptCount val="1"/>
                <c:pt idx="0">
                  <c:v>兵庫</c:v>
                </c:pt>
              </c:strCache>
            </c:strRef>
          </c:tx>
          <c:cat>
            <c:numRef>
              <c:f>'3-1_3'!$B$47:$G$47</c:f>
              <c:numCache>
                <c:formatCode>General</c:formatCode>
                <c:ptCount val="6"/>
                <c:pt idx="0">
                  <c:v>2009</c:v>
                </c:pt>
                <c:pt idx="1">
                  <c:v>2010</c:v>
                </c:pt>
                <c:pt idx="2">
                  <c:v>2011</c:v>
                </c:pt>
                <c:pt idx="3">
                  <c:v>2012</c:v>
                </c:pt>
                <c:pt idx="4">
                  <c:v>2013</c:v>
                </c:pt>
                <c:pt idx="5">
                  <c:v>2014</c:v>
                </c:pt>
              </c:numCache>
            </c:numRef>
          </c:cat>
          <c:val>
            <c:numRef>
              <c:f>'3-1_3'!$B$49:$G$49</c:f>
            </c:numRef>
          </c:val>
          <c:smooth val="0"/>
        </c:ser>
        <c:ser>
          <c:idx val="3"/>
          <c:order val="2"/>
          <c:tx>
            <c:strRef>
              <c:f>'3-1_3'!$A$50</c:f>
              <c:strCache>
                <c:ptCount val="1"/>
                <c:pt idx="0">
                  <c:v>東京</c:v>
                </c:pt>
              </c:strCache>
            </c:strRef>
          </c:tx>
          <c:dLbls>
            <c:dLbl>
              <c:idx val="0"/>
              <c:layout>
                <c:manualLayout>
                  <c:x val="-3.0555555555555555E-2"/>
                  <c:y val="-4.1075454585883145E-2"/>
                </c:manualLayout>
              </c:layout>
              <c:showLegendKey val="0"/>
              <c:showVal val="1"/>
              <c:showCatName val="0"/>
              <c:showSerName val="0"/>
              <c:showPercent val="0"/>
              <c:showBubbleSize val="0"/>
            </c:dLbl>
            <c:dLbl>
              <c:idx val="3"/>
              <c:layout>
                <c:manualLayout>
                  <c:x val="-3.888888888888889E-2"/>
                  <c:y val="-6.4197530864197536E-2"/>
                </c:manualLayout>
              </c:layout>
              <c:showLegendKey val="0"/>
              <c:showVal val="1"/>
              <c:showCatName val="0"/>
              <c:showSerName val="0"/>
              <c:showPercent val="0"/>
              <c:showBubbleSize val="0"/>
            </c:dLbl>
            <c:dLbl>
              <c:idx val="4"/>
              <c:layout>
                <c:manualLayout>
                  <c:x val="-8.3333333333333332E-3"/>
                  <c:y val="-1.4814814814814815E-2"/>
                </c:manualLayout>
              </c:layout>
              <c:showLegendKey val="0"/>
              <c:showVal val="1"/>
              <c:showCatName val="0"/>
              <c:showSerName val="0"/>
              <c:showPercent val="0"/>
              <c:showBubbleSize val="0"/>
            </c:dLbl>
            <c:txPr>
              <a:bodyPr/>
              <a:lstStyle/>
              <a:p>
                <a:pPr>
                  <a:defRPr sz="1400"/>
                </a:pPr>
                <a:endParaRPr lang="ja-JP"/>
              </a:p>
            </c:txPr>
            <c:showLegendKey val="0"/>
            <c:showVal val="1"/>
            <c:showCatName val="0"/>
            <c:showSerName val="0"/>
            <c:showPercent val="0"/>
            <c:showBubbleSize val="0"/>
            <c:showLeaderLines val="0"/>
          </c:dLbls>
          <c:cat>
            <c:numRef>
              <c:f>'3-1_3'!$B$47:$G$47</c:f>
              <c:numCache>
                <c:formatCode>General</c:formatCode>
                <c:ptCount val="6"/>
                <c:pt idx="0">
                  <c:v>2009</c:v>
                </c:pt>
                <c:pt idx="1">
                  <c:v>2010</c:v>
                </c:pt>
                <c:pt idx="2">
                  <c:v>2011</c:v>
                </c:pt>
                <c:pt idx="3">
                  <c:v>2012</c:v>
                </c:pt>
                <c:pt idx="4">
                  <c:v>2013</c:v>
                </c:pt>
                <c:pt idx="5">
                  <c:v>2014</c:v>
                </c:pt>
              </c:numCache>
            </c:numRef>
          </c:cat>
          <c:val>
            <c:numRef>
              <c:f>'3-1_3'!$B$50:$G$50</c:f>
              <c:numCache>
                <c:formatCode>#,##0</c:formatCode>
                <c:ptCount val="6"/>
                <c:pt idx="0">
                  <c:v>14834</c:v>
                </c:pt>
                <c:pt idx="1">
                  <c:v>15365</c:v>
                </c:pt>
                <c:pt idx="2">
                  <c:v>18394</c:v>
                </c:pt>
                <c:pt idx="3">
                  <c:v>21412</c:v>
                </c:pt>
                <c:pt idx="4">
                  <c:v>22861</c:v>
                </c:pt>
                <c:pt idx="5">
                  <c:v>22117</c:v>
                </c:pt>
              </c:numCache>
            </c:numRef>
          </c:val>
          <c:smooth val="0"/>
        </c:ser>
        <c:ser>
          <c:idx val="4"/>
          <c:order val="3"/>
          <c:tx>
            <c:strRef>
              <c:f>'3-1_3'!$A$51</c:f>
              <c:strCache>
                <c:ptCount val="1"/>
                <c:pt idx="0">
                  <c:v>神奈川</c:v>
                </c:pt>
              </c:strCache>
            </c:strRef>
          </c:tx>
          <c:cat>
            <c:numRef>
              <c:f>'3-1_3'!$B$47:$G$47</c:f>
              <c:numCache>
                <c:formatCode>General</c:formatCode>
                <c:ptCount val="6"/>
                <c:pt idx="0">
                  <c:v>2009</c:v>
                </c:pt>
                <c:pt idx="1">
                  <c:v>2010</c:v>
                </c:pt>
                <c:pt idx="2">
                  <c:v>2011</c:v>
                </c:pt>
                <c:pt idx="3">
                  <c:v>2012</c:v>
                </c:pt>
                <c:pt idx="4">
                  <c:v>2013</c:v>
                </c:pt>
                <c:pt idx="5">
                  <c:v>2014</c:v>
                </c:pt>
              </c:numCache>
            </c:numRef>
          </c:cat>
          <c:val>
            <c:numRef>
              <c:f>'3-1_3'!$B$51:$G$51</c:f>
              <c:numCache>
                <c:formatCode>#,##0</c:formatCode>
                <c:ptCount val="6"/>
                <c:pt idx="0">
                  <c:v>1471</c:v>
                </c:pt>
                <c:pt idx="1">
                  <c:v>1890</c:v>
                </c:pt>
                <c:pt idx="2">
                  <c:v>2546</c:v>
                </c:pt>
                <c:pt idx="3">
                  <c:v>2859</c:v>
                </c:pt>
                <c:pt idx="4">
                  <c:v>2774</c:v>
                </c:pt>
                <c:pt idx="5">
                  <c:v>2258</c:v>
                </c:pt>
              </c:numCache>
            </c:numRef>
          </c:val>
          <c:smooth val="0"/>
        </c:ser>
        <c:ser>
          <c:idx val="5"/>
          <c:order val="4"/>
          <c:tx>
            <c:strRef>
              <c:f>'3-1_3'!$A$52</c:f>
              <c:strCache>
                <c:ptCount val="1"/>
                <c:pt idx="0">
                  <c:v>愛知</c:v>
                </c:pt>
              </c:strCache>
            </c:strRef>
          </c:tx>
          <c:cat>
            <c:numRef>
              <c:f>'3-1_3'!$B$47:$G$47</c:f>
              <c:numCache>
                <c:formatCode>General</c:formatCode>
                <c:ptCount val="6"/>
                <c:pt idx="0">
                  <c:v>2009</c:v>
                </c:pt>
                <c:pt idx="1">
                  <c:v>2010</c:v>
                </c:pt>
                <c:pt idx="2">
                  <c:v>2011</c:v>
                </c:pt>
                <c:pt idx="3">
                  <c:v>2012</c:v>
                </c:pt>
                <c:pt idx="4">
                  <c:v>2013</c:v>
                </c:pt>
                <c:pt idx="5">
                  <c:v>2014</c:v>
                </c:pt>
              </c:numCache>
            </c:numRef>
          </c:cat>
          <c:val>
            <c:numRef>
              <c:f>'3-1_3'!$B$52:$G$52</c:f>
              <c:numCache>
                <c:formatCode>#,##0</c:formatCode>
                <c:ptCount val="6"/>
                <c:pt idx="0">
                  <c:v>2104</c:v>
                </c:pt>
                <c:pt idx="1">
                  <c:v>2286</c:v>
                </c:pt>
                <c:pt idx="2">
                  <c:v>2922</c:v>
                </c:pt>
                <c:pt idx="3">
                  <c:v>2782</c:v>
                </c:pt>
                <c:pt idx="4">
                  <c:v>2750</c:v>
                </c:pt>
                <c:pt idx="5">
                  <c:v>2772</c:v>
                </c:pt>
              </c:numCache>
            </c:numRef>
          </c:val>
          <c:smooth val="0"/>
        </c:ser>
        <c:ser>
          <c:idx val="6"/>
          <c:order val="5"/>
          <c:tx>
            <c:strRef>
              <c:f>'3-1_3'!$A$53</c:f>
              <c:strCache>
                <c:ptCount val="1"/>
                <c:pt idx="0">
                  <c:v>京都</c:v>
                </c:pt>
              </c:strCache>
            </c:strRef>
          </c:tx>
          <c:cat>
            <c:numRef>
              <c:f>'3-1_3'!$B$47:$G$47</c:f>
              <c:numCache>
                <c:formatCode>General</c:formatCode>
                <c:ptCount val="6"/>
                <c:pt idx="0">
                  <c:v>2009</c:v>
                </c:pt>
                <c:pt idx="1">
                  <c:v>2010</c:v>
                </c:pt>
                <c:pt idx="2">
                  <c:v>2011</c:v>
                </c:pt>
                <c:pt idx="3">
                  <c:v>2012</c:v>
                </c:pt>
                <c:pt idx="4">
                  <c:v>2013</c:v>
                </c:pt>
                <c:pt idx="5">
                  <c:v>2014</c:v>
                </c:pt>
              </c:numCache>
            </c:numRef>
          </c:cat>
          <c:val>
            <c:numRef>
              <c:f>'3-1_3'!$B$53:$G$53</c:f>
              <c:numCache>
                <c:formatCode>#,##0</c:formatCode>
                <c:ptCount val="6"/>
                <c:pt idx="0">
                  <c:v>1210</c:v>
                </c:pt>
                <c:pt idx="1">
                  <c:v>1217</c:v>
                </c:pt>
                <c:pt idx="2">
                  <c:v>1591</c:v>
                </c:pt>
                <c:pt idx="3">
                  <c:v>1778</c:v>
                </c:pt>
                <c:pt idx="4">
                  <c:v>1825</c:v>
                </c:pt>
                <c:pt idx="5">
                  <c:v>1840</c:v>
                </c:pt>
              </c:numCache>
            </c:numRef>
          </c:val>
          <c:smooth val="0"/>
        </c:ser>
        <c:dLbls>
          <c:showLegendKey val="0"/>
          <c:showVal val="0"/>
          <c:showCatName val="0"/>
          <c:showSerName val="0"/>
          <c:showPercent val="0"/>
          <c:showBubbleSize val="0"/>
        </c:dLbls>
        <c:marker val="1"/>
        <c:smooth val="0"/>
        <c:axId val="134677632"/>
        <c:axId val="134679168"/>
      </c:lineChart>
      <c:catAx>
        <c:axId val="134677632"/>
        <c:scaling>
          <c:orientation val="minMax"/>
        </c:scaling>
        <c:delete val="0"/>
        <c:axPos val="b"/>
        <c:numFmt formatCode="General" sourceLinked="1"/>
        <c:majorTickMark val="out"/>
        <c:minorTickMark val="none"/>
        <c:tickLblPos val="nextTo"/>
        <c:txPr>
          <a:bodyPr/>
          <a:lstStyle/>
          <a:p>
            <a:pPr>
              <a:defRPr sz="1400"/>
            </a:pPr>
            <a:endParaRPr lang="ja-JP"/>
          </a:p>
        </c:txPr>
        <c:crossAx val="134679168"/>
        <c:crosses val="autoZero"/>
        <c:auto val="1"/>
        <c:lblAlgn val="ctr"/>
        <c:lblOffset val="100"/>
        <c:noMultiLvlLbl val="0"/>
      </c:catAx>
      <c:valAx>
        <c:axId val="134679168"/>
        <c:scaling>
          <c:orientation val="minMax"/>
        </c:scaling>
        <c:delete val="0"/>
        <c:axPos val="l"/>
        <c:majorGridlines/>
        <c:numFmt formatCode="#,##0" sourceLinked="1"/>
        <c:majorTickMark val="out"/>
        <c:minorTickMark val="none"/>
        <c:tickLblPos val="nextTo"/>
        <c:txPr>
          <a:bodyPr/>
          <a:lstStyle/>
          <a:p>
            <a:pPr>
              <a:defRPr sz="1200"/>
            </a:pPr>
            <a:endParaRPr lang="ja-JP"/>
          </a:p>
        </c:txPr>
        <c:crossAx val="134677632"/>
        <c:crosses val="autoZero"/>
        <c:crossBetween val="between"/>
      </c:valAx>
    </c:plotArea>
    <c:legend>
      <c:legendPos val="r"/>
      <c:layout>
        <c:manualLayout>
          <c:xMode val="edge"/>
          <c:yMode val="edge"/>
          <c:x val="0.72499999999999998"/>
          <c:y val="0.2174947020511325"/>
          <c:w val="0.26666666666666666"/>
          <c:h val="0.26142181985286683"/>
        </c:manualLayout>
      </c:layout>
      <c:overlay val="0"/>
      <c:spPr>
        <a:solidFill>
          <a:schemeClr val="bg1"/>
        </a:solidFill>
      </c:spPr>
      <c:txPr>
        <a:bodyPr/>
        <a:lstStyle/>
        <a:p>
          <a:pPr>
            <a:lnSpc>
              <a:spcPts val="1000"/>
            </a:lnSpc>
            <a:defRPr/>
          </a:pPr>
          <a:endParaRPr lang="ja-JP"/>
        </a:p>
      </c:txPr>
    </c:legend>
    <c:plotVisOnly val="1"/>
    <c:dispBlanksAs val="gap"/>
    <c:showDLblsOverMax val="0"/>
  </c:chart>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975240594925635"/>
          <c:y val="5.1400554097404488E-2"/>
          <c:w val="0.84302537182852133"/>
          <c:h val="0.77461213181685618"/>
        </c:manualLayout>
      </c:layout>
      <c:lineChart>
        <c:grouping val="standard"/>
        <c:varyColors val="0"/>
        <c:ser>
          <c:idx val="0"/>
          <c:order val="0"/>
          <c:tx>
            <c:v>近畿圏</c:v>
          </c:tx>
          <c:dLbls>
            <c:dLbl>
              <c:idx val="0"/>
              <c:layout>
                <c:manualLayout>
                  <c:x val="-3.0555555555555568E-2"/>
                  <c:y val="4.1666666666666664E-2"/>
                </c:manualLayout>
              </c:layout>
              <c:showLegendKey val="0"/>
              <c:showVal val="1"/>
              <c:showCatName val="0"/>
              <c:showSerName val="0"/>
              <c:showPercent val="0"/>
              <c:showBubbleSize val="0"/>
            </c:dLbl>
            <c:dLbl>
              <c:idx val="1"/>
              <c:layout>
                <c:manualLayout>
                  <c:x val="-4.1666666666666692E-2"/>
                  <c:y val="-4.6296296296296294E-2"/>
                </c:manualLayout>
              </c:layout>
              <c:showLegendKey val="0"/>
              <c:showVal val="1"/>
              <c:showCatName val="0"/>
              <c:showSerName val="0"/>
              <c:showPercent val="0"/>
              <c:showBubbleSize val="0"/>
            </c:dLbl>
            <c:dLbl>
              <c:idx val="2"/>
              <c:layout>
                <c:manualLayout>
                  <c:x val="-3.3333333333333333E-2"/>
                  <c:y val="3.2407407407407406E-2"/>
                </c:manualLayout>
              </c:layout>
              <c:showLegendKey val="0"/>
              <c:showVal val="1"/>
              <c:showCatName val="0"/>
              <c:showSerName val="0"/>
              <c:showPercent val="0"/>
              <c:showBubbleSize val="0"/>
            </c:dLbl>
            <c:dLbl>
              <c:idx val="3"/>
              <c:layout>
                <c:manualLayout>
                  <c:x val="-3.888888888888889E-2"/>
                  <c:y val="-3.7037037037037035E-2"/>
                </c:manualLayout>
              </c:layout>
              <c:showLegendKey val="0"/>
              <c:showVal val="1"/>
              <c:showCatName val="0"/>
              <c:showSerName val="0"/>
              <c:showPercent val="0"/>
              <c:showBubbleSize val="0"/>
            </c:dLbl>
            <c:dLbl>
              <c:idx val="4"/>
              <c:layout>
                <c:manualLayout>
                  <c:x val="-5.0000000000000051E-2"/>
                  <c:y val="5.0925925925925923E-2"/>
                </c:manualLayout>
              </c:layout>
              <c:showLegendKey val="0"/>
              <c:showVal val="1"/>
              <c:showCatName val="0"/>
              <c:showSerName val="0"/>
              <c:showPercent val="0"/>
              <c:showBubbleSize val="0"/>
            </c:dLbl>
            <c:dLbl>
              <c:idx val="5"/>
              <c:layout>
                <c:manualLayout>
                  <c:x val="-4.7222222222222221E-2"/>
                  <c:y val="-4.1666666666666664E-2"/>
                </c:manualLayout>
              </c:layout>
              <c:showLegendKey val="0"/>
              <c:showVal val="1"/>
              <c:showCatName val="0"/>
              <c:showSerName val="0"/>
              <c:showPercent val="0"/>
              <c:showBubbleSize val="0"/>
            </c:dLbl>
            <c:dLbl>
              <c:idx val="6"/>
              <c:layout>
                <c:manualLayout>
                  <c:x val="-0.05"/>
                  <c:y val="-4.1666666666666664E-2"/>
                </c:manualLayout>
              </c:layout>
              <c:showLegendKey val="0"/>
              <c:showVal val="1"/>
              <c:showCatName val="0"/>
              <c:showSerName val="0"/>
              <c:showPercent val="0"/>
              <c:showBubbleSize val="0"/>
            </c:dLbl>
            <c:dLbl>
              <c:idx val="7"/>
              <c:layout>
                <c:manualLayout>
                  <c:x val="-2.5000000000000001E-2"/>
                  <c:y val="1.3888888888888888E-2"/>
                </c:manualLayout>
              </c:layout>
              <c:showLegendKey val="0"/>
              <c:showVal val="1"/>
              <c:showCatName val="0"/>
              <c:showSerName val="0"/>
              <c:showPercent val="0"/>
              <c:showBubbleSize val="0"/>
            </c:dLbl>
            <c:dLbl>
              <c:idx val="8"/>
              <c:layout>
                <c:manualLayout>
                  <c:x val="-5.8333333333333334E-2"/>
                  <c:y val="-4.1666666666666685E-2"/>
                </c:manualLayout>
              </c:layout>
              <c:showLegendKey val="0"/>
              <c:showVal val="1"/>
              <c:showCatName val="0"/>
              <c:showSerName val="0"/>
              <c:showPercent val="0"/>
              <c:showBubbleSize val="0"/>
            </c:dLbl>
            <c:dLbl>
              <c:idx val="9"/>
              <c:layout>
                <c:manualLayout>
                  <c:x val="-5.8333333333333334E-2"/>
                  <c:y val="-4.1666666666666664E-2"/>
                </c:manualLayout>
              </c:layout>
              <c:showLegendKey val="0"/>
              <c:showVal val="1"/>
              <c:showCatName val="0"/>
              <c:showSerName val="0"/>
              <c:showPercent val="0"/>
              <c:showBubbleSize val="0"/>
            </c:dLbl>
            <c:dLbl>
              <c:idx val="10"/>
              <c:layout>
                <c:manualLayout>
                  <c:x val="-4.7222222222222221E-2"/>
                  <c:y val="-5.5555555555555566E-2"/>
                </c:manualLayout>
              </c:layout>
              <c:showLegendKey val="0"/>
              <c:showVal val="1"/>
              <c:showCatName val="0"/>
              <c:showSerName val="0"/>
              <c:showPercent val="0"/>
              <c:showBubbleSize val="0"/>
            </c:dLbl>
            <c:dLbl>
              <c:idx val="11"/>
              <c:layout>
                <c:manualLayout>
                  <c:x val="-2.5000000000000001E-2"/>
                  <c:y val="4.1666666666666664E-2"/>
                </c:manualLayout>
              </c:layout>
              <c:showLegendKey val="0"/>
              <c:showVal val="1"/>
              <c:showCatName val="0"/>
              <c:showSerName val="0"/>
              <c:showPercent val="0"/>
              <c:showBubbleSize val="0"/>
            </c:dLbl>
            <c:dLbl>
              <c:idx val="12"/>
              <c:layout>
                <c:manualLayout>
                  <c:x val="-0.05"/>
                  <c:y val="-5.0925925925925923E-2"/>
                </c:manualLayout>
              </c:layout>
              <c:showLegendKey val="0"/>
              <c:showVal val="1"/>
              <c:showCatName val="0"/>
              <c:showSerName val="0"/>
              <c:showPercent val="0"/>
              <c:showBubbleSize val="0"/>
            </c:dLbl>
            <c:dLbl>
              <c:idx val="13"/>
              <c:layout>
                <c:manualLayout>
                  <c:x val="-1.9444444444444545E-2"/>
                  <c:y val="-3.7037037037037035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numRef>
              <c:f>Sheet1!$B$38:$O$38</c:f>
              <c:numCache>
                <c:formatCode>General</c:formatCode>
                <c:ptCount val="1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numCache>
            </c:numRef>
          </c:cat>
          <c:val>
            <c:numRef>
              <c:f>Sheet1!$B$39:$O$39</c:f>
              <c:numCache>
                <c:formatCode>0.0</c:formatCode>
                <c:ptCount val="14"/>
                <c:pt idx="0">
                  <c:v>52.9</c:v>
                </c:pt>
                <c:pt idx="1">
                  <c:v>55.4</c:v>
                </c:pt>
                <c:pt idx="2">
                  <c:v>58.1</c:v>
                </c:pt>
                <c:pt idx="3">
                  <c:v>59</c:v>
                </c:pt>
                <c:pt idx="4">
                  <c:v>58.7</c:v>
                </c:pt>
                <c:pt idx="5">
                  <c:v>58.3</c:v>
                </c:pt>
                <c:pt idx="6">
                  <c:v>58.2</c:v>
                </c:pt>
                <c:pt idx="7">
                  <c:v>57.8</c:v>
                </c:pt>
                <c:pt idx="8">
                  <c:v>61.8</c:v>
                </c:pt>
                <c:pt idx="9">
                  <c:v>63.7</c:v>
                </c:pt>
                <c:pt idx="10">
                  <c:v>63.4</c:v>
                </c:pt>
                <c:pt idx="11">
                  <c:v>61.751995848093088</c:v>
                </c:pt>
                <c:pt idx="12">
                  <c:v>62.242146465491288</c:v>
                </c:pt>
                <c:pt idx="13">
                  <c:v>61.246694334357677</c:v>
                </c:pt>
              </c:numCache>
            </c:numRef>
          </c:val>
          <c:smooth val="0"/>
        </c:ser>
        <c:ser>
          <c:idx val="1"/>
          <c:order val="1"/>
          <c:tx>
            <c:v>全国</c:v>
          </c:tx>
          <c:dLbls>
            <c:dLbl>
              <c:idx val="0"/>
              <c:layout>
                <c:manualLayout>
                  <c:x val="-5.000000000000001E-2"/>
                  <c:y val="2.7777777777777693E-2"/>
                </c:manualLayout>
              </c:layout>
              <c:showLegendKey val="0"/>
              <c:showVal val="1"/>
              <c:showCatName val="0"/>
              <c:showSerName val="0"/>
              <c:showPercent val="0"/>
              <c:showBubbleSize val="0"/>
            </c:dLbl>
            <c:dLbl>
              <c:idx val="1"/>
              <c:layout>
                <c:manualLayout>
                  <c:x val="-5.0000000000000024E-2"/>
                  <c:y val="-3.2407407407407406E-2"/>
                </c:manualLayout>
              </c:layout>
              <c:showLegendKey val="0"/>
              <c:showVal val="1"/>
              <c:showCatName val="0"/>
              <c:showSerName val="0"/>
              <c:showPercent val="0"/>
              <c:showBubbleSize val="0"/>
            </c:dLbl>
            <c:dLbl>
              <c:idx val="2"/>
              <c:layout>
                <c:manualLayout>
                  <c:x val="-3.3333333333333333E-2"/>
                  <c:y val="3.7037037037037035E-2"/>
                </c:manualLayout>
              </c:layout>
              <c:showLegendKey val="0"/>
              <c:showVal val="1"/>
              <c:showCatName val="0"/>
              <c:showSerName val="0"/>
              <c:showPercent val="0"/>
              <c:showBubbleSize val="0"/>
            </c:dLbl>
            <c:dLbl>
              <c:idx val="3"/>
              <c:layout>
                <c:manualLayout>
                  <c:x val="-4.7222222222222221E-2"/>
                  <c:y val="-4.1666666666666664E-2"/>
                </c:manualLayout>
              </c:layout>
              <c:showLegendKey val="0"/>
              <c:showVal val="1"/>
              <c:showCatName val="0"/>
              <c:showSerName val="0"/>
              <c:showPercent val="0"/>
              <c:showBubbleSize val="0"/>
            </c:dLbl>
            <c:dLbl>
              <c:idx val="4"/>
              <c:layout>
                <c:manualLayout>
                  <c:x val="-5.0000000000000051E-2"/>
                  <c:y val="-4.6296296296296294E-2"/>
                </c:manualLayout>
              </c:layout>
              <c:showLegendKey val="0"/>
              <c:showVal val="1"/>
              <c:showCatName val="0"/>
              <c:showSerName val="0"/>
              <c:showPercent val="0"/>
              <c:showBubbleSize val="0"/>
            </c:dLbl>
            <c:dLbl>
              <c:idx val="5"/>
              <c:layout>
                <c:manualLayout>
                  <c:x val="-5.8333333333333334E-2"/>
                  <c:y val="5.0925925925925923E-2"/>
                </c:manualLayout>
              </c:layout>
              <c:showLegendKey val="0"/>
              <c:showVal val="1"/>
              <c:showCatName val="0"/>
              <c:showSerName val="0"/>
              <c:showPercent val="0"/>
              <c:showBubbleSize val="0"/>
            </c:dLbl>
            <c:dLbl>
              <c:idx val="6"/>
              <c:layout>
                <c:manualLayout>
                  <c:x val="-0.05"/>
                  <c:y val="-4.1666666666666664E-2"/>
                </c:manualLayout>
              </c:layout>
              <c:showLegendKey val="0"/>
              <c:showVal val="1"/>
              <c:showCatName val="0"/>
              <c:showSerName val="0"/>
              <c:showPercent val="0"/>
              <c:showBubbleSize val="0"/>
            </c:dLbl>
            <c:dLbl>
              <c:idx val="7"/>
              <c:layout>
                <c:manualLayout>
                  <c:x val="-1.6666666666666666E-2"/>
                  <c:y val="1.3888888888888888E-2"/>
                </c:manualLayout>
              </c:layout>
              <c:showLegendKey val="0"/>
              <c:showVal val="1"/>
              <c:showCatName val="0"/>
              <c:showSerName val="0"/>
              <c:showPercent val="0"/>
              <c:showBubbleSize val="0"/>
            </c:dLbl>
            <c:dLbl>
              <c:idx val="8"/>
              <c:layout>
                <c:manualLayout>
                  <c:x val="-6.3888888888888884E-2"/>
                  <c:y val="-2.3148148148148147E-2"/>
                </c:manualLayout>
              </c:layout>
              <c:showLegendKey val="0"/>
              <c:showVal val="1"/>
              <c:showCatName val="0"/>
              <c:showSerName val="0"/>
              <c:showPercent val="0"/>
              <c:showBubbleSize val="0"/>
            </c:dLbl>
            <c:dLbl>
              <c:idx val="9"/>
              <c:layout>
                <c:manualLayout>
                  <c:x val="-5.5555555555555552E-2"/>
                  <c:y val="-3.2407407407407406E-2"/>
                </c:manualLayout>
              </c:layout>
              <c:showLegendKey val="0"/>
              <c:showVal val="1"/>
              <c:showCatName val="0"/>
              <c:showSerName val="0"/>
              <c:showPercent val="0"/>
              <c:showBubbleSize val="0"/>
            </c:dLbl>
            <c:dLbl>
              <c:idx val="10"/>
              <c:layout>
                <c:manualLayout>
                  <c:x val="-0.05"/>
                  <c:y val="-4.1666666666666664E-2"/>
                </c:manualLayout>
              </c:layout>
              <c:showLegendKey val="0"/>
              <c:showVal val="1"/>
              <c:showCatName val="0"/>
              <c:showSerName val="0"/>
              <c:showPercent val="0"/>
              <c:showBubbleSize val="0"/>
            </c:dLbl>
            <c:dLbl>
              <c:idx val="11"/>
              <c:layout>
                <c:manualLayout>
                  <c:x val="-5.5555555555555552E-2"/>
                  <c:y val="-5.0925925925925881E-2"/>
                </c:manualLayout>
              </c:layout>
              <c:showLegendKey val="0"/>
              <c:showVal val="1"/>
              <c:showCatName val="0"/>
              <c:showSerName val="0"/>
              <c:showPercent val="0"/>
              <c:showBubbleSize val="0"/>
            </c:dLbl>
            <c:dLbl>
              <c:idx val="12"/>
              <c:layout>
                <c:manualLayout>
                  <c:x val="-0.05"/>
                  <c:y val="-2.7777777777777776E-2"/>
                </c:manualLayout>
              </c:layout>
              <c:showLegendKey val="0"/>
              <c:showVal val="1"/>
              <c:showCatName val="0"/>
              <c:showSerName val="0"/>
              <c:showPercent val="0"/>
              <c:showBubbleSize val="0"/>
            </c:dLbl>
            <c:dLbl>
              <c:idx val="13"/>
              <c:layout>
                <c:manualLayout>
                  <c:x val="-2.777777777777788E-2"/>
                  <c:y val="-3.7037037037037035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numRef>
              <c:f>Sheet1!$B$38:$O$38</c:f>
              <c:numCache>
                <c:formatCode>General</c:formatCode>
                <c:ptCount val="1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numCache>
            </c:numRef>
          </c:cat>
          <c:val>
            <c:numRef>
              <c:f>Sheet1!$B$40:$O$40</c:f>
              <c:numCache>
                <c:formatCode>General</c:formatCode>
                <c:ptCount val="14"/>
                <c:pt idx="0">
                  <c:v>41.2</c:v>
                </c:pt>
                <c:pt idx="1">
                  <c:v>43.2</c:v>
                </c:pt>
                <c:pt idx="2">
                  <c:v>45.5</c:v>
                </c:pt>
                <c:pt idx="3">
                  <c:v>47</c:v>
                </c:pt>
                <c:pt idx="4">
                  <c:v>46.6</c:v>
                </c:pt>
                <c:pt idx="5">
                  <c:v>45.7</c:v>
                </c:pt>
                <c:pt idx="6">
                  <c:v>45.8</c:v>
                </c:pt>
                <c:pt idx="7">
                  <c:v>45</c:v>
                </c:pt>
                <c:pt idx="8">
                  <c:v>49.5</c:v>
                </c:pt>
                <c:pt idx="9">
                  <c:v>51</c:v>
                </c:pt>
                <c:pt idx="10">
                  <c:v>50.2</c:v>
                </c:pt>
                <c:pt idx="11">
                  <c:v>49.2</c:v>
                </c:pt>
                <c:pt idx="12">
                  <c:v>48.9</c:v>
                </c:pt>
                <c:pt idx="13">
                  <c:v>49.1</c:v>
                </c:pt>
              </c:numCache>
            </c:numRef>
          </c:val>
          <c:smooth val="0"/>
        </c:ser>
        <c:dLbls>
          <c:showLegendKey val="0"/>
          <c:showVal val="0"/>
          <c:showCatName val="0"/>
          <c:showSerName val="0"/>
          <c:showPercent val="0"/>
          <c:showBubbleSize val="0"/>
        </c:dLbls>
        <c:marker val="1"/>
        <c:smooth val="0"/>
        <c:axId val="134975872"/>
        <c:axId val="134977408"/>
      </c:lineChart>
      <c:catAx>
        <c:axId val="134975872"/>
        <c:scaling>
          <c:orientation val="minMax"/>
        </c:scaling>
        <c:delete val="0"/>
        <c:axPos val="b"/>
        <c:numFmt formatCode="General" sourceLinked="1"/>
        <c:majorTickMark val="out"/>
        <c:minorTickMark val="none"/>
        <c:tickLblPos val="nextTo"/>
        <c:txPr>
          <a:bodyPr/>
          <a:lstStyle/>
          <a:p>
            <a:pPr>
              <a:defRPr sz="1100"/>
            </a:pPr>
            <a:endParaRPr lang="ja-JP"/>
          </a:p>
        </c:txPr>
        <c:crossAx val="134977408"/>
        <c:crosses val="autoZero"/>
        <c:auto val="1"/>
        <c:lblAlgn val="ctr"/>
        <c:lblOffset val="100"/>
        <c:noMultiLvlLbl val="0"/>
      </c:catAx>
      <c:valAx>
        <c:axId val="134977408"/>
        <c:scaling>
          <c:orientation val="minMax"/>
          <c:min val="35"/>
        </c:scaling>
        <c:delete val="0"/>
        <c:axPos val="l"/>
        <c:majorGridlines/>
        <c:numFmt formatCode="General" sourceLinked="0"/>
        <c:majorTickMark val="out"/>
        <c:minorTickMark val="none"/>
        <c:tickLblPos val="nextTo"/>
        <c:txPr>
          <a:bodyPr/>
          <a:lstStyle/>
          <a:p>
            <a:pPr>
              <a:defRPr sz="1200"/>
            </a:pPr>
            <a:endParaRPr lang="ja-JP"/>
          </a:p>
        </c:txPr>
        <c:crossAx val="134975872"/>
        <c:crosses val="autoZero"/>
        <c:crossBetween val="between"/>
      </c:valAx>
    </c:plotArea>
    <c:legend>
      <c:legendPos val="r"/>
      <c:layout>
        <c:manualLayout>
          <c:xMode val="edge"/>
          <c:yMode val="edge"/>
          <c:x val="0.69425000000000003"/>
          <c:y val="0.62461614173228341"/>
          <c:w val="0.16666666666666666"/>
          <c:h val="0.16743438320209975"/>
        </c:manualLayout>
      </c:layout>
      <c:overlay val="0"/>
    </c:legend>
    <c:plotVisOnly val="1"/>
    <c:dispBlanksAs val="gap"/>
    <c:showDLblsOverMax val="0"/>
  </c:chart>
  <c:spPr>
    <a:ln>
      <a:noFill/>
    </a:ln>
  </c:spPr>
  <c:externalData r:id="rId2">
    <c:autoUpdate val="0"/>
  </c:externalData>
  <c:userShapes r:id="rId3"/>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9669072615923"/>
          <c:y val="5.1400554097404488E-2"/>
          <c:w val="0.81154877515310586"/>
          <c:h val="0.89719889180519097"/>
        </c:manualLayout>
      </c:layout>
      <c:lineChart>
        <c:grouping val="standard"/>
        <c:varyColors val="0"/>
        <c:ser>
          <c:idx val="0"/>
          <c:order val="0"/>
          <c:tx>
            <c:strRef>
              <c:f>'6s-2-2'!$D$24</c:f>
              <c:strCache>
                <c:ptCount val="1"/>
                <c:pt idx="0">
                  <c:v>輸送</c:v>
                </c:pt>
              </c:strCache>
            </c:strRef>
          </c:tx>
          <c:spPr>
            <a:ln w="44450">
              <a:prstDash val="sysDash"/>
            </a:ln>
          </c:spPr>
          <c:marker>
            <c:symbol val="none"/>
          </c:marker>
          <c:cat>
            <c:strRef>
              <c:f>'6s-2-2'!$A$28:$A$46</c:f>
              <c:strCache>
                <c:ptCount val="19"/>
                <c:pt idx="0">
                  <c:v>H8</c:v>
                </c:pt>
                <c:pt idx="1">
                  <c:v>H9</c:v>
                </c:pt>
                <c:pt idx="2">
                  <c:v>H10</c:v>
                </c:pt>
                <c:pt idx="3">
                  <c:v>H11</c:v>
                </c:pt>
                <c:pt idx="4">
                  <c:v>H12</c:v>
                </c:pt>
                <c:pt idx="5">
                  <c:v>H13</c:v>
                </c:pt>
                <c:pt idx="6">
                  <c:v>H14</c:v>
                </c:pt>
                <c:pt idx="7">
                  <c:v>H15</c:v>
                </c:pt>
                <c:pt idx="8">
                  <c:v>H16</c:v>
                </c:pt>
                <c:pt idx="9">
                  <c:v>H17</c:v>
                </c:pt>
                <c:pt idx="10">
                  <c:v>H18</c:v>
                </c:pt>
                <c:pt idx="11">
                  <c:v>H19</c:v>
                </c:pt>
                <c:pt idx="12">
                  <c:v>H20</c:v>
                </c:pt>
                <c:pt idx="13">
                  <c:v>H21</c:v>
                </c:pt>
                <c:pt idx="14">
                  <c:v>H22</c:v>
                </c:pt>
                <c:pt idx="15">
                  <c:v>H23</c:v>
                </c:pt>
                <c:pt idx="16">
                  <c:v>H24</c:v>
                </c:pt>
                <c:pt idx="17">
                  <c:v>H25</c:v>
                </c:pt>
                <c:pt idx="18">
                  <c:v>H26</c:v>
                </c:pt>
              </c:strCache>
            </c:strRef>
          </c:cat>
          <c:val>
            <c:numRef>
              <c:f>'6s-2-2'!$D$28:$D$46</c:f>
              <c:numCache>
                <c:formatCode>#,##0</c:formatCode>
                <c:ptCount val="19"/>
                <c:pt idx="0">
                  <c:v>-10603</c:v>
                </c:pt>
                <c:pt idx="1">
                  <c:v>-8161</c:v>
                </c:pt>
                <c:pt idx="2">
                  <c:v>-6718</c:v>
                </c:pt>
                <c:pt idx="3">
                  <c:v>-6623</c:v>
                </c:pt>
                <c:pt idx="4">
                  <c:v>-8810</c:v>
                </c:pt>
                <c:pt idx="5">
                  <c:v>-8285</c:v>
                </c:pt>
                <c:pt idx="6">
                  <c:v>-7961</c:v>
                </c:pt>
                <c:pt idx="7">
                  <c:v>-6055</c:v>
                </c:pt>
                <c:pt idx="8">
                  <c:v>-7601</c:v>
                </c:pt>
                <c:pt idx="9">
                  <c:v>-4113</c:v>
                </c:pt>
                <c:pt idx="10">
                  <c:v>-6380</c:v>
                </c:pt>
                <c:pt idx="11">
                  <c:v>-9043</c:v>
                </c:pt>
                <c:pt idx="12">
                  <c:v>-8064</c:v>
                </c:pt>
                <c:pt idx="13">
                  <c:v>-6579</c:v>
                </c:pt>
                <c:pt idx="14">
                  <c:v>-3886</c:v>
                </c:pt>
                <c:pt idx="15">
                  <c:v>-6359</c:v>
                </c:pt>
                <c:pt idx="16">
                  <c:v>-11185</c:v>
                </c:pt>
                <c:pt idx="17">
                  <c:v>-6234</c:v>
                </c:pt>
                <c:pt idx="18">
                  <c:v>-6266</c:v>
                </c:pt>
              </c:numCache>
            </c:numRef>
          </c:val>
          <c:smooth val="0"/>
        </c:ser>
        <c:ser>
          <c:idx val="1"/>
          <c:order val="1"/>
          <c:tx>
            <c:strRef>
              <c:f>'6s-2-2'!$E$24</c:f>
              <c:strCache>
                <c:ptCount val="1"/>
                <c:pt idx="0">
                  <c:v>旅行</c:v>
                </c:pt>
              </c:strCache>
            </c:strRef>
          </c:tx>
          <c:marker>
            <c:symbol val="none"/>
          </c:marker>
          <c:cat>
            <c:strRef>
              <c:f>'6s-2-2'!$A$28:$A$46</c:f>
              <c:strCache>
                <c:ptCount val="19"/>
                <c:pt idx="0">
                  <c:v>H8</c:v>
                </c:pt>
                <c:pt idx="1">
                  <c:v>H9</c:v>
                </c:pt>
                <c:pt idx="2">
                  <c:v>H10</c:v>
                </c:pt>
                <c:pt idx="3">
                  <c:v>H11</c:v>
                </c:pt>
                <c:pt idx="4">
                  <c:v>H12</c:v>
                </c:pt>
                <c:pt idx="5">
                  <c:v>H13</c:v>
                </c:pt>
                <c:pt idx="6">
                  <c:v>H14</c:v>
                </c:pt>
                <c:pt idx="7">
                  <c:v>H15</c:v>
                </c:pt>
                <c:pt idx="8">
                  <c:v>H16</c:v>
                </c:pt>
                <c:pt idx="9">
                  <c:v>H17</c:v>
                </c:pt>
                <c:pt idx="10">
                  <c:v>H18</c:v>
                </c:pt>
                <c:pt idx="11">
                  <c:v>H19</c:v>
                </c:pt>
                <c:pt idx="12">
                  <c:v>H20</c:v>
                </c:pt>
                <c:pt idx="13">
                  <c:v>H21</c:v>
                </c:pt>
                <c:pt idx="14">
                  <c:v>H22</c:v>
                </c:pt>
                <c:pt idx="15">
                  <c:v>H23</c:v>
                </c:pt>
                <c:pt idx="16">
                  <c:v>H24</c:v>
                </c:pt>
                <c:pt idx="17">
                  <c:v>H25</c:v>
                </c:pt>
                <c:pt idx="18">
                  <c:v>H26</c:v>
                </c:pt>
              </c:strCache>
            </c:strRef>
          </c:cat>
          <c:val>
            <c:numRef>
              <c:f>'6s-2-2'!$E$28:$E$46</c:f>
              <c:numCache>
                <c:formatCode>#,##0</c:formatCode>
                <c:ptCount val="19"/>
                <c:pt idx="0">
                  <c:v>-36031</c:v>
                </c:pt>
                <c:pt idx="1">
                  <c:v>-33471</c:v>
                </c:pt>
                <c:pt idx="2">
                  <c:v>-32921</c:v>
                </c:pt>
                <c:pt idx="3">
                  <c:v>-32813</c:v>
                </c:pt>
                <c:pt idx="4">
                  <c:v>-30940</c:v>
                </c:pt>
                <c:pt idx="5">
                  <c:v>-26915</c:v>
                </c:pt>
                <c:pt idx="6">
                  <c:v>-29040</c:v>
                </c:pt>
                <c:pt idx="7">
                  <c:v>-23293</c:v>
                </c:pt>
                <c:pt idx="8">
                  <c:v>-29735</c:v>
                </c:pt>
                <c:pt idx="9">
                  <c:v>-25815</c:v>
                </c:pt>
                <c:pt idx="10">
                  <c:v>-21415</c:v>
                </c:pt>
                <c:pt idx="11">
                  <c:v>-19619</c:v>
                </c:pt>
                <c:pt idx="12">
                  <c:v>-16606</c:v>
                </c:pt>
                <c:pt idx="13">
                  <c:v>-13598</c:v>
                </c:pt>
                <c:pt idx="14">
                  <c:v>-12864</c:v>
                </c:pt>
                <c:pt idx="15">
                  <c:v>-12491</c:v>
                </c:pt>
                <c:pt idx="16">
                  <c:v>-10069</c:v>
                </c:pt>
                <c:pt idx="17">
                  <c:v>-5304</c:v>
                </c:pt>
                <c:pt idx="18">
                  <c:v>2099</c:v>
                </c:pt>
              </c:numCache>
            </c:numRef>
          </c:val>
          <c:smooth val="0"/>
        </c:ser>
        <c:ser>
          <c:idx val="2"/>
          <c:order val="2"/>
          <c:tx>
            <c:strRef>
              <c:f>'6s-2-2'!$F$24</c:f>
              <c:strCache>
                <c:ptCount val="1"/>
                <c:pt idx="0">
                  <c:v>その他サービス</c:v>
                </c:pt>
              </c:strCache>
            </c:strRef>
          </c:tx>
          <c:marker>
            <c:symbol val="none"/>
          </c:marker>
          <c:cat>
            <c:strRef>
              <c:f>'6s-2-2'!$A$28:$A$46</c:f>
              <c:strCache>
                <c:ptCount val="19"/>
                <c:pt idx="0">
                  <c:v>H8</c:v>
                </c:pt>
                <c:pt idx="1">
                  <c:v>H9</c:v>
                </c:pt>
                <c:pt idx="2">
                  <c:v>H10</c:v>
                </c:pt>
                <c:pt idx="3">
                  <c:v>H11</c:v>
                </c:pt>
                <c:pt idx="4">
                  <c:v>H12</c:v>
                </c:pt>
                <c:pt idx="5">
                  <c:v>H13</c:v>
                </c:pt>
                <c:pt idx="6">
                  <c:v>H14</c:v>
                </c:pt>
                <c:pt idx="7">
                  <c:v>H15</c:v>
                </c:pt>
                <c:pt idx="8">
                  <c:v>H16</c:v>
                </c:pt>
                <c:pt idx="9">
                  <c:v>H17</c:v>
                </c:pt>
                <c:pt idx="10">
                  <c:v>H18</c:v>
                </c:pt>
                <c:pt idx="11">
                  <c:v>H19</c:v>
                </c:pt>
                <c:pt idx="12">
                  <c:v>H20</c:v>
                </c:pt>
                <c:pt idx="13">
                  <c:v>H21</c:v>
                </c:pt>
                <c:pt idx="14">
                  <c:v>H22</c:v>
                </c:pt>
                <c:pt idx="15">
                  <c:v>H23</c:v>
                </c:pt>
                <c:pt idx="16">
                  <c:v>H24</c:v>
                </c:pt>
                <c:pt idx="17">
                  <c:v>H25</c:v>
                </c:pt>
                <c:pt idx="18">
                  <c:v>H26</c:v>
                </c:pt>
              </c:strCache>
            </c:strRef>
          </c:cat>
          <c:val>
            <c:numRef>
              <c:f>'6s-2-2'!$F$28:$F$46</c:f>
              <c:numCache>
                <c:formatCode>#,##0</c:formatCode>
                <c:ptCount val="19"/>
                <c:pt idx="0">
                  <c:v>-21760</c:v>
                </c:pt>
                <c:pt idx="1">
                  <c:v>-22520</c:v>
                </c:pt>
                <c:pt idx="2">
                  <c:v>-25696</c:v>
                </c:pt>
                <c:pt idx="3">
                  <c:v>-20962</c:v>
                </c:pt>
                <c:pt idx="4">
                  <c:v>-13903</c:v>
                </c:pt>
                <c:pt idx="5">
                  <c:v>-19792</c:v>
                </c:pt>
                <c:pt idx="6">
                  <c:v>-18635</c:v>
                </c:pt>
                <c:pt idx="7">
                  <c:v>-9653</c:v>
                </c:pt>
                <c:pt idx="8">
                  <c:v>-5679</c:v>
                </c:pt>
                <c:pt idx="9">
                  <c:v>-6676</c:v>
                </c:pt>
                <c:pt idx="10">
                  <c:v>-11521</c:v>
                </c:pt>
                <c:pt idx="11">
                  <c:v>-17299</c:v>
                </c:pt>
                <c:pt idx="12">
                  <c:v>-10890</c:v>
                </c:pt>
                <c:pt idx="13">
                  <c:v>-11635</c:v>
                </c:pt>
                <c:pt idx="14">
                  <c:v>-8406</c:v>
                </c:pt>
                <c:pt idx="15">
                  <c:v>-9360</c:v>
                </c:pt>
                <c:pt idx="16">
                  <c:v>-19026</c:v>
                </c:pt>
                <c:pt idx="17">
                  <c:v>-22910</c:v>
                </c:pt>
                <c:pt idx="18">
                  <c:v>-23935</c:v>
                </c:pt>
              </c:numCache>
            </c:numRef>
          </c:val>
          <c:smooth val="0"/>
        </c:ser>
        <c:dLbls>
          <c:showLegendKey val="0"/>
          <c:showVal val="0"/>
          <c:showCatName val="0"/>
          <c:showSerName val="0"/>
          <c:showPercent val="0"/>
          <c:showBubbleSize val="0"/>
        </c:dLbls>
        <c:marker val="1"/>
        <c:smooth val="0"/>
        <c:axId val="135302528"/>
        <c:axId val="135304320"/>
      </c:lineChart>
      <c:catAx>
        <c:axId val="135302528"/>
        <c:scaling>
          <c:orientation val="minMax"/>
        </c:scaling>
        <c:delete val="0"/>
        <c:axPos val="b"/>
        <c:majorTickMark val="cross"/>
        <c:minorTickMark val="none"/>
        <c:tickLblPos val="nextTo"/>
        <c:txPr>
          <a:bodyPr rot="3060000"/>
          <a:lstStyle/>
          <a:p>
            <a:pPr>
              <a:defRPr/>
            </a:pPr>
            <a:endParaRPr lang="ja-JP"/>
          </a:p>
        </c:txPr>
        <c:crossAx val="135304320"/>
        <c:crosses val="autoZero"/>
        <c:auto val="1"/>
        <c:lblAlgn val="ctr"/>
        <c:lblOffset val="100"/>
        <c:noMultiLvlLbl val="0"/>
      </c:catAx>
      <c:valAx>
        <c:axId val="135304320"/>
        <c:scaling>
          <c:orientation val="minMax"/>
        </c:scaling>
        <c:delete val="0"/>
        <c:axPos val="l"/>
        <c:majorGridlines/>
        <c:numFmt formatCode="#,##0" sourceLinked="1"/>
        <c:majorTickMark val="out"/>
        <c:minorTickMark val="none"/>
        <c:tickLblPos val="nextTo"/>
        <c:crossAx val="135302528"/>
        <c:crosses val="autoZero"/>
        <c:crossBetween val="between"/>
      </c:valAx>
    </c:plotArea>
    <c:legend>
      <c:legendPos val="r"/>
      <c:layout>
        <c:manualLayout>
          <c:xMode val="edge"/>
          <c:yMode val="edge"/>
          <c:x val="0.59030555555555553"/>
          <c:y val="0.56358819304520524"/>
          <c:w val="0.4096943822119713"/>
          <c:h val="0.3582836436029192"/>
        </c:manualLayout>
      </c:layout>
      <c:overlay val="0"/>
      <c:txPr>
        <a:bodyPr/>
        <a:lstStyle/>
        <a:p>
          <a:pPr>
            <a:defRPr sz="800"/>
          </a:pPr>
          <a:endParaRPr lang="ja-JP"/>
        </a:p>
      </c:txPr>
    </c:legend>
    <c:plotVisOnly val="1"/>
    <c:dispBlanksAs val="gap"/>
    <c:showDLblsOverMax val="0"/>
  </c:chart>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7294914100202555E-2"/>
          <c:y val="7.5916632583738375E-2"/>
          <c:w val="0.93745731156792478"/>
          <c:h val="0.78349042773005817"/>
        </c:manualLayout>
      </c:layout>
      <c:barChart>
        <c:barDir val="col"/>
        <c:grouping val="clustered"/>
        <c:varyColors val="0"/>
        <c:ser>
          <c:idx val="0"/>
          <c:order val="0"/>
          <c:spPr>
            <a:solidFill>
              <a:srgbClr val="FFC000"/>
            </a:solidFill>
          </c:spPr>
          <c:invertIfNegative val="0"/>
          <c:dLbls>
            <c:showLegendKey val="0"/>
            <c:showVal val="1"/>
            <c:showCatName val="0"/>
            <c:showSerName val="0"/>
            <c:showPercent val="0"/>
            <c:showBubbleSize val="0"/>
            <c:showLeaderLines val="0"/>
          </c:dLbls>
          <c:cat>
            <c:strRef>
              <c:f>Sheet1!$A$2:$A$9</c:f>
              <c:strCache>
                <c:ptCount val="8"/>
                <c:pt idx="0">
                  <c:v>日本
（東京都）</c:v>
                </c:pt>
                <c:pt idx="1">
                  <c:v>アメリカ
（カリフォルニア州）</c:v>
                </c:pt>
                <c:pt idx="2">
                  <c:v>フランス</c:v>
                </c:pt>
                <c:pt idx="3">
                  <c:v>ドイツ</c:v>
                </c:pt>
                <c:pt idx="4">
                  <c:v>中国</c:v>
                </c:pt>
                <c:pt idx="5">
                  <c:v>韓国
（ソウル）</c:v>
                </c:pt>
                <c:pt idx="6">
                  <c:v>イギリス</c:v>
                </c:pt>
                <c:pt idx="7">
                  <c:v>シンガポール</c:v>
                </c:pt>
              </c:strCache>
            </c:strRef>
          </c:cat>
          <c:val>
            <c:numRef>
              <c:f>Sheet1!$D$2:$D$9</c:f>
              <c:numCache>
                <c:formatCode>General</c:formatCode>
                <c:ptCount val="8"/>
                <c:pt idx="0">
                  <c:v>35.64</c:v>
                </c:pt>
                <c:pt idx="1">
                  <c:v>40.75</c:v>
                </c:pt>
                <c:pt idx="2">
                  <c:v>33.33</c:v>
                </c:pt>
                <c:pt idx="3">
                  <c:v>29.59</c:v>
                </c:pt>
                <c:pt idx="4" formatCode="0.00">
                  <c:v>25</c:v>
                </c:pt>
                <c:pt idx="5" formatCode="0.00">
                  <c:v>24.2</c:v>
                </c:pt>
                <c:pt idx="6" formatCode="0.00">
                  <c:v>23</c:v>
                </c:pt>
                <c:pt idx="7" formatCode="0.00">
                  <c:v>17</c:v>
                </c:pt>
              </c:numCache>
            </c:numRef>
          </c:val>
        </c:ser>
        <c:dLbls>
          <c:showLegendKey val="0"/>
          <c:showVal val="0"/>
          <c:showCatName val="0"/>
          <c:showSerName val="0"/>
          <c:showPercent val="0"/>
          <c:showBubbleSize val="0"/>
        </c:dLbls>
        <c:gapWidth val="150"/>
        <c:axId val="135549696"/>
        <c:axId val="135551232"/>
      </c:barChart>
      <c:catAx>
        <c:axId val="135549696"/>
        <c:scaling>
          <c:orientation val="minMax"/>
        </c:scaling>
        <c:delete val="0"/>
        <c:axPos val="b"/>
        <c:majorTickMark val="out"/>
        <c:minorTickMark val="none"/>
        <c:tickLblPos val="nextTo"/>
        <c:txPr>
          <a:bodyPr rot="0"/>
          <a:lstStyle/>
          <a:p>
            <a:pPr>
              <a:defRPr sz="800">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135551232"/>
        <c:crosses val="autoZero"/>
        <c:auto val="1"/>
        <c:lblAlgn val="ctr"/>
        <c:lblOffset val="100"/>
        <c:noMultiLvlLbl val="0"/>
      </c:catAx>
      <c:valAx>
        <c:axId val="135551232"/>
        <c:scaling>
          <c:orientation val="minMax"/>
        </c:scaling>
        <c:delete val="0"/>
        <c:axPos val="l"/>
        <c:majorGridlines>
          <c:spPr>
            <a:ln>
              <a:noFill/>
            </a:ln>
          </c:spPr>
        </c:majorGridlines>
        <c:numFmt formatCode="General" sourceLinked="1"/>
        <c:majorTickMark val="out"/>
        <c:minorTickMark val="none"/>
        <c:tickLblPos val="nextTo"/>
        <c:crossAx val="135549696"/>
        <c:crosses val="autoZero"/>
        <c:crossBetween val="between"/>
      </c:valAx>
    </c:plotArea>
    <c:plotVisOnly val="1"/>
    <c:dispBlanksAs val="gap"/>
    <c:showDLblsOverMax val="0"/>
  </c:chart>
  <c:externalData r:id="rId1">
    <c:autoUpdate val="0"/>
  </c:externalData>
  <c:userShapes r:id="rId2"/>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'[Microsoft PowerPoint 内のグラフ]Sheet1'!$A$2</c:f>
              <c:strCache>
                <c:ptCount val="1"/>
                <c:pt idx="0">
                  <c:v>その他</c:v>
                </c:pt>
              </c:strCache>
            </c:strRef>
          </c:tx>
          <c:invertIfNegative val="0"/>
          <c:dLbls>
            <c:showLegendKey val="0"/>
            <c:showVal val="1"/>
            <c:showCatName val="0"/>
            <c:showSerName val="0"/>
            <c:showPercent val="0"/>
            <c:showBubbleSize val="0"/>
            <c:showLeaderLines val="0"/>
          </c:dLbls>
          <c:cat>
            <c:strRef>
              <c:f>'[Microsoft PowerPoint 内のグラフ]Sheet1'!$C$1:$G$1</c:f>
              <c:strCache>
                <c:ptCount val="5"/>
                <c:pt idx="0">
                  <c:v>H22年</c:v>
                </c:pt>
                <c:pt idx="1">
                  <c:v>H23年</c:v>
                </c:pt>
                <c:pt idx="2">
                  <c:v>H24年</c:v>
                </c:pt>
                <c:pt idx="3">
                  <c:v>H25年</c:v>
                </c:pt>
                <c:pt idx="4">
                  <c:v>H26年</c:v>
                </c:pt>
              </c:strCache>
            </c:strRef>
          </c:cat>
          <c:val>
            <c:numRef>
              <c:f>'[Microsoft PowerPoint 内のグラフ]Sheet1'!$C$2:$G$2</c:f>
              <c:numCache>
                <c:formatCode>General</c:formatCode>
                <c:ptCount val="5"/>
                <c:pt idx="0">
                  <c:v>328</c:v>
                </c:pt>
                <c:pt idx="1">
                  <c:v>328</c:v>
                </c:pt>
                <c:pt idx="2">
                  <c:v>319</c:v>
                </c:pt>
                <c:pt idx="3">
                  <c:v>313</c:v>
                </c:pt>
                <c:pt idx="4">
                  <c:v>319</c:v>
                </c:pt>
              </c:numCache>
            </c:numRef>
          </c:val>
        </c:ser>
        <c:ser>
          <c:idx val="1"/>
          <c:order val="1"/>
          <c:tx>
            <c:strRef>
              <c:f>'[Microsoft PowerPoint 内のグラフ]Sheet1'!$A$3</c:f>
              <c:strCache>
                <c:ptCount val="1"/>
                <c:pt idx="0">
                  <c:v>愛知県</c:v>
                </c:pt>
              </c:strCache>
            </c:strRef>
          </c:tx>
          <c:invertIfNegative val="0"/>
          <c:dLbls>
            <c:showLegendKey val="0"/>
            <c:showVal val="1"/>
            <c:showCatName val="0"/>
            <c:showSerName val="0"/>
            <c:showPercent val="0"/>
            <c:showBubbleSize val="0"/>
            <c:showLeaderLines val="0"/>
          </c:dLbls>
          <c:cat>
            <c:strRef>
              <c:f>'[Microsoft PowerPoint 内のグラフ]Sheet1'!$C$1:$G$1</c:f>
              <c:strCache>
                <c:ptCount val="5"/>
                <c:pt idx="0">
                  <c:v>H22年</c:v>
                </c:pt>
                <c:pt idx="1">
                  <c:v>H23年</c:v>
                </c:pt>
                <c:pt idx="2">
                  <c:v>H24年</c:v>
                </c:pt>
                <c:pt idx="3">
                  <c:v>H25年</c:v>
                </c:pt>
                <c:pt idx="4">
                  <c:v>H26年</c:v>
                </c:pt>
              </c:strCache>
            </c:strRef>
          </c:cat>
          <c:val>
            <c:numRef>
              <c:f>'[Microsoft PowerPoint 内のグラフ]Sheet1'!$C$3:$G$3</c:f>
              <c:numCache>
                <c:formatCode>General</c:formatCode>
                <c:ptCount val="5"/>
                <c:pt idx="0">
                  <c:v>40</c:v>
                </c:pt>
                <c:pt idx="1">
                  <c:v>37</c:v>
                </c:pt>
                <c:pt idx="2">
                  <c:v>36</c:v>
                </c:pt>
                <c:pt idx="3">
                  <c:v>33</c:v>
                </c:pt>
                <c:pt idx="4">
                  <c:v>30</c:v>
                </c:pt>
              </c:numCache>
            </c:numRef>
          </c:val>
        </c:ser>
        <c:ser>
          <c:idx val="2"/>
          <c:order val="2"/>
          <c:tx>
            <c:strRef>
              <c:f>'[Microsoft PowerPoint 内のグラフ]Sheet1'!$A$4</c:f>
              <c:strCache>
                <c:ptCount val="1"/>
                <c:pt idx="0">
                  <c:v>神奈川県</c:v>
                </c:pt>
              </c:strCache>
            </c:strRef>
          </c:tx>
          <c:invertIfNegative val="0"/>
          <c:dLbls>
            <c:showLegendKey val="0"/>
            <c:showVal val="1"/>
            <c:showCatName val="0"/>
            <c:showSerName val="0"/>
            <c:showPercent val="0"/>
            <c:showBubbleSize val="0"/>
            <c:showLeaderLines val="0"/>
          </c:dLbls>
          <c:cat>
            <c:strRef>
              <c:f>'[Microsoft PowerPoint 内のグラフ]Sheet1'!$C$1:$G$1</c:f>
              <c:strCache>
                <c:ptCount val="5"/>
                <c:pt idx="0">
                  <c:v>H22年</c:v>
                </c:pt>
                <c:pt idx="1">
                  <c:v>H23年</c:v>
                </c:pt>
                <c:pt idx="2">
                  <c:v>H24年</c:v>
                </c:pt>
                <c:pt idx="3">
                  <c:v>H25年</c:v>
                </c:pt>
                <c:pt idx="4">
                  <c:v>H26年</c:v>
                </c:pt>
              </c:strCache>
            </c:strRef>
          </c:cat>
          <c:val>
            <c:numRef>
              <c:f>'[Microsoft PowerPoint 内のグラフ]Sheet1'!$C$4:$G$4</c:f>
              <c:numCache>
                <c:formatCode>General</c:formatCode>
                <c:ptCount val="5"/>
                <c:pt idx="0">
                  <c:v>275</c:v>
                </c:pt>
                <c:pt idx="1">
                  <c:v>267</c:v>
                </c:pt>
                <c:pt idx="2">
                  <c:v>277</c:v>
                </c:pt>
                <c:pt idx="3">
                  <c:v>267</c:v>
                </c:pt>
                <c:pt idx="4">
                  <c:v>263</c:v>
                </c:pt>
              </c:numCache>
            </c:numRef>
          </c:val>
        </c:ser>
        <c:ser>
          <c:idx val="3"/>
          <c:order val="3"/>
          <c:tx>
            <c:strRef>
              <c:f>'[Microsoft PowerPoint 内のグラフ]Sheet1'!$A$5</c:f>
              <c:strCache>
                <c:ptCount val="1"/>
                <c:pt idx="0">
                  <c:v>東京都</c:v>
                </c:pt>
              </c:strCache>
            </c:strRef>
          </c:tx>
          <c:spPr>
            <a:solidFill>
              <a:schemeClr val="accent6">
                <a:lumMod val="60000"/>
                <a:lumOff val="40000"/>
              </a:schemeClr>
            </a:solidFill>
          </c:spPr>
          <c:invertIfNegative val="0"/>
          <c:dLbls>
            <c:showLegendKey val="0"/>
            <c:showVal val="1"/>
            <c:showCatName val="0"/>
            <c:showSerName val="0"/>
            <c:showPercent val="0"/>
            <c:showBubbleSize val="0"/>
            <c:showLeaderLines val="0"/>
          </c:dLbls>
          <c:cat>
            <c:strRef>
              <c:f>'[Microsoft PowerPoint 内のグラフ]Sheet1'!$C$1:$G$1</c:f>
              <c:strCache>
                <c:ptCount val="5"/>
                <c:pt idx="0">
                  <c:v>H22年</c:v>
                </c:pt>
                <c:pt idx="1">
                  <c:v>H23年</c:v>
                </c:pt>
                <c:pt idx="2">
                  <c:v>H24年</c:v>
                </c:pt>
                <c:pt idx="3">
                  <c:v>H25年</c:v>
                </c:pt>
                <c:pt idx="4">
                  <c:v>H26年</c:v>
                </c:pt>
              </c:strCache>
            </c:strRef>
          </c:cat>
          <c:val>
            <c:numRef>
              <c:f>'[Microsoft PowerPoint 内のグラフ]Sheet1'!$C$5:$G$5</c:f>
              <c:numCache>
                <c:formatCode>General</c:formatCode>
                <c:ptCount val="5"/>
                <c:pt idx="0">
                  <c:v>2330</c:v>
                </c:pt>
                <c:pt idx="1">
                  <c:v>2346</c:v>
                </c:pt>
                <c:pt idx="2">
                  <c:v>2331</c:v>
                </c:pt>
                <c:pt idx="3">
                  <c:v>2371</c:v>
                </c:pt>
                <c:pt idx="4">
                  <c:v>2376</c:v>
                </c:pt>
              </c:numCache>
            </c:numRef>
          </c:val>
        </c:ser>
        <c:ser>
          <c:idx val="4"/>
          <c:order val="4"/>
          <c:tx>
            <c:strRef>
              <c:f>'[Microsoft PowerPoint 内のグラフ]Sheet1'!$A$6</c:f>
              <c:strCache>
                <c:ptCount val="1"/>
                <c:pt idx="0">
                  <c:v>大阪府</c:v>
                </c:pt>
              </c:strCache>
            </c:strRef>
          </c:tx>
          <c:invertIfNegative val="0"/>
          <c:dLbls>
            <c:dLbl>
              <c:idx val="0"/>
              <c:layout>
                <c:manualLayout>
                  <c:x val="0"/>
                  <c:y val="-2.777777777777779E-2"/>
                </c:manualLayout>
              </c:layout>
              <c:showLegendKey val="0"/>
              <c:showVal val="1"/>
              <c:showCatName val="0"/>
              <c:showSerName val="0"/>
              <c:showPercent val="0"/>
              <c:showBubbleSize val="0"/>
            </c:dLbl>
            <c:dLbl>
              <c:idx val="1"/>
              <c:layout>
                <c:manualLayout>
                  <c:x val="2.7777777777777779E-3"/>
                  <c:y val="-2.7777777777777776E-2"/>
                </c:manualLayout>
              </c:layout>
              <c:showLegendKey val="0"/>
              <c:showVal val="1"/>
              <c:showCatName val="0"/>
              <c:showSerName val="0"/>
              <c:showPercent val="0"/>
              <c:showBubbleSize val="0"/>
            </c:dLbl>
            <c:dLbl>
              <c:idx val="2"/>
              <c:layout>
                <c:manualLayout>
                  <c:x val="2.7777777777777779E-3"/>
                  <c:y val="-3.2407407407407399E-2"/>
                </c:manualLayout>
              </c:layout>
              <c:showLegendKey val="0"/>
              <c:showVal val="1"/>
              <c:showCatName val="0"/>
              <c:showSerName val="0"/>
              <c:showPercent val="0"/>
              <c:showBubbleSize val="0"/>
            </c:dLbl>
            <c:dLbl>
              <c:idx val="3"/>
              <c:layout>
                <c:manualLayout>
                  <c:x val="5.5555555555555558E-3"/>
                  <c:y val="-4.1666666666666657E-2"/>
                </c:manualLayout>
              </c:layout>
              <c:showLegendKey val="0"/>
              <c:showVal val="1"/>
              <c:showCatName val="0"/>
              <c:showSerName val="0"/>
              <c:showPercent val="0"/>
              <c:showBubbleSize val="0"/>
            </c:dLbl>
            <c:dLbl>
              <c:idx val="4"/>
              <c:layout>
                <c:manualLayout>
                  <c:x val="0"/>
                  <c:y val="-2.7777777777777776E-2"/>
                </c:manualLayout>
              </c:layout>
              <c:showLegendKey val="0"/>
              <c:showVal val="1"/>
              <c:showCatName val="0"/>
              <c:showSerName val="0"/>
              <c:showPercent val="0"/>
              <c:showBubbleSize val="0"/>
            </c:dLbl>
            <c:dLbl>
              <c:idx val="5"/>
              <c:layout>
                <c:manualLayout>
                  <c:x val="2.7777777777777779E-3"/>
                  <c:y val="-3.7037037037037049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'[Microsoft PowerPoint 内のグラフ]Sheet1'!$C$1:$G$1</c:f>
              <c:strCache>
                <c:ptCount val="5"/>
                <c:pt idx="0">
                  <c:v>H22年</c:v>
                </c:pt>
                <c:pt idx="1">
                  <c:v>H23年</c:v>
                </c:pt>
                <c:pt idx="2">
                  <c:v>H24年</c:v>
                </c:pt>
                <c:pt idx="3">
                  <c:v>H25年</c:v>
                </c:pt>
                <c:pt idx="4">
                  <c:v>H26年</c:v>
                </c:pt>
              </c:strCache>
            </c:strRef>
          </c:cat>
          <c:val>
            <c:numRef>
              <c:f>'[Microsoft PowerPoint 内のグラフ]Sheet1'!$C$6:$G$6</c:f>
              <c:numCache>
                <c:formatCode>General</c:formatCode>
                <c:ptCount val="5"/>
                <c:pt idx="0">
                  <c:v>126</c:v>
                </c:pt>
                <c:pt idx="1">
                  <c:v>120</c:v>
                </c:pt>
                <c:pt idx="2">
                  <c:v>123</c:v>
                </c:pt>
                <c:pt idx="3">
                  <c:v>119</c:v>
                </c:pt>
                <c:pt idx="4">
                  <c:v>119</c:v>
                </c:pt>
              </c:numCache>
            </c:numRef>
          </c:val>
        </c:ser>
        <c:dLbls>
          <c:showLegendKey val="0"/>
          <c:showVal val="0"/>
          <c:showCatName val="0"/>
          <c:showSerName val="0"/>
          <c:showPercent val="0"/>
          <c:showBubbleSize val="0"/>
        </c:dLbls>
        <c:gapWidth val="150"/>
        <c:overlap val="100"/>
        <c:axId val="135355392"/>
        <c:axId val="135377664"/>
      </c:barChart>
      <c:catAx>
        <c:axId val="135355392"/>
        <c:scaling>
          <c:orientation val="minMax"/>
        </c:scaling>
        <c:delete val="0"/>
        <c:axPos val="b"/>
        <c:majorTickMark val="out"/>
        <c:minorTickMark val="none"/>
        <c:tickLblPos val="nextTo"/>
        <c:crossAx val="135377664"/>
        <c:crosses val="autoZero"/>
        <c:auto val="1"/>
        <c:lblAlgn val="ctr"/>
        <c:lblOffset val="100"/>
        <c:noMultiLvlLbl val="0"/>
      </c:catAx>
      <c:valAx>
        <c:axId val="135377664"/>
        <c:scaling>
          <c:orientation val="minMax"/>
        </c:scaling>
        <c:delete val="0"/>
        <c:axPos val="l"/>
        <c:majorGridlines/>
        <c:numFmt formatCode="General" sourceLinked="1"/>
        <c:majorTickMark val="out"/>
        <c:minorTickMark val="none"/>
        <c:tickLblPos val="nextTo"/>
        <c:crossAx val="135355392"/>
        <c:crosses val="autoZero"/>
        <c:crossBetween val="between"/>
      </c:valAx>
    </c:plotArea>
    <c:legend>
      <c:legendPos val="r"/>
      <c:overlay val="0"/>
      <c:txPr>
        <a:bodyPr/>
        <a:lstStyle/>
        <a:p>
          <a:pPr>
            <a:defRPr sz="900"/>
          </a:pPr>
          <a:endParaRPr lang="ja-JP"/>
        </a:p>
      </c:txPr>
    </c:legend>
    <c:plotVisOnly val="1"/>
    <c:dispBlanksAs val="gap"/>
    <c:showDLblsOverMax val="0"/>
  </c:chart>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3821454428007549"/>
          <c:y val="3.4648879118391901E-2"/>
          <c:w val="0.6902777130079697"/>
          <c:h val="0.77422752062534239"/>
        </c:manualLayout>
      </c:layout>
      <c:barChart>
        <c:barDir val="col"/>
        <c:grouping val="clustered"/>
        <c:varyColors val="0"/>
        <c:ser>
          <c:idx val="0"/>
          <c:order val="0"/>
          <c:tx>
            <c:strRef>
              <c:f>Sheet2!$C$2</c:f>
              <c:strCache>
                <c:ptCount val="1"/>
                <c:pt idx="0">
                  <c:v>事業所数</c:v>
                </c:pt>
              </c:strCache>
            </c:strRef>
          </c:tx>
          <c:spPr>
            <a:solidFill>
              <a:schemeClr val="tx2">
                <a:lumMod val="40000"/>
                <a:lumOff val="60000"/>
              </a:schemeClr>
            </a:solidFill>
          </c:spPr>
          <c:invertIfNegative val="0"/>
          <c:cat>
            <c:strRef>
              <c:f>Sheet2!$B$3:$B$10</c:f>
              <c:strCache>
                <c:ptCount val="8"/>
                <c:pt idx="0">
                  <c:v>埼玉</c:v>
                </c:pt>
                <c:pt idx="1">
                  <c:v>東京</c:v>
                </c:pt>
                <c:pt idx="2">
                  <c:v>神奈川</c:v>
                </c:pt>
                <c:pt idx="3">
                  <c:v>静岡</c:v>
                </c:pt>
                <c:pt idx="4">
                  <c:v>愛知</c:v>
                </c:pt>
                <c:pt idx="5">
                  <c:v>大阪</c:v>
                </c:pt>
                <c:pt idx="6">
                  <c:v>兵庫</c:v>
                </c:pt>
                <c:pt idx="7">
                  <c:v>福岡</c:v>
                </c:pt>
              </c:strCache>
            </c:strRef>
          </c:cat>
          <c:val>
            <c:numRef>
              <c:f>Sheet2!$C$3:$C$10</c:f>
              <c:numCache>
                <c:formatCode>#,##0;"▲ "#,##0</c:formatCode>
                <c:ptCount val="8"/>
                <c:pt idx="0">
                  <c:v>9548</c:v>
                </c:pt>
                <c:pt idx="1">
                  <c:v>11387</c:v>
                </c:pt>
                <c:pt idx="2">
                  <c:v>6567</c:v>
                </c:pt>
                <c:pt idx="3">
                  <c:v>7808</c:v>
                </c:pt>
                <c:pt idx="4">
                  <c:v>13684</c:v>
                </c:pt>
                <c:pt idx="5">
                  <c:v>15512</c:v>
                </c:pt>
                <c:pt idx="6">
                  <c:v>6999</c:v>
                </c:pt>
                <c:pt idx="7">
                  <c:v>4453</c:v>
                </c:pt>
              </c:numCache>
            </c:numRef>
          </c:val>
        </c:ser>
        <c:ser>
          <c:idx val="1"/>
          <c:order val="1"/>
          <c:tx>
            <c:strRef>
              <c:f>Sheet2!$D$2</c:f>
              <c:strCache>
                <c:ptCount val="1"/>
                <c:pt idx="0">
                  <c:v>あ</c:v>
                </c:pt>
              </c:strCache>
            </c:strRef>
          </c:tx>
          <c:invertIfNegative val="0"/>
          <c:cat>
            <c:strRef>
              <c:f>Sheet2!$B$3:$B$10</c:f>
              <c:strCache>
                <c:ptCount val="8"/>
                <c:pt idx="0">
                  <c:v>埼玉</c:v>
                </c:pt>
                <c:pt idx="1">
                  <c:v>東京</c:v>
                </c:pt>
                <c:pt idx="2">
                  <c:v>神奈川</c:v>
                </c:pt>
                <c:pt idx="3">
                  <c:v>静岡</c:v>
                </c:pt>
                <c:pt idx="4">
                  <c:v>愛知</c:v>
                </c:pt>
                <c:pt idx="5">
                  <c:v>大阪</c:v>
                </c:pt>
                <c:pt idx="6">
                  <c:v>兵庫</c:v>
                </c:pt>
                <c:pt idx="7">
                  <c:v>福岡</c:v>
                </c:pt>
              </c:strCache>
            </c:strRef>
          </c:cat>
          <c:val>
            <c:numRef>
              <c:f>Sheet2!$D$3:$D$10</c:f>
              <c:numCache>
                <c:formatCode>General</c:formatCode>
                <c:ptCount val="8"/>
              </c:numCache>
            </c:numRef>
          </c:val>
        </c:ser>
        <c:dLbls>
          <c:showLegendKey val="0"/>
          <c:showVal val="0"/>
          <c:showCatName val="0"/>
          <c:showSerName val="0"/>
          <c:showPercent val="0"/>
          <c:showBubbleSize val="0"/>
        </c:dLbls>
        <c:gapWidth val="150"/>
        <c:axId val="135407104"/>
        <c:axId val="135408640"/>
      </c:barChart>
      <c:barChart>
        <c:barDir val="col"/>
        <c:grouping val="clustered"/>
        <c:varyColors val="0"/>
        <c:ser>
          <c:idx val="2"/>
          <c:order val="2"/>
          <c:tx>
            <c:strRef>
              <c:f>Sheet2!$E$2</c:f>
              <c:strCache>
                <c:ptCount val="1"/>
                <c:pt idx="0">
                  <c:v>ｓ</c:v>
                </c:pt>
              </c:strCache>
            </c:strRef>
          </c:tx>
          <c:invertIfNegative val="0"/>
          <c:cat>
            <c:strRef>
              <c:f>Sheet2!$B$3:$B$10</c:f>
              <c:strCache>
                <c:ptCount val="8"/>
                <c:pt idx="0">
                  <c:v>埼玉</c:v>
                </c:pt>
                <c:pt idx="1">
                  <c:v>東京</c:v>
                </c:pt>
                <c:pt idx="2">
                  <c:v>神奈川</c:v>
                </c:pt>
                <c:pt idx="3">
                  <c:v>静岡</c:v>
                </c:pt>
                <c:pt idx="4">
                  <c:v>愛知</c:v>
                </c:pt>
                <c:pt idx="5">
                  <c:v>大阪</c:v>
                </c:pt>
                <c:pt idx="6">
                  <c:v>兵庫</c:v>
                </c:pt>
                <c:pt idx="7">
                  <c:v>福岡</c:v>
                </c:pt>
              </c:strCache>
            </c:strRef>
          </c:cat>
          <c:val>
            <c:numRef>
              <c:f>Sheet2!$E$3:$E$10</c:f>
              <c:numCache>
                <c:formatCode>General</c:formatCode>
                <c:ptCount val="8"/>
              </c:numCache>
            </c:numRef>
          </c:val>
        </c:ser>
        <c:ser>
          <c:idx val="3"/>
          <c:order val="3"/>
          <c:tx>
            <c:strRef>
              <c:f>Sheet2!$F$2</c:f>
              <c:strCache>
                <c:ptCount val="1"/>
                <c:pt idx="0">
                  <c:v>粗付加価値額</c:v>
                </c:pt>
              </c:strCache>
            </c:strRef>
          </c:tx>
          <c:spPr>
            <a:solidFill>
              <a:schemeClr val="accent2">
                <a:lumMod val="75000"/>
              </a:schemeClr>
            </a:solidFill>
          </c:spPr>
          <c:invertIfNegative val="0"/>
          <c:cat>
            <c:strRef>
              <c:f>Sheet2!$B$3:$B$10</c:f>
              <c:strCache>
                <c:ptCount val="8"/>
                <c:pt idx="0">
                  <c:v>埼玉</c:v>
                </c:pt>
                <c:pt idx="1">
                  <c:v>東京</c:v>
                </c:pt>
                <c:pt idx="2">
                  <c:v>神奈川</c:v>
                </c:pt>
                <c:pt idx="3">
                  <c:v>静岡</c:v>
                </c:pt>
                <c:pt idx="4">
                  <c:v>愛知</c:v>
                </c:pt>
                <c:pt idx="5">
                  <c:v>大阪</c:v>
                </c:pt>
                <c:pt idx="6">
                  <c:v>兵庫</c:v>
                </c:pt>
                <c:pt idx="7">
                  <c:v>福岡</c:v>
                </c:pt>
              </c:strCache>
            </c:strRef>
          </c:cat>
          <c:val>
            <c:numRef>
              <c:f>Sheet2!$F$3:$F$10</c:f>
              <c:numCache>
                <c:formatCode>#,##0;"▲ "#,##0</c:formatCode>
                <c:ptCount val="8"/>
                <c:pt idx="0">
                  <c:v>775475</c:v>
                </c:pt>
                <c:pt idx="1">
                  <c:v>817328</c:v>
                </c:pt>
                <c:pt idx="2">
                  <c:v>598532</c:v>
                </c:pt>
                <c:pt idx="3">
                  <c:v>648375</c:v>
                </c:pt>
                <c:pt idx="4">
                  <c:v>1109933</c:v>
                </c:pt>
                <c:pt idx="5">
                  <c:v>1236080</c:v>
                </c:pt>
                <c:pt idx="6">
                  <c:v>561513</c:v>
                </c:pt>
                <c:pt idx="7">
                  <c:v>374832</c:v>
                </c:pt>
              </c:numCache>
            </c:numRef>
          </c:val>
        </c:ser>
        <c:dLbls>
          <c:showLegendKey val="0"/>
          <c:showVal val="0"/>
          <c:showCatName val="0"/>
          <c:showSerName val="0"/>
          <c:showPercent val="0"/>
          <c:showBubbleSize val="0"/>
        </c:dLbls>
        <c:gapWidth val="150"/>
        <c:axId val="135416448"/>
        <c:axId val="135414528"/>
      </c:barChart>
      <c:catAx>
        <c:axId val="135407104"/>
        <c:scaling>
          <c:orientation val="minMax"/>
        </c:scaling>
        <c:delete val="0"/>
        <c:axPos val="b"/>
        <c:majorTickMark val="out"/>
        <c:minorTickMark val="none"/>
        <c:tickLblPos val="nextTo"/>
        <c:crossAx val="135408640"/>
        <c:crosses val="autoZero"/>
        <c:auto val="1"/>
        <c:lblAlgn val="ctr"/>
        <c:lblOffset val="100"/>
        <c:noMultiLvlLbl val="0"/>
      </c:catAx>
      <c:valAx>
        <c:axId val="135408640"/>
        <c:scaling>
          <c:orientation val="minMax"/>
        </c:scaling>
        <c:delete val="0"/>
        <c:axPos val="l"/>
        <c:majorGridlines/>
        <c:numFmt formatCode="#,##0;&quot;▲ &quot;#,##0" sourceLinked="1"/>
        <c:majorTickMark val="out"/>
        <c:minorTickMark val="none"/>
        <c:tickLblPos val="nextTo"/>
        <c:txPr>
          <a:bodyPr/>
          <a:lstStyle/>
          <a:p>
            <a:pPr>
              <a:defRPr sz="1200"/>
            </a:pPr>
            <a:endParaRPr lang="ja-JP"/>
          </a:p>
        </c:txPr>
        <c:crossAx val="135407104"/>
        <c:crosses val="autoZero"/>
        <c:crossBetween val="between"/>
      </c:valAx>
      <c:valAx>
        <c:axId val="135414528"/>
        <c:scaling>
          <c:orientation val="minMax"/>
        </c:scaling>
        <c:delete val="0"/>
        <c:axPos val="r"/>
        <c:numFmt formatCode="General" sourceLinked="1"/>
        <c:majorTickMark val="out"/>
        <c:minorTickMark val="none"/>
        <c:tickLblPos val="nextTo"/>
        <c:txPr>
          <a:bodyPr/>
          <a:lstStyle/>
          <a:p>
            <a:pPr>
              <a:defRPr sz="1200"/>
            </a:pPr>
            <a:endParaRPr lang="ja-JP"/>
          </a:p>
        </c:txPr>
        <c:crossAx val="135416448"/>
        <c:crosses val="max"/>
        <c:crossBetween val="between"/>
        <c:dispUnits>
          <c:builtInUnit val="thousands"/>
        </c:dispUnits>
      </c:valAx>
      <c:catAx>
        <c:axId val="135416448"/>
        <c:scaling>
          <c:orientation val="minMax"/>
        </c:scaling>
        <c:delete val="1"/>
        <c:axPos val="b"/>
        <c:majorTickMark val="out"/>
        <c:minorTickMark val="none"/>
        <c:tickLblPos val="nextTo"/>
        <c:crossAx val="135414528"/>
        <c:crosses val="autoZero"/>
        <c:auto val="1"/>
        <c:lblAlgn val="ctr"/>
        <c:lblOffset val="100"/>
        <c:noMultiLvlLbl val="0"/>
      </c:catAx>
    </c:plotArea>
    <c:legend>
      <c:legendPos val="r"/>
      <c:legendEntry>
        <c:idx val="1"/>
        <c:delete val="1"/>
      </c:legendEntry>
      <c:legendEntry>
        <c:idx val="2"/>
        <c:delete val="1"/>
      </c:legendEntry>
      <c:layout>
        <c:manualLayout>
          <c:xMode val="edge"/>
          <c:yMode val="edge"/>
          <c:x val="0.15650095686091187"/>
          <c:y val="5.902028601564991E-2"/>
          <c:w val="0.23599591053396229"/>
          <c:h val="0.16337135428164937"/>
        </c:manualLayout>
      </c:layout>
      <c:overlay val="0"/>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legend>
    <c:plotVisOnly val="1"/>
    <c:dispBlanksAs val="gap"/>
    <c:showDLblsOverMax val="0"/>
  </c:chart>
  <c:spPr>
    <a:ln>
      <a:noFill/>
    </a:ln>
  </c:spPr>
  <c:externalData r:id="rId2">
    <c:autoUpdate val="0"/>
  </c:externalData>
  <c:userShapes r:id="rId3"/>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0926370723636525"/>
          <c:y val="7.0761540310947252E-2"/>
          <c:w val="0.63484326612287001"/>
          <c:h val="0.79416170113249673"/>
        </c:manualLayout>
      </c:layout>
      <c:barChart>
        <c:barDir val="bar"/>
        <c:grouping val="stacked"/>
        <c:varyColors val="0"/>
        <c:ser>
          <c:idx val="0"/>
          <c:order val="0"/>
          <c:tx>
            <c:strRef>
              <c:f>Sheet1!$B$1</c:f>
              <c:strCache>
                <c:ptCount val="1"/>
                <c:pt idx="0">
                  <c:v>増加傾向</c:v>
                </c:pt>
              </c:strCache>
            </c:strRef>
          </c:tx>
          <c:invertIfNegative val="0"/>
          <c:cat>
            <c:strRef>
              <c:f>Sheet1!$A$2:$A$5</c:f>
              <c:strCache>
                <c:ptCount val="4"/>
                <c:pt idx="0">
                  <c:v>両方あり
(n=279)</c:v>
                </c:pt>
                <c:pt idx="1">
                  <c:v>新分野あり
(n=145)</c:v>
                </c:pt>
                <c:pt idx="2">
                  <c:v>新商品あり
(n=284)</c:v>
                </c:pt>
                <c:pt idx="3">
                  <c:v>従来商品のみ
（n=918)</c:v>
                </c:pt>
              </c:strCache>
            </c:strRef>
          </c:cat>
          <c:val>
            <c:numRef>
              <c:f>Sheet1!$B$2:$B$5</c:f>
              <c:numCache>
                <c:formatCode>General</c:formatCode>
                <c:ptCount val="4"/>
                <c:pt idx="0">
                  <c:v>33</c:v>
                </c:pt>
                <c:pt idx="1">
                  <c:v>27.6</c:v>
                </c:pt>
                <c:pt idx="2">
                  <c:v>19.399999999999999</c:v>
                </c:pt>
                <c:pt idx="3">
                  <c:v>17.8</c:v>
                </c:pt>
              </c:numCache>
            </c:numRef>
          </c:val>
        </c:ser>
        <c:ser>
          <c:idx val="1"/>
          <c:order val="1"/>
          <c:tx>
            <c:strRef>
              <c:f>Sheet1!$C$1</c:f>
              <c:strCache>
                <c:ptCount val="1"/>
                <c:pt idx="0">
                  <c:v>横ばい</c:v>
                </c:pt>
              </c:strCache>
            </c:strRef>
          </c:tx>
          <c:invertIfNegative val="0"/>
          <c:cat>
            <c:strRef>
              <c:f>Sheet1!$A$2:$A$5</c:f>
              <c:strCache>
                <c:ptCount val="4"/>
                <c:pt idx="0">
                  <c:v>両方あり
(n=279)</c:v>
                </c:pt>
                <c:pt idx="1">
                  <c:v>新分野あり
(n=145)</c:v>
                </c:pt>
                <c:pt idx="2">
                  <c:v>新商品あり
(n=284)</c:v>
                </c:pt>
                <c:pt idx="3">
                  <c:v>従来商品のみ
（n=918)</c:v>
                </c:pt>
              </c:strCache>
            </c:strRef>
          </c:cat>
          <c:val>
            <c:numRef>
              <c:f>Sheet1!$C$2:$C$5</c:f>
              <c:numCache>
                <c:formatCode>General</c:formatCode>
                <c:ptCount val="4"/>
                <c:pt idx="0">
                  <c:v>39.1</c:v>
                </c:pt>
                <c:pt idx="1">
                  <c:v>42.1</c:v>
                </c:pt>
                <c:pt idx="2">
                  <c:v>37</c:v>
                </c:pt>
                <c:pt idx="3">
                  <c:v>35.9</c:v>
                </c:pt>
              </c:numCache>
            </c:numRef>
          </c:val>
        </c:ser>
        <c:ser>
          <c:idx val="2"/>
          <c:order val="2"/>
          <c:tx>
            <c:strRef>
              <c:f>Sheet1!$D$1</c:f>
              <c:strCache>
                <c:ptCount val="1"/>
                <c:pt idx="0">
                  <c:v>減少傾向</c:v>
                </c:pt>
              </c:strCache>
            </c:strRef>
          </c:tx>
          <c:invertIfNegative val="0"/>
          <c:cat>
            <c:strRef>
              <c:f>Sheet1!$A$2:$A$5</c:f>
              <c:strCache>
                <c:ptCount val="4"/>
                <c:pt idx="0">
                  <c:v>両方あり
(n=279)</c:v>
                </c:pt>
                <c:pt idx="1">
                  <c:v>新分野あり
(n=145)</c:v>
                </c:pt>
                <c:pt idx="2">
                  <c:v>新商品あり
(n=284)</c:v>
                </c:pt>
                <c:pt idx="3">
                  <c:v>従来商品のみ
（n=918)</c:v>
                </c:pt>
              </c:strCache>
            </c:strRef>
          </c:cat>
          <c:val>
            <c:numRef>
              <c:f>Sheet1!$D$2:$D$5</c:f>
              <c:numCache>
                <c:formatCode>General</c:formatCode>
                <c:ptCount val="4"/>
                <c:pt idx="0">
                  <c:v>28</c:v>
                </c:pt>
                <c:pt idx="1">
                  <c:v>30.3</c:v>
                </c:pt>
                <c:pt idx="2">
                  <c:v>43.7</c:v>
                </c:pt>
                <c:pt idx="3">
                  <c:v>46.3</c:v>
                </c:pt>
              </c:numCache>
            </c:numRef>
          </c:val>
        </c:ser>
        <c:dLbls>
          <c:showLegendKey val="0"/>
          <c:showVal val="0"/>
          <c:showCatName val="0"/>
          <c:showSerName val="0"/>
          <c:showPercent val="0"/>
          <c:showBubbleSize val="0"/>
        </c:dLbls>
        <c:gapWidth val="150"/>
        <c:overlap val="100"/>
        <c:axId val="135919488"/>
        <c:axId val="135921024"/>
      </c:barChart>
      <c:catAx>
        <c:axId val="135919488"/>
        <c:scaling>
          <c:orientation val="minMax"/>
        </c:scaling>
        <c:delete val="0"/>
        <c:axPos val="l"/>
        <c:majorTickMark val="out"/>
        <c:minorTickMark val="none"/>
        <c:tickLblPos val="nextTo"/>
        <c:txPr>
          <a:bodyPr/>
          <a:lstStyle/>
          <a:p>
            <a:pPr>
              <a:defRPr sz="900"/>
            </a:pPr>
            <a:endParaRPr lang="ja-JP"/>
          </a:p>
        </c:txPr>
        <c:crossAx val="135921024"/>
        <c:crosses val="autoZero"/>
        <c:auto val="1"/>
        <c:lblAlgn val="ctr"/>
        <c:lblOffset val="100"/>
        <c:noMultiLvlLbl val="0"/>
      </c:catAx>
      <c:valAx>
        <c:axId val="135921024"/>
        <c:scaling>
          <c:orientation val="minMax"/>
          <c:max val="100"/>
        </c:scaling>
        <c:delete val="0"/>
        <c:axPos val="b"/>
        <c:majorGridlines/>
        <c:numFmt formatCode="General" sourceLinked="1"/>
        <c:majorTickMark val="out"/>
        <c:minorTickMark val="none"/>
        <c:tickLblPos val="nextTo"/>
        <c:txPr>
          <a:bodyPr/>
          <a:lstStyle/>
          <a:p>
            <a:pPr>
              <a:defRPr sz="1000"/>
            </a:pPr>
            <a:endParaRPr lang="ja-JP"/>
          </a:p>
        </c:txPr>
        <c:crossAx val="135919488"/>
        <c:crosses val="autoZero"/>
        <c:crossBetween val="between"/>
      </c:valAx>
    </c:plotArea>
    <c:legend>
      <c:legendPos val="r"/>
      <c:layout/>
      <c:overlay val="0"/>
      <c:txPr>
        <a:bodyPr/>
        <a:lstStyle/>
        <a:p>
          <a:pPr>
            <a:defRPr sz="900"/>
          </a:pPr>
          <a:endParaRPr lang="ja-JP"/>
        </a:p>
      </c:txPr>
    </c:legend>
    <c:plotVisOnly val="1"/>
    <c:dispBlanksAs val="gap"/>
    <c:showDLblsOverMax val="0"/>
  </c:chart>
  <c:txPr>
    <a:bodyPr/>
    <a:lstStyle/>
    <a:p>
      <a:pPr>
        <a:defRPr sz="1800"/>
      </a:pPr>
      <a:endParaRPr lang="ja-JP"/>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845631105721125E-2"/>
          <c:y val="0.12172352750829593"/>
          <c:w val="0.88957101287350304"/>
          <c:h val="0.76716694055467083"/>
        </c:manualLayout>
      </c:layout>
      <c:barChart>
        <c:barDir val="col"/>
        <c:grouping val="clustered"/>
        <c:varyColors val="0"/>
        <c:ser>
          <c:idx val="2"/>
          <c:order val="5"/>
          <c:tx>
            <c:strRef>
              <c:f>[国際会議グラフN2014.xlsx]n2009_8_7!$T$7</c:f>
              <c:strCache>
                <c:ptCount val="1"/>
                <c:pt idx="0">
                  <c:v>全国</c:v>
                </c:pt>
              </c:strCache>
            </c:strRef>
          </c:tx>
          <c:spPr>
            <a:solidFill>
              <a:schemeClr val="accent1">
                <a:lumMod val="40000"/>
                <a:lumOff val="60000"/>
              </a:schemeClr>
            </a:solidFill>
          </c:spPr>
          <c:invertIfNegative val="0"/>
          <c:cat>
            <c:numRef>
              <c:f>[国際会議グラフN2014.xlsx]n2009_8_7!$N$12:$N$18</c:f>
              <c:numCache>
                <c:formatCode>General</c:formatCode>
                <c:ptCount val="7"/>
                <c:pt idx="0">
                  <c:v>2007</c:v>
                </c:pt>
                <c:pt idx="1">
                  <c:v>2008</c:v>
                </c:pt>
                <c:pt idx="2">
                  <c:v>2009</c:v>
                </c:pt>
                <c:pt idx="3">
                  <c:v>2010</c:v>
                </c:pt>
                <c:pt idx="4">
                  <c:v>2011</c:v>
                </c:pt>
                <c:pt idx="5">
                  <c:v>2012</c:v>
                </c:pt>
                <c:pt idx="6">
                  <c:v>2013</c:v>
                </c:pt>
              </c:numCache>
            </c:numRef>
          </c:cat>
          <c:val>
            <c:numRef>
              <c:f>[国際会議グラフN2014.xlsx]n2009_8_7!$T$12:$T$18</c:f>
              <c:numCache>
                <c:formatCode>#,##0_);[Red]\(#,##0\)</c:formatCode>
                <c:ptCount val="7"/>
                <c:pt idx="0">
                  <c:v>1858</c:v>
                </c:pt>
                <c:pt idx="1">
                  <c:v>2094</c:v>
                </c:pt>
                <c:pt idx="2">
                  <c:v>2122</c:v>
                </c:pt>
                <c:pt idx="3">
                  <c:v>2159</c:v>
                </c:pt>
                <c:pt idx="4">
                  <c:v>1892</c:v>
                </c:pt>
                <c:pt idx="5">
                  <c:v>2337</c:v>
                </c:pt>
                <c:pt idx="6">
                  <c:v>2427</c:v>
                </c:pt>
              </c:numCache>
            </c:numRef>
          </c:val>
        </c:ser>
        <c:dLbls>
          <c:showLegendKey val="0"/>
          <c:showVal val="0"/>
          <c:showCatName val="0"/>
          <c:showSerName val="0"/>
          <c:showPercent val="0"/>
          <c:showBubbleSize val="0"/>
        </c:dLbls>
        <c:gapWidth val="150"/>
        <c:axId val="126066048"/>
        <c:axId val="126064512"/>
      </c:barChart>
      <c:lineChart>
        <c:grouping val="standard"/>
        <c:varyColors val="0"/>
        <c:ser>
          <c:idx val="0"/>
          <c:order val="0"/>
          <c:tx>
            <c:strRef>
              <c:f>[国際会議グラフN2014.xlsx]n2009_8_7!$O$7</c:f>
              <c:strCache>
                <c:ptCount val="1"/>
                <c:pt idx="0">
                  <c:v>東京</c:v>
                </c:pt>
              </c:strCache>
            </c:strRef>
          </c:tx>
          <c:spPr>
            <a:ln w="25400">
              <a:solidFill>
                <a:srgbClr val="00B0F0"/>
              </a:solidFill>
              <a:prstDash val="solid"/>
            </a:ln>
          </c:spPr>
          <c:marker>
            <c:symbol val="diamond"/>
            <c:size val="5"/>
            <c:spPr>
              <a:solidFill>
                <a:srgbClr val="00B0F0"/>
              </a:solidFill>
              <a:ln>
                <a:solidFill>
                  <a:srgbClr val="00B0F0"/>
                </a:solidFill>
                <a:prstDash val="solid"/>
              </a:ln>
            </c:spPr>
          </c:marker>
          <c:cat>
            <c:numRef>
              <c:f>[国際会議グラフN2014.xlsx]n2009_8_7!$N$12:$N$18</c:f>
              <c:numCache>
                <c:formatCode>General</c:formatCode>
                <c:ptCount val="7"/>
                <c:pt idx="0">
                  <c:v>2007</c:v>
                </c:pt>
                <c:pt idx="1">
                  <c:v>2008</c:v>
                </c:pt>
                <c:pt idx="2">
                  <c:v>2009</c:v>
                </c:pt>
                <c:pt idx="3">
                  <c:v>2010</c:v>
                </c:pt>
                <c:pt idx="4">
                  <c:v>2011</c:v>
                </c:pt>
                <c:pt idx="5">
                  <c:v>2012</c:v>
                </c:pt>
                <c:pt idx="6">
                  <c:v>2013</c:v>
                </c:pt>
              </c:numCache>
            </c:numRef>
          </c:cat>
          <c:val>
            <c:numRef>
              <c:f>[国際会議グラフN2014.xlsx]n2009_8_7!$O$12:$O$18</c:f>
              <c:numCache>
                <c:formatCode>#,##0_ ;[Red]\-#,##0\ </c:formatCode>
                <c:ptCount val="7"/>
                <c:pt idx="0">
                  <c:v>445</c:v>
                </c:pt>
                <c:pt idx="1">
                  <c:v>486</c:v>
                </c:pt>
                <c:pt idx="2">
                  <c:v>505</c:v>
                </c:pt>
                <c:pt idx="3">
                  <c:v>510</c:v>
                </c:pt>
                <c:pt idx="4">
                  <c:v>484</c:v>
                </c:pt>
                <c:pt idx="5">
                  <c:v>517</c:v>
                </c:pt>
                <c:pt idx="6">
                  <c:v>537</c:v>
                </c:pt>
              </c:numCache>
            </c:numRef>
          </c:val>
          <c:smooth val="0"/>
        </c:ser>
        <c:ser>
          <c:idx val="1"/>
          <c:order val="1"/>
          <c:tx>
            <c:strRef>
              <c:f>[国際会議グラフN2014.xlsx]n2009_8_7!$P$7</c:f>
              <c:strCache>
                <c:ptCount val="1"/>
                <c:pt idx="0">
                  <c:v>神奈川</c:v>
                </c:pt>
              </c:strCache>
            </c:strRef>
          </c:tx>
          <c:spPr>
            <a:ln w="12700">
              <a:solidFill>
                <a:schemeClr val="tx1"/>
              </a:solidFill>
              <a:prstDash val="solid"/>
            </a:ln>
          </c:spPr>
          <c:marker>
            <c:symbol val="diamond"/>
            <c:size val="5"/>
            <c:spPr>
              <a:solidFill>
                <a:schemeClr val="tx1"/>
              </a:solidFill>
              <a:ln>
                <a:solidFill>
                  <a:schemeClr val="tx1"/>
                </a:solidFill>
                <a:prstDash val="solid"/>
              </a:ln>
            </c:spPr>
          </c:marker>
          <c:cat>
            <c:numRef>
              <c:f>[国際会議グラフN2014.xlsx]n2009_8_7!$N$12:$N$18</c:f>
              <c:numCache>
                <c:formatCode>General</c:formatCode>
                <c:ptCount val="7"/>
                <c:pt idx="0">
                  <c:v>2007</c:v>
                </c:pt>
                <c:pt idx="1">
                  <c:v>2008</c:v>
                </c:pt>
                <c:pt idx="2">
                  <c:v>2009</c:v>
                </c:pt>
                <c:pt idx="3">
                  <c:v>2010</c:v>
                </c:pt>
                <c:pt idx="4">
                  <c:v>2011</c:v>
                </c:pt>
                <c:pt idx="5">
                  <c:v>2012</c:v>
                </c:pt>
                <c:pt idx="6">
                  <c:v>2013</c:v>
                </c:pt>
              </c:numCache>
            </c:numRef>
          </c:cat>
          <c:val>
            <c:numRef>
              <c:f>[国際会議グラフN2014.xlsx]n2009_8_7!$P$12:$P$18</c:f>
              <c:numCache>
                <c:formatCode>#,##0_ ;[Red]\-#,##0\ </c:formatCode>
                <c:ptCount val="7"/>
                <c:pt idx="0">
                  <c:v>177</c:v>
                </c:pt>
                <c:pt idx="1">
                  <c:v>192</c:v>
                </c:pt>
                <c:pt idx="2">
                  <c:v>197</c:v>
                </c:pt>
                <c:pt idx="3">
                  <c:v>180</c:v>
                </c:pt>
                <c:pt idx="4">
                  <c:v>174</c:v>
                </c:pt>
                <c:pt idx="5">
                  <c:v>196</c:v>
                </c:pt>
                <c:pt idx="6">
                  <c:v>234</c:v>
                </c:pt>
              </c:numCache>
            </c:numRef>
          </c:val>
          <c:smooth val="0"/>
        </c:ser>
        <c:ser>
          <c:idx val="3"/>
          <c:order val="2"/>
          <c:tx>
            <c:strRef>
              <c:f>[国際会議グラフN2014.xlsx]n2009_8_7!$Q$7</c:f>
              <c:strCache>
                <c:ptCount val="1"/>
                <c:pt idx="0">
                  <c:v>大阪</c:v>
                </c:pt>
              </c:strCache>
            </c:strRef>
          </c:tx>
          <c:spPr>
            <a:ln w="34925">
              <a:solidFill>
                <a:srgbClr val="FF0000"/>
              </a:solidFill>
              <a:prstDash val="solid"/>
            </a:ln>
          </c:spPr>
          <c:marker>
            <c:symbol val="square"/>
            <c:size val="5"/>
            <c:spPr>
              <a:solidFill>
                <a:srgbClr val="FF0000"/>
              </a:solidFill>
              <a:ln>
                <a:solidFill>
                  <a:srgbClr val="FF0000"/>
                </a:solidFill>
                <a:prstDash val="solid"/>
              </a:ln>
            </c:spPr>
          </c:marker>
          <c:cat>
            <c:numRef>
              <c:f>[国際会議グラフN2014.xlsx]n2009_8_7!$N$12:$N$18</c:f>
              <c:numCache>
                <c:formatCode>General</c:formatCode>
                <c:ptCount val="7"/>
                <c:pt idx="0">
                  <c:v>2007</c:v>
                </c:pt>
                <c:pt idx="1">
                  <c:v>2008</c:v>
                </c:pt>
                <c:pt idx="2">
                  <c:v>2009</c:v>
                </c:pt>
                <c:pt idx="3">
                  <c:v>2010</c:v>
                </c:pt>
                <c:pt idx="4">
                  <c:v>2011</c:v>
                </c:pt>
                <c:pt idx="5">
                  <c:v>2012</c:v>
                </c:pt>
                <c:pt idx="6">
                  <c:v>2013</c:v>
                </c:pt>
              </c:numCache>
            </c:numRef>
          </c:cat>
          <c:val>
            <c:numRef>
              <c:f>[国際会議グラフN2014.xlsx]n2009_8_7!$Q$12:$Q$18</c:f>
              <c:numCache>
                <c:formatCode>#,##0_ ;[Red]\-#,##0\ </c:formatCode>
                <c:ptCount val="7"/>
                <c:pt idx="0">
                  <c:v>124</c:v>
                </c:pt>
                <c:pt idx="1">
                  <c:v>144</c:v>
                </c:pt>
                <c:pt idx="2">
                  <c:v>183</c:v>
                </c:pt>
                <c:pt idx="3">
                  <c:v>152</c:v>
                </c:pt>
                <c:pt idx="4">
                  <c:v>135</c:v>
                </c:pt>
                <c:pt idx="5">
                  <c:v>281</c:v>
                </c:pt>
                <c:pt idx="6">
                  <c:v>314</c:v>
                </c:pt>
              </c:numCache>
            </c:numRef>
          </c:val>
          <c:smooth val="0"/>
        </c:ser>
        <c:ser>
          <c:idx val="4"/>
          <c:order val="3"/>
          <c:tx>
            <c:strRef>
              <c:f>[国際会議グラフN2014.xlsx]n2009_8_7!$R$7</c:f>
              <c:strCache>
                <c:ptCount val="1"/>
                <c:pt idx="0">
                  <c:v>京都</c:v>
                </c:pt>
              </c:strCache>
            </c:strRef>
          </c:tx>
          <c:spPr>
            <a:ln w="12700">
              <a:solidFill>
                <a:srgbClr val="FFC000"/>
              </a:solidFill>
              <a:prstDash val="solid"/>
            </a:ln>
          </c:spPr>
          <c:marker>
            <c:symbol val="triangle"/>
            <c:size val="5"/>
            <c:spPr>
              <a:solidFill>
                <a:srgbClr val="FFC000"/>
              </a:solidFill>
              <a:ln>
                <a:solidFill>
                  <a:srgbClr val="FFC000"/>
                </a:solidFill>
                <a:prstDash val="solid"/>
              </a:ln>
            </c:spPr>
          </c:marker>
          <c:cat>
            <c:numRef>
              <c:f>[国際会議グラフN2014.xlsx]n2009_8_7!$N$12:$N$18</c:f>
              <c:numCache>
                <c:formatCode>General</c:formatCode>
                <c:ptCount val="7"/>
                <c:pt idx="0">
                  <c:v>2007</c:v>
                </c:pt>
                <c:pt idx="1">
                  <c:v>2008</c:v>
                </c:pt>
                <c:pt idx="2">
                  <c:v>2009</c:v>
                </c:pt>
                <c:pt idx="3">
                  <c:v>2010</c:v>
                </c:pt>
                <c:pt idx="4">
                  <c:v>2011</c:v>
                </c:pt>
                <c:pt idx="5">
                  <c:v>2012</c:v>
                </c:pt>
                <c:pt idx="6">
                  <c:v>2013</c:v>
                </c:pt>
              </c:numCache>
            </c:numRef>
          </c:cat>
          <c:val>
            <c:numRef>
              <c:f>[国際会議グラフN2014.xlsx]n2009_8_7!$R$12:$R$18</c:f>
              <c:numCache>
                <c:formatCode>General</c:formatCode>
                <c:ptCount val="7"/>
                <c:pt idx="0">
                  <c:v>187</c:v>
                </c:pt>
                <c:pt idx="1">
                  <c:v>180</c:v>
                </c:pt>
                <c:pt idx="2">
                  <c:v>169</c:v>
                </c:pt>
                <c:pt idx="3">
                  <c:v>160</c:v>
                </c:pt>
                <c:pt idx="4">
                  <c:v>145</c:v>
                </c:pt>
                <c:pt idx="5">
                  <c:v>202</c:v>
                </c:pt>
                <c:pt idx="6">
                  <c:v>179</c:v>
                </c:pt>
              </c:numCache>
            </c:numRef>
          </c:val>
          <c:smooth val="0"/>
        </c:ser>
        <c:ser>
          <c:idx val="5"/>
          <c:order val="4"/>
          <c:tx>
            <c:strRef>
              <c:f>[国際会議グラフN2014.xlsx]n2009_8_7!$S$7</c:f>
              <c:strCache>
                <c:ptCount val="1"/>
                <c:pt idx="0">
                  <c:v>福岡</c:v>
                </c:pt>
              </c:strCache>
            </c:strRef>
          </c:tx>
          <c:spPr>
            <a:ln w="12700">
              <a:solidFill>
                <a:srgbClr val="7030A0"/>
              </a:solidFill>
              <a:prstDash val="solid"/>
            </a:ln>
          </c:spPr>
          <c:marker>
            <c:symbol val="circle"/>
            <c:size val="5"/>
            <c:spPr>
              <a:solidFill>
                <a:srgbClr val="800000"/>
              </a:solidFill>
              <a:ln>
                <a:solidFill>
                  <a:srgbClr val="7030A0"/>
                </a:solidFill>
                <a:prstDash val="solid"/>
              </a:ln>
            </c:spPr>
          </c:marker>
          <c:cat>
            <c:numRef>
              <c:f>[国際会議グラフN2014.xlsx]n2009_8_7!$N$12:$N$18</c:f>
              <c:numCache>
                <c:formatCode>General</c:formatCode>
                <c:ptCount val="7"/>
                <c:pt idx="0">
                  <c:v>2007</c:v>
                </c:pt>
                <c:pt idx="1">
                  <c:v>2008</c:v>
                </c:pt>
                <c:pt idx="2">
                  <c:v>2009</c:v>
                </c:pt>
                <c:pt idx="3">
                  <c:v>2010</c:v>
                </c:pt>
                <c:pt idx="4">
                  <c:v>2011</c:v>
                </c:pt>
                <c:pt idx="5">
                  <c:v>2012</c:v>
                </c:pt>
                <c:pt idx="6">
                  <c:v>2013</c:v>
                </c:pt>
              </c:numCache>
            </c:numRef>
          </c:cat>
          <c:val>
            <c:numRef>
              <c:f>[国際会議グラフN2014.xlsx]n2009_8_7!$S$12:$S$18</c:f>
              <c:numCache>
                <c:formatCode>General</c:formatCode>
                <c:ptCount val="7"/>
                <c:pt idx="0">
                  <c:v>194</c:v>
                </c:pt>
                <c:pt idx="1">
                  <c:v>219</c:v>
                </c:pt>
                <c:pt idx="2">
                  <c:v>278</c:v>
                </c:pt>
                <c:pt idx="3">
                  <c:v>269</c:v>
                </c:pt>
                <c:pt idx="4">
                  <c:v>268</c:v>
                </c:pt>
                <c:pt idx="5">
                  <c:v>301</c:v>
                </c:pt>
                <c:pt idx="6">
                  <c:v>312</c:v>
                </c:pt>
              </c:numCache>
            </c:numRef>
          </c:val>
          <c:smooth val="0"/>
        </c:ser>
        <c:dLbls>
          <c:showLegendKey val="0"/>
          <c:showVal val="0"/>
          <c:showCatName val="0"/>
          <c:showSerName val="0"/>
          <c:showPercent val="0"/>
          <c:showBubbleSize val="0"/>
        </c:dLbls>
        <c:marker val="1"/>
        <c:smooth val="0"/>
        <c:axId val="126056320"/>
        <c:axId val="126062592"/>
      </c:lineChart>
      <c:catAx>
        <c:axId val="126056320"/>
        <c:scaling>
          <c:orientation val="minMax"/>
        </c:scaling>
        <c:delete val="0"/>
        <c:axPos val="b"/>
        <c:numFmt formatCode="General" sourceLinked="1"/>
        <c:majorTickMark val="in"/>
        <c:minorTickMark val="none"/>
        <c:tickLblPos val="nextTo"/>
        <c:spPr>
          <a:ln w="3175">
            <a:solidFill>
              <a:srgbClr val="000000"/>
            </a:solidFill>
            <a:prstDash val="solid"/>
          </a:ln>
        </c:spPr>
        <c:txPr>
          <a:bodyPr rot="0" vert="horz"/>
          <a:lstStyle/>
          <a:p>
            <a:pPr>
              <a:defRPr sz="900" b="0" i="0" u="none" strike="noStrike" baseline="0">
                <a:solidFill>
                  <a:srgbClr val="000000"/>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126062592"/>
        <c:crosses val="autoZero"/>
        <c:auto val="1"/>
        <c:lblAlgn val="ctr"/>
        <c:lblOffset val="100"/>
        <c:tickLblSkip val="1"/>
        <c:tickMarkSkip val="1"/>
        <c:noMultiLvlLbl val="0"/>
      </c:catAx>
      <c:valAx>
        <c:axId val="126062592"/>
        <c:scaling>
          <c:orientation val="minMax"/>
          <c:max val="600"/>
        </c:scaling>
        <c:delete val="0"/>
        <c:axPos val="l"/>
        <c:title>
          <c:tx>
            <c:rich>
              <a:bodyPr rot="0" vert="horz"/>
              <a:lstStyle/>
              <a:p>
                <a:pPr algn="ctr">
                  <a:defRPr sz="1000" b="0" i="0" u="none" strike="noStrike" baseline="0">
                    <a:solidFill>
                      <a:srgbClr val="000000"/>
                    </a:solidFill>
                    <a:latin typeface="Meiryo UI" panose="020B0604030504040204" pitchFamily="50" charset="-128"/>
                    <a:ea typeface="Meiryo UI" panose="020B0604030504040204" pitchFamily="50" charset="-128"/>
                    <a:cs typeface="Meiryo UI" panose="020B0604030504040204" pitchFamily="50" charset="-128"/>
                  </a:defRPr>
                </a:pPr>
                <a:r>
                  <a:rPr lang="ja-JP" altLang="en-US">
                    <a:latin typeface="Meiryo UI" panose="020B0604030504040204" pitchFamily="50" charset="-128"/>
                    <a:ea typeface="Meiryo UI" panose="020B0604030504040204" pitchFamily="50" charset="-128"/>
                    <a:cs typeface="Meiryo UI" panose="020B0604030504040204" pitchFamily="50" charset="-128"/>
                  </a:rPr>
                  <a:t>（件）</a:t>
                </a:r>
              </a:p>
            </c:rich>
          </c:tx>
          <c:layout>
            <c:manualLayout>
              <c:xMode val="edge"/>
              <c:yMode val="edge"/>
              <c:x val="2.3543837442412199E-2"/>
              <c:y val="4.4003629280425359E-2"/>
            </c:manualLayout>
          </c:layout>
          <c:overlay val="0"/>
          <c:spPr>
            <a:noFill/>
            <a:ln w="25400">
              <a:noFill/>
            </a:ln>
          </c:spPr>
        </c:title>
        <c:numFmt formatCode="#,##0_ ;[Red]\-#,##0\ " sourceLinked="1"/>
        <c:majorTickMark val="in"/>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126056320"/>
        <c:crosses val="autoZero"/>
        <c:crossBetween val="between"/>
      </c:valAx>
      <c:valAx>
        <c:axId val="126064512"/>
        <c:scaling>
          <c:orientation val="minMax"/>
        </c:scaling>
        <c:delete val="0"/>
        <c:axPos val="r"/>
        <c:numFmt formatCode="#,##0_);[Red]\(#,##0\)" sourceLinked="1"/>
        <c:majorTickMark val="out"/>
        <c:minorTickMark val="none"/>
        <c:tickLblPos val="nextTo"/>
        <c:txPr>
          <a:bodyPr/>
          <a:lstStyle/>
          <a:p>
            <a:pPr>
              <a:defRPr sz="900">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126066048"/>
        <c:crosses val="max"/>
        <c:crossBetween val="between"/>
        <c:majorUnit val="500"/>
      </c:valAx>
      <c:catAx>
        <c:axId val="126066048"/>
        <c:scaling>
          <c:orientation val="minMax"/>
        </c:scaling>
        <c:delete val="1"/>
        <c:axPos val="b"/>
        <c:numFmt formatCode="General" sourceLinked="1"/>
        <c:majorTickMark val="out"/>
        <c:minorTickMark val="none"/>
        <c:tickLblPos val="nextTo"/>
        <c:crossAx val="126064512"/>
        <c:crosses val="autoZero"/>
        <c:auto val="1"/>
        <c:lblAlgn val="ctr"/>
        <c:lblOffset val="100"/>
        <c:noMultiLvlLbl val="0"/>
      </c:catAx>
      <c:spPr>
        <a:noFill/>
        <a:ln w="25400">
          <a:noFill/>
        </a:ln>
      </c:spPr>
    </c:plotArea>
    <c:plotVisOnly val="1"/>
    <c:dispBlanksAs val="gap"/>
    <c:showDLblsOverMax val="0"/>
  </c:chart>
  <c:spPr>
    <a:solidFill>
      <a:srgbClr val="FFFFFF"/>
    </a:solidFill>
    <a:ln w="3175">
      <a:solidFill>
        <a:srgbClr val="000000"/>
      </a:solidFill>
      <a:prstDash val="solid"/>
    </a:ln>
  </c:spPr>
  <c:txPr>
    <a:bodyPr/>
    <a:lstStyle/>
    <a:p>
      <a:pPr>
        <a:defRPr sz="1725" b="0" i="0" u="none" strike="noStrike" baseline="0">
          <a:solidFill>
            <a:srgbClr val="000000"/>
          </a:solidFill>
          <a:latin typeface="ＭＳ Ｐゴシック"/>
          <a:ea typeface="ＭＳ Ｐゴシック"/>
          <a:cs typeface="ＭＳ Ｐゴシック"/>
        </a:defRPr>
      </a:pPr>
      <a:endParaRPr lang="ja-JP"/>
    </a:p>
  </c:txPr>
  <c:externalData r:id="rId2">
    <c:autoUpdate val="0"/>
  </c:externalData>
  <c:userShapes r:id="rId3"/>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607174103237096E-2"/>
          <c:y val="5.1400554097404488E-2"/>
          <c:w val="0.83059492563429571"/>
          <c:h val="0.78619298710835506"/>
        </c:manualLayout>
      </c:layout>
      <c:lineChart>
        <c:grouping val="standard"/>
        <c:varyColors val="0"/>
        <c:ser>
          <c:idx val="0"/>
          <c:order val="0"/>
          <c:tx>
            <c:strRef>
              <c:f>Sheet1!$A$3</c:f>
              <c:strCache>
                <c:ptCount val="1"/>
                <c:pt idx="0">
                  <c:v>関西国際空港</c:v>
                </c:pt>
              </c:strCache>
            </c:strRef>
          </c:tx>
          <c:dLbls>
            <c:dLbl>
              <c:idx val="0"/>
              <c:layout>
                <c:manualLayout>
                  <c:x val="-8.3333333333333332E-3"/>
                  <c:y val="-3.7037037037037035E-2"/>
                </c:manualLayout>
              </c:layout>
              <c:showLegendKey val="0"/>
              <c:showVal val="1"/>
              <c:showCatName val="0"/>
              <c:showSerName val="0"/>
              <c:showPercent val="0"/>
              <c:showBubbleSize val="0"/>
            </c:dLbl>
            <c:dLbl>
              <c:idx val="1"/>
              <c:layout>
                <c:manualLayout>
                  <c:x val="-8.3333333333333332E-3"/>
                  <c:y val="-5.5555555555555552E-2"/>
                </c:manualLayout>
              </c:layout>
              <c:showLegendKey val="0"/>
              <c:showVal val="1"/>
              <c:showCatName val="0"/>
              <c:showSerName val="0"/>
              <c:showPercent val="0"/>
              <c:showBubbleSize val="0"/>
            </c:dLbl>
            <c:dLbl>
              <c:idx val="2"/>
              <c:layout>
                <c:manualLayout>
                  <c:x val="-8.3333333333333332E-3"/>
                  <c:y val="-5.0925925925925923E-2"/>
                </c:manualLayout>
              </c:layout>
              <c:showLegendKey val="0"/>
              <c:showVal val="1"/>
              <c:showCatName val="0"/>
              <c:showSerName val="0"/>
              <c:showPercent val="0"/>
              <c:showBubbleSize val="0"/>
            </c:dLbl>
            <c:dLbl>
              <c:idx val="3"/>
              <c:layout>
                <c:manualLayout>
                  <c:x val="-1.6666666666666666E-2"/>
                  <c:y val="-6.0185185185185272E-2"/>
                </c:manualLayout>
              </c:layout>
              <c:showLegendKey val="0"/>
              <c:showVal val="1"/>
              <c:showCatName val="0"/>
              <c:showSerName val="0"/>
              <c:showPercent val="0"/>
              <c:showBubbleSize val="0"/>
            </c:dLbl>
            <c:dLbl>
              <c:idx val="4"/>
              <c:layout>
                <c:manualLayout>
                  <c:x val="-2.5000000000000001E-2"/>
                  <c:y val="-5.5555555555555552E-2"/>
                </c:manualLayout>
              </c:layout>
              <c:showLegendKey val="0"/>
              <c:showVal val="1"/>
              <c:showCatName val="0"/>
              <c:showSerName val="0"/>
              <c:showPercent val="0"/>
              <c:showBubbleSize val="0"/>
            </c:dLbl>
            <c:txPr>
              <a:bodyPr/>
              <a:lstStyle/>
              <a:p>
                <a:pPr>
                  <a:defRPr sz="1200" b="1"/>
                </a:pPr>
                <a:endParaRPr lang="ja-JP"/>
              </a:p>
            </c:txPr>
            <c:showLegendKey val="0"/>
            <c:showVal val="1"/>
            <c:showCatName val="0"/>
            <c:showSerName val="0"/>
            <c:showPercent val="0"/>
            <c:showBubbleSize val="0"/>
            <c:showLeaderLines val="0"/>
          </c:dLbls>
          <c:cat>
            <c:strRef>
              <c:f>Sheet1!$B$2:$F$2</c:f>
              <c:strCache>
                <c:ptCount val="5"/>
                <c:pt idx="0">
                  <c:v>H22年</c:v>
                </c:pt>
                <c:pt idx="1">
                  <c:v>H23年</c:v>
                </c:pt>
                <c:pt idx="2">
                  <c:v>H24年</c:v>
                </c:pt>
                <c:pt idx="3">
                  <c:v>H25年</c:v>
                </c:pt>
                <c:pt idx="4">
                  <c:v>H26年</c:v>
                </c:pt>
              </c:strCache>
            </c:strRef>
          </c:cat>
          <c:val>
            <c:numRef>
              <c:f>Sheet1!$B$3:$F$3</c:f>
              <c:numCache>
                <c:formatCode>General</c:formatCode>
                <c:ptCount val="5"/>
                <c:pt idx="0">
                  <c:v>70.2</c:v>
                </c:pt>
                <c:pt idx="1">
                  <c:v>68.5</c:v>
                </c:pt>
                <c:pt idx="2">
                  <c:v>67.099999999999994</c:v>
                </c:pt>
                <c:pt idx="3">
                  <c:v>63.6</c:v>
                </c:pt>
                <c:pt idx="4">
                  <c:v>70</c:v>
                </c:pt>
              </c:numCache>
            </c:numRef>
          </c:val>
          <c:smooth val="0"/>
        </c:ser>
        <c:ser>
          <c:idx val="1"/>
          <c:order val="1"/>
          <c:tx>
            <c:strRef>
              <c:f>Sheet1!$A$4</c:f>
              <c:strCache>
                <c:ptCount val="1"/>
                <c:pt idx="0">
                  <c:v>中部国際空港</c:v>
                </c:pt>
              </c:strCache>
            </c:strRef>
          </c:tx>
          <c:dLbls>
            <c:dLbl>
              <c:idx val="1"/>
              <c:layout>
                <c:manualLayout>
                  <c:x val="0"/>
                  <c:y val="-4.6296296296296384E-2"/>
                </c:manualLayout>
              </c:layout>
              <c:showLegendKey val="0"/>
              <c:showVal val="1"/>
              <c:showCatName val="0"/>
              <c:showSerName val="0"/>
              <c:showPercent val="0"/>
              <c:showBubbleSize val="0"/>
            </c:dLbl>
            <c:dLbl>
              <c:idx val="2"/>
              <c:layout>
                <c:manualLayout>
                  <c:x val="-2.2222222222222223E-2"/>
                  <c:y val="-4.1666666666666664E-2"/>
                </c:manualLayout>
              </c:layout>
              <c:showLegendKey val="0"/>
              <c:showVal val="1"/>
              <c:showCatName val="0"/>
              <c:showSerName val="0"/>
              <c:showPercent val="0"/>
              <c:showBubbleSize val="0"/>
            </c:dLbl>
            <c:dLbl>
              <c:idx val="3"/>
              <c:layout>
                <c:manualLayout>
                  <c:x val="-1.9444444444444445E-2"/>
                  <c:y val="-4.629629629629621E-2"/>
                </c:manualLayout>
              </c:layout>
              <c:showLegendKey val="0"/>
              <c:showVal val="1"/>
              <c:showCatName val="0"/>
              <c:showSerName val="0"/>
              <c:showPercent val="0"/>
              <c:showBubbleSize val="0"/>
            </c:dLbl>
            <c:dLbl>
              <c:idx val="4"/>
              <c:layout>
                <c:manualLayout>
                  <c:x val="-2.2222222222222223E-2"/>
                  <c:y val="-5.5555555555555552E-2"/>
                </c:manualLayout>
              </c:layout>
              <c:showLegendKey val="0"/>
              <c:showVal val="1"/>
              <c:showCatName val="0"/>
              <c:showSerName val="0"/>
              <c:showPercent val="0"/>
              <c:showBubbleSize val="0"/>
            </c:dLbl>
            <c:txPr>
              <a:bodyPr/>
              <a:lstStyle/>
              <a:p>
                <a:pPr>
                  <a:defRPr sz="1200" b="1"/>
                </a:pPr>
                <a:endParaRPr lang="ja-JP"/>
              </a:p>
            </c:txPr>
            <c:showLegendKey val="0"/>
            <c:showVal val="1"/>
            <c:showCatName val="0"/>
            <c:showSerName val="0"/>
            <c:showPercent val="0"/>
            <c:showBubbleSize val="0"/>
            <c:showLeaderLines val="0"/>
          </c:dLbls>
          <c:cat>
            <c:strRef>
              <c:f>Sheet1!$B$2:$F$2</c:f>
              <c:strCache>
                <c:ptCount val="5"/>
                <c:pt idx="0">
                  <c:v>H22年</c:v>
                </c:pt>
                <c:pt idx="1">
                  <c:v>H23年</c:v>
                </c:pt>
                <c:pt idx="2">
                  <c:v>H24年</c:v>
                </c:pt>
                <c:pt idx="3">
                  <c:v>H25年</c:v>
                </c:pt>
                <c:pt idx="4">
                  <c:v>H26年</c:v>
                </c:pt>
              </c:strCache>
            </c:strRef>
          </c:cat>
          <c:val>
            <c:numRef>
              <c:f>Sheet1!$B$4:$F$4</c:f>
              <c:numCache>
                <c:formatCode>General</c:formatCode>
                <c:ptCount val="5"/>
                <c:pt idx="0">
                  <c:v>12</c:v>
                </c:pt>
                <c:pt idx="1">
                  <c:v>11.3</c:v>
                </c:pt>
                <c:pt idx="2">
                  <c:v>11.2</c:v>
                </c:pt>
                <c:pt idx="3">
                  <c:v>13.2</c:v>
                </c:pt>
                <c:pt idx="4">
                  <c:v>16.600000000000001</c:v>
                </c:pt>
              </c:numCache>
            </c:numRef>
          </c:val>
          <c:smooth val="0"/>
        </c:ser>
        <c:ser>
          <c:idx val="2"/>
          <c:order val="2"/>
          <c:tx>
            <c:strRef>
              <c:f>Sheet1!$A$5</c:f>
              <c:strCache>
                <c:ptCount val="1"/>
                <c:pt idx="0">
                  <c:v>成田国際空港</c:v>
                </c:pt>
              </c:strCache>
            </c:strRef>
          </c:tx>
          <c:dLbls>
            <c:dLbl>
              <c:idx val="0"/>
              <c:layout>
                <c:manualLayout>
                  <c:x val="0"/>
                  <c:y val="-1.8518518518518517E-2"/>
                </c:manualLayout>
              </c:layout>
              <c:showLegendKey val="0"/>
              <c:showVal val="1"/>
              <c:showCatName val="0"/>
              <c:showSerName val="0"/>
              <c:showPercent val="0"/>
              <c:showBubbleSize val="0"/>
            </c:dLbl>
            <c:dLbl>
              <c:idx val="1"/>
              <c:layout>
                <c:manualLayout>
                  <c:x val="-8.3333333333333332E-3"/>
                  <c:y val="-5.5555555555555552E-2"/>
                </c:manualLayout>
              </c:layout>
              <c:showLegendKey val="0"/>
              <c:showVal val="1"/>
              <c:showCatName val="0"/>
              <c:showSerName val="0"/>
              <c:showPercent val="0"/>
              <c:showBubbleSize val="0"/>
            </c:dLbl>
            <c:dLbl>
              <c:idx val="2"/>
              <c:layout>
                <c:manualLayout>
                  <c:x val="-1.9444444444444445E-2"/>
                  <c:y val="-5.0925925925925944E-2"/>
                </c:manualLayout>
              </c:layout>
              <c:showLegendKey val="0"/>
              <c:showVal val="1"/>
              <c:showCatName val="0"/>
              <c:showSerName val="0"/>
              <c:showPercent val="0"/>
              <c:showBubbleSize val="0"/>
            </c:dLbl>
            <c:dLbl>
              <c:idx val="3"/>
              <c:layout>
                <c:manualLayout>
                  <c:x val="-2.7777777777777776E-2"/>
                  <c:y val="-6.9444444444444448E-2"/>
                </c:manualLayout>
              </c:layout>
              <c:showLegendKey val="0"/>
              <c:showVal val="1"/>
              <c:showCatName val="0"/>
              <c:showSerName val="0"/>
              <c:showPercent val="0"/>
              <c:showBubbleSize val="0"/>
            </c:dLbl>
            <c:dLbl>
              <c:idx val="4"/>
              <c:layout>
                <c:manualLayout>
                  <c:x val="-2.2222222222222223E-2"/>
                  <c:y val="-5.555555555555558E-2"/>
                </c:manualLayout>
              </c:layout>
              <c:showLegendKey val="0"/>
              <c:showVal val="1"/>
              <c:showCatName val="0"/>
              <c:showSerName val="0"/>
              <c:showPercent val="0"/>
              <c:showBubbleSize val="0"/>
            </c:dLbl>
            <c:txPr>
              <a:bodyPr/>
              <a:lstStyle/>
              <a:p>
                <a:pPr>
                  <a:defRPr sz="1200" b="1"/>
                </a:pPr>
                <a:endParaRPr lang="ja-JP"/>
              </a:p>
            </c:txPr>
            <c:showLegendKey val="0"/>
            <c:showVal val="1"/>
            <c:showCatName val="0"/>
            <c:showSerName val="0"/>
            <c:showPercent val="0"/>
            <c:showBubbleSize val="0"/>
            <c:showLeaderLines val="0"/>
          </c:dLbls>
          <c:cat>
            <c:strRef>
              <c:f>Sheet1!$B$2:$F$2</c:f>
              <c:strCache>
                <c:ptCount val="5"/>
                <c:pt idx="0">
                  <c:v>H22年</c:v>
                </c:pt>
                <c:pt idx="1">
                  <c:v>H23年</c:v>
                </c:pt>
                <c:pt idx="2">
                  <c:v>H24年</c:v>
                </c:pt>
                <c:pt idx="3">
                  <c:v>H25年</c:v>
                </c:pt>
                <c:pt idx="4">
                  <c:v>H26年</c:v>
                </c:pt>
              </c:strCache>
            </c:strRef>
          </c:cat>
          <c:val>
            <c:numRef>
              <c:f>Sheet1!$B$5:$F$5</c:f>
              <c:numCache>
                <c:formatCode>General</c:formatCode>
                <c:ptCount val="5"/>
                <c:pt idx="0">
                  <c:v>212.6</c:v>
                </c:pt>
                <c:pt idx="1">
                  <c:v>189.9</c:v>
                </c:pt>
                <c:pt idx="2">
                  <c:v>195.2</c:v>
                </c:pt>
                <c:pt idx="3">
                  <c:v>194.1</c:v>
                </c:pt>
                <c:pt idx="4">
                  <c:v>204.3</c:v>
                </c:pt>
              </c:numCache>
            </c:numRef>
          </c:val>
          <c:smooth val="0"/>
        </c:ser>
        <c:dLbls>
          <c:showLegendKey val="0"/>
          <c:showVal val="0"/>
          <c:showCatName val="0"/>
          <c:showSerName val="0"/>
          <c:showPercent val="0"/>
          <c:showBubbleSize val="0"/>
        </c:dLbls>
        <c:marker val="1"/>
        <c:smooth val="0"/>
        <c:axId val="136622464"/>
        <c:axId val="136624000"/>
      </c:lineChart>
      <c:catAx>
        <c:axId val="136622464"/>
        <c:scaling>
          <c:orientation val="minMax"/>
        </c:scaling>
        <c:delete val="0"/>
        <c:axPos val="b"/>
        <c:majorTickMark val="out"/>
        <c:minorTickMark val="none"/>
        <c:tickLblPos val="nextTo"/>
        <c:txPr>
          <a:bodyPr/>
          <a:lstStyle/>
          <a:p>
            <a:pPr>
              <a:defRPr sz="1000">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136624000"/>
        <c:crosses val="autoZero"/>
        <c:auto val="1"/>
        <c:lblAlgn val="ctr"/>
        <c:lblOffset val="100"/>
        <c:noMultiLvlLbl val="0"/>
      </c:catAx>
      <c:valAx>
        <c:axId val="136624000"/>
        <c:scaling>
          <c:orientation val="minMax"/>
        </c:scaling>
        <c:delete val="0"/>
        <c:axPos val="l"/>
        <c:majorGridlines/>
        <c:numFmt formatCode="General" sourceLinked="1"/>
        <c:majorTickMark val="out"/>
        <c:minorTickMark val="none"/>
        <c:tickLblPos val="nextTo"/>
        <c:txPr>
          <a:bodyPr/>
          <a:lstStyle/>
          <a:p>
            <a:pPr>
              <a:defRPr sz="1200" b="0">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136622464"/>
        <c:crosses val="autoZero"/>
        <c:crossBetween val="between"/>
      </c:valAx>
    </c:plotArea>
    <c:plotVisOnly val="1"/>
    <c:dispBlanksAs val="gap"/>
    <c:showDLblsOverMax val="0"/>
  </c:chart>
  <c:externalData r:id="rId1">
    <c:autoUpdate val="0"/>
  </c:externalData>
  <c:userShapes r:id="rId2"/>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525240594925633"/>
          <c:y val="5.1400554097404488E-2"/>
          <c:w val="0.81474759405074371"/>
          <c:h val="0.82893919510061242"/>
        </c:manualLayout>
      </c:layout>
      <c:lineChart>
        <c:grouping val="standard"/>
        <c:varyColors val="0"/>
        <c:ser>
          <c:idx val="0"/>
          <c:order val="0"/>
          <c:tx>
            <c:strRef>
              <c:f>Sheet1!$A$14</c:f>
              <c:strCache>
                <c:ptCount val="1"/>
                <c:pt idx="0">
                  <c:v>関西国際空港</c:v>
                </c:pt>
              </c:strCache>
            </c:strRef>
          </c:tx>
          <c:dLbls>
            <c:dLbl>
              <c:idx val="0"/>
              <c:layout>
                <c:manualLayout>
                  <c:x val="-6.6666666666666666E-2"/>
                  <c:y val="-5.5555555555555552E-2"/>
                </c:manualLayout>
              </c:layout>
              <c:showLegendKey val="0"/>
              <c:showVal val="1"/>
              <c:showCatName val="0"/>
              <c:showSerName val="0"/>
              <c:showPercent val="0"/>
              <c:showBubbleSize val="0"/>
            </c:dLbl>
            <c:dLbl>
              <c:idx val="1"/>
              <c:layout>
                <c:manualLayout>
                  <c:x val="-5.5555555555555552E-2"/>
                  <c:y val="-5.0925925925925923E-2"/>
                </c:manualLayout>
              </c:layout>
              <c:showLegendKey val="0"/>
              <c:showVal val="1"/>
              <c:showCatName val="0"/>
              <c:showSerName val="0"/>
              <c:showPercent val="0"/>
              <c:showBubbleSize val="0"/>
            </c:dLbl>
            <c:dLbl>
              <c:idx val="2"/>
              <c:layout>
                <c:manualLayout>
                  <c:x val="-6.6666666666666666E-2"/>
                  <c:y val="-5.5555555555555469E-2"/>
                </c:manualLayout>
              </c:layout>
              <c:showLegendKey val="0"/>
              <c:showVal val="1"/>
              <c:showCatName val="0"/>
              <c:showSerName val="0"/>
              <c:showPercent val="0"/>
              <c:showBubbleSize val="0"/>
            </c:dLbl>
            <c:dLbl>
              <c:idx val="3"/>
              <c:layout>
                <c:manualLayout>
                  <c:x val="-4.7222222222222221E-2"/>
                  <c:y val="-3.2407407407407406E-2"/>
                </c:manualLayout>
              </c:layout>
              <c:showLegendKey val="0"/>
              <c:showVal val="1"/>
              <c:showCatName val="0"/>
              <c:showSerName val="0"/>
              <c:showPercent val="0"/>
              <c:showBubbleSize val="0"/>
            </c:dLbl>
            <c:dLbl>
              <c:idx val="4"/>
              <c:layout>
                <c:manualLayout>
                  <c:x val="-5.2777777777777778E-2"/>
                  <c:y val="-4.1666666666666664E-2"/>
                </c:manualLayout>
              </c:layout>
              <c:tx>
                <c:rich>
                  <a:bodyPr/>
                  <a:lstStyle/>
                  <a:p>
                    <a:r>
                      <a:rPr lang="en-US" altLang="en-US"/>
                      <a:t>84,719</a:t>
                    </a:r>
                  </a:p>
                </c:rich>
              </c:tx>
              <c:showLegendKey val="0"/>
              <c:showVal val="1"/>
              <c:showCatName val="0"/>
              <c:showSerName val="0"/>
              <c:showPercent val="0"/>
              <c:showBubbleSize val="0"/>
            </c:dLbl>
            <c:txPr>
              <a:bodyPr/>
              <a:lstStyle/>
              <a:p>
                <a:pPr>
                  <a:defRPr b="1">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1"/>
            <c:showCatName val="0"/>
            <c:showSerName val="0"/>
            <c:showPercent val="0"/>
            <c:showBubbleSize val="0"/>
            <c:showLeaderLines val="0"/>
          </c:dLbls>
          <c:cat>
            <c:strRef>
              <c:f>Sheet1!$B$13:$F$13</c:f>
              <c:strCache>
                <c:ptCount val="5"/>
                <c:pt idx="0">
                  <c:v>H22年</c:v>
                </c:pt>
                <c:pt idx="1">
                  <c:v>H23年</c:v>
                </c:pt>
                <c:pt idx="2">
                  <c:v>H24年</c:v>
                </c:pt>
                <c:pt idx="3">
                  <c:v>H25年</c:v>
                </c:pt>
                <c:pt idx="4">
                  <c:v>H26年</c:v>
                </c:pt>
              </c:strCache>
            </c:strRef>
          </c:cat>
          <c:val>
            <c:numRef>
              <c:f>Sheet1!$B$14:$F$14</c:f>
              <c:numCache>
                <c:formatCode>#,##0</c:formatCode>
                <c:ptCount val="5"/>
                <c:pt idx="0">
                  <c:v>69662</c:v>
                </c:pt>
                <c:pt idx="1">
                  <c:v>70465</c:v>
                </c:pt>
                <c:pt idx="2">
                  <c:v>68515</c:v>
                </c:pt>
                <c:pt idx="3">
                  <c:v>77374</c:v>
                </c:pt>
                <c:pt idx="4">
                  <c:v>84719</c:v>
                </c:pt>
              </c:numCache>
            </c:numRef>
          </c:val>
          <c:smooth val="0"/>
        </c:ser>
        <c:ser>
          <c:idx val="1"/>
          <c:order val="1"/>
          <c:tx>
            <c:strRef>
              <c:f>Sheet1!$A$15</c:f>
              <c:strCache>
                <c:ptCount val="1"/>
                <c:pt idx="0">
                  <c:v>中部国際空港</c:v>
                </c:pt>
              </c:strCache>
            </c:strRef>
          </c:tx>
          <c:dLbls>
            <c:dLbl>
              <c:idx val="0"/>
              <c:layout>
                <c:manualLayout>
                  <c:x val="-3.3333333333333333E-2"/>
                  <c:y val="-6.4814814814814728E-2"/>
                </c:manualLayout>
              </c:layout>
              <c:showLegendKey val="0"/>
              <c:showVal val="1"/>
              <c:showCatName val="0"/>
              <c:showSerName val="0"/>
              <c:showPercent val="0"/>
              <c:showBubbleSize val="0"/>
            </c:dLbl>
            <c:dLbl>
              <c:idx val="1"/>
              <c:layout>
                <c:manualLayout>
                  <c:x val="-2.7777777777777776E-2"/>
                  <c:y val="-4.1666666666666664E-2"/>
                </c:manualLayout>
              </c:layout>
              <c:showLegendKey val="0"/>
              <c:showVal val="1"/>
              <c:showCatName val="0"/>
              <c:showSerName val="0"/>
              <c:showPercent val="0"/>
              <c:showBubbleSize val="0"/>
            </c:dLbl>
            <c:dLbl>
              <c:idx val="2"/>
              <c:layout>
                <c:manualLayout>
                  <c:x val="-2.5000000000000001E-2"/>
                  <c:y val="-5.0925925925925923E-2"/>
                </c:manualLayout>
              </c:layout>
              <c:showLegendKey val="0"/>
              <c:showVal val="1"/>
              <c:showCatName val="0"/>
              <c:showSerName val="0"/>
              <c:showPercent val="0"/>
              <c:showBubbleSize val="0"/>
            </c:dLbl>
            <c:dLbl>
              <c:idx val="3"/>
              <c:layout>
                <c:manualLayout>
                  <c:x val="-4.1666666666666664E-2"/>
                  <c:y val="-4.1666666666666664E-2"/>
                </c:manualLayout>
              </c:layout>
              <c:showLegendKey val="0"/>
              <c:showVal val="1"/>
              <c:showCatName val="0"/>
              <c:showSerName val="0"/>
              <c:showPercent val="0"/>
              <c:showBubbleSize val="0"/>
            </c:dLbl>
            <c:dLbl>
              <c:idx val="4"/>
              <c:layout>
                <c:manualLayout>
                  <c:x val="-3.888888888888889E-2"/>
                  <c:y val="-4.1666666666666664E-2"/>
                </c:manualLayout>
              </c:layout>
              <c:tx>
                <c:rich>
                  <a:bodyPr/>
                  <a:lstStyle/>
                  <a:p>
                    <a:r>
                      <a:rPr lang="en-US" altLang="en-US"/>
                      <a:t>17,219</a:t>
                    </a:r>
                  </a:p>
                </c:rich>
              </c:tx>
              <c:showLegendKey val="0"/>
              <c:showVal val="1"/>
              <c:showCatName val="0"/>
              <c:showSerName val="0"/>
              <c:showPercent val="0"/>
              <c:showBubbleSize val="0"/>
            </c:dLbl>
            <c:txPr>
              <a:bodyPr/>
              <a:lstStyle/>
              <a:p>
                <a:pPr>
                  <a:defRPr b="1">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1"/>
            <c:showCatName val="0"/>
            <c:showSerName val="0"/>
            <c:showPercent val="0"/>
            <c:showBubbleSize val="0"/>
            <c:showLeaderLines val="0"/>
          </c:dLbls>
          <c:cat>
            <c:strRef>
              <c:f>Sheet1!$B$13:$F$13</c:f>
              <c:strCache>
                <c:ptCount val="5"/>
                <c:pt idx="0">
                  <c:v>H22年</c:v>
                </c:pt>
                <c:pt idx="1">
                  <c:v>H23年</c:v>
                </c:pt>
                <c:pt idx="2">
                  <c:v>H24年</c:v>
                </c:pt>
                <c:pt idx="3">
                  <c:v>H25年</c:v>
                </c:pt>
                <c:pt idx="4">
                  <c:v>H26年</c:v>
                </c:pt>
              </c:strCache>
            </c:strRef>
          </c:cat>
          <c:val>
            <c:numRef>
              <c:f>Sheet1!$B$15:$F$15</c:f>
              <c:numCache>
                <c:formatCode>#,##0</c:formatCode>
                <c:ptCount val="5"/>
                <c:pt idx="0">
                  <c:v>13662</c:v>
                </c:pt>
                <c:pt idx="1">
                  <c:v>14337</c:v>
                </c:pt>
                <c:pt idx="2">
                  <c:v>14677</c:v>
                </c:pt>
                <c:pt idx="3">
                  <c:v>15922</c:v>
                </c:pt>
                <c:pt idx="4">
                  <c:v>17219</c:v>
                </c:pt>
              </c:numCache>
            </c:numRef>
          </c:val>
          <c:smooth val="0"/>
        </c:ser>
        <c:ser>
          <c:idx val="2"/>
          <c:order val="2"/>
          <c:tx>
            <c:strRef>
              <c:f>Sheet1!$A$16</c:f>
              <c:strCache>
                <c:ptCount val="1"/>
                <c:pt idx="0">
                  <c:v>成田国際空港</c:v>
                </c:pt>
              </c:strCache>
            </c:strRef>
          </c:tx>
          <c:dLbls>
            <c:dLbl>
              <c:idx val="0"/>
              <c:layout>
                <c:manualLayout>
                  <c:x val="-5.2777777777777778E-2"/>
                  <c:y val="-5.0925925925925944E-2"/>
                </c:manualLayout>
              </c:layout>
              <c:showLegendKey val="0"/>
              <c:showVal val="1"/>
              <c:showCatName val="0"/>
              <c:showSerName val="0"/>
              <c:showPercent val="0"/>
              <c:showBubbleSize val="0"/>
            </c:dLbl>
            <c:dLbl>
              <c:idx val="1"/>
              <c:layout>
                <c:manualLayout>
                  <c:x val="-3.888888888888889E-2"/>
                  <c:y val="-6.0185185185185182E-2"/>
                </c:manualLayout>
              </c:layout>
              <c:showLegendKey val="0"/>
              <c:showVal val="1"/>
              <c:showCatName val="0"/>
              <c:showSerName val="0"/>
              <c:showPercent val="0"/>
              <c:showBubbleSize val="0"/>
            </c:dLbl>
            <c:dLbl>
              <c:idx val="2"/>
              <c:layout>
                <c:manualLayout>
                  <c:x val="-3.6111111111111108E-2"/>
                  <c:y val="-4.6296296296296294E-2"/>
                </c:manualLayout>
              </c:layout>
              <c:showLegendKey val="0"/>
              <c:showVal val="1"/>
              <c:showCatName val="0"/>
              <c:showSerName val="0"/>
              <c:showPercent val="0"/>
              <c:showBubbleSize val="0"/>
            </c:dLbl>
            <c:dLbl>
              <c:idx val="3"/>
              <c:layout>
                <c:manualLayout>
                  <c:x val="-3.3333333333333333E-2"/>
                  <c:y val="-4.1666666666666685E-2"/>
                </c:manualLayout>
              </c:layout>
              <c:showLegendKey val="0"/>
              <c:showVal val="1"/>
              <c:showCatName val="0"/>
              <c:showSerName val="0"/>
              <c:showPercent val="0"/>
              <c:showBubbleSize val="0"/>
            </c:dLbl>
            <c:dLbl>
              <c:idx val="4"/>
              <c:layout>
                <c:manualLayout>
                  <c:x val="-2.2222222222222223E-2"/>
                  <c:y val="-4.1666666666666644E-2"/>
                </c:manualLayout>
              </c:layout>
              <c:tx>
                <c:rich>
                  <a:bodyPr/>
                  <a:lstStyle/>
                  <a:p>
                    <a:r>
                      <a:rPr lang="en-US" altLang="en-US"/>
                      <a:t>197,732</a:t>
                    </a:r>
                  </a:p>
                </c:rich>
              </c:tx>
              <c:showLegendKey val="0"/>
              <c:showVal val="1"/>
              <c:showCatName val="0"/>
              <c:showSerName val="0"/>
              <c:showPercent val="0"/>
              <c:showBubbleSize val="0"/>
            </c:dLbl>
            <c:txPr>
              <a:bodyPr/>
              <a:lstStyle/>
              <a:p>
                <a:pPr>
                  <a:defRPr b="1">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1"/>
            <c:showCatName val="0"/>
            <c:showSerName val="0"/>
            <c:showPercent val="0"/>
            <c:showBubbleSize val="0"/>
            <c:showLeaderLines val="0"/>
          </c:dLbls>
          <c:cat>
            <c:strRef>
              <c:f>Sheet1!$B$13:$F$13</c:f>
              <c:strCache>
                <c:ptCount val="5"/>
                <c:pt idx="0">
                  <c:v>H22年</c:v>
                </c:pt>
                <c:pt idx="1">
                  <c:v>H23年</c:v>
                </c:pt>
                <c:pt idx="2">
                  <c:v>H24年</c:v>
                </c:pt>
                <c:pt idx="3">
                  <c:v>H25年</c:v>
                </c:pt>
                <c:pt idx="4">
                  <c:v>H26年</c:v>
                </c:pt>
              </c:strCache>
            </c:strRef>
          </c:cat>
          <c:val>
            <c:numRef>
              <c:f>Sheet1!$B$16:$F$16</c:f>
              <c:numCache>
                <c:formatCode>#,##0</c:formatCode>
                <c:ptCount val="5"/>
                <c:pt idx="0">
                  <c:v>202105</c:v>
                </c:pt>
                <c:pt idx="1">
                  <c:v>184694</c:v>
                </c:pt>
                <c:pt idx="2">
                  <c:v>172724</c:v>
                </c:pt>
                <c:pt idx="3">
                  <c:v>188442</c:v>
                </c:pt>
                <c:pt idx="4">
                  <c:v>197732</c:v>
                </c:pt>
              </c:numCache>
            </c:numRef>
          </c:val>
          <c:smooth val="0"/>
        </c:ser>
        <c:dLbls>
          <c:showLegendKey val="0"/>
          <c:showVal val="0"/>
          <c:showCatName val="0"/>
          <c:showSerName val="0"/>
          <c:showPercent val="0"/>
          <c:showBubbleSize val="0"/>
        </c:dLbls>
        <c:marker val="1"/>
        <c:smooth val="0"/>
        <c:axId val="137312896"/>
        <c:axId val="137343360"/>
      </c:lineChart>
      <c:catAx>
        <c:axId val="137312896"/>
        <c:scaling>
          <c:orientation val="minMax"/>
        </c:scaling>
        <c:delete val="0"/>
        <c:axPos val="b"/>
        <c:majorTickMark val="out"/>
        <c:minorTickMark val="none"/>
        <c:tickLblPos val="nextTo"/>
        <c:txPr>
          <a:bodyPr/>
          <a:lstStyle/>
          <a:p>
            <a:pPr>
              <a:defRPr b="1">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137343360"/>
        <c:crosses val="autoZero"/>
        <c:auto val="1"/>
        <c:lblAlgn val="ctr"/>
        <c:lblOffset val="100"/>
        <c:noMultiLvlLbl val="0"/>
      </c:catAx>
      <c:valAx>
        <c:axId val="137343360"/>
        <c:scaling>
          <c:orientation val="minMax"/>
        </c:scaling>
        <c:delete val="0"/>
        <c:axPos val="l"/>
        <c:majorGridlines/>
        <c:numFmt formatCode="#,##0" sourceLinked="1"/>
        <c:majorTickMark val="out"/>
        <c:minorTickMark val="none"/>
        <c:tickLblPos val="nextTo"/>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137312896"/>
        <c:crosses val="autoZero"/>
        <c:crossBetween val="between"/>
      </c:valAx>
    </c:plotArea>
    <c:plotVisOnly val="1"/>
    <c:dispBlanksAs val="gap"/>
    <c:showDLblsOverMax val="0"/>
  </c:chart>
  <c:externalData r:id="rId1">
    <c:autoUpdate val="0"/>
  </c:externalData>
  <c:userShapes r:id="rId2"/>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0"/>
            </a:pPr>
            <a:r>
              <a:rPr lang="ja-JP" altLang="en-US" sz="1200" b="0"/>
              <a:t>外貿定期コンテナ航路（近海・東南アジア）</a:t>
            </a:r>
          </a:p>
        </c:rich>
      </c:tx>
      <c:layout/>
      <c:overlay val="0"/>
    </c:title>
    <c:autoTitleDeleted val="0"/>
    <c:plotArea>
      <c:layout/>
      <c:lineChart>
        <c:grouping val="standard"/>
        <c:varyColors val="0"/>
        <c:ser>
          <c:idx val="0"/>
          <c:order val="0"/>
          <c:tx>
            <c:strRef>
              <c:f>外貿定期コンテナ航路!$D$4</c:f>
              <c:strCache>
                <c:ptCount val="1"/>
                <c:pt idx="0">
                  <c:v>東京港</c:v>
                </c:pt>
              </c:strCache>
            </c:strRef>
          </c:tx>
          <c:spPr>
            <a:ln w="19050"/>
          </c:spPr>
          <c:cat>
            <c:strRef>
              <c:f>外貿定期コンテナ航路!$B$6:$B$19</c:f>
              <c:strCache>
                <c:ptCount val="14"/>
                <c:pt idx="0">
                  <c:v>H13</c:v>
                </c:pt>
                <c:pt idx="1">
                  <c:v>H14</c:v>
                </c:pt>
                <c:pt idx="2">
                  <c:v>H15</c:v>
                </c:pt>
                <c:pt idx="3">
                  <c:v>H16</c:v>
                </c:pt>
                <c:pt idx="4">
                  <c:v>H17</c:v>
                </c:pt>
                <c:pt idx="5">
                  <c:v>H18</c:v>
                </c:pt>
                <c:pt idx="6">
                  <c:v>H19</c:v>
                </c:pt>
                <c:pt idx="7">
                  <c:v>H20</c:v>
                </c:pt>
                <c:pt idx="8">
                  <c:v>H21</c:v>
                </c:pt>
                <c:pt idx="9">
                  <c:v>H22</c:v>
                </c:pt>
                <c:pt idx="10">
                  <c:v>H23</c:v>
                </c:pt>
                <c:pt idx="11">
                  <c:v>H24</c:v>
                </c:pt>
                <c:pt idx="12">
                  <c:v>H25</c:v>
                </c:pt>
                <c:pt idx="13">
                  <c:v>H26</c:v>
                </c:pt>
              </c:strCache>
            </c:strRef>
          </c:cat>
          <c:val>
            <c:numRef>
              <c:f>外貿定期コンテナ航路!$D$6:$D$19</c:f>
              <c:numCache>
                <c:formatCode>General</c:formatCode>
                <c:ptCount val="14"/>
                <c:pt idx="0">
                  <c:v>55</c:v>
                </c:pt>
                <c:pt idx="1">
                  <c:v>54</c:v>
                </c:pt>
                <c:pt idx="2">
                  <c:v>47</c:v>
                </c:pt>
                <c:pt idx="3">
                  <c:v>50</c:v>
                </c:pt>
                <c:pt idx="4">
                  <c:v>98</c:v>
                </c:pt>
                <c:pt idx="5">
                  <c:v>84</c:v>
                </c:pt>
                <c:pt idx="6">
                  <c:v>83</c:v>
                </c:pt>
                <c:pt idx="7">
                  <c:v>78</c:v>
                </c:pt>
                <c:pt idx="8">
                  <c:v>76</c:v>
                </c:pt>
                <c:pt idx="9">
                  <c:v>74</c:v>
                </c:pt>
                <c:pt idx="10">
                  <c:v>82</c:v>
                </c:pt>
                <c:pt idx="11">
                  <c:v>82</c:v>
                </c:pt>
                <c:pt idx="12">
                  <c:v>81</c:v>
                </c:pt>
                <c:pt idx="13">
                  <c:v>60</c:v>
                </c:pt>
              </c:numCache>
            </c:numRef>
          </c:val>
          <c:smooth val="0"/>
        </c:ser>
        <c:ser>
          <c:idx val="1"/>
          <c:order val="1"/>
          <c:tx>
            <c:strRef>
              <c:f>外貿定期コンテナ航路!$E$4</c:f>
              <c:strCache>
                <c:ptCount val="1"/>
                <c:pt idx="0">
                  <c:v>横浜港</c:v>
                </c:pt>
              </c:strCache>
            </c:strRef>
          </c:tx>
          <c:spPr>
            <a:ln w="19050"/>
          </c:spPr>
          <c:cat>
            <c:strRef>
              <c:f>外貿定期コンテナ航路!$B$6:$B$19</c:f>
              <c:strCache>
                <c:ptCount val="14"/>
                <c:pt idx="0">
                  <c:v>H13</c:v>
                </c:pt>
                <c:pt idx="1">
                  <c:v>H14</c:v>
                </c:pt>
                <c:pt idx="2">
                  <c:v>H15</c:v>
                </c:pt>
                <c:pt idx="3">
                  <c:v>H16</c:v>
                </c:pt>
                <c:pt idx="4">
                  <c:v>H17</c:v>
                </c:pt>
                <c:pt idx="5">
                  <c:v>H18</c:v>
                </c:pt>
                <c:pt idx="6">
                  <c:v>H19</c:v>
                </c:pt>
                <c:pt idx="7">
                  <c:v>H20</c:v>
                </c:pt>
                <c:pt idx="8">
                  <c:v>H21</c:v>
                </c:pt>
                <c:pt idx="9">
                  <c:v>H22</c:v>
                </c:pt>
                <c:pt idx="10">
                  <c:v>H23</c:v>
                </c:pt>
                <c:pt idx="11">
                  <c:v>H24</c:v>
                </c:pt>
                <c:pt idx="12">
                  <c:v>H25</c:v>
                </c:pt>
                <c:pt idx="13">
                  <c:v>H26</c:v>
                </c:pt>
              </c:strCache>
            </c:strRef>
          </c:cat>
          <c:val>
            <c:numRef>
              <c:f>外貿定期コンテナ航路!$E$6:$E$19</c:f>
              <c:numCache>
                <c:formatCode>General</c:formatCode>
                <c:ptCount val="14"/>
                <c:pt idx="0">
                  <c:v>92</c:v>
                </c:pt>
                <c:pt idx="1">
                  <c:v>84</c:v>
                </c:pt>
                <c:pt idx="2">
                  <c:v>58</c:v>
                </c:pt>
                <c:pt idx="3">
                  <c:v>63</c:v>
                </c:pt>
                <c:pt idx="4">
                  <c:v>100</c:v>
                </c:pt>
                <c:pt idx="5">
                  <c:v>90</c:v>
                </c:pt>
                <c:pt idx="6">
                  <c:v>79</c:v>
                </c:pt>
                <c:pt idx="7">
                  <c:v>73</c:v>
                </c:pt>
                <c:pt idx="8">
                  <c:v>72</c:v>
                </c:pt>
                <c:pt idx="9">
                  <c:v>71</c:v>
                </c:pt>
                <c:pt idx="10">
                  <c:v>84</c:v>
                </c:pt>
                <c:pt idx="11">
                  <c:v>68</c:v>
                </c:pt>
                <c:pt idx="12">
                  <c:v>72.5</c:v>
                </c:pt>
                <c:pt idx="13">
                  <c:v>57</c:v>
                </c:pt>
              </c:numCache>
            </c:numRef>
          </c:val>
          <c:smooth val="0"/>
        </c:ser>
        <c:ser>
          <c:idx val="2"/>
          <c:order val="2"/>
          <c:tx>
            <c:strRef>
              <c:f>外貿定期コンテナ航路!$F$4</c:f>
              <c:strCache>
                <c:ptCount val="1"/>
                <c:pt idx="0">
                  <c:v>名古屋港</c:v>
                </c:pt>
              </c:strCache>
            </c:strRef>
          </c:tx>
          <c:spPr>
            <a:ln w="19050"/>
          </c:spPr>
          <c:cat>
            <c:strRef>
              <c:f>外貿定期コンテナ航路!$B$6:$B$19</c:f>
              <c:strCache>
                <c:ptCount val="14"/>
                <c:pt idx="0">
                  <c:v>H13</c:v>
                </c:pt>
                <c:pt idx="1">
                  <c:v>H14</c:v>
                </c:pt>
                <c:pt idx="2">
                  <c:v>H15</c:v>
                </c:pt>
                <c:pt idx="3">
                  <c:v>H16</c:v>
                </c:pt>
                <c:pt idx="4">
                  <c:v>H17</c:v>
                </c:pt>
                <c:pt idx="5">
                  <c:v>H18</c:v>
                </c:pt>
                <c:pt idx="6">
                  <c:v>H19</c:v>
                </c:pt>
                <c:pt idx="7">
                  <c:v>H20</c:v>
                </c:pt>
                <c:pt idx="8">
                  <c:v>H21</c:v>
                </c:pt>
                <c:pt idx="9">
                  <c:v>H22</c:v>
                </c:pt>
                <c:pt idx="10">
                  <c:v>H23</c:v>
                </c:pt>
                <c:pt idx="11">
                  <c:v>H24</c:v>
                </c:pt>
                <c:pt idx="12">
                  <c:v>H25</c:v>
                </c:pt>
                <c:pt idx="13">
                  <c:v>H26</c:v>
                </c:pt>
              </c:strCache>
            </c:strRef>
          </c:cat>
          <c:val>
            <c:numRef>
              <c:f>外貿定期コンテナ航路!$F$6:$F$19</c:f>
              <c:numCache>
                <c:formatCode>General</c:formatCode>
                <c:ptCount val="14"/>
                <c:pt idx="0">
                  <c:v>76</c:v>
                </c:pt>
                <c:pt idx="1">
                  <c:v>71</c:v>
                </c:pt>
                <c:pt idx="2">
                  <c:v>53</c:v>
                </c:pt>
                <c:pt idx="3">
                  <c:v>50</c:v>
                </c:pt>
                <c:pt idx="4">
                  <c:v>87</c:v>
                </c:pt>
                <c:pt idx="5">
                  <c:v>82</c:v>
                </c:pt>
                <c:pt idx="6">
                  <c:v>70</c:v>
                </c:pt>
                <c:pt idx="7">
                  <c:v>63</c:v>
                </c:pt>
                <c:pt idx="8">
                  <c:v>63</c:v>
                </c:pt>
                <c:pt idx="9">
                  <c:v>60</c:v>
                </c:pt>
                <c:pt idx="10">
                  <c:v>75</c:v>
                </c:pt>
                <c:pt idx="11">
                  <c:v>76</c:v>
                </c:pt>
                <c:pt idx="12">
                  <c:v>68.5</c:v>
                </c:pt>
                <c:pt idx="13">
                  <c:v>54.4</c:v>
                </c:pt>
              </c:numCache>
            </c:numRef>
          </c:val>
          <c:smooth val="0"/>
        </c:ser>
        <c:ser>
          <c:idx val="3"/>
          <c:order val="3"/>
          <c:tx>
            <c:strRef>
              <c:f>外貿定期コンテナ航路!$G$4</c:f>
              <c:strCache>
                <c:ptCount val="1"/>
                <c:pt idx="0">
                  <c:v>大阪港</c:v>
                </c:pt>
              </c:strCache>
            </c:strRef>
          </c:tx>
          <c:spPr>
            <a:ln w="38100"/>
          </c:spPr>
          <c:cat>
            <c:strRef>
              <c:f>外貿定期コンテナ航路!$B$6:$B$19</c:f>
              <c:strCache>
                <c:ptCount val="14"/>
                <c:pt idx="0">
                  <c:v>H13</c:v>
                </c:pt>
                <c:pt idx="1">
                  <c:v>H14</c:v>
                </c:pt>
                <c:pt idx="2">
                  <c:v>H15</c:v>
                </c:pt>
                <c:pt idx="3">
                  <c:v>H16</c:v>
                </c:pt>
                <c:pt idx="4">
                  <c:v>H17</c:v>
                </c:pt>
                <c:pt idx="5">
                  <c:v>H18</c:v>
                </c:pt>
                <c:pt idx="6">
                  <c:v>H19</c:v>
                </c:pt>
                <c:pt idx="7">
                  <c:v>H20</c:v>
                </c:pt>
                <c:pt idx="8">
                  <c:v>H21</c:v>
                </c:pt>
                <c:pt idx="9">
                  <c:v>H22</c:v>
                </c:pt>
                <c:pt idx="10">
                  <c:v>H23</c:v>
                </c:pt>
                <c:pt idx="11">
                  <c:v>H24</c:v>
                </c:pt>
                <c:pt idx="12">
                  <c:v>H25</c:v>
                </c:pt>
                <c:pt idx="13">
                  <c:v>H26</c:v>
                </c:pt>
              </c:strCache>
            </c:strRef>
          </c:cat>
          <c:val>
            <c:numRef>
              <c:f>外貿定期コンテナ航路!$G$6:$G$19</c:f>
              <c:numCache>
                <c:formatCode>General</c:formatCode>
                <c:ptCount val="14"/>
                <c:pt idx="0">
                  <c:v>92</c:v>
                </c:pt>
                <c:pt idx="1">
                  <c:v>87</c:v>
                </c:pt>
                <c:pt idx="2">
                  <c:v>63</c:v>
                </c:pt>
                <c:pt idx="3">
                  <c:v>74</c:v>
                </c:pt>
                <c:pt idx="4">
                  <c:v>110</c:v>
                </c:pt>
                <c:pt idx="5">
                  <c:v>89</c:v>
                </c:pt>
                <c:pt idx="6">
                  <c:v>74</c:v>
                </c:pt>
                <c:pt idx="7">
                  <c:v>69</c:v>
                </c:pt>
                <c:pt idx="8">
                  <c:v>65</c:v>
                </c:pt>
                <c:pt idx="9">
                  <c:v>65</c:v>
                </c:pt>
                <c:pt idx="10">
                  <c:v>74</c:v>
                </c:pt>
                <c:pt idx="11">
                  <c:v>74</c:v>
                </c:pt>
                <c:pt idx="12">
                  <c:v>70.7</c:v>
                </c:pt>
                <c:pt idx="13">
                  <c:v>62.6</c:v>
                </c:pt>
              </c:numCache>
            </c:numRef>
          </c:val>
          <c:smooth val="0"/>
        </c:ser>
        <c:ser>
          <c:idx val="4"/>
          <c:order val="4"/>
          <c:tx>
            <c:strRef>
              <c:f>外貿定期コンテナ航路!$H$4</c:f>
              <c:strCache>
                <c:ptCount val="1"/>
                <c:pt idx="0">
                  <c:v>神戸港</c:v>
                </c:pt>
              </c:strCache>
            </c:strRef>
          </c:tx>
          <c:spPr>
            <a:ln w="38100"/>
          </c:spPr>
          <c:cat>
            <c:strRef>
              <c:f>外貿定期コンテナ航路!$B$6:$B$19</c:f>
              <c:strCache>
                <c:ptCount val="14"/>
                <c:pt idx="0">
                  <c:v>H13</c:v>
                </c:pt>
                <c:pt idx="1">
                  <c:v>H14</c:v>
                </c:pt>
                <c:pt idx="2">
                  <c:v>H15</c:v>
                </c:pt>
                <c:pt idx="3">
                  <c:v>H16</c:v>
                </c:pt>
                <c:pt idx="4">
                  <c:v>H17</c:v>
                </c:pt>
                <c:pt idx="5">
                  <c:v>H18</c:v>
                </c:pt>
                <c:pt idx="6">
                  <c:v>H19</c:v>
                </c:pt>
                <c:pt idx="7">
                  <c:v>H20</c:v>
                </c:pt>
                <c:pt idx="8">
                  <c:v>H21</c:v>
                </c:pt>
                <c:pt idx="9">
                  <c:v>H22</c:v>
                </c:pt>
                <c:pt idx="10">
                  <c:v>H23</c:v>
                </c:pt>
                <c:pt idx="11">
                  <c:v>H24</c:v>
                </c:pt>
                <c:pt idx="12">
                  <c:v>H25</c:v>
                </c:pt>
                <c:pt idx="13">
                  <c:v>H26</c:v>
                </c:pt>
              </c:strCache>
            </c:strRef>
          </c:cat>
          <c:val>
            <c:numRef>
              <c:f>外貿定期コンテナ航路!$H$6:$H$19</c:f>
              <c:numCache>
                <c:formatCode>General</c:formatCode>
                <c:ptCount val="14"/>
                <c:pt idx="0">
                  <c:v>91</c:v>
                </c:pt>
                <c:pt idx="1">
                  <c:v>81</c:v>
                </c:pt>
                <c:pt idx="2">
                  <c:v>63</c:v>
                </c:pt>
                <c:pt idx="3">
                  <c:v>69</c:v>
                </c:pt>
                <c:pt idx="4">
                  <c:v>87</c:v>
                </c:pt>
                <c:pt idx="5">
                  <c:v>78</c:v>
                </c:pt>
                <c:pt idx="6">
                  <c:v>76</c:v>
                </c:pt>
                <c:pt idx="7">
                  <c:v>68</c:v>
                </c:pt>
                <c:pt idx="8">
                  <c:v>67</c:v>
                </c:pt>
                <c:pt idx="9">
                  <c:v>67</c:v>
                </c:pt>
                <c:pt idx="10">
                  <c:v>69</c:v>
                </c:pt>
                <c:pt idx="11">
                  <c:v>69</c:v>
                </c:pt>
                <c:pt idx="12">
                  <c:v>72</c:v>
                </c:pt>
                <c:pt idx="13">
                  <c:v>62.6</c:v>
                </c:pt>
              </c:numCache>
            </c:numRef>
          </c:val>
          <c:smooth val="0"/>
        </c:ser>
        <c:dLbls>
          <c:showLegendKey val="0"/>
          <c:showVal val="0"/>
          <c:showCatName val="0"/>
          <c:showSerName val="0"/>
          <c:showPercent val="0"/>
          <c:showBubbleSize val="0"/>
        </c:dLbls>
        <c:marker val="1"/>
        <c:smooth val="0"/>
        <c:axId val="137490816"/>
        <c:axId val="137492352"/>
      </c:lineChart>
      <c:catAx>
        <c:axId val="137490816"/>
        <c:scaling>
          <c:orientation val="minMax"/>
        </c:scaling>
        <c:delete val="0"/>
        <c:axPos val="b"/>
        <c:numFmt formatCode="General" sourceLinked="1"/>
        <c:majorTickMark val="out"/>
        <c:minorTickMark val="none"/>
        <c:tickLblPos val="nextTo"/>
        <c:txPr>
          <a:bodyPr rot="0" vert="horz"/>
          <a:lstStyle/>
          <a:p>
            <a:pPr>
              <a:defRPr sz="900"/>
            </a:pPr>
            <a:endParaRPr lang="ja-JP"/>
          </a:p>
        </c:txPr>
        <c:crossAx val="137492352"/>
        <c:crosses val="autoZero"/>
        <c:auto val="1"/>
        <c:lblAlgn val="ctr"/>
        <c:lblOffset val="100"/>
        <c:tickLblSkip val="1"/>
        <c:noMultiLvlLbl val="0"/>
      </c:catAx>
      <c:valAx>
        <c:axId val="137492352"/>
        <c:scaling>
          <c:orientation val="minMax"/>
          <c:max val="110"/>
          <c:min val="40"/>
        </c:scaling>
        <c:delete val="0"/>
        <c:axPos val="l"/>
        <c:majorGridlines/>
        <c:title>
          <c:tx>
            <c:rich>
              <a:bodyPr rot="0" vert="eaVert"/>
              <a:lstStyle/>
              <a:p>
                <a:pPr>
                  <a:defRPr b="0"/>
                </a:pPr>
                <a:r>
                  <a:rPr lang="ja-JP" altLang="en-US" b="0"/>
                  <a:t>週／便</a:t>
                </a:r>
              </a:p>
            </c:rich>
          </c:tx>
          <c:layout/>
          <c:overlay val="0"/>
        </c:title>
        <c:numFmt formatCode="General" sourceLinked="1"/>
        <c:majorTickMark val="out"/>
        <c:minorTickMark val="none"/>
        <c:tickLblPos val="nextTo"/>
        <c:crossAx val="137490816"/>
        <c:crosses val="autoZero"/>
        <c:crossBetween val="between"/>
      </c:valAx>
      <c:spPr>
        <a:noFill/>
        <a:ln>
          <a:noFill/>
        </a:ln>
      </c:spPr>
    </c:plotArea>
    <c:legend>
      <c:legendPos val="b"/>
      <c:layout/>
      <c:overlay val="0"/>
    </c:legend>
    <c:plotVisOnly val="1"/>
    <c:dispBlanksAs val="gap"/>
    <c:showDLblsOverMax val="0"/>
  </c:chart>
  <c:spPr>
    <a:noFill/>
    <a:ln>
      <a:noFill/>
    </a:ln>
  </c:sp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0"/>
            </a:pPr>
            <a:r>
              <a:rPr lang="ja-JP" altLang="en-US" sz="1200" b="0"/>
              <a:t>外貿コンテナ取扱個数</a:t>
            </a:r>
          </a:p>
        </c:rich>
      </c:tx>
      <c:layout/>
      <c:overlay val="0"/>
    </c:title>
    <c:autoTitleDeleted val="0"/>
    <c:plotArea>
      <c:layout/>
      <c:lineChart>
        <c:grouping val="standard"/>
        <c:varyColors val="0"/>
        <c:ser>
          <c:idx val="0"/>
          <c:order val="0"/>
          <c:tx>
            <c:strRef>
              <c:f>外貿コンテナ個数!$C$3</c:f>
              <c:strCache>
                <c:ptCount val="1"/>
                <c:pt idx="0">
                  <c:v>東京港</c:v>
                </c:pt>
              </c:strCache>
            </c:strRef>
          </c:tx>
          <c:spPr>
            <a:ln w="19050"/>
          </c:spPr>
          <c:cat>
            <c:strRef>
              <c:f>外貿コンテナ個数!$B$4:$B$14</c:f>
              <c:strCache>
                <c:ptCount val="11"/>
                <c:pt idx="0">
                  <c:v>H15</c:v>
                </c:pt>
                <c:pt idx="1">
                  <c:v>H16</c:v>
                </c:pt>
                <c:pt idx="2">
                  <c:v>H17</c:v>
                </c:pt>
                <c:pt idx="3">
                  <c:v>H18</c:v>
                </c:pt>
                <c:pt idx="4">
                  <c:v>H19</c:v>
                </c:pt>
                <c:pt idx="5">
                  <c:v>H20</c:v>
                </c:pt>
                <c:pt idx="6">
                  <c:v>H21</c:v>
                </c:pt>
                <c:pt idx="7">
                  <c:v>H22</c:v>
                </c:pt>
                <c:pt idx="8">
                  <c:v>H23</c:v>
                </c:pt>
                <c:pt idx="9">
                  <c:v>H24</c:v>
                </c:pt>
                <c:pt idx="10">
                  <c:v>H25</c:v>
                </c:pt>
              </c:strCache>
            </c:strRef>
          </c:cat>
          <c:val>
            <c:numRef>
              <c:f>外貿コンテナ個数!$C$4:$C$14</c:f>
              <c:numCache>
                <c:formatCode>#,##0_);[Red]\(#,##0\)</c:formatCode>
                <c:ptCount val="11"/>
                <c:pt idx="0">
                  <c:v>3074794</c:v>
                </c:pt>
                <c:pt idx="1">
                  <c:v>3358257</c:v>
                </c:pt>
                <c:pt idx="2">
                  <c:v>3597588</c:v>
                </c:pt>
                <c:pt idx="3">
                  <c:v>3695839</c:v>
                </c:pt>
                <c:pt idx="4">
                  <c:v>3720462</c:v>
                </c:pt>
                <c:pt idx="5">
                  <c:v>3727290</c:v>
                </c:pt>
                <c:pt idx="6">
                  <c:v>3399269</c:v>
                </c:pt>
                <c:pt idx="7">
                  <c:v>3816216</c:v>
                </c:pt>
                <c:pt idx="8">
                  <c:v>4143553</c:v>
                </c:pt>
                <c:pt idx="9">
                  <c:v>4235264</c:v>
                </c:pt>
                <c:pt idx="10" formatCode="#,##0">
                  <c:v>4353394</c:v>
                </c:pt>
              </c:numCache>
            </c:numRef>
          </c:val>
          <c:smooth val="0"/>
        </c:ser>
        <c:ser>
          <c:idx val="1"/>
          <c:order val="1"/>
          <c:tx>
            <c:strRef>
              <c:f>外貿コンテナ個数!$D$3</c:f>
              <c:strCache>
                <c:ptCount val="1"/>
                <c:pt idx="0">
                  <c:v>横浜港</c:v>
                </c:pt>
              </c:strCache>
            </c:strRef>
          </c:tx>
          <c:spPr>
            <a:ln w="19050"/>
          </c:spPr>
          <c:cat>
            <c:strRef>
              <c:f>外貿コンテナ個数!$B$4:$B$14</c:f>
              <c:strCache>
                <c:ptCount val="11"/>
                <c:pt idx="0">
                  <c:v>H15</c:v>
                </c:pt>
                <c:pt idx="1">
                  <c:v>H16</c:v>
                </c:pt>
                <c:pt idx="2">
                  <c:v>H17</c:v>
                </c:pt>
                <c:pt idx="3">
                  <c:v>H18</c:v>
                </c:pt>
                <c:pt idx="4">
                  <c:v>H19</c:v>
                </c:pt>
                <c:pt idx="5">
                  <c:v>H20</c:v>
                </c:pt>
                <c:pt idx="6">
                  <c:v>H21</c:v>
                </c:pt>
                <c:pt idx="7">
                  <c:v>H22</c:v>
                </c:pt>
                <c:pt idx="8">
                  <c:v>H23</c:v>
                </c:pt>
                <c:pt idx="9">
                  <c:v>H24</c:v>
                </c:pt>
                <c:pt idx="10">
                  <c:v>H25</c:v>
                </c:pt>
              </c:strCache>
            </c:strRef>
          </c:cat>
          <c:val>
            <c:numRef>
              <c:f>外貿コンテナ個数!$D$4:$D$14</c:f>
              <c:numCache>
                <c:formatCode>#,##0_);[Red]\(#,##0\)</c:formatCode>
                <c:ptCount val="11"/>
                <c:pt idx="0">
                  <c:v>2414637</c:v>
                </c:pt>
                <c:pt idx="1">
                  <c:v>2606502</c:v>
                </c:pt>
                <c:pt idx="2">
                  <c:v>2726572</c:v>
                </c:pt>
                <c:pt idx="3">
                  <c:v>2979681</c:v>
                </c:pt>
                <c:pt idx="4">
                  <c:v>3182089</c:v>
                </c:pt>
                <c:pt idx="5">
                  <c:v>3203871</c:v>
                </c:pt>
                <c:pt idx="6">
                  <c:v>2555237</c:v>
                </c:pt>
                <c:pt idx="7">
                  <c:v>2989555</c:v>
                </c:pt>
                <c:pt idx="8">
                  <c:v>2802874</c:v>
                </c:pt>
                <c:pt idx="9">
                  <c:v>2731232</c:v>
                </c:pt>
                <c:pt idx="10" formatCode="#,##0">
                  <c:v>2588074</c:v>
                </c:pt>
              </c:numCache>
            </c:numRef>
          </c:val>
          <c:smooth val="0"/>
        </c:ser>
        <c:ser>
          <c:idx val="2"/>
          <c:order val="2"/>
          <c:tx>
            <c:strRef>
              <c:f>外貿コンテナ個数!$E$3</c:f>
              <c:strCache>
                <c:ptCount val="1"/>
                <c:pt idx="0">
                  <c:v>名古屋港</c:v>
                </c:pt>
              </c:strCache>
            </c:strRef>
          </c:tx>
          <c:spPr>
            <a:ln w="19050"/>
          </c:spPr>
          <c:cat>
            <c:strRef>
              <c:f>外貿コンテナ個数!$B$4:$B$14</c:f>
              <c:strCache>
                <c:ptCount val="11"/>
                <c:pt idx="0">
                  <c:v>H15</c:v>
                </c:pt>
                <c:pt idx="1">
                  <c:v>H16</c:v>
                </c:pt>
                <c:pt idx="2">
                  <c:v>H17</c:v>
                </c:pt>
                <c:pt idx="3">
                  <c:v>H18</c:v>
                </c:pt>
                <c:pt idx="4">
                  <c:v>H19</c:v>
                </c:pt>
                <c:pt idx="5">
                  <c:v>H20</c:v>
                </c:pt>
                <c:pt idx="6">
                  <c:v>H21</c:v>
                </c:pt>
                <c:pt idx="7">
                  <c:v>H22</c:v>
                </c:pt>
                <c:pt idx="8">
                  <c:v>H23</c:v>
                </c:pt>
                <c:pt idx="9">
                  <c:v>H24</c:v>
                </c:pt>
                <c:pt idx="10">
                  <c:v>H25</c:v>
                </c:pt>
              </c:strCache>
            </c:strRef>
          </c:cat>
          <c:val>
            <c:numRef>
              <c:f>外貿コンテナ個数!$E$4:$E$14</c:f>
              <c:numCache>
                <c:formatCode>#,##0_);[Red]\(#,##0\)</c:formatCode>
                <c:ptCount val="11"/>
                <c:pt idx="0">
                  <c:v>1929861</c:v>
                </c:pt>
                <c:pt idx="1">
                  <c:v>2155415</c:v>
                </c:pt>
                <c:pt idx="2">
                  <c:v>2307150</c:v>
                </c:pt>
                <c:pt idx="3">
                  <c:v>2512796</c:v>
                </c:pt>
                <c:pt idx="4">
                  <c:v>2638447</c:v>
                </c:pt>
                <c:pt idx="5">
                  <c:v>2630517</c:v>
                </c:pt>
                <c:pt idx="6">
                  <c:v>2051863</c:v>
                </c:pt>
                <c:pt idx="7">
                  <c:v>2394620</c:v>
                </c:pt>
                <c:pt idx="8">
                  <c:v>2472264</c:v>
                </c:pt>
                <c:pt idx="9">
                  <c:v>2492502</c:v>
                </c:pt>
                <c:pt idx="10" formatCode="#,##0">
                  <c:v>2530154</c:v>
                </c:pt>
              </c:numCache>
            </c:numRef>
          </c:val>
          <c:smooth val="0"/>
        </c:ser>
        <c:ser>
          <c:idx val="3"/>
          <c:order val="3"/>
          <c:tx>
            <c:strRef>
              <c:f>外貿コンテナ個数!$F$3</c:f>
              <c:strCache>
                <c:ptCount val="1"/>
                <c:pt idx="0">
                  <c:v>大阪港</c:v>
                </c:pt>
              </c:strCache>
            </c:strRef>
          </c:tx>
          <c:spPr>
            <a:ln w="38100"/>
          </c:spPr>
          <c:cat>
            <c:strRef>
              <c:f>外貿コンテナ個数!$B$4:$B$14</c:f>
              <c:strCache>
                <c:ptCount val="11"/>
                <c:pt idx="0">
                  <c:v>H15</c:v>
                </c:pt>
                <c:pt idx="1">
                  <c:v>H16</c:v>
                </c:pt>
                <c:pt idx="2">
                  <c:v>H17</c:v>
                </c:pt>
                <c:pt idx="3">
                  <c:v>H18</c:v>
                </c:pt>
                <c:pt idx="4">
                  <c:v>H19</c:v>
                </c:pt>
                <c:pt idx="5">
                  <c:v>H20</c:v>
                </c:pt>
                <c:pt idx="6">
                  <c:v>H21</c:v>
                </c:pt>
                <c:pt idx="7">
                  <c:v>H22</c:v>
                </c:pt>
                <c:pt idx="8">
                  <c:v>H23</c:v>
                </c:pt>
                <c:pt idx="9">
                  <c:v>H24</c:v>
                </c:pt>
                <c:pt idx="10">
                  <c:v>H25</c:v>
                </c:pt>
              </c:strCache>
            </c:strRef>
          </c:cat>
          <c:val>
            <c:numRef>
              <c:f>外貿コンテナ個数!$F$4:$F$14</c:f>
              <c:numCache>
                <c:formatCode>#,##0_);[Red]\(#,##0\)</c:formatCode>
                <c:ptCount val="11"/>
                <c:pt idx="0">
                  <c:v>1609631</c:v>
                </c:pt>
                <c:pt idx="1">
                  <c:v>1725565</c:v>
                </c:pt>
                <c:pt idx="2">
                  <c:v>1802307</c:v>
                </c:pt>
                <c:pt idx="3">
                  <c:v>1906121</c:v>
                </c:pt>
                <c:pt idx="4">
                  <c:v>1972679</c:v>
                </c:pt>
                <c:pt idx="5">
                  <c:v>1950083</c:v>
                </c:pt>
                <c:pt idx="6">
                  <c:v>1843067</c:v>
                </c:pt>
                <c:pt idx="7">
                  <c:v>1980029</c:v>
                </c:pt>
                <c:pt idx="8">
                  <c:v>2173389</c:v>
                </c:pt>
                <c:pt idx="9">
                  <c:v>2120316</c:v>
                </c:pt>
                <c:pt idx="10" formatCode="#,##0">
                  <c:v>2193939</c:v>
                </c:pt>
              </c:numCache>
            </c:numRef>
          </c:val>
          <c:smooth val="0"/>
        </c:ser>
        <c:ser>
          <c:idx val="4"/>
          <c:order val="4"/>
          <c:tx>
            <c:strRef>
              <c:f>外貿コンテナ個数!$G$3</c:f>
              <c:strCache>
                <c:ptCount val="1"/>
                <c:pt idx="0">
                  <c:v>神戸港</c:v>
                </c:pt>
              </c:strCache>
            </c:strRef>
          </c:tx>
          <c:spPr>
            <a:ln w="38100"/>
          </c:spPr>
          <c:cat>
            <c:strRef>
              <c:f>外貿コンテナ個数!$B$4:$B$14</c:f>
              <c:strCache>
                <c:ptCount val="11"/>
                <c:pt idx="0">
                  <c:v>H15</c:v>
                </c:pt>
                <c:pt idx="1">
                  <c:v>H16</c:v>
                </c:pt>
                <c:pt idx="2">
                  <c:v>H17</c:v>
                </c:pt>
                <c:pt idx="3">
                  <c:v>H18</c:v>
                </c:pt>
                <c:pt idx="4">
                  <c:v>H19</c:v>
                </c:pt>
                <c:pt idx="5">
                  <c:v>H20</c:v>
                </c:pt>
                <c:pt idx="6">
                  <c:v>H21</c:v>
                </c:pt>
                <c:pt idx="7">
                  <c:v>H22</c:v>
                </c:pt>
                <c:pt idx="8">
                  <c:v>H23</c:v>
                </c:pt>
                <c:pt idx="9">
                  <c:v>H24</c:v>
                </c:pt>
                <c:pt idx="10">
                  <c:v>H25</c:v>
                </c:pt>
              </c:strCache>
            </c:strRef>
          </c:cat>
          <c:val>
            <c:numRef>
              <c:f>外貿コンテナ個数!$G$4:$G$14</c:f>
              <c:numCache>
                <c:formatCode>#,##0_);[Red]\(#,##0\)</c:formatCode>
                <c:ptCount val="11"/>
                <c:pt idx="0">
                  <c:v>1765412</c:v>
                </c:pt>
                <c:pt idx="1">
                  <c:v>1850639</c:v>
                </c:pt>
                <c:pt idx="2">
                  <c:v>1884675</c:v>
                </c:pt>
                <c:pt idx="3">
                  <c:v>1984675</c:v>
                </c:pt>
                <c:pt idx="4">
                  <c:v>2018980</c:v>
                </c:pt>
                <c:pt idx="5">
                  <c:v>2040285</c:v>
                </c:pt>
                <c:pt idx="6">
                  <c:v>1772898</c:v>
                </c:pt>
                <c:pt idx="7">
                  <c:v>2017955</c:v>
                </c:pt>
                <c:pt idx="8">
                  <c:v>2097143</c:v>
                </c:pt>
                <c:pt idx="9">
                  <c:v>2070737</c:v>
                </c:pt>
                <c:pt idx="10" formatCode="#,##0">
                  <c:v>2048889</c:v>
                </c:pt>
              </c:numCache>
            </c:numRef>
          </c:val>
          <c:smooth val="0"/>
        </c:ser>
        <c:dLbls>
          <c:showLegendKey val="0"/>
          <c:showVal val="0"/>
          <c:showCatName val="0"/>
          <c:showSerName val="0"/>
          <c:showPercent val="0"/>
          <c:showBubbleSize val="0"/>
        </c:dLbls>
        <c:marker val="1"/>
        <c:smooth val="0"/>
        <c:axId val="136984064"/>
        <c:axId val="136985600"/>
      </c:lineChart>
      <c:catAx>
        <c:axId val="136984064"/>
        <c:scaling>
          <c:orientation val="minMax"/>
        </c:scaling>
        <c:delete val="0"/>
        <c:axPos val="b"/>
        <c:numFmt formatCode="General" sourceLinked="1"/>
        <c:majorTickMark val="out"/>
        <c:minorTickMark val="none"/>
        <c:tickLblPos val="nextTo"/>
        <c:crossAx val="136985600"/>
        <c:crosses val="autoZero"/>
        <c:auto val="1"/>
        <c:lblAlgn val="ctr"/>
        <c:lblOffset val="100"/>
        <c:noMultiLvlLbl val="0"/>
      </c:catAx>
      <c:valAx>
        <c:axId val="136985600"/>
        <c:scaling>
          <c:orientation val="minMax"/>
          <c:max val="4500000"/>
          <c:min val="1500000"/>
        </c:scaling>
        <c:delete val="0"/>
        <c:axPos val="l"/>
        <c:majorGridlines/>
        <c:title>
          <c:tx>
            <c:rich>
              <a:bodyPr rot="0" vert="wordArtVertRtl"/>
              <a:lstStyle/>
              <a:p>
                <a:pPr>
                  <a:defRPr b="0"/>
                </a:pPr>
                <a:r>
                  <a:rPr lang="ja-JP" altLang="en-US" b="0"/>
                  <a:t>ＴＥＵ</a:t>
                </a:r>
              </a:p>
            </c:rich>
          </c:tx>
          <c:layout/>
          <c:overlay val="0"/>
        </c:title>
        <c:numFmt formatCode="#,##0_);[Red]\(#,##0\)" sourceLinked="1"/>
        <c:majorTickMark val="out"/>
        <c:minorTickMark val="none"/>
        <c:tickLblPos val="nextTo"/>
        <c:crossAx val="136984064"/>
        <c:crosses val="autoZero"/>
        <c:crossBetween val="between"/>
      </c:valAx>
      <c:spPr>
        <a:noFill/>
        <a:ln>
          <a:noFill/>
        </a:ln>
      </c:spPr>
    </c:plotArea>
    <c:legend>
      <c:legendPos val="b"/>
      <c:layout/>
      <c:overlay val="0"/>
    </c:legend>
    <c:plotVisOnly val="1"/>
    <c:dispBlanksAs val="gap"/>
    <c:showDLblsOverMax val="0"/>
  </c:chart>
  <c:spPr>
    <a:noFill/>
    <a:ln>
      <a:noFill/>
    </a:ln>
  </c:sp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7.1988407699037624E-2"/>
          <c:y val="4.3284677134656412E-2"/>
          <c:w val="0.89838801399825008"/>
          <c:h val="0.85594879587419992"/>
        </c:manualLayout>
      </c:layout>
      <c:barChart>
        <c:barDir val="col"/>
        <c:grouping val="clustered"/>
        <c:varyColors val="0"/>
        <c:ser>
          <c:idx val="0"/>
          <c:order val="0"/>
          <c:tx>
            <c:strRef>
              <c:f>Sheet1!$B$9</c:f>
              <c:strCache>
                <c:ptCount val="1"/>
                <c:pt idx="0">
                  <c:v>一人当たり公園面積（㎡/人）</c:v>
                </c:pt>
              </c:strCache>
            </c:strRef>
          </c:tx>
          <c:invertIfNegative val="0"/>
          <c:dLbls>
            <c:txPr>
              <a:bodyPr/>
              <a:lstStyle/>
              <a:p>
                <a:pPr>
                  <a:defRPr sz="1400" b="1"/>
                </a:pPr>
                <a:endParaRPr lang="ja-JP"/>
              </a:p>
            </c:txPr>
            <c:showLegendKey val="0"/>
            <c:showVal val="1"/>
            <c:showCatName val="0"/>
            <c:showSerName val="0"/>
            <c:showPercent val="0"/>
            <c:showBubbleSize val="0"/>
            <c:showLeaderLines val="0"/>
          </c:dLbls>
          <c:cat>
            <c:strRef>
              <c:f>Sheet1!$A$3:$A$7</c:f>
              <c:strCache>
                <c:ptCount val="5"/>
                <c:pt idx="0">
                  <c:v>東京都</c:v>
                </c:pt>
                <c:pt idx="1">
                  <c:v>神奈川県</c:v>
                </c:pt>
                <c:pt idx="2">
                  <c:v>大阪府</c:v>
                </c:pt>
                <c:pt idx="3">
                  <c:v>兵庫県</c:v>
                </c:pt>
                <c:pt idx="4">
                  <c:v>福岡県</c:v>
                </c:pt>
              </c:strCache>
            </c:strRef>
          </c:cat>
          <c:val>
            <c:numRef>
              <c:f>Sheet1!$B$3:$B$7</c:f>
              <c:numCache>
                <c:formatCode>General</c:formatCode>
                <c:ptCount val="5"/>
                <c:pt idx="0">
                  <c:v>7.3</c:v>
                </c:pt>
                <c:pt idx="1">
                  <c:v>6.5</c:v>
                </c:pt>
                <c:pt idx="2">
                  <c:v>5.5</c:v>
                </c:pt>
                <c:pt idx="3">
                  <c:v>10.6</c:v>
                </c:pt>
                <c:pt idx="4">
                  <c:v>8.9</c:v>
                </c:pt>
              </c:numCache>
            </c:numRef>
          </c:val>
        </c:ser>
        <c:dLbls>
          <c:showLegendKey val="0"/>
          <c:showVal val="0"/>
          <c:showCatName val="0"/>
          <c:showSerName val="0"/>
          <c:showPercent val="0"/>
          <c:showBubbleSize val="0"/>
        </c:dLbls>
        <c:gapWidth val="100"/>
        <c:axId val="139022336"/>
        <c:axId val="139023872"/>
      </c:barChart>
      <c:catAx>
        <c:axId val="139022336"/>
        <c:scaling>
          <c:orientation val="minMax"/>
        </c:scaling>
        <c:delete val="0"/>
        <c:axPos val="b"/>
        <c:majorTickMark val="out"/>
        <c:minorTickMark val="none"/>
        <c:tickLblPos val="nextTo"/>
        <c:txPr>
          <a:bodyPr/>
          <a:lstStyle/>
          <a:p>
            <a:pPr>
              <a:defRPr sz="1200"/>
            </a:pPr>
            <a:endParaRPr lang="ja-JP"/>
          </a:p>
        </c:txPr>
        <c:crossAx val="139023872"/>
        <c:crosses val="autoZero"/>
        <c:auto val="1"/>
        <c:lblAlgn val="ctr"/>
        <c:lblOffset val="100"/>
        <c:noMultiLvlLbl val="0"/>
      </c:catAx>
      <c:valAx>
        <c:axId val="139023872"/>
        <c:scaling>
          <c:orientation val="minMax"/>
        </c:scaling>
        <c:delete val="0"/>
        <c:axPos val="l"/>
        <c:majorGridlines/>
        <c:numFmt formatCode="General" sourceLinked="1"/>
        <c:majorTickMark val="out"/>
        <c:minorTickMark val="none"/>
        <c:tickLblPos val="nextTo"/>
        <c:crossAx val="139022336"/>
        <c:crosses val="autoZero"/>
        <c:crossBetween val="between"/>
      </c:valAx>
    </c:plotArea>
    <c:legend>
      <c:legendPos val="r"/>
      <c:layout>
        <c:manualLayout>
          <c:xMode val="edge"/>
          <c:yMode val="edge"/>
          <c:x val="8.3181977252843389E-2"/>
          <c:y val="5.4144986262682084E-2"/>
          <c:w val="0.47074084354460122"/>
          <c:h val="0.16471243726113183"/>
        </c:manualLayout>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218285214348207"/>
          <c:y val="0.13936351706036745"/>
          <c:w val="0.75103696412948395"/>
          <c:h val="0.66111548556430444"/>
        </c:manualLayout>
      </c:layout>
      <c:barChart>
        <c:barDir val="col"/>
        <c:grouping val="clustered"/>
        <c:varyColors val="0"/>
        <c:ser>
          <c:idx val="4"/>
          <c:order val="4"/>
          <c:tx>
            <c:strRef>
              <c:f>[訪問率.xlsx]Sheet1!$A$7</c:f>
              <c:strCache>
                <c:ptCount val="1"/>
                <c:pt idx="0">
                  <c:v>[実績]来阪外国人数</c:v>
                </c:pt>
              </c:strCache>
            </c:strRef>
          </c:tx>
          <c:invertIfNegative val="0"/>
          <c:cat>
            <c:strRef>
              <c:f>[訪問率.xlsx]Sheet1!$B$2:$F$2</c:f>
              <c:strCache>
                <c:ptCount val="5"/>
                <c:pt idx="0">
                  <c:v>2010(H22)</c:v>
                </c:pt>
                <c:pt idx="1">
                  <c:v>2011(H23)</c:v>
                </c:pt>
                <c:pt idx="2">
                  <c:v>2012(H24)</c:v>
                </c:pt>
                <c:pt idx="3">
                  <c:v>2013(H25)</c:v>
                </c:pt>
                <c:pt idx="4">
                  <c:v>2014(H26)</c:v>
                </c:pt>
              </c:strCache>
            </c:strRef>
          </c:cat>
          <c:val>
            <c:numRef>
              <c:f>[訪問率.xlsx]Sheet1!$B$7:$F$7</c:f>
              <c:numCache>
                <c:formatCode>General</c:formatCode>
                <c:ptCount val="5"/>
                <c:pt idx="0">
                  <c:v>235</c:v>
                </c:pt>
                <c:pt idx="1">
                  <c:v>158</c:v>
                </c:pt>
                <c:pt idx="2">
                  <c:v>203</c:v>
                </c:pt>
                <c:pt idx="3">
                  <c:v>262</c:v>
                </c:pt>
                <c:pt idx="4" formatCode="0">
                  <c:v>376</c:v>
                </c:pt>
              </c:numCache>
            </c:numRef>
          </c:val>
        </c:ser>
        <c:dLbls>
          <c:showLegendKey val="0"/>
          <c:showVal val="0"/>
          <c:showCatName val="0"/>
          <c:showSerName val="0"/>
          <c:showPercent val="0"/>
          <c:showBubbleSize val="0"/>
        </c:dLbls>
        <c:gapWidth val="150"/>
        <c:axId val="125752448"/>
        <c:axId val="125753984"/>
      </c:barChart>
      <c:lineChart>
        <c:grouping val="standard"/>
        <c:varyColors val="0"/>
        <c:ser>
          <c:idx val="0"/>
          <c:order val="0"/>
          <c:tx>
            <c:strRef>
              <c:f>[訪問率.xlsx]Sheet1!$A$3</c:f>
              <c:strCache>
                <c:ptCount val="1"/>
                <c:pt idx="0">
                  <c:v>大阪</c:v>
                </c:pt>
              </c:strCache>
            </c:strRef>
          </c:tx>
          <c:cat>
            <c:strRef>
              <c:f>[訪問率.xlsx]Sheet1!$B$2:$F$2</c:f>
              <c:strCache>
                <c:ptCount val="5"/>
                <c:pt idx="0">
                  <c:v>2010(H22)</c:v>
                </c:pt>
                <c:pt idx="1">
                  <c:v>2011(H23)</c:v>
                </c:pt>
                <c:pt idx="2">
                  <c:v>2012(H24)</c:v>
                </c:pt>
                <c:pt idx="3">
                  <c:v>2013(H25)</c:v>
                </c:pt>
                <c:pt idx="4">
                  <c:v>2014(H26)</c:v>
                </c:pt>
              </c:strCache>
            </c:strRef>
          </c:cat>
          <c:val>
            <c:numRef>
              <c:f>[訪問率.xlsx]Sheet1!$B$3:$F$3</c:f>
              <c:numCache>
                <c:formatCode>General</c:formatCode>
                <c:ptCount val="5"/>
                <c:pt idx="0">
                  <c:v>26.1</c:v>
                </c:pt>
                <c:pt idx="1">
                  <c:v>25.2</c:v>
                </c:pt>
                <c:pt idx="2">
                  <c:v>24</c:v>
                </c:pt>
                <c:pt idx="3">
                  <c:v>25.1</c:v>
                </c:pt>
                <c:pt idx="4">
                  <c:v>27.9</c:v>
                </c:pt>
              </c:numCache>
            </c:numRef>
          </c:val>
          <c:smooth val="0"/>
        </c:ser>
        <c:ser>
          <c:idx val="1"/>
          <c:order val="1"/>
          <c:tx>
            <c:strRef>
              <c:f>[訪問率.xlsx]Sheet1!$A$4</c:f>
              <c:strCache>
                <c:ptCount val="1"/>
                <c:pt idx="0">
                  <c:v>東京</c:v>
                </c:pt>
              </c:strCache>
            </c:strRef>
          </c:tx>
          <c:cat>
            <c:strRef>
              <c:f>[訪問率.xlsx]Sheet1!$B$2:$F$2</c:f>
              <c:strCache>
                <c:ptCount val="5"/>
                <c:pt idx="0">
                  <c:v>2010(H22)</c:v>
                </c:pt>
                <c:pt idx="1">
                  <c:v>2011(H23)</c:v>
                </c:pt>
                <c:pt idx="2">
                  <c:v>2012(H24)</c:v>
                </c:pt>
                <c:pt idx="3">
                  <c:v>2013(H25)</c:v>
                </c:pt>
                <c:pt idx="4">
                  <c:v>2014(H26)</c:v>
                </c:pt>
              </c:strCache>
            </c:strRef>
          </c:cat>
          <c:val>
            <c:numRef>
              <c:f>[訪問率.xlsx]Sheet1!$B$4:$F$4</c:f>
              <c:numCache>
                <c:formatCode>General</c:formatCode>
                <c:ptCount val="5"/>
                <c:pt idx="0">
                  <c:v>60.3</c:v>
                </c:pt>
                <c:pt idx="1">
                  <c:v>50.6</c:v>
                </c:pt>
                <c:pt idx="2">
                  <c:v>51.3</c:v>
                </c:pt>
                <c:pt idx="3">
                  <c:v>47.3</c:v>
                </c:pt>
                <c:pt idx="4">
                  <c:v>51.4</c:v>
                </c:pt>
              </c:numCache>
            </c:numRef>
          </c:val>
          <c:smooth val="0"/>
        </c:ser>
        <c:ser>
          <c:idx val="2"/>
          <c:order val="2"/>
          <c:tx>
            <c:strRef>
              <c:f>[訪問率.xlsx]Sheet1!$A$5</c:f>
              <c:strCache>
                <c:ptCount val="1"/>
                <c:pt idx="0">
                  <c:v>京都</c:v>
                </c:pt>
              </c:strCache>
            </c:strRef>
          </c:tx>
          <c:cat>
            <c:strRef>
              <c:f>[訪問率.xlsx]Sheet1!$B$2:$F$2</c:f>
              <c:strCache>
                <c:ptCount val="5"/>
                <c:pt idx="0">
                  <c:v>2010(H22)</c:v>
                </c:pt>
                <c:pt idx="1">
                  <c:v>2011(H23)</c:v>
                </c:pt>
                <c:pt idx="2">
                  <c:v>2012(H24)</c:v>
                </c:pt>
                <c:pt idx="3">
                  <c:v>2013(H25)</c:v>
                </c:pt>
                <c:pt idx="4">
                  <c:v>2014(H26)</c:v>
                </c:pt>
              </c:strCache>
            </c:strRef>
          </c:cat>
          <c:val>
            <c:numRef>
              <c:f>[訪問率.xlsx]Sheet1!$B$5:$F$5</c:f>
              <c:numCache>
                <c:formatCode>General</c:formatCode>
                <c:ptCount val="5"/>
                <c:pt idx="0">
                  <c:v>24</c:v>
                </c:pt>
                <c:pt idx="1">
                  <c:v>16.7</c:v>
                </c:pt>
                <c:pt idx="2">
                  <c:v>17.3</c:v>
                </c:pt>
                <c:pt idx="3">
                  <c:v>18.899999999999999</c:v>
                </c:pt>
                <c:pt idx="4">
                  <c:v>21.9</c:v>
                </c:pt>
              </c:numCache>
            </c:numRef>
          </c:val>
          <c:smooth val="0"/>
        </c:ser>
        <c:ser>
          <c:idx val="3"/>
          <c:order val="3"/>
          <c:tx>
            <c:strRef>
              <c:f>[訪問率.xlsx]Sheet1!$A$6</c:f>
              <c:strCache>
                <c:ptCount val="1"/>
                <c:pt idx="0">
                  <c:v>福岡</c:v>
                </c:pt>
              </c:strCache>
            </c:strRef>
          </c:tx>
          <c:cat>
            <c:strRef>
              <c:f>[訪問率.xlsx]Sheet1!$B$2:$F$2</c:f>
              <c:strCache>
                <c:ptCount val="5"/>
                <c:pt idx="0">
                  <c:v>2010(H22)</c:v>
                </c:pt>
                <c:pt idx="1">
                  <c:v>2011(H23)</c:v>
                </c:pt>
                <c:pt idx="2">
                  <c:v>2012(H24)</c:v>
                </c:pt>
                <c:pt idx="3">
                  <c:v>2013(H25)</c:v>
                </c:pt>
                <c:pt idx="4">
                  <c:v>2014(H26)</c:v>
                </c:pt>
              </c:strCache>
            </c:strRef>
          </c:cat>
          <c:val>
            <c:numRef>
              <c:f>[訪問率.xlsx]Sheet1!$B$6:$F$6</c:f>
              <c:numCache>
                <c:formatCode>General</c:formatCode>
                <c:ptCount val="5"/>
                <c:pt idx="0">
                  <c:v>9.1</c:v>
                </c:pt>
                <c:pt idx="1">
                  <c:v>9.6999999999999993</c:v>
                </c:pt>
                <c:pt idx="2">
                  <c:v>9.4</c:v>
                </c:pt>
                <c:pt idx="3">
                  <c:v>11</c:v>
                </c:pt>
                <c:pt idx="4">
                  <c:v>8.9</c:v>
                </c:pt>
              </c:numCache>
            </c:numRef>
          </c:val>
          <c:smooth val="0"/>
        </c:ser>
        <c:dLbls>
          <c:showLegendKey val="0"/>
          <c:showVal val="0"/>
          <c:showCatName val="0"/>
          <c:showSerName val="0"/>
          <c:showPercent val="0"/>
          <c:showBubbleSize val="0"/>
        </c:dLbls>
        <c:marker val="1"/>
        <c:smooth val="0"/>
        <c:axId val="125757312"/>
        <c:axId val="125755776"/>
      </c:lineChart>
      <c:catAx>
        <c:axId val="125752448"/>
        <c:scaling>
          <c:orientation val="minMax"/>
        </c:scaling>
        <c:delete val="0"/>
        <c:axPos val="b"/>
        <c:majorTickMark val="out"/>
        <c:minorTickMark val="none"/>
        <c:tickLblPos val="nextTo"/>
        <c:txPr>
          <a:bodyPr/>
          <a:lstStyle/>
          <a:p>
            <a:pPr>
              <a:defRPr sz="900"/>
            </a:pPr>
            <a:endParaRPr lang="ja-JP"/>
          </a:p>
        </c:txPr>
        <c:crossAx val="125753984"/>
        <c:crosses val="autoZero"/>
        <c:auto val="1"/>
        <c:lblAlgn val="ctr"/>
        <c:lblOffset val="100"/>
        <c:noMultiLvlLbl val="0"/>
      </c:catAx>
      <c:valAx>
        <c:axId val="125753984"/>
        <c:scaling>
          <c:orientation val="minMax"/>
          <c:max val="450"/>
        </c:scaling>
        <c:delete val="0"/>
        <c:axPos val="l"/>
        <c:majorGridlines/>
        <c:numFmt formatCode="General" sourceLinked="1"/>
        <c:majorTickMark val="out"/>
        <c:minorTickMark val="none"/>
        <c:tickLblPos val="nextTo"/>
        <c:txPr>
          <a:bodyPr/>
          <a:lstStyle/>
          <a:p>
            <a:pPr>
              <a:defRPr sz="1100"/>
            </a:pPr>
            <a:endParaRPr lang="ja-JP"/>
          </a:p>
        </c:txPr>
        <c:crossAx val="125752448"/>
        <c:crosses val="autoZero"/>
        <c:crossBetween val="between"/>
      </c:valAx>
      <c:valAx>
        <c:axId val="125755776"/>
        <c:scaling>
          <c:orientation val="minMax"/>
          <c:max val="65"/>
          <c:min val="5"/>
        </c:scaling>
        <c:delete val="0"/>
        <c:axPos val="r"/>
        <c:majorGridlines>
          <c:spPr>
            <a:ln>
              <a:noFill/>
            </a:ln>
          </c:spPr>
        </c:majorGridlines>
        <c:numFmt formatCode="General" sourceLinked="1"/>
        <c:majorTickMark val="out"/>
        <c:minorTickMark val="none"/>
        <c:tickLblPos val="nextTo"/>
        <c:txPr>
          <a:bodyPr/>
          <a:lstStyle/>
          <a:p>
            <a:pPr>
              <a:defRPr sz="1100" baseline="0"/>
            </a:pPr>
            <a:endParaRPr lang="ja-JP"/>
          </a:p>
        </c:txPr>
        <c:crossAx val="125757312"/>
        <c:crosses val="max"/>
        <c:crossBetween val="between"/>
      </c:valAx>
      <c:catAx>
        <c:axId val="125757312"/>
        <c:scaling>
          <c:orientation val="minMax"/>
        </c:scaling>
        <c:delete val="1"/>
        <c:axPos val="b"/>
        <c:majorTickMark val="out"/>
        <c:minorTickMark val="none"/>
        <c:tickLblPos val="nextTo"/>
        <c:crossAx val="125755776"/>
        <c:crosses val="autoZero"/>
        <c:auto val="1"/>
        <c:lblAlgn val="ctr"/>
        <c:lblOffset val="100"/>
        <c:noMultiLvlLbl val="0"/>
      </c:catAx>
    </c:plotArea>
    <c:legend>
      <c:legendPos val="b"/>
      <c:layout>
        <c:manualLayout>
          <c:xMode val="edge"/>
          <c:yMode val="edge"/>
          <c:x val="0.10908693674545673"/>
          <c:y val="0.88874307382251894"/>
          <c:w val="0.72781751528245542"/>
          <c:h val="5.8900919624322971E-2"/>
        </c:manualLayout>
      </c:layout>
      <c:overlay val="1"/>
      <c:spPr>
        <a:solidFill>
          <a:schemeClr val="bg1"/>
        </a:solidFill>
        <a:ln>
          <a:solidFill>
            <a:schemeClr val="accent1"/>
          </a:solidFill>
        </a:ln>
      </c:spPr>
      <c:txPr>
        <a:bodyPr/>
        <a:lstStyle/>
        <a:p>
          <a:pPr>
            <a:defRPr sz="900"/>
          </a:pPr>
          <a:endParaRPr lang="ja-JP"/>
        </a:p>
      </c:txPr>
    </c:legend>
    <c:plotVisOnly val="1"/>
    <c:dispBlanksAs val="gap"/>
    <c:showDLblsOverMax val="0"/>
  </c:chart>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384604776333469"/>
          <c:y val="3.403617921595456E-2"/>
          <c:w val="0.74822811511988463"/>
          <c:h val="0.68406161984495439"/>
        </c:manualLayout>
      </c:layout>
      <c:barChart>
        <c:barDir val="col"/>
        <c:grouping val="stacked"/>
        <c:varyColors val="0"/>
        <c:ser>
          <c:idx val="0"/>
          <c:order val="0"/>
          <c:tx>
            <c:strRef>
              <c:f>Sheet1!$B$2</c:f>
              <c:strCache>
                <c:ptCount val="1"/>
                <c:pt idx="0">
                  <c:v>ホテル（施設数）</c:v>
                </c:pt>
              </c:strCache>
            </c:strRef>
          </c:tx>
          <c:invertIfNegative val="0"/>
          <c:cat>
            <c:strRef>
              <c:f>Sheet1!$A$3:$A$9</c:f>
              <c:strCache>
                <c:ptCount val="7"/>
                <c:pt idx="0">
                  <c:v>北海道</c:v>
                </c:pt>
                <c:pt idx="1">
                  <c:v>東京</c:v>
                </c:pt>
                <c:pt idx="2">
                  <c:v>神奈川</c:v>
                </c:pt>
                <c:pt idx="3">
                  <c:v>京都</c:v>
                </c:pt>
                <c:pt idx="4">
                  <c:v>大阪</c:v>
                </c:pt>
                <c:pt idx="5">
                  <c:v>兵庫</c:v>
                </c:pt>
                <c:pt idx="6">
                  <c:v>福岡</c:v>
                </c:pt>
              </c:strCache>
            </c:strRef>
          </c:cat>
          <c:val>
            <c:numRef>
              <c:f>Sheet1!$B$3:$B$9</c:f>
              <c:numCache>
                <c:formatCode>General</c:formatCode>
                <c:ptCount val="7"/>
                <c:pt idx="0">
                  <c:v>681</c:v>
                </c:pt>
                <c:pt idx="1">
                  <c:v>680</c:v>
                </c:pt>
                <c:pt idx="2">
                  <c:v>328</c:v>
                </c:pt>
                <c:pt idx="3">
                  <c:v>207</c:v>
                </c:pt>
                <c:pt idx="4">
                  <c:v>374</c:v>
                </c:pt>
                <c:pt idx="5">
                  <c:v>414</c:v>
                </c:pt>
                <c:pt idx="6">
                  <c:v>384</c:v>
                </c:pt>
              </c:numCache>
            </c:numRef>
          </c:val>
        </c:ser>
        <c:ser>
          <c:idx val="2"/>
          <c:order val="2"/>
          <c:tx>
            <c:strRef>
              <c:f>Sheet1!$D$2</c:f>
              <c:strCache>
                <c:ptCount val="1"/>
                <c:pt idx="0">
                  <c:v>旅館（施設数）</c:v>
                </c:pt>
              </c:strCache>
            </c:strRef>
          </c:tx>
          <c:invertIfNegative val="0"/>
          <c:cat>
            <c:strRef>
              <c:f>Sheet1!$A$3:$A$9</c:f>
              <c:strCache>
                <c:ptCount val="7"/>
                <c:pt idx="0">
                  <c:v>北海道</c:v>
                </c:pt>
                <c:pt idx="1">
                  <c:v>東京</c:v>
                </c:pt>
                <c:pt idx="2">
                  <c:v>神奈川</c:v>
                </c:pt>
                <c:pt idx="3">
                  <c:v>京都</c:v>
                </c:pt>
                <c:pt idx="4">
                  <c:v>大阪</c:v>
                </c:pt>
                <c:pt idx="5">
                  <c:v>兵庫</c:v>
                </c:pt>
                <c:pt idx="6">
                  <c:v>福岡</c:v>
                </c:pt>
              </c:strCache>
            </c:strRef>
          </c:cat>
          <c:val>
            <c:numRef>
              <c:f>Sheet1!$D$3:$D$9</c:f>
              <c:numCache>
                <c:formatCode>General</c:formatCode>
                <c:ptCount val="7"/>
                <c:pt idx="0" formatCode="#,##0\ ;\-#.##0\ ;0\ ;@\ ">
                  <c:v>2482</c:v>
                </c:pt>
                <c:pt idx="1">
                  <c:v>1204</c:v>
                </c:pt>
                <c:pt idx="2">
                  <c:v>1115</c:v>
                </c:pt>
                <c:pt idx="3">
                  <c:v>712</c:v>
                </c:pt>
                <c:pt idx="4">
                  <c:v>783</c:v>
                </c:pt>
                <c:pt idx="5">
                  <c:v>1223</c:v>
                </c:pt>
                <c:pt idx="6">
                  <c:v>657</c:v>
                </c:pt>
              </c:numCache>
            </c:numRef>
          </c:val>
        </c:ser>
        <c:dLbls>
          <c:showLegendKey val="0"/>
          <c:showVal val="0"/>
          <c:showCatName val="0"/>
          <c:showSerName val="0"/>
          <c:showPercent val="0"/>
          <c:showBubbleSize val="0"/>
        </c:dLbls>
        <c:gapWidth val="150"/>
        <c:overlap val="100"/>
        <c:axId val="126142336"/>
        <c:axId val="126143872"/>
      </c:barChart>
      <c:lineChart>
        <c:grouping val="standard"/>
        <c:varyColors val="0"/>
        <c:ser>
          <c:idx val="1"/>
          <c:order val="1"/>
          <c:tx>
            <c:strRef>
              <c:f>Sheet1!$C$2</c:f>
              <c:strCache>
                <c:ptCount val="1"/>
                <c:pt idx="0">
                  <c:v>ホテル（客室数）</c:v>
                </c:pt>
              </c:strCache>
            </c:strRef>
          </c:tx>
          <c:cat>
            <c:strRef>
              <c:f>Sheet1!$A$3:$A$9</c:f>
              <c:strCache>
                <c:ptCount val="7"/>
                <c:pt idx="0">
                  <c:v>北海道</c:v>
                </c:pt>
                <c:pt idx="1">
                  <c:v>東京</c:v>
                </c:pt>
                <c:pt idx="2">
                  <c:v>神奈川</c:v>
                </c:pt>
                <c:pt idx="3">
                  <c:v>京都</c:v>
                </c:pt>
                <c:pt idx="4">
                  <c:v>大阪</c:v>
                </c:pt>
                <c:pt idx="5">
                  <c:v>兵庫</c:v>
                </c:pt>
                <c:pt idx="6">
                  <c:v>福岡</c:v>
                </c:pt>
              </c:strCache>
            </c:strRef>
          </c:cat>
          <c:val>
            <c:numRef>
              <c:f>Sheet1!$C$3:$C$9</c:f>
              <c:numCache>
                <c:formatCode>General</c:formatCode>
                <c:ptCount val="7"/>
                <c:pt idx="0">
                  <c:v>63650</c:v>
                </c:pt>
                <c:pt idx="1">
                  <c:v>97879</c:v>
                </c:pt>
                <c:pt idx="2">
                  <c:v>30631</c:v>
                </c:pt>
                <c:pt idx="3">
                  <c:v>22820</c:v>
                </c:pt>
                <c:pt idx="4">
                  <c:v>56992</c:v>
                </c:pt>
                <c:pt idx="5">
                  <c:v>27129</c:v>
                </c:pt>
                <c:pt idx="6">
                  <c:v>38867</c:v>
                </c:pt>
              </c:numCache>
            </c:numRef>
          </c:val>
          <c:smooth val="0"/>
        </c:ser>
        <c:ser>
          <c:idx val="3"/>
          <c:order val="3"/>
          <c:tx>
            <c:strRef>
              <c:f>Sheet1!$E$2</c:f>
              <c:strCache>
                <c:ptCount val="1"/>
                <c:pt idx="0">
                  <c:v>旅館（客室数）</c:v>
                </c:pt>
              </c:strCache>
            </c:strRef>
          </c:tx>
          <c:cat>
            <c:strRef>
              <c:f>Sheet1!$A$3:$A$9</c:f>
              <c:strCache>
                <c:ptCount val="7"/>
                <c:pt idx="0">
                  <c:v>北海道</c:v>
                </c:pt>
                <c:pt idx="1">
                  <c:v>東京</c:v>
                </c:pt>
                <c:pt idx="2">
                  <c:v>神奈川</c:v>
                </c:pt>
                <c:pt idx="3">
                  <c:v>京都</c:v>
                </c:pt>
                <c:pt idx="4">
                  <c:v>大阪</c:v>
                </c:pt>
                <c:pt idx="5">
                  <c:v>兵庫</c:v>
                </c:pt>
                <c:pt idx="6">
                  <c:v>福岡</c:v>
                </c:pt>
              </c:strCache>
            </c:strRef>
          </c:cat>
          <c:val>
            <c:numRef>
              <c:f>Sheet1!$E$3:$E$9</c:f>
              <c:numCache>
                <c:formatCode>General</c:formatCode>
                <c:ptCount val="7"/>
                <c:pt idx="0" formatCode="#,##0\ ;\-#.##0\ ;0\ ;@\ ">
                  <c:v>47355</c:v>
                </c:pt>
                <c:pt idx="1">
                  <c:v>44186</c:v>
                </c:pt>
                <c:pt idx="2">
                  <c:v>25040</c:v>
                </c:pt>
                <c:pt idx="3">
                  <c:v>10208</c:v>
                </c:pt>
                <c:pt idx="4">
                  <c:v>19319</c:v>
                </c:pt>
                <c:pt idx="5">
                  <c:v>16145</c:v>
                </c:pt>
                <c:pt idx="6">
                  <c:v>11234</c:v>
                </c:pt>
              </c:numCache>
            </c:numRef>
          </c:val>
          <c:smooth val="0"/>
        </c:ser>
        <c:dLbls>
          <c:showLegendKey val="0"/>
          <c:showVal val="0"/>
          <c:showCatName val="0"/>
          <c:showSerName val="0"/>
          <c:showPercent val="0"/>
          <c:showBubbleSize val="0"/>
        </c:dLbls>
        <c:marker val="1"/>
        <c:smooth val="0"/>
        <c:axId val="126163584"/>
        <c:axId val="126162048"/>
      </c:lineChart>
      <c:catAx>
        <c:axId val="126142336"/>
        <c:scaling>
          <c:orientation val="minMax"/>
        </c:scaling>
        <c:delete val="0"/>
        <c:axPos val="b"/>
        <c:majorTickMark val="out"/>
        <c:minorTickMark val="none"/>
        <c:tickLblPos val="nextTo"/>
        <c:crossAx val="126143872"/>
        <c:crosses val="autoZero"/>
        <c:auto val="1"/>
        <c:lblAlgn val="ctr"/>
        <c:lblOffset val="100"/>
        <c:noMultiLvlLbl val="0"/>
      </c:catAx>
      <c:valAx>
        <c:axId val="126143872"/>
        <c:scaling>
          <c:orientation val="minMax"/>
          <c:min val="0"/>
        </c:scaling>
        <c:delete val="0"/>
        <c:axPos val="l"/>
        <c:majorGridlines/>
        <c:numFmt formatCode="General" sourceLinked="1"/>
        <c:majorTickMark val="out"/>
        <c:minorTickMark val="none"/>
        <c:tickLblPos val="nextTo"/>
        <c:crossAx val="126142336"/>
        <c:crosses val="autoZero"/>
        <c:crossBetween val="between"/>
        <c:majorUnit val="500"/>
      </c:valAx>
      <c:valAx>
        <c:axId val="126162048"/>
        <c:scaling>
          <c:orientation val="minMax"/>
        </c:scaling>
        <c:delete val="0"/>
        <c:axPos val="r"/>
        <c:numFmt formatCode="General" sourceLinked="1"/>
        <c:majorTickMark val="out"/>
        <c:minorTickMark val="none"/>
        <c:tickLblPos val="nextTo"/>
        <c:crossAx val="126163584"/>
        <c:crosses val="max"/>
        <c:crossBetween val="between"/>
        <c:majorUnit val="50000"/>
      </c:valAx>
      <c:catAx>
        <c:axId val="126163584"/>
        <c:scaling>
          <c:orientation val="minMax"/>
        </c:scaling>
        <c:delete val="1"/>
        <c:axPos val="b"/>
        <c:majorTickMark val="out"/>
        <c:minorTickMark val="none"/>
        <c:tickLblPos val="nextTo"/>
        <c:crossAx val="126162048"/>
        <c:crosses val="autoZero"/>
        <c:auto val="1"/>
        <c:lblAlgn val="ctr"/>
        <c:lblOffset val="100"/>
        <c:noMultiLvlLbl val="0"/>
      </c:catAx>
    </c:plotArea>
    <c:legend>
      <c:legendPos val="b"/>
      <c:legendEntry>
        <c:idx val="1"/>
        <c:txPr>
          <a:bodyPr/>
          <a:lstStyle/>
          <a:p>
            <a:pPr>
              <a:defRPr sz="1000">
                <a:latin typeface="Meiryo UI" panose="020B0604030504040204" pitchFamily="50" charset="-128"/>
                <a:ea typeface="Meiryo UI" panose="020B0604030504040204" pitchFamily="50" charset="-128"/>
                <a:cs typeface="Meiryo UI" panose="020B0604030504040204" pitchFamily="50" charset="-128"/>
              </a:defRPr>
            </a:pPr>
            <a:endParaRPr lang="ja-JP"/>
          </a:p>
        </c:txPr>
      </c:legendEntry>
      <c:layout>
        <c:manualLayout>
          <c:xMode val="edge"/>
          <c:yMode val="edge"/>
          <c:x val="4.6242720276405636E-2"/>
          <c:y val="0.82157469248178128"/>
          <c:w val="0.84702286203707"/>
          <c:h val="0.11961919209265406"/>
        </c:manualLayout>
      </c:layout>
      <c:overlay val="0"/>
      <c:spPr>
        <a:ln>
          <a:solidFill>
            <a:schemeClr val="accent1"/>
          </a:solidFill>
        </a:ln>
      </c:spPr>
      <c:txPr>
        <a:bodyPr/>
        <a:lstStyle/>
        <a:p>
          <a:pPr>
            <a:defRPr sz="1000">
              <a:latin typeface="Meiryo UI" panose="020B0604030504040204" pitchFamily="50" charset="-128"/>
              <a:ea typeface="Meiryo UI" panose="020B0604030504040204" pitchFamily="50" charset="-128"/>
              <a:cs typeface="Meiryo UI" panose="020B0604030504040204" pitchFamily="50" charset="-128"/>
            </a:defRPr>
          </a:pPr>
          <a:endParaRPr lang="ja-JP"/>
        </a:p>
      </c:txPr>
    </c:legend>
    <c:plotVisOnly val="1"/>
    <c:dispBlanksAs val="gap"/>
    <c:showDLblsOverMax val="0"/>
  </c:chart>
  <c:txPr>
    <a:bodyPr/>
    <a:lstStyle/>
    <a:p>
      <a:pPr>
        <a:defRPr sz="1200"/>
      </a:pPr>
      <a:endParaRPr lang="ja-JP"/>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全体</c:v>
                </c:pt>
              </c:strCache>
            </c:strRef>
          </c:tx>
          <c:invertIfNegative val="0"/>
          <c:cat>
            <c:strRef>
              <c:f>Sheet1!$A$2:$A$8</c:f>
              <c:strCache>
                <c:ptCount val="7"/>
                <c:pt idx="0">
                  <c:v>北海道</c:v>
                </c:pt>
                <c:pt idx="1">
                  <c:v>東京</c:v>
                </c:pt>
                <c:pt idx="2">
                  <c:v>神奈川</c:v>
                </c:pt>
                <c:pt idx="3">
                  <c:v>京都</c:v>
                </c:pt>
                <c:pt idx="4">
                  <c:v>大阪</c:v>
                </c:pt>
                <c:pt idx="5">
                  <c:v>兵庫</c:v>
                </c:pt>
                <c:pt idx="6">
                  <c:v>福岡</c:v>
                </c:pt>
              </c:strCache>
            </c:strRef>
          </c:cat>
          <c:val>
            <c:numRef>
              <c:f>Sheet1!$B$2:$B$8</c:f>
              <c:numCache>
                <c:formatCode>#,##0.0\ ;\-#.##0.0\ ;0.0\ ;@\ </c:formatCode>
                <c:ptCount val="7"/>
                <c:pt idx="0">
                  <c:v>57.8</c:v>
                </c:pt>
                <c:pt idx="1">
                  <c:v>78.8</c:v>
                </c:pt>
                <c:pt idx="2">
                  <c:v>67.2</c:v>
                </c:pt>
                <c:pt idx="3">
                  <c:v>67.7</c:v>
                </c:pt>
                <c:pt idx="4">
                  <c:v>81</c:v>
                </c:pt>
                <c:pt idx="5">
                  <c:v>54.9</c:v>
                </c:pt>
                <c:pt idx="6">
                  <c:v>66.7</c:v>
                </c:pt>
              </c:numCache>
            </c:numRef>
          </c:val>
        </c:ser>
        <c:dLbls>
          <c:showLegendKey val="0"/>
          <c:showVal val="0"/>
          <c:showCatName val="0"/>
          <c:showSerName val="0"/>
          <c:showPercent val="0"/>
          <c:showBubbleSize val="0"/>
        </c:dLbls>
        <c:gapWidth val="150"/>
        <c:overlap val="100"/>
        <c:axId val="126249984"/>
        <c:axId val="126251776"/>
      </c:barChart>
      <c:lineChart>
        <c:grouping val="standard"/>
        <c:varyColors val="0"/>
        <c:ser>
          <c:idx val="1"/>
          <c:order val="1"/>
          <c:tx>
            <c:strRef>
              <c:f>Sheet1!$C$1</c:f>
              <c:strCache>
                <c:ptCount val="1"/>
                <c:pt idx="0">
                  <c:v>旅館</c:v>
                </c:pt>
              </c:strCache>
            </c:strRef>
          </c:tx>
          <c:cat>
            <c:strRef>
              <c:f>Sheet1!$A$2:$A$8</c:f>
              <c:strCache>
                <c:ptCount val="7"/>
                <c:pt idx="0">
                  <c:v>北海道</c:v>
                </c:pt>
                <c:pt idx="1">
                  <c:v>東京</c:v>
                </c:pt>
                <c:pt idx="2">
                  <c:v>神奈川</c:v>
                </c:pt>
                <c:pt idx="3">
                  <c:v>京都</c:v>
                </c:pt>
                <c:pt idx="4">
                  <c:v>大阪</c:v>
                </c:pt>
                <c:pt idx="5">
                  <c:v>兵庫</c:v>
                </c:pt>
                <c:pt idx="6">
                  <c:v>福岡</c:v>
                </c:pt>
              </c:strCache>
            </c:strRef>
          </c:cat>
          <c:val>
            <c:numRef>
              <c:f>Sheet1!$C$2:$C$8</c:f>
              <c:numCache>
                <c:formatCode>#,##0.0\ ;\-#.##0.0\ ;0.0\ ;@\ </c:formatCode>
                <c:ptCount val="7"/>
                <c:pt idx="0">
                  <c:v>47</c:v>
                </c:pt>
                <c:pt idx="1">
                  <c:v>41.8</c:v>
                </c:pt>
                <c:pt idx="2">
                  <c:v>48</c:v>
                </c:pt>
                <c:pt idx="3">
                  <c:v>43.8</c:v>
                </c:pt>
                <c:pt idx="4">
                  <c:v>43.1</c:v>
                </c:pt>
                <c:pt idx="5">
                  <c:v>32.5</c:v>
                </c:pt>
                <c:pt idx="6">
                  <c:v>24.7</c:v>
                </c:pt>
              </c:numCache>
            </c:numRef>
          </c:val>
          <c:smooth val="0"/>
        </c:ser>
        <c:ser>
          <c:idx val="2"/>
          <c:order val="2"/>
          <c:tx>
            <c:strRef>
              <c:f>Sheet1!$D$1</c:f>
              <c:strCache>
                <c:ptCount val="1"/>
                <c:pt idx="0">
                  <c:v>リゾートホテル</c:v>
                </c:pt>
              </c:strCache>
            </c:strRef>
          </c:tx>
          <c:cat>
            <c:strRef>
              <c:f>Sheet1!$A$2:$A$8</c:f>
              <c:strCache>
                <c:ptCount val="7"/>
                <c:pt idx="0">
                  <c:v>北海道</c:v>
                </c:pt>
                <c:pt idx="1">
                  <c:v>東京</c:v>
                </c:pt>
                <c:pt idx="2">
                  <c:v>神奈川</c:v>
                </c:pt>
                <c:pt idx="3">
                  <c:v>京都</c:v>
                </c:pt>
                <c:pt idx="4">
                  <c:v>大阪</c:v>
                </c:pt>
                <c:pt idx="5">
                  <c:v>兵庫</c:v>
                </c:pt>
                <c:pt idx="6">
                  <c:v>福岡</c:v>
                </c:pt>
              </c:strCache>
            </c:strRef>
          </c:cat>
          <c:val>
            <c:numRef>
              <c:f>Sheet1!$D$2:$D$8</c:f>
              <c:numCache>
                <c:formatCode>#,##0.0\ ;\-#.##0.0\ ;0.0\ ;@\ </c:formatCode>
                <c:ptCount val="7"/>
                <c:pt idx="0">
                  <c:v>46.4</c:v>
                </c:pt>
                <c:pt idx="1">
                  <c:v>72.900000000000006</c:v>
                </c:pt>
                <c:pt idx="2">
                  <c:v>64.7</c:v>
                </c:pt>
                <c:pt idx="3">
                  <c:v>55.6</c:v>
                </c:pt>
                <c:pt idx="4">
                  <c:v>85.8</c:v>
                </c:pt>
                <c:pt idx="5">
                  <c:v>54.1</c:v>
                </c:pt>
                <c:pt idx="6">
                  <c:v>60.7</c:v>
                </c:pt>
              </c:numCache>
            </c:numRef>
          </c:val>
          <c:smooth val="0"/>
        </c:ser>
        <c:ser>
          <c:idx val="3"/>
          <c:order val="3"/>
          <c:tx>
            <c:strRef>
              <c:f>Sheet1!$E$1</c:f>
              <c:strCache>
                <c:ptCount val="1"/>
                <c:pt idx="0">
                  <c:v>ビジネスホテル</c:v>
                </c:pt>
              </c:strCache>
            </c:strRef>
          </c:tx>
          <c:cat>
            <c:strRef>
              <c:f>Sheet1!$A$2:$A$8</c:f>
              <c:strCache>
                <c:ptCount val="7"/>
                <c:pt idx="0">
                  <c:v>北海道</c:v>
                </c:pt>
                <c:pt idx="1">
                  <c:v>東京</c:v>
                </c:pt>
                <c:pt idx="2">
                  <c:v>神奈川</c:v>
                </c:pt>
                <c:pt idx="3">
                  <c:v>京都</c:v>
                </c:pt>
                <c:pt idx="4">
                  <c:v>大阪</c:v>
                </c:pt>
                <c:pt idx="5">
                  <c:v>兵庫</c:v>
                </c:pt>
                <c:pt idx="6">
                  <c:v>福岡</c:v>
                </c:pt>
              </c:strCache>
            </c:strRef>
          </c:cat>
          <c:val>
            <c:numRef>
              <c:f>Sheet1!$E$2:$E$8</c:f>
              <c:numCache>
                <c:formatCode>#,##0.0\ ;\-#.##0.0\ ;0.0\ ;@\ </c:formatCode>
                <c:ptCount val="7"/>
                <c:pt idx="0">
                  <c:v>66.400000000000006</c:v>
                </c:pt>
                <c:pt idx="1">
                  <c:v>84.2</c:v>
                </c:pt>
                <c:pt idx="2">
                  <c:v>79.900000000000006</c:v>
                </c:pt>
                <c:pt idx="3">
                  <c:v>81.2</c:v>
                </c:pt>
                <c:pt idx="4">
                  <c:v>83.2</c:v>
                </c:pt>
                <c:pt idx="5">
                  <c:v>75.2</c:v>
                </c:pt>
                <c:pt idx="6">
                  <c:v>73.3</c:v>
                </c:pt>
              </c:numCache>
            </c:numRef>
          </c:val>
          <c:smooth val="0"/>
        </c:ser>
        <c:ser>
          <c:idx val="4"/>
          <c:order val="4"/>
          <c:tx>
            <c:strRef>
              <c:f>Sheet1!$F$1</c:f>
              <c:strCache>
                <c:ptCount val="1"/>
                <c:pt idx="0">
                  <c:v>シティホテル</c:v>
                </c:pt>
              </c:strCache>
            </c:strRef>
          </c:tx>
          <c:cat>
            <c:strRef>
              <c:f>Sheet1!$A$2:$A$8</c:f>
              <c:strCache>
                <c:ptCount val="7"/>
                <c:pt idx="0">
                  <c:v>北海道</c:v>
                </c:pt>
                <c:pt idx="1">
                  <c:v>東京</c:v>
                </c:pt>
                <c:pt idx="2">
                  <c:v>神奈川</c:v>
                </c:pt>
                <c:pt idx="3">
                  <c:v>京都</c:v>
                </c:pt>
                <c:pt idx="4">
                  <c:v>大阪</c:v>
                </c:pt>
                <c:pt idx="5">
                  <c:v>兵庫</c:v>
                </c:pt>
                <c:pt idx="6">
                  <c:v>福岡</c:v>
                </c:pt>
              </c:strCache>
            </c:strRef>
          </c:cat>
          <c:val>
            <c:numRef>
              <c:f>Sheet1!$F$2:$F$8</c:f>
              <c:numCache>
                <c:formatCode>#,##0.0\ ;\-#.##0.0\ ;0.0\ ;@\ </c:formatCode>
                <c:ptCount val="7"/>
                <c:pt idx="0">
                  <c:v>72.599999999999994</c:v>
                </c:pt>
                <c:pt idx="1">
                  <c:v>83.2</c:v>
                </c:pt>
                <c:pt idx="2">
                  <c:v>81.7</c:v>
                </c:pt>
                <c:pt idx="3">
                  <c:v>82.3</c:v>
                </c:pt>
                <c:pt idx="4">
                  <c:v>85.5</c:v>
                </c:pt>
                <c:pt idx="5">
                  <c:v>74.3</c:v>
                </c:pt>
                <c:pt idx="6">
                  <c:v>78.599999999999994</c:v>
                </c:pt>
              </c:numCache>
            </c:numRef>
          </c:val>
          <c:smooth val="0"/>
        </c:ser>
        <c:ser>
          <c:idx val="5"/>
          <c:order val="5"/>
          <c:tx>
            <c:strRef>
              <c:f>Sheet1!$G$1</c:f>
              <c:strCache>
                <c:ptCount val="1"/>
                <c:pt idx="0">
                  <c:v>会社・団体の宿泊所</c:v>
                </c:pt>
              </c:strCache>
            </c:strRef>
          </c:tx>
          <c:cat>
            <c:strRef>
              <c:f>Sheet1!$A$2:$A$8</c:f>
              <c:strCache>
                <c:ptCount val="7"/>
                <c:pt idx="0">
                  <c:v>北海道</c:v>
                </c:pt>
                <c:pt idx="1">
                  <c:v>東京</c:v>
                </c:pt>
                <c:pt idx="2">
                  <c:v>神奈川</c:v>
                </c:pt>
                <c:pt idx="3">
                  <c:v>京都</c:v>
                </c:pt>
                <c:pt idx="4">
                  <c:v>大阪</c:v>
                </c:pt>
                <c:pt idx="5">
                  <c:v>兵庫</c:v>
                </c:pt>
                <c:pt idx="6">
                  <c:v>福岡</c:v>
                </c:pt>
              </c:strCache>
            </c:strRef>
          </c:cat>
          <c:val>
            <c:numRef>
              <c:f>Sheet1!$G$2:$G$8</c:f>
              <c:numCache>
                <c:formatCode>#,##0.0\ ;\-#.##0.0\ ;0.0\ ;@\ </c:formatCode>
                <c:ptCount val="7"/>
                <c:pt idx="0">
                  <c:v>37.700000000000003</c:v>
                </c:pt>
                <c:pt idx="1">
                  <c:v>63.6</c:v>
                </c:pt>
                <c:pt idx="2">
                  <c:v>35</c:v>
                </c:pt>
                <c:pt idx="3">
                  <c:v>32.700000000000003</c:v>
                </c:pt>
                <c:pt idx="4">
                  <c:v>27</c:v>
                </c:pt>
                <c:pt idx="5">
                  <c:v>37.700000000000003</c:v>
                </c:pt>
                <c:pt idx="6">
                  <c:v>31.7</c:v>
                </c:pt>
              </c:numCache>
            </c:numRef>
          </c:val>
          <c:smooth val="0"/>
        </c:ser>
        <c:dLbls>
          <c:showLegendKey val="0"/>
          <c:showVal val="0"/>
          <c:showCatName val="0"/>
          <c:showSerName val="0"/>
          <c:showPercent val="0"/>
          <c:showBubbleSize val="0"/>
        </c:dLbls>
        <c:marker val="1"/>
        <c:smooth val="0"/>
        <c:axId val="126249984"/>
        <c:axId val="126251776"/>
      </c:lineChart>
      <c:catAx>
        <c:axId val="126249984"/>
        <c:scaling>
          <c:orientation val="minMax"/>
        </c:scaling>
        <c:delete val="0"/>
        <c:axPos val="b"/>
        <c:numFmt formatCode="General" sourceLinked="1"/>
        <c:majorTickMark val="out"/>
        <c:minorTickMark val="none"/>
        <c:tickLblPos val="nextTo"/>
        <c:txPr>
          <a:bodyPr/>
          <a:lstStyle/>
          <a:p>
            <a:pPr>
              <a:defRPr sz="1200"/>
            </a:pPr>
            <a:endParaRPr lang="ja-JP"/>
          </a:p>
        </c:txPr>
        <c:crossAx val="126251776"/>
        <c:crosses val="autoZero"/>
        <c:auto val="1"/>
        <c:lblAlgn val="ctr"/>
        <c:lblOffset val="100"/>
        <c:noMultiLvlLbl val="0"/>
      </c:catAx>
      <c:valAx>
        <c:axId val="126251776"/>
        <c:scaling>
          <c:orientation val="minMax"/>
          <c:max val="100"/>
          <c:min val="20"/>
        </c:scaling>
        <c:delete val="0"/>
        <c:axPos val="l"/>
        <c:majorGridlines/>
        <c:numFmt formatCode="#,##0.0\ ;\-#.##0.0\ ;0.0\ ;@\ " sourceLinked="1"/>
        <c:majorTickMark val="out"/>
        <c:minorTickMark val="none"/>
        <c:tickLblPos val="nextTo"/>
        <c:txPr>
          <a:bodyPr/>
          <a:lstStyle/>
          <a:p>
            <a:pPr>
              <a:defRPr sz="1200"/>
            </a:pPr>
            <a:endParaRPr lang="ja-JP"/>
          </a:p>
        </c:txPr>
        <c:crossAx val="126249984"/>
        <c:crosses val="autoZero"/>
        <c:crossBetween val="between"/>
        <c:majorUnit val="20"/>
      </c:valAx>
    </c:plotArea>
    <c:legend>
      <c:legendPos val="b"/>
      <c:layout>
        <c:manualLayout>
          <c:xMode val="edge"/>
          <c:yMode val="edge"/>
          <c:x val="9.207618906541247E-2"/>
          <c:y val="0.81830772847607658"/>
          <c:w val="0.87731169199894898"/>
          <c:h val="0.11043686246171937"/>
        </c:manualLayout>
      </c:layout>
      <c:overlay val="0"/>
      <c:spPr>
        <a:ln>
          <a:solidFill>
            <a:schemeClr val="accent1"/>
          </a:solidFill>
        </a:ln>
      </c:spPr>
      <c:txPr>
        <a:bodyPr/>
        <a:lstStyle/>
        <a:p>
          <a:pPr>
            <a:lnSpc>
              <a:spcPts val="1000"/>
            </a:lnSpc>
            <a:defRPr sz="1100"/>
          </a:pPr>
          <a:endParaRPr lang="ja-JP"/>
        </a:p>
      </c:txPr>
    </c:legend>
    <c:plotVisOnly val="1"/>
    <c:dispBlanksAs val="gap"/>
    <c:showDLblsOverMax val="0"/>
  </c:chart>
  <c:txPr>
    <a:bodyPr/>
    <a:lstStyle/>
    <a:p>
      <a:pPr>
        <a:defRPr sz="1800"/>
      </a:pPr>
      <a:endParaRPr lang="ja-JP"/>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293285214348206"/>
          <c:y val="5.1400554097404488E-2"/>
          <c:w val="0.86928937007874019"/>
          <c:h val="0.8326195683872849"/>
        </c:manualLayout>
      </c:layout>
      <c:lineChart>
        <c:grouping val="standard"/>
        <c:varyColors val="0"/>
        <c:ser>
          <c:idx val="2"/>
          <c:order val="0"/>
          <c:tx>
            <c:strRef>
              <c:f>'[Microsoft PowerPoint 内のグラフ]国際線就航便数（冬）'!$A$3</c:f>
              <c:strCache>
                <c:ptCount val="1"/>
                <c:pt idx="0">
                  <c:v>合計</c:v>
                </c:pt>
              </c:strCache>
            </c:strRef>
          </c:tx>
          <c:dLbls>
            <c:showLegendKey val="0"/>
            <c:showVal val="1"/>
            <c:showCatName val="0"/>
            <c:showSerName val="0"/>
            <c:showPercent val="0"/>
            <c:showBubbleSize val="0"/>
            <c:showLeaderLines val="0"/>
          </c:dLbls>
          <c:cat>
            <c:strRef>
              <c:f>'[Microsoft PowerPoint 内のグラフ]国際線就航便数（冬）'!$B$2:$J$2</c:f>
              <c:strCache>
                <c:ptCount val="9"/>
                <c:pt idx="0">
                  <c:v>H18</c:v>
                </c:pt>
                <c:pt idx="1">
                  <c:v>19</c:v>
                </c:pt>
                <c:pt idx="2">
                  <c:v>20</c:v>
                </c:pt>
                <c:pt idx="3">
                  <c:v>21</c:v>
                </c:pt>
                <c:pt idx="4">
                  <c:v>22</c:v>
                </c:pt>
                <c:pt idx="5">
                  <c:v>23</c:v>
                </c:pt>
                <c:pt idx="6">
                  <c:v>24</c:v>
                </c:pt>
                <c:pt idx="7">
                  <c:v>25</c:v>
                </c:pt>
                <c:pt idx="8">
                  <c:v>26</c:v>
                </c:pt>
              </c:strCache>
            </c:strRef>
          </c:cat>
          <c:val>
            <c:numRef>
              <c:f>'[Microsoft PowerPoint 内のグラフ]国際線就航便数（冬）'!$B$3:$J$3</c:f>
              <c:numCache>
                <c:formatCode>General</c:formatCode>
                <c:ptCount val="9"/>
                <c:pt idx="0">
                  <c:v>726</c:v>
                </c:pt>
                <c:pt idx="1">
                  <c:v>779</c:v>
                </c:pt>
                <c:pt idx="2">
                  <c:v>765</c:v>
                </c:pt>
                <c:pt idx="3">
                  <c:v>711.5</c:v>
                </c:pt>
                <c:pt idx="4">
                  <c:v>728</c:v>
                </c:pt>
                <c:pt idx="5">
                  <c:v>770</c:v>
                </c:pt>
                <c:pt idx="6">
                  <c:v>810</c:v>
                </c:pt>
                <c:pt idx="7">
                  <c:v>868</c:v>
                </c:pt>
                <c:pt idx="8">
                  <c:v>942.5</c:v>
                </c:pt>
              </c:numCache>
            </c:numRef>
          </c:val>
          <c:smooth val="0"/>
        </c:ser>
        <c:ser>
          <c:idx val="3"/>
          <c:order val="1"/>
          <c:tx>
            <c:strRef>
              <c:f>'[Microsoft PowerPoint 内のグラフ]国際線就航便数（冬）'!$A$4</c:f>
              <c:strCache>
                <c:ptCount val="1"/>
                <c:pt idx="0">
                  <c:v>旅客</c:v>
                </c:pt>
              </c:strCache>
            </c:strRef>
          </c:tx>
          <c:dLbls>
            <c:dLblPos val="r"/>
            <c:showLegendKey val="0"/>
            <c:showVal val="1"/>
            <c:showCatName val="0"/>
            <c:showSerName val="0"/>
            <c:showPercent val="0"/>
            <c:showBubbleSize val="0"/>
            <c:showLeaderLines val="0"/>
          </c:dLbls>
          <c:cat>
            <c:strRef>
              <c:f>'[Microsoft PowerPoint 内のグラフ]国際線就航便数（冬）'!$B$2:$J$2</c:f>
              <c:strCache>
                <c:ptCount val="9"/>
                <c:pt idx="0">
                  <c:v>H18</c:v>
                </c:pt>
                <c:pt idx="1">
                  <c:v>19</c:v>
                </c:pt>
                <c:pt idx="2">
                  <c:v>20</c:v>
                </c:pt>
                <c:pt idx="3">
                  <c:v>21</c:v>
                </c:pt>
                <c:pt idx="4">
                  <c:v>22</c:v>
                </c:pt>
                <c:pt idx="5">
                  <c:v>23</c:v>
                </c:pt>
                <c:pt idx="6">
                  <c:v>24</c:v>
                </c:pt>
                <c:pt idx="7">
                  <c:v>25</c:v>
                </c:pt>
                <c:pt idx="8">
                  <c:v>26</c:v>
                </c:pt>
              </c:strCache>
            </c:strRef>
          </c:cat>
          <c:val>
            <c:numRef>
              <c:f>'[Microsoft PowerPoint 内のグラフ]国際線就航便数（冬）'!$B$4:$J$4</c:f>
              <c:numCache>
                <c:formatCode>General</c:formatCode>
                <c:ptCount val="9"/>
                <c:pt idx="0">
                  <c:v>565</c:v>
                </c:pt>
                <c:pt idx="1">
                  <c:v>578</c:v>
                </c:pt>
                <c:pt idx="2">
                  <c:v>611</c:v>
                </c:pt>
                <c:pt idx="3">
                  <c:v>589</c:v>
                </c:pt>
                <c:pt idx="4">
                  <c:v>577</c:v>
                </c:pt>
                <c:pt idx="5">
                  <c:v>624</c:v>
                </c:pt>
                <c:pt idx="6">
                  <c:v>681</c:v>
                </c:pt>
                <c:pt idx="7">
                  <c:v>726</c:v>
                </c:pt>
                <c:pt idx="8">
                  <c:v>802</c:v>
                </c:pt>
              </c:numCache>
            </c:numRef>
          </c:val>
          <c:smooth val="0"/>
        </c:ser>
        <c:ser>
          <c:idx val="0"/>
          <c:order val="2"/>
          <c:tx>
            <c:strRef>
              <c:f>'[Microsoft PowerPoint 内のグラフ]国際線就航便数（冬）'!$A$5</c:f>
              <c:strCache>
                <c:ptCount val="1"/>
                <c:pt idx="0">
                  <c:v>貨物</c:v>
                </c:pt>
              </c:strCache>
            </c:strRef>
          </c:tx>
          <c:dLbls>
            <c:showLegendKey val="0"/>
            <c:showVal val="1"/>
            <c:showCatName val="0"/>
            <c:showSerName val="0"/>
            <c:showPercent val="0"/>
            <c:showBubbleSize val="0"/>
            <c:showLeaderLines val="0"/>
          </c:dLbls>
          <c:cat>
            <c:strRef>
              <c:f>'[Microsoft PowerPoint 内のグラフ]国際線就航便数（冬）'!$B$2:$J$2</c:f>
              <c:strCache>
                <c:ptCount val="9"/>
                <c:pt idx="0">
                  <c:v>H18</c:v>
                </c:pt>
                <c:pt idx="1">
                  <c:v>19</c:v>
                </c:pt>
                <c:pt idx="2">
                  <c:v>20</c:v>
                </c:pt>
                <c:pt idx="3">
                  <c:v>21</c:v>
                </c:pt>
                <c:pt idx="4">
                  <c:v>22</c:v>
                </c:pt>
                <c:pt idx="5">
                  <c:v>23</c:v>
                </c:pt>
                <c:pt idx="6">
                  <c:v>24</c:v>
                </c:pt>
                <c:pt idx="7">
                  <c:v>25</c:v>
                </c:pt>
                <c:pt idx="8">
                  <c:v>26</c:v>
                </c:pt>
              </c:strCache>
            </c:strRef>
          </c:cat>
          <c:val>
            <c:numRef>
              <c:f>'[Microsoft PowerPoint 内のグラフ]国際線就航便数（冬）'!$B$5:$J$5</c:f>
              <c:numCache>
                <c:formatCode>General</c:formatCode>
                <c:ptCount val="9"/>
                <c:pt idx="0">
                  <c:v>161</c:v>
                </c:pt>
                <c:pt idx="1">
                  <c:v>201</c:v>
                </c:pt>
                <c:pt idx="2">
                  <c:v>154</c:v>
                </c:pt>
                <c:pt idx="3">
                  <c:v>122.5</c:v>
                </c:pt>
                <c:pt idx="4">
                  <c:v>151</c:v>
                </c:pt>
                <c:pt idx="5">
                  <c:v>146</c:v>
                </c:pt>
                <c:pt idx="6">
                  <c:v>129</c:v>
                </c:pt>
                <c:pt idx="7">
                  <c:v>142</c:v>
                </c:pt>
                <c:pt idx="8">
                  <c:v>140.5</c:v>
                </c:pt>
              </c:numCache>
            </c:numRef>
          </c:val>
          <c:smooth val="0"/>
        </c:ser>
        <c:dLbls>
          <c:showLegendKey val="0"/>
          <c:showVal val="0"/>
          <c:showCatName val="0"/>
          <c:showSerName val="0"/>
          <c:showPercent val="0"/>
          <c:showBubbleSize val="0"/>
        </c:dLbls>
        <c:marker val="1"/>
        <c:smooth val="0"/>
        <c:axId val="125998208"/>
        <c:axId val="125999744"/>
      </c:lineChart>
      <c:catAx>
        <c:axId val="125998208"/>
        <c:scaling>
          <c:orientation val="minMax"/>
        </c:scaling>
        <c:delete val="0"/>
        <c:axPos val="b"/>
        <c:majorTickMark val="out"/>
        <c:minorTickMark val="none"/>
        <c:tickLblPos val="nextTo"/>
        <c:crossAx val="125999744"/>
        <c:crosses val="autoZero"/>
        <c:auto val="1"/>
        <c:lblAlgn val="ctr"/>
        <c:lblOffset val="100"/>
        <c:noMultiLvlLbl val="0"/>
      </c:catAx>
      <c:valAx>
        <c:axId val="125999744"/>
        <c:scaling>
          <c:orientation val="minMax"/>
        </c:scaling>
        <c:delete val="0"/>
        <c:axPos val="l"/>
        <c:majorGridlines/>
        <c:numFmt formatCode="General" sourceLinked="1"/>
        <c:majorTickMark val="out"/>
        <c:minorTickMark val="none"/>
        <c:tickLblPos val="nextTo"/>
        <c:crossAx val="125998208"/>
        <c:crosses val="autoZero"/>
        <c:crossBetween val="between"/>
        <c:majorUnit val="200"/>
      </c:valAx>
    </c:plotArea>
    <c:legend>
      <c:legendPos val="r"/>
      <c:layout/>
      <c:overlay val="1"/>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4352693051946741E-2"/>
          <c:y val="7.2441512378520242E-2"/>
          <c:w val="0.85120107747261631"/>
          <c:h val="0.74763226218344325"/>
        </c:manualLayout>
      </c:layout>
      <c:barChart>
        <c:barDir val="col"/>
        <c:grouping val="clustered"/>
        <c:varyColors val="0"/>
        <c:ser>
          <c:idx val="1"/>
          <c:order val="0"/>
          <c:tx>
            <c:strRef>
              <c:f>夏期バージョン!$A$2</c:f>
              <c:strCache>
                <c:ptCount val="1"/>
                <c:pt idx="0">
                  <c:v>旅客便数</c:v>
                </c:pt>
              </c:strCache>
            </c:strRef>
          </c:tx>
          <c:invertIfNegative val="0"/>
          <c:cat>
            <c:strRef>
              <c:f>夏期バージョン!$B$1:$I$1</c:f>
              <c:strCache>
                <c:ptCount val="8"/>
                <c:pt idx="0">
                  <c:v>08夏</c:v>
                </c:pt>
                <c:pt idx="1">
                  <c:v>09夏</c:v>
                </c:pt>
                <c:pt idx="2">
                  <c:v>10夏</c:v>
                </c:pt>
                <c:pt idx="3">
                  <c:v>11夏</c:v>
                </c:pt>
                <c:pt idx="4">
                  <c:v>12夏</c:v>
                </c:pt>
                <c:pt idx="5">
                  <c:v>13夏</c:v>
                </c:pt>
                <c:pt idx="6">
                  <c:v>14夏</c:v>
                </c:pt>
                <c:pt idx="7">
                  <c:v>15夏計画</c:v>
                </c:pt>
              </c:strCache>
            </c:strRef>
          </c:cat>
          <c:val>
            <c:numRef>
              <c:f>夏期バージョン!$B$2:$I$2</c:f>
            </c:numRef>
          </c:val>
        </c:ser>
        <c:ser>
          <c:idx val="2"/>
          <c:order val="1"/>
          <c:tx>
            <c:strRef>
              <c:f>夏期バージョン!$A$3</c:f>
              <c:strCache>
                <c:ptCount val="1"/>
                <c:pt idx="0">
                  <c:v>国際線LCC便数</c:v>
                </c:pt>
              </c:strCache>
            </c:strRef>
          </c:tx>
          <c:spPr>
            <a:solidFill>
              <a:schemeClr val="bg2">
                <a:lumMod val="50000"/>
              </a:schemeClr>
            </a:solidFill>
          </c:spPr>
          <c:invertIfNegative val="0"/>
          <c:dLbls>
            <c:dLbl>
              <c:idx val="7"/>
              <c:spPr/>
              <c:txPr>
                <a:bodyPr/>
                <a:lstStyle/>
                <a:p>
                  <a:pPr>
                    <a:defRPr sz="1400" b="1"/>
                  </a:pPr>
                  <a:endParaRPr lang="ja-JP"/>
                </a:p>
              </c:txPr>
              <c:dLblPos val="ctr"/>
              <c:showLegendKey val="0"/>
              <c:showVal val="1"/>
              <c:showCatName val="0"/>
              <c:showSerName val="0"/>
              <c:showPercent val="0"/>
              <c:showBubbleSize val="0"/>
            </c:dLbl>
            <c:dLblPos val="ctr"/>
            <c:showLegendKey val="0"/>
            <c:showVal val="1"/>
            <c:showCatName val="0"/>
            <c:showSerName val="0"/>
            <c:showPercent val="0"/>
            <c:showBubbleSize val="0"/>
            <c:showLeaderLines val="0"/>
          </c:dLbls>
          <c:cat>
            <c:strRef>
              <c:f>夏期バージョン!$B$1:$I$1</c:f>
              <c:strCache>
                <c:ptCount val="8"/>
                <c:pt idx="0">
                  <c:v>08夏</c:v>
                </c:pt>
                <c:pt idx="1">
                  <c:v>09夏</c:v>
                </c:pt>
                <c:pt idx="2">
                  <c:v>10夏</c:v>
                </c:pt>
                <c:pt idx="3">
                  <c:v>11夏</c:v>
                </c:pt>
                <c:pt idx="4">
                  <c:v>12夏</c:v>
                </c:pt>
                <c:pt idx="5">
                  <c:v>13夏</c:v>
                </c:pt>
                <c:pt idx="6">
                  <c:v>14夏</c:v>
                </c:pt>
                <c:pt idx="7">
                  <c:v>15夏計画</c:v>
                </c:pt>
              </c:strCache>
            </c:strRef>
          </c:cat>
          <c:val>
            <c:numRef>
              <c:f>夏期バージョン!$B$3:$I$3</c:f>
              <c:numCache>
                <c:formatCode>General</c:formatCode>
                <c:ptCount val="8"/>
                <c:pt idx="0">
                  <c:v>12</c:v>
                </c:pt>
                <c:pt idx="1">
                  <c:v>17</c:v>
                </c:pt>
                <c:pt idx="2">
                  <c:v>42</c:v>
                </c:pt>
                <c:pt idx="3">
                  <c:v>43</c:v>
                </c:pt>
                <c:pt idx="4">
                  <c:v>104</c:v>
                </c:pt>
                <c:pt idx="5">
                  <c:v>119</c:v>
                </c:pt>
                <c:pt idx="6">
                  <c:v>170</c:v>
                </c:pt>
                <c:pt idx="7">
                  <c:v>236</c:v>
                </c:pt>
              </c:numCache>
            </c:numRef>
          </c:val>
        </c:ser>
        <c:dLbls>
          <c:showLegendKey val="0"/>
          <c:showVal val="0"/>
          <c:showCatName val="0"/>
          <c:showSerName val="0"/>
          <c:showPercent val="0"/>
          <c:showBubbleSize val="0"/>
        </c:dLbls>
        <c:gapWidth val="150"/>
        <c:axId val="126454400"/>
        <c:axId val="126464384"/>
      </c:barChart>
      <c:lineChart>
        <c:grouping val="standard"/>
        <c:varyColors val="0"/>
        <c:ser>
          <c:idx val="3"/>
          <c:order val="2"/>
          <c:tx>
            <c:strRef>
              <c:f>夏期バージョン!$A$4</c:f>
              <c:strCache>
                <c:ptCount val="1"/>
                <c:pt idx="0">
                  <c:v>国際旅客便に占めるLCC便数割合</c:v>
                </c:pt>
              </c:strCache>
            </c:strRef>
          </c:tx>
          <c:spPr>
            <a:ln cmpd="dbl"/>
          </c:spPr>
          <c:marker>
            <c:symbol val="diamond"/>
            <c:size val="5"/>
            <c:spPr>
              <a:solidFill>
                <a:schemeClr val="tx1"/>
              </a:solidFill>
            </c:spPr>
          </c:marker>
          <c:dLbls>
            <c:dLbl>
              <c:idx val="7"/>
              <c:spPr/>
              <c:txPr>
                <a:bodyPr/>
                <a:lstStyle/>
                <a:p>
                  <a:pPr>
                    <a:defRPr sz="1200" b="1"/>
                  </a:pPr>
                  <a:endParaRPr lang="ja-JP"/>
                </a:p>
              </c:txPr>
              <c:dLblPos val="l"/>
              <c:showLegendKey val="0"/>
              <c:showVal val="1"/>
              <c:showCatName val="0"/>
              <c:showSerName val="0"/>
              <c:showPercent val="0"/>
              <c:showBubbleSize val="0"/>
            </c:dLbl>
            <c:dLblPos val="l"/>
            <c:showLegendKey val="0"/>
            <c:showVal val="1"/>
            <c:showCatName val="0"/>
            <c:showSerName val="0"/>
            <c:showPercent val="0"/>
            <c:showBubbleSize val="0"/>
            <c:showLeaderLines val="0"/>
          </c:dLbls>
          <c:cat>
            <c:strRef>
              <c:f>夏期バージョン!$B$1:$I$1</c:f>
              <c:strCache>
                <c:ptCount val="8"/>
                <c:pt idx="0">
                  <c:v>08夏</c:v>
                </c:pt>
                <c:pt idx="1">
                  <c:v>09夏</c:v>
                </c:pt>
                <c:pt idx="2">
                  <c:v>10夏</c:v>
                </c:pt>
                <c:pt idx="3">
                  <c:v>11夏</c:v>
                </c:pt>
                <c:pt idx="4">
                  <c:v>12夏</c:v>
                </c:pt>
                <c:pt idx="5">
                  <c:v>13夏</c:v>
                </c:pt>
                <c:pt idx="6">
                  <c:v>14夏</c:v>
                </c:pt>
                <c:pt idx="7">
                  <c:v>15夏計画</c:v>
                </c:pt>
              </c:strCache>
            </c:strRef>
          </c:cat>
          <c:val>
            <c:numRef>
              <c:f>夏期バージョン!$B$4:$I$4</c:f>
              <c:numCache>
                <c:formatCode>0.0%</c:formatCode>
                <c:ptCount val="8"/>
                <c:pt idx="0">
                  <c:v>2.0066889632107024E-2</c:v>
                </c:pt>
                <c:pt idx="1">
                  <c:v>2.8380634390651086E-2</c:v>
                </c:pt>
                <c:pt idx="2">
                  <c:v>7.0707070707070704E-2</c:v>
                </c:pt>
                <c:pt idx="3">
                  <c:v>7.4010327022375214E-2</c:v>
                </c:pt>
                <c:pt idx="4">
                  <c:v>0.14525139664804471</c:v>
                </c:pt>
                <c:pt idx="5">
                  <c:v>0.17097701149425287</c:v>
                </c:pt>
                <c:pt idx="6">
                  <c:v>0.219</c:v>
                </c:pt>
                <c:pt idx="7">
                  <c:v>0.26800000000000002</c:v>
                </c:pt>
              </c:numCache>
            </c:numRef>
          </c:val>
          <c:smooth val="0"/>
        </c:ser>
        <c:dLbls>
          <c:showLegendKey val="0"/>
          <c:showVal val="0"/>
          <c:showCatName val="0"/>
          <c:showSerName val="0"/>
          <c:showPercent val="0"/>
          <c:showBubbleSize val="0"/>
        </c:dLbls>
        <c:marker val="1"/>
        <c:smooth val="0"/>
        <c:axId val="126467456"/>
        <c:axId val="126465920"/>
      </c:lineChart>
      <c:catAx>
        <c:axId val="126454400"/>
        <c:scaling>
          <c:orientation val="minMax"/>
        </c:scaling>
        <c:delete val="0"/>
        <c:axPos val="b"/>
        <c:majorTickMark val="out"/>
        <c:minorTickMark val="none"/>
        <c:tickLblPos val="nextTo"/>
        <c:txPr>
          <a:bodyPr/>
          <a:lstStyle/>
          <a:p>
            <a:pPr>
              <a:defRPr sz="900"/>
            </a:pPr>
            <a:endParaRPr lang="ja-JP"/>
          </a:p>
        </c:txPr>
        <c:crossAx val="126464384"/>
        <c:crosses val="autoZero"/>
        <c:auto val="1"/>
        <c:lblAlgn val="ctr"/>
        <c:lblOffset val="100"/>
        <c:noMultiLvlLbl val="0"/>
      </c:catAx>
      <c:valAx>
        <c:axId val="126464384"/>
        <c:scaling>
          <c:orientation val="minMax"/>
          <c:max val="250"/>
        </c:scaling>
        <c:delete val="0"/>
        <c:axPos val="l"/>
        <c:majorGridlines/>
        <c:numFmt formatCode="General" sourceLinked="1"/>
        <c:majorTickMark val="out"/>
        <c:minorTickMark val="none"/>
        <c:tickLblPos val="nextTo"/>
        <c:crossAx val="126454400"/>
        <c:crosses val="autoZero"/>
        <c:crossBetween val="between"/>
      </c:valAx>
      <c:valAx>
        <c:axId val="126465920"/>
        <c:scaling>
          <c:orientation val="minMax"/>
        </c:scaling>
        <c:delete val="0"/>
        <c:axPos val="r"/>
        <c:numFmt formatCode="0.0%" sourceLinked="1"/>
        <c:majorTickMark val="out"/>
        <c:minorTickMark val="none"/>
        <c:tickLblPos val="nextTo"/>
        <c:crossAx val="126467456"/>
        <c:crosses val="max"/>
        <c:crossBetween val="between"/>
      </c:valAx>
      <c:catAx>
        <c:axId val="126467456"/>
        <c:scaling>
          <c:orientation val="minMax"/>
        </c:scaling>
        <c:delete val="1"/>
        <c:axPos val="b"/>
        <c:majorTickMark val="out"/>
        <c:minorTickMark val="none"/>
        <c:tickLblPos val="nextTo"/>
        <c:crossAx val="126465920"/>
        <c:crosses val="autoZero"/>
        <c:auto val="1"/>
        <c:lblAlgn val="ctr"/>
        <c:lblOffset val="100"/>
        <c:noMultiLvlLbl val="0"/>
      </c:catAx>
    </c:plotArea>
    <c:legend>
      <c:legendPos val="b"/>
      <c:layout>
        <c:manualLayout>
          <c:xMode val="edge"/>
          <c:yMode val="edge"/>
          <c:x val="9.8051808764071394E-2"/>
          <c:y val="0.90277315806674174"/>
          <c:w val="0.81993655837721813"/>
          <c:h val="8.3391916917825631E-2"/>
        </c:manualLayout>
      </c:layout>
      <c:overlay val="0"/>
    </c:legend>
    <c:plotVisOnly val="1"/>
    <c:dispBlanksAs val="gap"/>
    <c:showDLblsOverMax val="0"/>
  </c:chart>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col"/>
        <c:grouping val="stacked"/>
        <c:varyColors val="0"/>
        <c:ser>
          <c:idx val="0"/>
          <c:order val="0"/>
          <c:tx>
            <c:strRef>
              <c:f>Sheet1!$B$3</c:f>
              <c:strCache>
                <c:ptCount val="1"/>
                <c:pt idx="0">
                  <c:v>韓国</c:v>
                </c:pt>
              </c:strCache>
            </c:strRef>
          </c:tx>
          <c:invertIfNegative val="0"/>
          <c:cat>
            <c:strRef>
              <c:f>Sheet1!$A$4:$A$6</c:f>
              <c:strCache>
                <c:ptCount val="3"/>
                <c:pt idx="0">
                  <c:v>関西国際空港</c:v>
                </c:pt>
                <c:pt idx="1">
                  <c:v>成田国際空港</c:v>
                </c:pt>
                <c:pt idx="2">
                  <c:v>中部国際空港</c:v>
                </c:pt>
              </c:strCache>
            </c:strRef>
          </c:cat>
          <c:val>
            <c:numRef>
              <c:f>Sheet1!$B$4:$B$6</c:f>
            </c:numRef>
          </c:val>
        </c:ser>
        <c:ser>
          <c:idx val="1"/>
          <c:order val="1"/>
          <c:tx>
            <c:strRef>
              <c:f>Sheet1!$C$3</c:f>
              <c:strCache>
                <c:ptCount val="1"/>
                <c:pt idx="0">
                  <c:v>中国</c:v>
                </c:pt>
              </c:strCache>
            </c:strRef>
          </c:tx>
          <c:invertIfNegative val="0"/>
          <c:cat>
            <c:strRef>
              <c:f>Sheet1!$A$4:$A$6</c:f>
              <c:strCache>
                <c:ptCount val="3"/>
                <c:pt idx="0">
                  <c:v>関西国際空港</c:v>
                </c:pt>
                <c:pt idx="1">
                  <c:v>成田国際空港</c:v>
                </c:pt>
                <c:pt idx="2">
                  <c:v>中部国際空港</c:v>
                </c:pt>
              </c:strCache>
            </c:strRef>
          </c:cat>
          <c:val>
            <c:numRef>
              <c:f>Sheet1!$C$4:$C$6</c:f>
            </c:numRef>
          </c:val>
        </c:ser>
        <c:ser>
          <c:idx val="2"/>
          <c:order val="2"/>
          <c:tx>
            <c:strRef>
              <c:f>Sheet1!$D$3</c:f>
              <c:strCache>
                <c:ptCount val="1"/>
                <c:pt idx="0">
                  <c:v>台湾</c:v>
                </c:pt>
              </c:strCache>
            </c:strRef>
          </c:tx>
          <c:invertIfNegative val="0"/>
          <c:cat>
            <c:strRef>
              <c:f>Sheet1!$A$4:$A$6</c:f>
              <c:strCache>
                <c:ptCount val="3"/>
                <c:pt idx="0">
                  <c:v>関西国際空港</c:v>
                </c:pt>
                <c:pt idx="1">
                  <c:v>成田国際空港</c:v>
                </c:pt>
                <c:pt idx="2">
                  <c:v>中部国際空港</c:v>
                </c:pt>
              </c:strCache>
            </c:strRef>
          </c:cat>
          <c:val>
            <c:numRef>
              <c:f>Sheet1!$D$4:$D$6</c:f>
            </c:numRef>
          </c:val>
        </c:ser>
        <c:ser>
          <c:idx val="3"/>
          <c:order val="3"/>
          <c:tx>
            <c:strRef>
              <c:f>Sheet1!$E$3</c:f>
              <c:strCache>
                <c:ptCount val="1"/>
                <c:pt idx="0">
                  <c:v>他アジア</c:v>
                </c:pt>
              </c:strCache>
            </c:strRef>
          </c:tx>
          <c:invertIfNegative val="0"/>
          <c:cat>
            <c:strRef>
              <c:f>Sheet1!$A$4:$A$6</c:f>
              <c:strCache>
                <c:ptCount val="3"/>
                <c:pt idx="0">
                  <c:v>関西国際空港</c:v>
                </c:pt>
                <c:pt idx="1">
                  <c:v>成田国際空港</c:v>
                </c:pt>
                <c:pt idx="2">
                  <c:v>中部国際空港</c:v>
                </c:pt>
              </c:strCache>
            </c:strRef>
          </c:cat>
          <c:val>
            <c:numRef>
              <c:f>Sheet1!$E$4:$E$6</c:f>
            </c:numRef>
          </c:val>
        </c:ser>
        <c:ser>
          <c:idx val="4"/>
          <c:order val="4"/>
          <c:tx>
            <c:strRef>
              <c:f>Sheet1!$F$3</c:f>
              <c:strCache>
                <c:ptCount val="1"/>
                <c:pt idx="0">
                  <c:v>北米</c:v>
                </c:pt>
              </c:strCache>
            </c:strRef>
          </c:tx>
          <c:invertIfNegative val="0"/>
          <c:cat>
            <c:strRef>
              <c:f>Sheet1!$A$4:$A$6</c:f>
              <c:strCache>
                <c:ptCount val="3"/>
                <c:pt idx="0">
                  <c:v>関西国際空港</c:v>
                </c:pt>
                <c:pt idx="1">
                  <c:v>成田国際空港</c:v>
                </c:pt>
                <c:pt idx="2">
                  <c:v>中部国際空港</c:v>
                </c:pt>
              </c:strCache>
            </c:strRef>
          </c:cat>
          <c:val>
            <c:numRef>
              <c:f>Sheet1!$F$4:$F$6</c:f>
            </c:numRef>
          </c:val>
        </c:ser>
        <c:ser>
          <c:idx val="5"/>
          <c:order val="5"/>
          <c:tx>
            <c:strRef>
              <c:f>Sheet1!$G$3</c:f>
              <c:strCache>
                <c:ptCount val="1"/>
                <c:pt idx="0">
                  <c:v>欧州</c:v>
                </c:pt>
              </c:strCache>
            </c:strRef>
          </c:tx>
          <c:invertIfNegative val="0"/>
          <c:cat>
            <c:strRef>
              <c:f>Sheet1!$A$4:$A$6</c:f>
              <c:strCache>
                <c:ptCount val="3"/>
                <c:pt idx="0">
                  <c:v>関西国際空港</c:v>
                </c:pt>
                <c:pt idx="1">
                  <c:v>成田国際空港</c:v>
                </c:pt>
                <c:pt idx="2">
                  <c:v>中部国際空港</c:v>
                </c:pt>
              </c:strCache>
            </c:strRef>
          </c:cat>
          <c:val>
            <c:numRef>
              <c:f>Sheet1!$G$4:$G$6</c:f>
              <c:numCache>
                <c:formatCode>#,##0_);[Red]\(#,##0\)</c:formatCode>
                <c:ptCount val="3"/>
                <c:pt idx="0">
                  <c:v>35</c:v>
                </c:pt>
                <c:pt idx="1">
                  <c:v>280</c:v>
                </c:pt>
                <c:pt idx="2">
                  <c:v>24</c:v>
                </c:pt>
              </c:numCache>
            </c:numRef>
          </c:val>
        </c:ser>
        <c:ser>
          <c:idx val="6"/>
          <c:order val="6"/>
          <c:tx>
            <c:strRef>
              <c:f>Sheet1!$H$3</c:f>
              <c:strCache>
                <c:ptCount val="1"/>
                <c:pt idx="0">
                  <c:v>その他</c:v>
                </c:pt>
              </c:strCache>
            </c:strRef>
          </c:tx>
          <c:invertIfNegative val="0"/>
          <c:cat>
            <c:strRef>
              <c:f>Sheet1!$A$4:$A$6</c:f>
              <c:strCache>
                <c:ptCount val="3"/>
                <c:pt idx="0">
                  <c:v>関西国際空港</c:v>
                </c:pt>
                <c:pt idx="1">
                  <c:v>成田国際空港</c:v>
                </c:pt>
                <c:pt idx="2">
                  <c:v>中部国際空港</c:v>
                </c:pt>
              </c:strCache>
            </c:strRef>
          </c:cat>
          <c:val>
            <c:numRef>
              <c:f>Sheet1!$H$4:$H$6</c:f>
            </c:numRef>
          </c:val>
        </c:ser>
        <c:ser>
          <c:idx val="7"/>
          <c:order val="7"/>
          <c:tx>
            <c:strRef>
              <c:f>Sheet1!$I$3</c:f>
              <c:strCache>
                <c:ptCount val="1"/>
                <c:pt idx="0">
                  <c:v>北米</c:v>
                </c:pt>
              </c:strCache>
            </c:strRef>
          </c:tx>
          <c:spPr>
            <a:pattFill prst="ltUpDiag">
              <a:fgClr>
                <a:schemeClr val="accent1"/>
              </a:fgClr>
              <a:bgClr>
                <a:schemeClr val="bg1"/>
              </a:bgClr>
            </a:pattFill>
          </c:spPr>
          <c:invertIfNegative val="0"/>
          <c:cat>
            <c:strRef>
              <c:f>Sheet1!$A$4:$A$6</c:f>
              <c:strCache>
                <c:ptCount val="3"/>
                <c:pt idx="0">
                  <c:v>関西国際空港</c:v>
                </c:pt>
                <c:pt idx="1">
                  <c:v>成田国際空港</c:v>
                </c:pt>
                <c:pt idx="2">
                  <c:v>中部国際空港</c:v>
                </c:pt>
              </c:strCache>
            </c:strRef>
          </c:cat>
          <c:val>
            <c:numRef>
              <c:f>Sheet1!$I$4:$I$6</c:f>
              <c:numCache>
                <c:formatCode>#,##0_);[Red]\(#,##0\)</c:formatCode>
                <c:ptCount val="3"/>
                <c:pt idx="0">
                  <c:v>40</c:v>
                </c:pt>
                <c:pt idx="1">
                  <c:v>880</c:v>
                </c:pt>
                <c:pt idx="2">
                  <c:v>10</c:v>
                </c:pt>
              </c:numCache>
            </c:numRef>
          </c:val>
        </c:ser>
        <c:ser>
          <c:idx val="8"/>
          <c:order val="8"/>
          <c:tx>
            <c:strRef>
              <c:f>Sheet1!$J$3</c:f>
              <c:strCache>
                <c:ptCount val="1"/>
                <c:pt idx="0">
                  <c:v>その他</c:v>
                </c:pt>
              </c:strCache>
            </c:strRef>
          </c:tx>
          <c:invertIfNegative val="0"/>
          <c:cat>
            <c:strRef>
              <c:f>Sheet1!$A$4:$A$6</c:f>
              <c:strCache>
                <c:ptCount val="3"/>
                <c:pt idx="0">
                  <c:v>関西国際空港</c:v>
                </c:pt>
                <c:pt idx="1">
                  <c:v>成田国際空港</c:v>
                </c:pt>
                <c:pt idx="2">
                  <c:v>中部国際空港</c:v>
                </c:pt>
              </c:strCache>
            </c:strRef>
          </c:cat>
          <c:val>
            <c:numRef>
              <c:f>Sheet1!$J$4:$J$6</c:f>
              <c:numCache>
                <c:formatCode>#,##0_);[Red]\(#,##0\)</c:formatCode>
                <c:ptCount val="3"/>
                <c:pt idx="0">
                  <c:v>755</c:v>
                </c:pt>
                <c:pt idx="1">
                  <c:v>1748</c:v>
                </c:pt>
                <c:pt idx="2">
                  <c:v>262</c:v>
                </c:pt>
              </c:numCache>
            </c:numRef>
          </c:val>
        </c:ser>
        <c:dLbls>
          <c:showLegendKey val="0"/>
          <c:showVal val="0"/>
          <c:showCatName val="0"/>
          <c:showSerName val="0"/>
          <c:showPercent val="0"/>
          <c:showBubbleSize val="0"/>
        </c:dLbls>
        <c:gapWidth val="95"/>
        <c:overlap val="100"/>
        <c:axId val="126523648"/>
        <c:axId val="126533632"/>
      </c:barChart>
      <c:catAx>
        <c:axId val="126523648"/>
        <c:scaling>
          <c:orientation val="minMax"/>
        </c:scaling>
        <c:delete val="0"/>
        <c:axPos val="b"/>
        <c:majorTickMark val="none"/>
        <c:minorTickMark val="none"/>
        <c:tickLblPos val="nextTo"/>
        <c:crossAx val="126533632"/>
        <c:crosses val="autoZero"/>
        <c:auto val="1"/>
        <c:lblAlgn val="ctr"/>
        <c:lblOffset val="100"/>
        <c:noMultiLvlLbl val="0"/>
      </c:catAx>
      <c:valAx>
        <c:axId val="126533632"/>
        <c:scaling>
          <c:orientation val="minMax"/>
          <c:max val="3000"/>
        </c:scaling>
        <c:delete val="0"/>
        <c:axPos val="l"/>
        <c:majorGridlines/>
        <c:title>
          <c:tx>
            <c:rich>
              <a:bodyPr/>
              <a:lstStyle/>
              <a:p>
                <a:pPr>
                  <a:defRPr/>
                </a:pPr>
                <a:r>
                  <a:rPr lang="ja-JP" altLang="en-US"/>
                  <a:t>便</a:t>
                </a:r>
                <a:r>
                  <a:rPr lang="en-US" altLang="ja-JP"/>
                  <a:t>/</a:t>
                </a:r>
                <a:r>
                  <a:rPr lang="ja-JP" altLang="en-US"/>
                  <a:t>週</a:t>
                </a:r>
              </a:p>
            </c:rich>
          </c:tx>
          <c:layout/>
          <c:overlay val="0"/>
        </c:title>
        <c:numFmt formatCode="#,##0_);[Red]\(#,##0\)" sourceLinked="1"/>
        <c:majorTickMark val="none"/>
        <c:minorTickMark val="none"/>
        <c:tickLblPos val="nextTo"/>
        <c:crossAx val="126523648"/>
        <c:crosses val="autoZero"/>
        <c:crossBetween val="between"/>
      </c:valAx>
      <c:dTable>
        <c:showHorzBorder val="1"/>
        <c:showVertBorder val="1"/>
        <c:showOutline val="1"/>
        <c:showKeys val="1"/>
      </c:dTable>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9.emf"/></Relationships>
</file>

<file path=ppt/drawings/drawing1.xml><?xml version="1.0" encoding="utf-8"?>
<c:userShapes xmlns:c="http://schemas.openxmlformats.org/drawingml/2006/chart">
  <cdr:relSizeAnchor xmlns:cdr="http://schemas.openxmlformats.org/drawingml/2006/chartDrawing">
    <cdr:from>
      <cdr:x>0.72435</cdr:x>
      <cdr:y>0.06033</cdr:y>
    </cdr:from>
    <cdr:to>
      <cdr:x>0.98916</cdr:x>
      <cdr:y>0.11542</cdr:y>
    </cdr:to>
    <cdr:sp macro="" textlink="">
      <cdr:nvSpPr>
        <cdr:cNvPr id="2" name="正方形/長方形 1"/>
        <cdr:cNvSpPr/>
      </cdr:nvSpPr>
      <cdr:spPr>
        <a:xfrm xmlns:a="http://schemas.openxmlformats.org/drawingml/2006/main">
          <a:off x="3879399" y="250257"/>
          <a:ext cx="1418232" cy="228530"/>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ja-JP" altLang="en-US" sz="1050" dirty="0">
              <a:solidFill>
                <a:schemeClr val="tx1"/>
              </a:solidFill>
              <a:latin typeface="HGPｺﾞｼｯｸM" panose="020B0600000000000000" pitchFamily="50" charset="-128"/>
              <a:ea typeface="HGPｺﾞｼｯｸM" panose="020B0600000000000000" pitchFamily="50" charset="-128"/>
            </a:rPr>
            <a:t>（季節調整済、倍）</a:t>
          </a:r>
          <a:endParaRPr lang="ja-JP" sz="1050" dirty="0">
            <a:solidFill>
              <a:schemeClr val="tx1"/>
            </a:solidFill>
            <a:latin typeface="HGPｺﾞｼｯｸM" panose="020B0600000000000000" pitchFamily="50" charset="-128"/>
            <a:ea typeface="HGPｺﾞｼｯｸM" panose="020B0600000000000000" pitchFamily="50" charset="-128"/>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0.03704</cdr:x>
      <cdr:y>0.0055</cdr:y>
    </cdr:from>
    <cdr:to>
      <cdr:x>0.10929</cdr:x>
      <cdr:y>0.083</cdr:y>
    </cdr:to>
    <cdr:sp macro="" textlink="">
      <cdr:nvSpPr>
        <cdr:cNvPr id="2" name="テキスト ボックス 1"/>
        <cdr:cNvSpPr txBox="1"/>
      </cdr:nvSpPr>
      <cdr:spPr>
        <a:xfrm xmlns:a="http://schemas.openxmlformats.org/drawingml/2006/main">
          <a:off x="288032" y="17122"/>
          <a:ext cx="561879" cy="24122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1100" dirty="0"/>
            <a:t>(%)</a:t>
          </a:r>
          <a:endParaRPr lang="ja-JP" altLang="en-US" sz="1100" dirty="0"/>
        </a:p>
      </cdr:txBody>
    </cdr:sp>
  </cdr:relSizeAnchor>
</c:userShapes>
</file>

<file path=ppt/drawings/drawing11.xml><?xml version="1.0" encoding="utf-8"?>
<c:userShapes xmlns:c="http://schemas.openxmlformats.org/drawingml/2006/chart">
  <cdr:relSizeAnchor xmlns:cdr="http://schemas.openxmlformats.org/drawingml/2006/chartDrawing">
    <cdr:from>
      <cdr:x>0.67161</cdr:x>
      <cdr:y>0.0471</cdr:y>
    </cdr:from>
    <cdr:to>
      <cdr:x>0.89029</cdr:x>
      <cdr:y>0.15925</cdr:y>
    </cdr:to>
    <cdr:sp macro="" textlink="">
      <cdr:nvSpPr>
        <cdr:cNvPr id="2" name="テキスト ボックス 1"/>
        <cdr:cNvSpPr txBox="1"/>
      </cdr:nvSpPr>
      <cdr:spPr>
        <a:xfrm xmlns:a="http://schemas.openxmlformats.org/drawingml/2006/main">
          <a:off x="2808312" y="144016"/>
          <a:ext cx="914405" cy="34290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0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億円）</a:t>
          </a:r>
        </a:p>
      </cdr:txBody>
    </cdr:sp>
  </cdr:relSizeAnchor>
</c:userShapes>
</file>

<file path=ppt/drawings/drawing12.xml><?xml version="1.0" encoding="utf-8"?>
<c:userShapes xmlns:c="http://schemas.openxmlformats.org/drawingml/2006/chart">
  <cdr:relSizeAnchor xmlns:cdr="http://schemas.openxmlformats.org/drawingml/2006/chartDrawing">
    <cdr:from>
      <cdr:x>0.80743</cdr:x>
      <cdr:y>0.90094</cdr:y>
    </cdr:from>
    <cdr:to>
      <cdr:x>0.96854</cdr:x>
      <cdr:y>1</cdr:y>
    </cdr:to>
    <cdr:sp macro="" textlink="">
      <cdr:nvSpPr>
        <cdr:cNvPr id="2" name="テキスト ボックス 1"/>
        <cdr:cNvSpPr txBox="1"/>
      </cdr:nvSpPr>
      <cdr:spPr>
        <a:xfrm xmlns:a="http://schemas.openxmlformats.org/drawingml/2006/main">
          <a:off x="3661432" y="2588823"/>
          <a:ext cx="730548" cy="28465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000" dirty="0" smtClean="0"/>
            <a:t>(</a:t>
          </a:r>
          <a:r>
            <a:rPr lang="ja-JP" altLang="en-US" sz="1000" dirty="0" smtClean="0"/>
            <a:t>単位：％</a:t>
          </a:r>
          <a:r>
            <a:rPr lang="en-US" altLang="ja-JP" sz="1000" dirty="0" smtClean="0"/>
            <a:t>)</a:t>
          </a:r>
          <a:endParaRPr lang="ja-JP" altLang="en-US" sz="1000" dirty="0"/>
        </a:p>
      </cdr:txBody>
    </cdr:sp>
  </cdr:relSizeAnchor>
</c:userShapes>
</file>

<file path=ppt/drawings/drawing13.xml><?xml version="1.0" encoding="utf-8"?>
<c:userShapes xmlns:c="http://schemas.openxmlformats.org/drawingml/2006/chart">
  <cdr:relSizeAnchor xmlns:cdr="http://schemas.openxmlformats.org/drawingml/2006/chartDrawing">
    <cdr:from>
      <cdr:x>0</cdr:x>
      <cdr:y>0.0625</cdr:y>
    </cdr:from>
    <cdr:to>
      <cdr:x>0.2</cdr:x>
      <cdr:y>0.39583</cdr:y>
    </cdr:to>
    <cdr:sp macro="" textlink="">
      <cdr:nvSpPr>
        <cdr:cNvPr id="2" name="テキスト ボックス 1"/>
        <cdr:cNvSpPr txBox="1"/>
      </cdr:nvSpPr>
      <cdr:spPr>
        <a:xfrm xmlns:a="http://schemas.openxmlformats.org/drawingml/2006/main">
          <a:off x="0" y="17145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100">
              <a:latin typeface="Meiryo UI" panose="020B0604030504040204" pitchFamily="50" charset="-128"/>
              <a:ea typeface="Meiryo UI" panose="020B0604030504040204" pitchFamily="50" charset="-128"/>
              <a:cs typeface="Meiryo UI" panose="020B0604030504040204" pitchFamily="50" charset="-128"/>
            </a:rPr>
            <a:t>(</a:t>
          </a:r>
          <a:r>
            <a:rPr lang="ja-JP" altLang="en-US" sz="1100">
              <a:latin typeface="Meiryo UI" panose="020B0604030504040204" pitchFamily="50" charset="-128"/>
              <a:ea typeface="Meiryo UI" panose="020B0604030504040204" pitchFamily="50" charset="-128"/>
              <a:cs typeface="Meiryo UI" panose="020B0604030504040204" pitchFamily="50" charset="-128"/>
            </a:rPr>
            <a:t>万</a:t>
          </a:r>
          <a:r>
            <a:rPr lang="en-US" altLang="ja-JP" sz="1100">
              <a:latin typeface="Meiryo UI" panose="020B0604030504040204" pitchFamily="50" charset="-128"/>
              <a:ea typeface="Meiryo UI" panose="020B0604030504040204" pitchFamily="50" charset="-128"/>
              <a:cs typeface="Meiryo UI" panose="020B0604030504040204" pitchFamily="50" charset="-128"/>
            </a:rPr>
            <a:t>t)</a:t>
          </a:r>
          <a:endParaRPr lang="ja-JP" altLang="en-US" sz="1100">
            <a:latin typeface="Meiryo UI" panose="020B0604030504040204" pitchFamily="50" charset="-128"/>
            <a:ea typeface="Meiryo UI" panose="020B0604030504040204" pitchFamily="50" charset="-128"/>
            <a:cs typeface="Meiryo UI" panose="020B0604030504040204" pitchFamily="50" charset="-128"/>
          </a:endParaRPr>
        </a:p>
      </cdr:txBody>
    </cdr:sp>
  </cdr:relSizeAnchor>
  <cdr:relSizeAnchor xmlns:cdr="http://schemas.openxmlformats.org/drawingml/2006/chartDrawing">
    <cdr:from>
      <cdr:x>0.45343</cdr:x>
      <cdr:y>0.1133</cdr:y>
    </cdr:from>
    <cdr:to>
      <cdr:x>0.63949</cdr:x>
      <cdr:y>0.22346</cdr:y>
    </cdr:to>
    <cdr:sp macro="" textlink="">
      <cdr:nvSpPr>
        <cdr:cNvPr id="3" name="テキスト ボックス 2"/>
        <cdr:cNvSpPr txBox="1"/>
      </cdr:nvSpPr>
      <cdr:spPr>
        <a:xfrm xmlns:a="http://schemas.openxmlformats.org/drawingml/2006/main">
          <a:off x="1754841" y="222179"/>
          <a:ext cx="720080" cy="216024"/>
        </a:xfrm>
        <a:prstGeom xmlns:a="http://schemas.openxmlformats.org/drawingml/2006/main" prst="rect">
          <a:avLst/>
        </a:prstGeom>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vertOverflow="clip" wrap="none" rtlCol="0"/>
        <a:lstStyle xmlns:a="http://schemas.openxmlformats.org/drawingml/2006/main"/>
        <a:p xmlns:a="http://schemas.openxmlformats.org/drawingml/2006/main">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成田空港</a:t>
          </a:r>
          <a:endParaRPr lang="ja-JP" altLang="en-US" sz="1100" dirty="0">
            <a:latin typeface="Meiryo UI" panose="020B0604030504040204" pitchFamily="50" charset="-128"/>
            <a:ea typeface="Meiryo UI" panose="020B0604030504040204" pitchFamily="50" charset="-128"/>
            <a:cs typeface="Meiryo UI" panose="020B0604030504040204" pitchFamily="50" charset="-128"/>
          </a:endParaRPr>
        </a:p>
      </cdr:txBody>
    </cdr:sp>
  </cdr:relSizeAnchor>
  <cdr:relSizeAnchor xmlns:cdr="http://schemas.openxmlformats.org/drawingml/2006/chartDrawing">
    <cdr:from>
      <cdr:x>0.51389</cdr:x>
      <cdr:y>0.22346</cdr:y>
    </cdr:from>
    <cdr:to>
      <cdr:x>0.5325</cdr:x>
      <cdr:y>0.29691</cdr:y>
    </cdr:to>
    <cdr:cxnSp macro="">
      <cdr:nvCxnSpPr>
        <cdr:cNvPr id="5" name="直線コネクタ 4"/>
        <cdr:cNvCxnSpPr/>
      </cdr:nvCxnSpPr>
      <cdr:spPr>
        <a:xfrm xmlns:a="http://schemas.openxmlformats.org/drawingml/2006/main" flipH="1">
          <a:off x="1988857" y="438203"/>
          <a:ext cx="72008" cy="144016"/>
        </a:xfrm>
        <a:prstGeom xmlns:a="http://schemas.openxmlformats.org/drawingml/2006/main" prst="line">
          <a:avLst/>
        </a:prstGeom>
        <a:ln xmlns:a="http://schemas.openxmlformats.org/drawingml/2006/main" w="12700"/>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0.41621</cdr:x>
      <cdr:y>0.44379</cdr:y>
    </cdr:from>
    <cdr:to>
      <cdr:x>0.60227</cdr:x>
      <cdr:y>0.55395</cdr:y>
    </cdr:to>
    <cdr:sp macro="" textlink="">
      <cdr:nvSpPr>
        <cdr:cNvPr id="6" name="テキスト ボックス 5"/>
        <cdr:cNvSpPr txBox="1"/>
      </cdr:nvSpPr>
      <cdr:spPr>
        <a:xfrm xmlns:a="http://schemas.openxmlformats.org/drawingml/2006/main">
          <a:off x="1610825" y="870251"/>
          <a:ext cx="720080" cy="216024"/>
        </a:xfrm>
        <a:prstGeom xmlns:a="http://schemas.openxmlformats.org/drawingml/2006/main" prst="rect">
          <a:avLst/>
        </a:prstGeom>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vertOverflow="clip" wrap="none" rtlCol="0"/>
        <a:lstStyle xmlns:a="http://schemas.openxmlformats.org/drawingml/2006/main"/>
        <a:p xmlns:a="http://schemas.openxmlformats.org/drawingml/2006/main">
          <a:r>
            <a:rPr lang="ja-JP" altLang="en-US" dirty="0">
              <a:latin typeface="Meiryo UI" panose="020B0604030504040204" pitchFamily="50" charset="-128"/>
              <a:ea typeface="Meiryo UI" panose="020B0604030504040204" pitchFamily="50" charset="-128"/>
              <a:cs typeface="Meiryo UI" panose="020B0604030504040204" pitchFamily="50" charset="-128"/>
            </a:rPr>
            <a:t>関西</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空港</a:t>
          </a:r>
          <a:endParaRPr lang="ja-JP" altLang="en-US" sz="1100" dirty="0">
            <a:latin typeface="Meiryo UI" panose="020B0604030504040204" pitchFamily="50" charset="-128"/>
            <a:ea typeface="Meiryo UI" panose="020B0604030504040204" pitchFamily="50" charset="-128"/>
            <a:cs typeface="Meiryo UI" panose="020B0604030504040204" pitchFamily="50" charset="-128"/>
          </a:endParaRPr>
        </a:p>
      </cdr:txBody>
    </cdr:sp>
  </cdr:relSizeAnchor>
  <cdr:relSizeAnchor xmlns:cdr="http://schemas.openxmlformats.org/drawingml/2006/chartDrawing">
    <cdr:from>
      <cdr:x>0.49529</cdr:x>
      <cdr:y>0.55395</cdr:y>
    </cdr:from>
    <cdr:to>
      <cdr:x>0.49529</cdr:x>
      <cdr:y>0.66411</cdr:y>
    </cdr:to>
    <cdr:cxnSp macro="">
      <cdr:nvCxnSpPr>
        <cdr:cNvPr id="7" name="直線コネクタ 6"/>
        <cdr:cNvCxnSpPr/>
      </cdr:nvCxnSpPr>
      <cdr:spPr>
        <a:xfrm xmlns:a="http://schemas.openxmlformats.org/drawingml/2006/main">
          <a:off x="1916849" y="1086275"/>
          <a:ext cx="0" cy="216024"/>
        </a:xfrm>
        <a:prstGeom xmlns:a="http://schemas.openxmlformats.org/drawingml/2006/main" prst="line">
          <a:avLst/>
        </a:prstGeom>
        <a:ln xmlns:a="http://schemas.openxmlformats.org/drawingml/2006/main" w="12700"/>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cdr:x>
      <cdr:y>0.66411</cdr:y>
    </cdr:from>
    <cdr:to>
      <cdr:x>0.18606</cdr:x>
      <cdr:y>0.77428</cdr:y>
    </cdr:to>
    <cdr:sp macro="" textlink="">
      <cdr:nvSpPr>
        <cdr:cNvPr id="10" name="テキスト ボックス 9"/>
        <cdr:cNvSpPr txBox="1"/>
      </cdr:nvSpPr>
      <cdr:spPr>
        <a:xfrm xmlns:a="http://schemas.openxmlformats.org/drawingml/2006/main">
          <a:off x="-45359" y="1302299"/>
          <a:ext cx="720080" cy="216024"/>
        </a:xfrm>
        <a:prstGeom xmlns:a="http://schemas.openxmlformats.org/drawingml/2006/main" prst="rect">
          <a:avLst/>
        </a:prstGeom>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vertOverflow="clip" wrap="none" rtlCol="0"/>
        <a:lstStyle xmlns:a="http://schemas.openxmlformats.org/drawingml/2006/main"/>
        <a:p xmlns:a="http://schemas.openxmlformats.org/drawingml/2006/main">
          <a:r>
            <a:rPr lang="ja-JP" altLang="en-US" dirty="0">
              <a:latin typeface="Meiryo UI" panose="020B0604030504040204" pitchFamily="50" charset="-128"/>
              <a:ea typeface="Meiryo UI" panose="020B0604030504040204" pitchFamily="50" charset="-128"/>
              <a:cs typeface="Meiryo UI" panose="020B0604030504040204" pitchFamily="50" charset="-128"/>
            </a:rPr>
            <a:t>中部</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空港</a:t>
          </a:r>
          <a:endParaRPr lang="ja-JP" altLang="en-US" sz="1100" dirty="0">
            <a:latin typeface="Meiryo UI" panose="020B0604030504040204" pitchFamily="50" charset="-128"/>
            <a:ea typeface="Meiryo UI" panose="020B0604030504040204" pitchFamily="50" charset="-128"/>
            <a:cs typeface="Meiryo UI" panose="020B0604030504040204" pitchFamily="50" charset="-128"/>
          </a:endParaRPr>
        </a:p>
      </cdr:txBody>
    </cdr:sp>
  </cdr:relSizeAnchor>
  <cdr:relSizeAnchor xmlns:cdr="http://schemas.openxmlformats.org/drawingml/2006/chartDrawing">
    <cdr:from>
      <cdr:x>0.18606</cdr:x>
      <cdr:y>0.71919</cdr:y>
    </cdr:from>
    <cdr:to>
      <cdr:x>0.27202</cdr:x>
      <cdr:y>0.77428</cdr:y>
    </cdr:to>
    <cdr:cxnSp macro="">
      <cdr:nvCxnSpPr>
        <cdr:cNvPr id="11" name="直線コネクタ 10"/>
        <cdr:cNvCxnSpPr>
          <a:stCxn xmlns:a="http://schemas.openxmlformats.org/drawingml/2006/main" id="10" idx="3"/>
        </cdr:cNvCxnSpPr>
      </cdr:nvCxnSpPr>
      <cdr:spPr>
        <a:xfrm xmlns:a="http://schemas.openxmlformats.org/drawingml/2006/main">
          <a:off x="720080" y="1410311"/>
          <a:ext cx="332673" cy="108012"/>
        </a:xfrm>
        <a:prstGeom xmlns:a="http://schemas.openxmlformats.org/drawingml/2006/main" prst="line">
          <a:avLst/>
        </a:prstGeom>
        <a:ln xmlns:a="http://schemas.openxmlformats.org/drawingml/2006/main" w="12700"/>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drawings/drawing14.xml><?xml version="1.0" encoding="utf-8"?>
<c:userShapes xmlns:c="http://schemas.openxmlformats.org/drawingml/2006/chart">
  <cdr:relSizeAnchor xmlns:cdr="http://schemas.openxmlformats.org/drawingml/2006/chartDrawing">
    <cdr:from>
      <cdr:x>0.82675</cdr:x>
      <cdr:y>0.69927</cdr:y>
    </cdr:from>
    <cdr:to>
      <cdr:x>0.82681</cdr:x>
      <cdr:y>0.80966</cdr:y>
    </cdr:to>
    <cdr:cxnSp macro="">
      <cdr:nvCxnSpPr>
        <cdr:cNvPr id="11" name="直線コネクタ 10"/>
        <cdr:cNvCxnSpPr/>
      </cdr:nvCxnSpPr>
      <cdr:spPr>
        <a:xfrm xmlns:a="http://schemas.openxmlformats.org/drawingml/2006/main" flipH="1">
          <a:off x="3779912" y="1918233"/>
          <a:ext cx="273" cy="302840"/>
        </a:xfrm>
        <a:prstGeom xmlns:a="http://schemas.openxmlformats.org/drawingml/2006/main" prst="line">
          <a:avLst/>
        </a:prstGeom>
        <a:ln xmlns:a="http://schemas.openxmlformats.org/drawingml/2006/main" w="12700"/>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0.18101</cdr:x>
      <cdr:y>0.27927</cdr:y>
    </cdr:from>
    <cdr:to>
      <cdr:x>0.33851</cdr:x>
      <cdr:y>0.38235</cdr:y>
    </cdr:to>
    <cdr:sp macro="" textlink="">
      <cdr:nvSpPr>
        <cdr:cNvPr id="2" name="テキスト ボックス 1"/>
        <cdr:cNvSpPr txBox="1"/>
      </cdr:nvSpPr>
      <cdr:spPr>
        <a:xfrm xmlns:a="http://schemas.openxmlformats.org/drawingml/2006/main">
          <a:off x="827578" y="683729"/>
          <a:ext cx="720090" cy="252374"/>
        </a:xfrm>
        <a:prstGeom xmlns:a="http://schemas.openxmlformats.org/drawingml/2006/main" prst="rect">
          <a:avLst/>
        </a:prstGeom>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wrap="none" rtlCol="0"/>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成田空港</a:t>
          </a:r>
          <a:endParaRPr lang="ja-JP" altLang="en-US" sz="1100" dirty="0">
            <a:latin typeface="Meiryo UI" panose="020B0604030504040204" pitchFamily="50" charset="-128"/>
            <a:ea typeface="Meiryo UI" panose="020B0604030504040204" pitchFamily="50" charset="-128"/>
            <a:cs typeface="Meiryo UI" panose="020B0604030504040204" pitchFamily="50" charset="-128"/>
          </a:endParaRPr>
        </a:p>
      </cdr:txBody>
    </cdr:sp>
  </cdr:relSizeAnchor>
  <cdr:relSizeAnchor xmlns:cdr="http://schemas.openxmlformats.org/drawingml/2006/chartDrawing">
    <cdr:from>
      <cdr:x>0.25976</cdr:x>
      <cdr:y>0.25302</cdr:y>
    </cdr:from>
    <cdr:to>
      <cdr:x>0.29126</cdr:x>
      <cdr:y>0.27927</cdr:y>
    </cdr:to>
    <cdr:cxnSp macro="">
      <cdr:nvCxnSpPr>
        <cdr:cNvPr id="3" name="直線コネクタ 2"/>
        <cdr:cNvCxnSpPr>
          <a:stCxn xmlns:a="http://schemas.openxmlformats.org/drawingml/2006/main" id="2" idx="0"/>
        </cdr:cNvCxnSpPr>
      </cdr:nvCxnSpPr>
      <cdr:spPr>
        <a:xfrm xmlns:a="http://schemas.openxmlformats.org/drawingml/2006/main" flipV="1">
          <a:off x="1187623" y="619463"/>
          <a:ext cx="144018" cy="64266"/>
        </a:xfrm>
        <a:prstGeom xmlns:a="http://schemas.openxmlformats.org/drawingml/2006/main" prst="line">
          <a:avLst/>
        </a:prstGeom>
        <a:ln xmlns:a="http://schemas.openxmlformats.org/drawingml/2006/main" w="12700"/>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0.16526</cdr:x>
      <cdr:y>0.44118</cdr:y>
    </cdr:from>
    <cdr:to>
      <cdr:x>0.32276</cdr:x>
      <cdr:y>0.54177</cdr:y>
    </cdr:to>
    <cdr:sp macro="" textlink="">
      <cdr:nvSpPr>
        <cdr:cNvPr id="6" name="テキスト ボックス 5"/>
        <cdr:cNvSpPr txBox="1"/>
      </cdr:nvSpPr>
      <cdr:spPr>
        <a:xfrm xmlns:a="http://schemas.openxmlformats.org/drawingml/2006/main">
          <a:off x="755569" y="1080119"/>
          <a:ext cx="720090" cy="246281"/>
        </a:xfrm>
        <a:prstGeom xmlns:a="http://schemas.openxmlformats.org/drawingml/2006/main" prst="rect">
          <a:avLst/>
        </a:prstGeom>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wrap="none" rtlCol="0"/>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ja-JP" altLang="en-US" dirty="0">
              <a:latin typeface="Meiryo UI" panose="020B0604030504040204" pitchFamily="50" charset="-128"/>
              <a:ea typeface="Meiryo UI" panose="020B0604030504040204" pitchFamily="50" charset="-128"/>
              <a:cs typeface="Meiryo UI" panose="020B0604030504040204" pitchFamily="50" charset="-128"/>
            </a:rPr>
            <a:t>関西</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空港</a:t>
          </a:r>
          <a:endParaRPr lang="ja-JP" altLang="en-US" sz="1100" dirty="0">
            <a:latin typeface="Meiryo UI" panose="020B0604030504040204" pitchFamily="50" charset="-128"/>
            <a:ea typeface="Meiryo UI" panose="020B0604030504040204" pitchFamily="50" charset="-128"/>
            <a:cs typeface="Meiryo UI" panose="020B0604030504040204" pitchFamily="50" charset="-128"/>
          </a:endParaRPr>
        </a:p>
      </cdr:txBody>
    </cdr:sp>
  </cdr:relSizeAnchor>
  <cdr:relSizeAnchor xmlns:cdr="http://schemas.openxmlformats.org/drawingml/2006/chartDrawing">
    <cdr:from>
      <cdr:x>0.32276</cdr:x>
      <cdr:y>0.51552</cdr:y>
    </cdr:from>
    <cdr:to>
      <cdr:x>0.33851</cdr:x>
      <cdr:y>0.64677</cdr:y>
    </cdr:to>
    <cdr:cxnSp macro="">
      <cdr:nvCxnSpPr>
        <cdr:cNvPr id="7" name="直線コネクタ 6"/>
        <cdr:cNvCxnSpPr/>
      </cdr:nvCxnSpPr>
      <cdr:spPr>
        <a:xfrm xmlns:a="http://schemas.openxmlformats.org/drawingml/2006/main">
          <a:off x="1475656" y="1414177"/>
          <a:ext cx="72008" cy="360040"/>
        </a:xfrm>
        <a:prstGeom xmlns:a="http://schemas.openxmlformats.org/drawingml/2006/main" prst="line">
          <a:avLst/>
        </a:prstGeom>
        <a:ln xmlns:a="http://schemas.openxmlformats.org/drawingml/2006/main" w="12700"/>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0.68558</cdr:x>
      <cdr:y>0.64677</cdr:y>
    </cdr:from>
    <cdr:to>
      <cdr:x>0.8425</cdr:x>
      <cdr:y>0.73529</cdr:y>
    </cdr:to>
    <cdr:sp macro="" textlink="">
      <cdr:nvSpPr>
        <cdr:cNvPr id="10" name="テキスト ボックス 9"/>
        <cdr:cNvSpPr txBox="1"/>
      </cdr:nvSpPr>
      <cdr:spPr>
        <a:xfrm xmlns:a="http://schemas.openxmlformats.org/drawingml/2006/main">
          <a:off x="3134472" y="1583469"/>
          <a:ext cx="717438" cy="216730"/>
        </a:xfrm>
        <a:prstGeom xmlns:a="http://schemas.openxmlformats.org/drawingml/2006/main" prst="rect">
          <a:avLst/>
        </a:prstGeom>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wrap="none" rtlCol="0"/>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ja-JP" altLang="en-US" dirty="0">
              <a:latin typeface="Meiryo UI" panose="020B0604030504040204" pitchFamily="50" charset="-128"/>
              <a:ea typeface="Meiryo UI" panose="020B0604030504040204" pitchFamily="50" charset="-128"/>
              <a:cs typeface="Meiryo UI" panose="020B0604030504040204" pitchFamily="50" charset="-128"/>
            </a:rPr>
            <a:t>中部</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空港</a:t>
          </a:r>
          <a:endParaRPr lang="ja-JP" altLang="en-US" sz="1100" dirty="0">
            <a:latin typeface="Meiryo UI" panose="020B0604030504040204" pitchFamily="50" charset="-128"/>
            <a:ea typeface="Meiryo UI" panose="020B0604030504040204" pitchFamily="50" charset="-128"/>
            <a:cs typeface="Meiryo UI" panose="020B0604030504040204" pitchFamily="50" charset="-128"/>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0.61103</cdr:x>
      <cdr:y>0.05763</cdr:y>
    </cdr:from>
    <cdr:to>
      <cdr:x>0.86265</cdr:x>
      <cdr:y>0.1239</cdr:y>
    </cdr:to>
    <cdr:sp macro="" textlink="">
      <cdr:nvSpPr>
        <cdr:cNvPr id="2" name="正方形/長方形 1"/>
        <cdr:cNvSpPr/>
      </cdr:nvSpPr>
      <cdr:spPr>
        <a:xfrm xmlns:a="http://schemas.openxmlformats.org/drawingml/2006/main">
          <a:off x="2736304" y="171248"/>
          <a:ext cx="1126784" cy="196933"/>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r>
            <a:rPr lang="ja-JP" altLang="en-US" sz="900" dirty="0">
              <a:latin typeface="Meiryo UI" panose="020B0604030504040204" pitchFamily="50" charset="-128"/>
              <a:ea typeface="Meiryo UI" panose="020B0604030504040204" pitchFamily="50" charset="-128"/>
              <a:cs typeface="Meiryo UI" panose="020B0604030504040204" pitchFamily="50" charset="-128"/>
            </a:rPr>
            <a:t>（単位：千トン）</a:t>
          </a:r>
          <a:endParaRPr lang="ja-JP" sz="900" dirty="0">
            <a:latin typeface="Meiryo UI" panose="020B0604030504040204" pitchFamily="50" charset="-128"/>
            <a:ea typeface="Meiryo UI" panose="020B0604030504040204" pitchFamily="50" charset="-128"/>
            <a:cs typeface="Meiryo UI" panose="020B0604030504040204" pitchFamily="50" charset="-128"/>
          </a:endParaRPr>
        </a:p>
      </cdr:txBody>
    </cdr:sp>
  </cdr:relSizeAnchor>
  <cdr:relSizeAnchor xmlns:cdr="http://schemas.openxmlformats.org/drawingml/2006/chartDrawing">
    <cdr:from>
      <cdr:x>0.00402</cdr:x>
      <cdr:y>0.28293</cdr:y>
    </cdr:from>
    <cdr:to>
      <cdr:x>0.03905</cdr:x>
      <cdr:y>0.73943</cdr:y>
    </cdr:to>
    <cdr:sp macro="" textlink="">
      <cdr:nvSpPr>
        <cdr:cNvPr id="3" name="正方形/長方形 2"/>
        <cdr:cNvSpPr/>
      </cdr:nvSpPr>
      <cdr:spPr>
        <a:xfrm xmlns:a="http://schemas.openxmlformats.org/drawingml/2006/main">
          <a:off x="19101" y="911345"/>
          <a:ext cx="166481" cy="1470440"/>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vert="eaVert" anchor="ctr" anchorCtr="0"/>
        <a:lstStyle xmlns:a="http://schemas.openxmlformats.org/drawingml/2006/main"/>
        <a:p xmlns:a="http://schemas.openxmlformats.org/drawingml/2006/main">
          <a:pPr algn="ctr"/>
          <a:r>
            <a:rPr lang="ja-JP" altLang="en-US" dirty="0">
              <a:solidFill>
                <a:schemeClr val="tx1"/>
              </a:solidFill>
            </a:rPr>
            <a:t>関西空港貨物取扱量</a:t>
          </a:r>
          <a:endParaRPr lang="ja-JP" dirty="0">
            <a:solidFill>
              <a:schemeClr val="tx1"/>
            </a:solidFill>
          </a:endParaRPr>
        </a:p>
      </cdr:txBody>
    </cdr:sp>
  </cdr:relSizeAnchor>
  <cdr:relSizeAnchor xmlns:cdr="http://schemas.openxmlformats.org/drawingml/2006/chartDrawing">
    <cdr:from>
      <cdr:x>0.83861</cdr:x>
      <cdr:y>0.12148</cdr:y>
    </cdr:from>
    <cdr:to>
      <cdr:x>0.87365</cdr:x>
      <cdr:y>0.6567</cdr:y>
    </cdr:to>
    <cdr:sp macro="" textlink="">
      <cdr:nvSpPr>
        <cdr:cNvPr id="4" name="正方形/長方形 3"/>
        <cdr:cNvSpPr/>
      </cdr:nvSpPr>
      <cdr:spPr>
        <a:xfrm xmlns:a="http://schemas.openxmlformats.org/drawingml/2006/main">
          <a:off x="3985495" y="391317"/>
          <a:ext cx="166528" cy="1724006"/>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eaVert" anchor="ctr" anchorCtr="0"/>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ja-JP" altLang="en-US" dirty="0">
              <a:solidFill>
                <a:schemeClr val="tx1"/>
              </a:solidFill>
            </a:rPr>
            <a:t>大阪港・神戸港貨物取扱量</a:t>
          </a:r>
          <a:endParaRPr lang="ja-JP" dirty="0">
            <a:solidFill>
              <a:schemeClr val="tx1"/>
            </a:solidFill>
          </a:endParaRPr>
        </a:p>
      </cdr:txBody>
    </cdr:sp>
  </cdr:relSizeAnchor>
  <cdr:relSizeAnchor xmlns:cdr="http://schemas.openxmlformats.org/drawingml/2006/chartDrawing">
    <cdr:from>
      <cdr:x>0</cdr:x>
      <cdr:y>0.05273</cdr:y>
    </cdr:from>
    <cdr:to>
      <cdr:x>0.2412</cdr:x>
      <cdr:y>0.1239</cdr:y>
    </cdr:to>
    <cdr:sp macro="" textlink="">
      <cdr:nvSpPr>
        <cdr:cNvPr id="5" name="正方形/長方形 4"/>
        <cdr:cNvSpPr/>
      </cdr:nvSpPr>
      <cdr:spPr>
        <a:xfrm xmlns:a="http://schemas.openxmlformats.org/drawingml/2006/main">
          <a:off x="0" y="156687"/>
          <a:ext cx="1080120" cy="211494"/>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ja-JP" altLang="en-US" sz="900" dirty="0">
              <a:latin typeface="Meiryo UI" panose="020B0604030504040204" pitchFamily="50" charset="-128"/>
              <a:ea typeface="Meiryo UI" panose="020B0604030504040204" pitchFamily="50" charset="-128"/>
              <a:cs typeface="Meiryo UI" panose="020B0604030504040204" pitchFamily="50" charset="-128"/>
            </a:rPr>
            <a:t>（単位：千トン）</a:t>
          </a:r>
          <a:endParaRPr lang="ja-JP" sz="900" dirty="0">
            <a:latin typeface="Meiryo UI" panose="020B0604030504040204" pitchFamily="50" charset="-128"/>
            <a:ea typeface="Meiryo UI" panose="020B0604030504040204" pitchFamily="50" charset="-128"/>
            <a:cs typeface="Meiryo UI" panose="020B0604030504040204" pitchFamily="50" charset="-128"/>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0.79227</cdr:x>
      <cdr:y>0.12072</cdr:y>
    </cdr:from>
    <cdr:to>
      <cdr:x>0.87665</cdr:x>
      <cdr:y>0.19424</cdr:y>
    </cdr:to>
    <cdr:sp macro="" textlink="">
      <cdr:nvSpPr>
        <cdr:cNvPr id="12" name="Text Box 1"/>
        <cdr:cNvSpPr txBox="1">
          <a:spLocks xmlns:a="http://schemas.openxmlformats.org/drawingml/2006/main" noChangeArrowheads="1"/>
        </cdr:cNvSpPr>
      </cdr:nvSpPr>
      <cdr:spPr bwMode="auto">
        <a:xfrm xmlns:a="http://schemas.openxmlformats.org/drawingml/2006/main">
          <a:off x="5626740" y="481229"/>
          <a:ext cx="599269" cy="29308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ctr" upright="1"/>
        <a:lstStyle xmlns:a="http://schemas.openxmlformats.org/drawingml/2006/main"/>
        <a:p xmlns:a="http://schemas.openxmlformats.org/drawingml/2006/main">
          <a:pPr algn="ctr" rtl="0">
            <a:defRPr sz="1000"/>
          </a:pPr>
          <a:r>
            <a:rPr lang="ja-JP" altLang="en-US" sz="1100" b="0" i="0" u="none" strike="noStrike" baseline="0">
              <a:solidFill>
                <a:srgbClr val="000000"/>
              </a:solidFill>
              <a:latin typeface="Meiryo UI" panose="020B0604030504040204" pitchFamily="50" charset="-128"/>
              <a:ea typeface="Meiryo UI" panose="020B0604030504040204" pitchFamily="50" charset="-128"/>
              <a:cs typeface="Meiryo UI" panose="020B0604030504040204" pitchFamily="50" charset="-128"/>
            </a:rPr>
            <a:t>東京</a:t>
          </a:r>
        </a:p>
      </cdr:txBody>
    </cdr:sp>
  </cdr:relSizeAnchor>
  <cdr:relSizeAnchor xmlns:cdr="http://schemas.openxmlformats.org/drawingml/2006/chartDrawing">
    <cdr:from>
      <cdr:x>0.71734</cdr:x>
      <cdr:y>0.43024</cdr:y>
    </cdr:from>
    <cdr:to>
      <cdr:x>0.82121</cdr:x>
      <cdr:y>0.49034</cdr:y>
    </cdr:to>
    <cdr:sp macro="" textlink="">
      <cdr:nvSpPr>
        <cdr:cNvPr id="13" name="Text Box 4"/>
        <cdr:cNvSpPr txBox="1">
          <a:spLocks xmlns:a="http://schemas.openxmlformats.org/drawingml/2006/main" noChangeArrowheads="1"/>
        </cdr:cNvSpPr>
      </cdr:nvSpPr>
      <cdr:spPr bwMode="auto">
        <a:xfrm xmlns:a="http://schemas.openxmlformats.org/drawingml/2006/main">
          <a:off x="5094578" y="1715126"/>
          <a:ext cx="737687" cy="239585"/>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0" tIns="18288" rIns="27432" bIns="0" anchor="ctr" upright="1"/>
        <a:lstStyle xmlns:a="http://schemas.openxmlformats.org/drawingml/2006/main"/>
        <a:p xmlns:a="http://schemas.openxmlformats.org/drawingml/2006/main">
          <a:pPr algn="ctr" rtl="0">
            <a:defRPr sz="1000"/>
          </a:pPr>
          <a:r>
            <a:rPr lang="ja-JP" altLang="en-US" sz="1100" b="0" i="0" u="none" strike="noStrike" baseline="0">
              <a:solidFill>
                <a:srgbClr val="000000"/>
              </a:solidFill>
              <a:latin typeface="Meiryo UI" panose="020B0604030504040204" pitchFamily="50" charset="-128"/>
              <a:ea typeface="Meiryo UI" panose="020B0604030504040204" pitchFamily="50" charset="-128"/>
              <a:cs typeface="Meiryo UI" panose="020B0604030504040204" pitchFamily="50" charset="-128"/>
            </a:rPr>
            <a:t>福岡</a:t>
          </a:r>
        </a:p>
      </cdr:txBody>
    </cdr:sp>
  </cdr:relSizeAnchor>
  <cdr:relSizeAnchor xmlns:cdr="http://schemas.openxmlformats.org/drawingml/2006/chartDrawing">
    <cdr:from>
      <cdr:x>0.78051</cdr:x>
      <cdr:y>0.50457</cdr:y>
    </cdr:from>
    <cdr:to>
      <cdr:x>0.88424</cdr:x>
      <cdr:y>0.56872</cdr:y>
    </cdr:to>
    <cdr:sp macro="" textlink="">
      <cdr:nvSpPr>
        <cdr:cNvPr id="15" name="Text Box 2"/>
        <cdr:cNvSpPr txBox="1">
          <a:spLocks xmlns:a="http://schemas.openxmlformats.org/drawingml/2006/main" noChangeArrowheads="1"/>
        </cdr:cNvSpPr>
      </cdr:nvSpPr>
      <cdr:spPr bwMode="auto">
        <a:xfrm xmlns:a="http://schemas.openxmlformats.org/drawingml/2006/main">
          <a:off x="3585442" y="1466735"/>
          <a:ext cx="476542" cy="18648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ctr" upright="1"/>
        <a:lstStyle xmlns:a="http://schemas.openxmlformats.org/drawingml/2006/main"/>
        <a:p xmlns:a="http://schemas.openxmlformats.org/drawingml/2006/main">
          <a:pPr algn="ctr" rtl="0">
            <a:defRPr sz="1000"/>
          </a:pPr>
          <a:r>
            <a:rPr lang="ja-JP" altLang="en-US" sz="1100" b="1" i="0" u="none" strike="noStrike" baseline="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a:t>
          </a:r>
        </a:p>
      </cdr:txBody>
    </cdr:sp>
  </cdr:relSizeAnchor>
  <cdr:relSizeAnchor xmlns:cdr="http://schemas.openxmlformats.org/drawingml/2006/chartDrawing">
    <cdr:from>
      <cdr:x>0.76483</cdr:x>
      <cdr:y>0.67325</cdr:y>
    </cdr:from>
    <cdr:to>
      <cdr:x>0.8901</cdr:x>
      <cdr:y>0.72751</cdr:y>
    </cdr:to>
    <cdr:sp macro="" textlink="">
      <cdr:nvSpPr>
        <cdr:cNvPr id="16" name="Text Box 3"/>
        <cdr:cNvSpPr txBox="1">
          <a:spLocks xmlns:a="http://schemas.openxmlformats.org/drawingml/2006/main" noChangeArrowheads="1"/>
        </cdr:cNvSpPr>
      </cdr:nvSpPr>
      <cdr:spPr bwMode="auto">
        <a:xfrm xmlns:a="http://schemas.openxmlformats.org/drawingml/2006/main">
          <a:off x="3513434" y="1957067"/>
          <a:ext cx="575447" cy="15774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cdr:spPr>
      <cdr:txBody>
        <a:bodyPr xmlns:a="http://schemas.openxmlformats.org/drawingml/2006/main" vertOverflow="clip" wrap="square" lIns="27432" tIns="18288" rIns="27432" bIns="0" anchor="ctr" upright="1"/>
        <a:lstStyle xmlns:a="http://schemas.openxmlformats.org/drawingml/2006/main"/>
        <a:p xmlns:a="http://schemas.openxmlformats.org/drawingml/2006/main">
          <a:pPr algn="ctr" rtl="0">
            <a:defRPr sz="1000"/>
          </a:pPr>
          <a:r>
            <a:rPr lang="ja-JP" altLang="en-US" sz="1000" b="0" i="0" u="none" strike="noStrike" baseline="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神奈川</a:t>
          </a:r>
        </a:p>
      </cdr:txBody>
    </cdr:sp>
  </cdr:relSizeAnchor>
  <cdr:relSizeAnchor xmlns:cdr="http://schemas.openxmlformats.org/drawingml/2006/chartDrawing">
    <cdr:from>
      <cdr:x>0.82753</cdr:x>
      <cdr:y>0.57889</cdr:y>
    </cdr:from>
    <cdr:to>
      <cdr:x>0.93066</cdr:x>
      <cdr:y>0.63924</cdr:y>
    </cdr:to>
    <cdr:sp macro="" textlink="">
      <cdr:nvSpPr>
        <cdr:cNvPr id="19" name="Text Box 6"/>
        <cdr:cNvSpPr txBox="1">
          <a:spLocks xmlns:a="http://schemas.openxmlformats.org/drawingml/2006/main" noChangeArrowheads="1"/>
        </cdr:cNvSpPr>
      </cdr:nvSpPr>
      <cdr:spPr bwMode="auto">
        <a:xfrm xmlns:a="http://schemas.openxmlformats.org/drawingml/2006/main">
          <a:off x="3801466" y="1682759"/>
          <a:ext cx="473752" cy="17543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0" tIns="18288" rIns="27432" bIns="0" anchor="ctr" upright="1"/>
        <a:lstStyle xmlns:a="http://schemas.openxmlformats.org/drawingml/2006/main"/>
        <a:p xmlns:a="http://schemas.openxmlformats.org/drawingml/2006/main">
          <a:pPr algn="ctr" rtl="0">
            <a:defRPr sz="1000"/>
          </a:pPr>
          <a:r>
            <a:rPr lang="ja-JP" altLang="en-US" sz="1050" b="0" i="0" u="none" strike="noStrike" baseline="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京都</a:t>
          </a:r>
        </a:p>
      </cdr:txBody>
    </cdr:sp>
  </cdr:relSizeAnchor>
</c:userShapes>
</file>

<file path=ppt/drawings/drawing4.xml><?xml version="1.0" encoding="utf-8"?>
<c:userShapes xmlns:c="http://schemas.openxmlformats.org/drawingml/2006/chart">
  <cdr:relSizeAnchor xmlns:cdr="http://schemas.openxmlformats.org/drawingml/2006/chartDrawing">
    <cdr:from>
      <cdr:x>0.04896</cdr:x>
      <cdr:y>0.05556</cdr:y>
    </cdr:from>
    <cdr:to>
      <cdr:x>0.14688</cdr:x>
      <cdr:y>0.15625</cdr:y>
    </cdr:to>
    <cdr:sp macro="" textlink="">
      <cdr:nvSpPr>
        <cdr:cNvPr id="3" name="テキスト ボックス 2"/>
        <cdr:cNvSpPr txBox="1"/>
      </cdr:nvSpPr>
      <cdr:spPr>
        <a:xfrm xmlns:a="http://schemas.openxmlformats.org/drawingml/2006/main">
          <a:off x="223838" y="152400"/>
          <a:ext cx="447675" cy="27622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900"/>
            <a:t>(</a:t>
          </a:r>
          <a:r>
            <a:rPr lang="ja-JP" altLang="en-US" sz="900"/>
            <a:t>万人</a:t>
          </a:r>
          <a:r>
            <a:rPr lang="en-US" altLang="ja-JP" sz="900"/>
            <a:t>)</a:t>
          </a:r>
          <a:endParaRPr lang="ja-JP" altLang="en-US" sz="900"/>
        </a:p>
      </cdr:txBody>
    </cdr:sp>
  </cdr:relSizeAnchor>
  <cdr:relSizeAnchor xmlns:cdr="http://schemas.openxmlformats.org/drawingml/2006/chartDrawing">
    <cdr:from>
      <cdr:x>0.86744</cdr:x>
      <cdr:y>0.04946</cdr:y>
    </cdr:from>
    <cdr:to>
      <cdr:x>0.94102</cdr:x>
      <cdr:y>0.12258</cdr:y>
    </cdr:to>
    <cdr:sp macro="" textlink="">
      <cdr:nvSpPr>
        <cdr:cNvPr id="4" name="テキスト ボックス 1"/>
        <cdr:cNvSpPr txBox="1"/>
      </cdr:nvSpPr>
      <cdr:spPr>
        <a:xfrm xmlns:a="http://schemas.openxmlformats.org/drawingml/2006/main">
          <a:off x="4622800" y="146050"/>
          <a:ext cx="392113" cy="21589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900"/>
            <a:t>(%)</a:t>
          </a:r>
          <a:endParaRPr lang="ja-JP" altLang="en-US" sz="900"/>
        </a:p>
      </cdr:txBody>
    </cdr:sp>
  </cdr:relSizeAnchor>
</c:userShapes>
</file>

<file path=ppt/drawings/drawing5.xml><?xml version="1.0" encoding="utf-8"?>
<c:userShapes xmlns:c="http://schemas.openxmlformats.org/drawingml/2006/chart">
  <cdr:relSizeAnchor xmlns:cdr="http://schemas.openxmlformats.org/drawingml/2006/chartDrawing">
    <cdr:from>
      <cdr:x>0.07937</cdr:x>
      <cdr:y>0</cdr:y>
    </cdr:from>
    <cdr:to>
      <cdr:x>0.20919</cdr:x>
      <cdr:y>0.07165</cdr:y>
    </cdr:to>
    <cdr:sp macro="" textlink="">
      <cdr:nvSpPr>
        <cdr:cNvPr id="2" name="テキスト ボックス 1"/>
        <cdr:cNvSpPr txBox="1"/>
      </cdr:nvSpPr>
      <cdr:spPr>
        <a:xfrm xmlns:a="http://schemas.openxmlformats.org/drawingml/2006/main">
          <a:off x="360040" y="-2125196"/>
          <a:ext cx="588947" cy="32244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100" dirty="0" smtClean="0"/>
            <a:t>(%)</a:t>
          </a:r>
          <a:endParaRPr lang="ja-JP" altLang="en-US" sz="1100" dirty="0"/>
        </a:p>
      </cdr:txBody>
    </cdr:sp>
  </cdr:relSizeAnchor>
</c:userShapes>
</file>

<file path=ppt/drawings/drawing6.xml><?xml version="1.0" encoding="utf-8"?>
<c:userShapes xmlns:c="http://schemas.openxmlformats.org/drawingml/2006/chart">
  <cdr:relSizeAnchor xmlns:cdr="http://schemas.openxmlformats.org/drawingml/2006/chartDrawing">
    <cdr:from>
      <cdr:x>0.00779</cdr:x>
      <cdr:y>0</cdr:y>
    </cdr:from>
    <cdr:to>
      <cdr:x>0.11527</cdr:x>
      <cdr:y>0.07838</cdr:y>
    </cdr:to>
    <cdr:sp macro="" textlink="">
      <cdr:nvSpPr>
        <cdr:cNvPr id="2" name="テキスト ボックス 1"/>
        <cdr:cNvSpPr txBox="1"/>
      </cdr:nvSpPr>
      <cdr:spPr>
        <a:xfrm xmlns:a="http://schemas.openxmlformats.org/drawingml/2006/main">
          <a:off x="47627" y="0"/>
          <a:ext cx="657225" cy="27622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1050"/>
            <a:t>（便</a:t>
          </a:r>
          <a:r>
            <a:rPr lang="en-US" altLang="ja-JP" sz="1050"/>
            <a:t>/</a:t>
          </a:r>
          <a:r>
            <a:rPr lang="ja-JP" altLang="en-US" sz="1050"/>
            <a:t>週）</a:t>
          </a:r>
        </a:p>
      </cdr:txBody>
    </cdr:sp>
  </cdr:relSizeAnchor>
</c:userShapes>
</file>

<file path=ppt/drawings/drawing7.xml><?xml version="1.0" encoding="utf-8"?>
<c:userShapes xmlns:c="http://schemas.openxmlformats.org/drawingml/2006/chart">
  <cdr:relSizeAnchor xmlns:cdr="http://schemas.openxmlformats.org/drawingml/2006/chartDrawing">
    <cdr:from>
      <cdr:x>0.36373</cdr:x>
      <cdr:y>0.84668</cdr:y>
    </cdr:from>
    <cdr:to>
      <cdr:x>1</cdr:x>
      <cdr:y>0.9477</cdr:y>
    </cdr:to>
    <cdr:sp macro="" textlink="">
      <cdr:nvSpPr>
        <cdr:cNvPr id="2" name="テキスト ボックス 1"/>
        <cdr:cNvSpPr txBox="1"/>
      </cdr:nvSpPr>
      <cdr:spPr>
        <a:xfrm xmlns:a="http://schemas.openxmlformats.org/drawingml/2006/main">
          <a:off x="1584399" y="2407414"/>
          <a:ext cx="2771577" cy="28723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1100" dirty="0" smtClean="0"/>
            <a:t>（出典：文部科学省「Ｈ</a:t>
          </a:r>
          <a:r>
            <a:rPr lang="en-US" altLang="ja-JP" sz="1100" dirty="0" smtClean="0"/>
            <a:t>26</a:t>
          </a:r>
          <a:r>
            <a:rPr lang="ja-JP" altLang="en-US" sz="1100" dirty="0" smtClean="0"/>
            <a:t>年度学校基本調査」）</a:t>
          </a:r>
          <a:endParaRPr lang="ja-JP" altLang="en-US" sz="1100" dirty="0"/>
        </a:p>
      </cdr:txBody>
    </cdr:sp>
  </cdr:relSizeAnchor>
</c:userShapes>
</file>

<file path=ppt/drawings/drawing8.xml><?xml version="1.0" encoding="utf-8"?>
<c:userShapes xmlns:c="http://schemas.openxmlformats.org/drawingml/2006/chart">
  <cdr:relSizeAnchor xmlns:cdr="http://schemas.openxmlformats.org/drawingml/2006/chartDrawing">
    <cdr:from>
      <cdr:x>0.21641</cdr:x>
      <cdr:y>0.775</cdr:y>
    </cdr:from>
    <cdr:to>
      <cdr:x>0.61429</cdr:x>
      <cdr:y>0.84063</cdr:y>
    </cdr:to>
    <cdr:sp macro="" textlink="">
      <cdr:nvSpPr>
        <cdr:cNvPr id="2" name="テキスト ボックス 1"/>
        <cdr:cNvSpPr txBox="1"/>
      </cdr:nvSpPr>
      <cdr:spPr>
        <a:xfrm xmlns:a="http://schemas.openxmlformats.org/drawingml/2006/main">
          <a:off x="1298608" y="2362200"/>
          <a:ext cx="2387568" cy="2000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800" dirty="0">
              <a:latin typeface="Meiryo UI" panose="020B0604030504040204" pitchFamily="50" charset="-128"/>
              <a:ea typeface="Meiryo UI" panose="020B0604030504040204" pitchFamily="50" charset="-128"/>
              <a:cs typeface="Meiryo UI" panose="020B0604030504040204" pitchFamily="50" charset="-128"/>
            </a:rPr>
            <a:t>潜在的有業率</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＝（有</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業者数＋就職</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希望者数）／</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人口</a:t>
          </a:r>
        </a:p>
      </cdr:txBody>
    </cdr:sp>
  </cdr:relSizeAnchor>
  <cdr:relSizeAnchor xmlns:cdr="http://schemas.openxmlformats.org/drawingml/2006/chartDrawing">
    <cdr:from>
      <cdr:x>0</cdr:x>
      <cdr:y>0</cdr:y>
    </cdr:from>
    <cdr:to>
      <cdr:x>1</cdr:x>
      <cdr:y>0.10167</cdr:y>
    </cdr:to>
    <cdr:sp macro="" textlink="">
      <cdr:nvSpPr>
        <cdr:cNvPr id="3" name="テキスト プレースホルダー 2"/>
        <cdr:cNvSpPr>
          <a:spLocks xmlns:a="http://schemas.openxmlformats.org/drawingml/2006/main" noGrp="1"/>
        </cdr:cNvSpPr>
      </cdr:nvSpPr>
      <cdr:spPr>
        <a:xfrm xmlns:a="http://schemas.openxmlformats.org/drawingml/2006/main">
          <a:off x="0" y="0"/>
          <a:ext cx="5468065" cy="432485"/>
        </a:xfrm>
        <a:prstGeom xmlns:a="http://schemas.openxmlformats.org/drawingml/2006/main" prst="rect">
          <a:avLst/>
        </a:prstGeom>
      </cdr:spPr>
      <cdr:txBody>
        <a:bodyPr xmlns:a="http://schemas.openxmlformats.org/drawingml/2006/main" vert="horz" lIns="117824" tIns="58912" rIns="117824" bIns="58912" rtlCol="0" anchor="ctr" anchorCtr="0">
          <a:normAutofit/>
        </a:bodyPr>
        <a:lstStyle xmlns:a="http://schemas.openxmlformats.org/drawingml/2006/main">
          <a:lvl1pPr marL="0" indent="0" algn="l" defTabSz="1178242" rtl="0" eaLnBrk="1" latinLnBrk="0" hangingPunct="1">
            <a:spcBef>
              <a:spcPct val="20000"/>
            </a:spcBef>
            <a:buFont typeface="Arial" panose="020B0604020202020204" pitchFamily="34" charset="0"/>
            <a:buNone/>
            <a:defRPr kumimoji="1" sz="3100" b="1" kern="1200">
              <a:solidFill>
                <a:schemeClr val="tx1"/>
              </a:solidFill>
              <a:latin typeface="+mn-lt"/>
              <a:ea typeface="+mn-ea"/>
              <a:cs typeface="+mn-cs"/>
            </a:defRPr>
          </a:lvl1pPr>
          <a:lvl2pPr marL="589122" indent="0" algn="l" defTabSz="1178242" rtl="0" eaLnBrk="1" latinLnBrk="0" hangingPunct="1">
            <a:spcBef>
              <a:spcPct val="20000"/>
            </a:spcBef>
            <a:buFont typeface="Arial" panose="020B0604020202020204" pitchFamily="34" charset="0"/>
            <a:buNone/>
            <a:defRPr kumimoji="1" sz="2500" b="1" kern="1200">
              <a:solidFill>
                <a:schemeClr val="tx1"/>
              </a:solidFill>
              <a:latin typeface="+mn-lt"/>
              <a:ea typeface="+mn-ea"/>
              <a:cs typeface="+mn-cs"/>
            </a:defRPr>
          </a:lvl2pPr>
          <a:lvl3pPr marL="1178242" indent="0" algn="l" defTabSz="1178242" rtl="0" eaLnBrk="1" latinLnBrk="0" hangingPunct="1">
            <a:spcBef>
              <a:spcPct val="20000"/>
            </a:spcBef>
            <a:buFont typeface="Arial" panose="020B0604020202020204" pitchFamily="34" charset="0"/>
            <a:buNone/>
            <a:defRPr kumimoji="1" sz="2300" b="1" kern="1200">
              <a:solidFill>
                <a:schemeClr val="tx1"/>
              </a:solidFill>
              <a:latin typeface="+mn-lt"/>
              <a:ea typeface="+mn-ea"/>
              <a:cs typeface="+mn-cs"/>
            </a:defRPr>
          </a:lvl3pPr>
          <a:lvl4pPr marL="1767363" indent="0" algn="l" defTabSz="1178242" rtl="0" eaLnBrk="1" latinLnBrk="0" hangingPunct="1">
            <a:spcBef>
              <a:spcPct val="20000"/>
            </a:spcBef>
            <a:buFont typeface="Arial" panose="020B0604020202020204" pitchFamily="34" charset="0"/>
            <a:buNone/>
            <a:defRPr kumimoji="1" sz="2100" b="1" kern="1200">
              <a:solidFill>
                <a:schemeClr val="tx1"/>
              </a:solidFill>
              <a:latin typeface="+mn-lt"/>
              <a:ea typeface="+mn-ea"/>
              <a:cs typeface="+mn-cs"/>
            </a:defRPr>
          </a:lvl4pPr>
          <a:lvl5pPr marL="2356485" indent="0" algn="l" defTabSz="1178242" rtl="0" eaLnBrk="1" latinLnBrk="0" hangingPunct="1">
            <a:spcBef>
              <a:spcPct val="20000"/>
            </a:spcBef>
            <a:buFont typeface="Arial" panose="020B0604020202020204" pitchFamily="34" charset="0"/>
            <a:buNone/>
            <a:defRPr kumimoji="1" sz="2100" b="1" kern="1200">
              <a:solidFill>
                <a:schemeClr val="tx1"/>
              </a:solidFill>
              <a:latin typeface="+mn-lt"/>
              <a:ea typeface="+mn-ea"/>
              <a:cs typeface="+mn-cs"/>
            </a:defRPr>
          </a:lvl5pPr>
          <a:lvl6pPr marL="2945605" indent="0" algn="l" defTabSz="1178242" rtl="0" eaLnBrk="1" latinLnBrk="0" hangingPunct="1">
            <a:spcBef>
              <a:spcPct val="20000"/>
            </a:spcBef>
            <a:buFont typeface="Arial" panose="020B0604020202020204" pitchFamily="34" charset="0"/>
            <a:buNone/>
            <a:defRPr kumimoji="1" sz="2100" b="1" kern="1200">
              <a:solidFill>
                <a:schemeClr val="tx1"/>
              </a:solidFill>
              <a:latin typeface="+mn-lt"/>
              <a:ea typeface="+mn-ea"/>
              <a:cs typeface="+mn-cs"/>
            </a:defRPr>
          </a:lvl6pPr>
          <a:lvl7pPr marL="3534727" indent="0" algn="l" defTabSz="1178242" rtl="0" eaLnBrk="1" latinLnBrk="0" hangingPunct="1">
            <a:spcBef>
              <a:spcPct val="20000"/>
            </a:spcBef>
            <a:buFont typeface="Arial" panose="020B0604020202020204" pitchFamily="34" charset="0"/>
            <a:buNone/>
            <a:defRPr kumimoji="1" sz="2100" b="1" kern="1200">
              <a:solidFill>
                <a:schemeClr val="tx1"/>
              </a:solidFill>
              <a:latin typeface="+mn-lt"/>
              <a:ea typeface="+mn-ea"/>
              <a:cs typeface="+mn-cs"/>
            </a:defRPr>
          </a:lvl7pPr>
          <a:lvl8pPr marL="4123847" indent="0" algn="l" defTabSz="1178242" rtl="0" eaLnBrk="1" latinLnBrk="0" hangingPunct="1">
            <a:spcBef>
              <a:spcPct val="20000"/>
            </a:spcBef>
            <a:buFont typeface="Arial" panose="020B0604020202020204" pitchFamily="34" charset="0"/>
            <a:buNone/>
            <a:defRPr kumimoji="1" sz="2100" b="1" kern="1200">
              <a:solidFill>
                <a:schemeClr val="tx1"/>
              </a:solidFill>
              <a:latin typeface="+mn-lt"/>
              <a:ea typeface="+mn-ea"/>
              <a:cs typeface="+mn-cs"/>
            </a:defRPr>
          </a:lvl8pPr>
          <a:lvl9pPr marL="4712969" indent="0" algn="l" defTabSz="1178242" rtl="0" eaLnBrk="1" latinLnBrk="0" hangingPunct="1">
            <a:spcBef>
              <a:spcPct val="20000"/>
            </a:spcBef>
            <a:buFont typeface="Arial" panose="020B0604020202020204" pitchFamily="34" charset="0"/>
            <a:buNone/>
            <a:defRPr kumimoji="1" sz="2100" b="1" kern="1200">
              <a:solidFill>
                <a:schemeClr val="tx1"/>
              </a:solidFill>
              <a:latin typeface="+mn-lt"/>
              <a:ea typeface="+mn-ea"/>
              <a:cs typeface="+mn-cs"/>
            </a:defRPr>
          </a:lvl9pPr>
        </a:lstStyle>
        <a:p xmlns:a="http://schemas.openxmlformats.org/drawingml/2006/main">
          <a:pPr algn="ctr"/>
          <a:r>
            <a:rPr lang="ja-JP" altLang="en-US" sz="1400" b="0" u="sng" dirty="0"/>
            <a:t>年齢階級別女性の有業率、潜在的有業率　　　</a:t>
          </a:r>
        </a:p>
      </cdr:txBody>
    </cdr:sp>
  </cdr:relSizeAnchor>
</c:userShapes>
</file>

<file path=ppt/drawings/drawing9.xml><?xml version="1.0" encoding="utf-8"?>
<c:userShapes xmlns:c="http://schemas.openxmlformats.org/drawingml/2006/chart">
  <cdr:relSizeAnchor xmlns:cdr="http://schemas.openxmlformats.org/drawingml/2006/chartDrawing">
    <cdr:from>
      <cdr:x>0.00417</cdr:x>
      <cdr:y>0.04688</cdr:y>
    </cdr:from>
    <cdr:to>
      <cdr:x>0.20417</cdr:x>
      <cdr:y>0.15451</cdr:y>
    </cdr:to>
    <cdr:sp macro="" textlink="">
      <cdr:nvSpPr>
        <cdr:cNvPr id="2" name="テキスト ボックス 1"/>
        <cdr:cNvSpPr txBox="1"/>
      </cdr:nvSpPr>
      <cdr:spPr>
        <a:xfrm xmlns:a="http://schemas.openxmlformats.org/drawingml/2006/main">
          <a:off x="19050" y="128588"/>
          <a:ext cx="914400" cy="29527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100"/>
            <a:t>(%)</a:t>
          </a:r>
          <a:endParaRPr lang="ja-JP" altLang="en-US" sz="1100"/>
        </a:p>
      </cdr:txBody>
    </cdr:sp>
  </cdr:relSizeAnchor>
  <cdr:relSizeAnchor xmlns:cdr="http://schemas.openxmlformats.org/drawingml/2006/chartDrawing">
    <cdr:from>
      <cdr:x>0.88958</cdr:x>
      <cdr:y>0.7309</cdr:y>
    </cdr:from>
    <cdr:to>
      <cdr:x>0.975</cdr:x>
      <cdr:y>0.83854</cdr:y>
    </cdr:to>
    <cdr:sp macro="" textlink="">
      <cdr:nvSpPr>
        <cdr:cNvPr id="3" name="テキスト ボックス 2"/>
        <cdr:cNvSpPr txBox="1"/>
      </cdr:nvSpPr>
      <cdr:spPr>
        <a:xfrm xmlns:a="http://schemas.openxmlformats.org/drawingml/2006/main">
          <a:off x="4067175" y="2005013"/>
          <a:ext cx="390525" cy="29527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100"/>
            <a:t>(</a:t>
          </a:r>
          <a:r>
            <a:rPr lang="ja-JP" altLang="en-US" sz="1100"/>
            <a:t>年</a:t>
          </a:r>
          <a:r>
            <a:rPr lang="en-US" altLang="ja-JP" sz="1100"/>
            <a:t>)</a:t>
          </a:r>
          <a:endParaRPr lang="ja-JP" altLang="en-US" sz="110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6888"/>
          </a:xfrm>
          <a:prstGeom prst="rect">
            <a:avLst/>
          </a:prstGeom>
        </p:spPr>
        <p:txBody>
          <a:bodyPr vert="horz" lIns="91440" tIns="45720" rIns="91440" bIns="45720" rtlCol="0"/>
          <a:lstStyle>
            <a:lvl1pPr algn="r">
              <a:defRPr sz="1200"/>
            </a:lvl1pPr>
          </a:lstStyle>
          <a:p>
            <a:fld id="{B97A48F3-A724-4C50-AB8C-62AD5A6214D2}" type="datetimeFigureOut">
              <a:rPr kumimoji="1" lang="ja-JP" altLang="en-US" smtClean="0"/>
              <a:pPr/>
              <a:t>2015/9/25</a:t>
            </a:fld>
            <a:endParaRPr kumimoji="1" lang="ja-JP" altLang="en-US"/>
          </a:p>
        </p:txBody>
      </p:sp>
      <p:sp>
        <p:nvSpPr>
          <p:cNvPr id="4" name="フッター プレースホルダー 3"/>
          <p:cNvSpPr>
            <a:spLocks noGrp="1"/>
          </p:cNvSpPr>
          <p:nvPr>
            <p:ph type="ftr" sz="quarter" idx="2"/>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6887"/>
          </a:xfrm>
          <a:prstGeom prst="rect">
            <a:avLst/>
          </a:prstGeom>
        </p:spPr>
        <p:txBody>
          <a:bodyPr vert="horz" lIns="91440" tIns="45720" rIns="91440" bIns="45720" rtlCol="0" anchor="b"/>
          <a:lstStyle>
            <a:lvl1pPr algn="r">
              <a:defRPr sz="1200"/>
            </a:lvl1pPr>
          </a:lstStyle>
          <a:p>
            <a:fld id="{2809F5EA-51D7-4105-B835-3B3227DB692A}" type="slidenum">
              <a:rPr kumimoji="1" lang="ja-JP" altLang="en-US" smtClean="0"/>
              <a:pPr/>
              <a:t>‹#›</a:t>
            </a:fld>
            <a:endParaRPr kumimoji="1" lang="ja-JP" altLang="en-US"/>
          </a:p>
        </p:txBody>
      </p:sp>
    </p:spTree>
    <p:extLst>
      <p:ext uri="{BB962C8B-B14F-4D97-AF65-F5344CB8AC3E}">
        <p14:creationId xmlns:p14="http://schemas.microsoft.com/office/powerpoint/2010/main" val="242426103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08113AC0-15A0-4DAC-9951-D33C541E6C7A}" type="datetimeFigureOut">
              <a:rPr kumimoji="1" lang="ja-JP" altLang="en-US" smtClean="0"/>
              <a:pPr/>
              <a:t>2015/9/25</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C81005DB-AF70-41D7-A185-2905A016DB4F}" type="slidenum">
              <a:rPr kumimoji="1" lang="ja-JP" altLang="en-US" smtClean="0"/>
              <a:pPr/>
              <a:t>‹#›</a:t>
            </a:fld>
            <a:endParaRPr kumimoji="1" lang="ja-JP" altLang="en-US"/>
          </a:p>
        </p:txBody>
      </p:sp>
    </p:spTree>
    <p:extLst>
      <p:ext uri="{BB962C8B-B14F-4D97-AF65-F5344CB8AC3E}">
        <p14:creationId xmlns:p14="http://schemas.microsoft.com/office/powerpoint/2010/main" val="83485002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1</a:t>
            </a:fld>
            <a:endParaRPr kumimoji="1" lang="ja-JP" altLang="en-US"/>
          </a:p>
        </p:txBody>
      </p:sp>
    </p:spTree>
    <p:extLst>
      <p:ext uri="{BB962C8B-B14F-4D97-AF65-F5344CB8AC3E}">
        <p14:creationId xmlns:p14="http://schemas.microsoft.com/office/powerpoint/2010/main" val="21574229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85</a:t>
            </a:fld>
            <a:endParaRPr kumimoji="1" lang="ja-JP" altLang="en-US"/>
          </a:p>
        </p:txBody>
      </p:sp>
    </p:spTree>
    <p:extLst>
      <p:ext uri="{BB962C8B-B14F-4D97-AF65-F5344CB8AC3E}">
        <p14:creationId xmlns:p14="http://schemas.microsoft.com/office/powerpoint/2010/main" val="39911043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86</a:t>
            </a:fld>
            <a:endParaRPr kumimoji="1" lang="ja-JP" altLang="en-US"/>
          </a:p>
        </p:txBody>
      </p:sp>
    </p:spTree>
    <p:extLst>
      <p:ext uri="{BB962C8B-B14F-4D97-AF65-F5344CB8AC3E}">
        <p14:creationId xmlns:p14="http://schemas.microsoft.com/office/powerpoint/2010/main" val="3339863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88</a:t>
            </a:fld>
            <a:endParaRPr kumimoji="1" lang="ja-JP" altLang="en-US"/>
          </a:p>
        </p:txBody>
      </p:sp>
    </p:spTree>
    <p:extLst>
      <p:ext uri="{BB962C8B-B14F-4D97-AF65-F5344CB8AC3E}">
        <p14:creationId xmlns:p14="http://schemas.microsoft.com/office/powerpoint/2010/main" val="33590866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89</a:t>
            </a:fld>
            <a:endParaRPr kumimoji="1" lang="ja-JP" altLang="en-US"/>
          </a:p>
        </p:txBody>
      </p:sp>
    </p:spTree>
    <p:extLst>
      <p:ext uri="{BB962C8B-B14F-4D97-AF65-F5344CB8AC3E}">
        <p14:creationId xmlns:p14="http://schemas.microsoft.com/office/powerpoint/2010/main" val="26400867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90</a:t>
            </a:fld>
            <a:endParaRPr kumimoji="1" lang="ja-JP" altLang="en-US"/>
          </a:p>
        </p:txBody>
      </p:sp>
    </p:spTree>
    <p:extLst>
      <p:ext uri="{BB962C8B-B14F-4D97-AF65-F5344CB8AC3E}">
        <p14:creationId xmlns:p14="http://schemas.microsoft.com/office/powerpoint/2010/main" val="30032745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91</a:t>
            </a:fld>
            <a:endParaRPr kumimoji="1" lang="ja-JP" altLang="en-US"/>
          </a:p>
        </p:txBody>
      </p:sp>
    </p:spTree>
    <p:extLst>
      <p:ext uri="{BB962C8B-B14F-4D97-AF65-F5344CB8AC3E}">
        <p14:creationId xmlns:p14="http://schemas.microsoft.com/office/powerpoint/2010/main" val="2934556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18</a:t>
            </a:fld>
            <a:endParaRPr kumimoji="1" lang="ja-JP" altLang="en-US"/>
          </a:p>
        </p:txBody>
      </p:sp>
    </p:spTree>
    <p:extLst>
      <p:ext uri="{BB962C8B-B14F-4D97-AF65-F5344CB8AC3E}">
        <p14:creationId xmlns:p14="http://schemas.microsoft.com/office/powerpoint/2010/main" val="2766384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267738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81005DB-AF70-41D7-A185-2905A016DB4F}" type="slidenum">
              <a:rPr lang="ja-JP" altLang="en-US" smtClean="0">
                <a:solidFill>
                  <a:prstClr val="black"/>
                </a:solidFill>
              </a:rPr>
              <a:pPr/>
              <a:t>33</a:t>
            </a:fld>
            <a:endParaRPr lang="ja-JP" altLang="en-US">
              <a:solidFill>
                <a:prstClr val="black"/>
              </a:solidFill>
            </a:endParaRPr>
          </a:p>
        </p:txBody>
      </p:sp>
    </p:spTree>
    <p:extLst>
      <p:ext uri="{BB962C8B-B14F-4D97-AF65-F5344CB8AC3E}">
        <p14:creationId xmlns:p14="http://schemas.microsoft.com/office/powerpoint/2010/main" val="28118598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267738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81</a:t>
            </a:fld>
            <a:endParaRPr kumimoji="1" lang="ja-JP" altLang="en-US"/>
          </a:p>
        </p:txBody>
      </p:sp>
    </p:spTree>
    <p:extLst>
      <p:ext uri="{BB962C8B-B14F-4D97-AF65-F5344CB8AC3E}">
        <p14:creationId xmlns:p14="http://schemas.microsoft.com/office/powerpoint/2010/main" val="3580144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82</a:t>
            </a:fld>
            <a:endParaRPr kumimoji="1" lang="ja-JP" altLang="en-US"/>
          </a:p>
        </p:txBody>
      </p:sp>
    </p:spTree>
    <p:extLst>
      <p:ext uri="{BB962C8B-B14F-4D97-AF65-F5344CB8AC3E}">
        <p14:creationId xmlns:p14="http://schemas.microsoft.com/office/powerpoint/2010/main" val="8024426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83</a:t>
            </a:fld>
            <a:endParaRPr kumimoji="1" lang="ja-JP" altLang="en-US"/>
          </a:p>
        </p:txBody>
      </p:sp>
    </p:spTree>
    <p:extLst>
      <p:ext uri="{BB962C8B-B14F-4D97-AF65-F5344CB8AC3E}">
        <p14:creationId xmlns:p14="http://schemas.microsoft.com/office/powerpoint/2010/main" val="24800028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84</a:t>
            </a:fld>
            <a:endParaRPr kumimoji="1" lang="ja-JP" altLang="en-US"/>
          </a:p>
        </p:txBody>
      </p:sp>
    </p:spTree>
    <p:extLst>
      <p:ext uri="{BB962C8B-B14F-4D97-AF65-F5344CB8AC3E}">
        <p14:creationId xmlns:p14="http://schemas.microsoft.com/office/powerpoint/2010/main" val="2374083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83353823-FE4D-4EB0-A1FD-C4E083B546CF}" type="datetime1">
              <a:rPr kumimoji="1" lang="ja-JP" altLang="en-US" smtClean="0"/>
              <a:t>2015/9/25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429B022E-F9E2-44AE-8FD2-003E7A0937C8}" type="datetime1">
              <a:rPr kumimoji="1" lang="ja-JP" altLang="en-US" smtClean="0"/>
              <a:t>2015/9/25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4D819C69-25A1-4CDF-A795-38DDD023E555}" type="datetime1">
              <a:rPr kumimoji="1" lang="ja-JP" altLang="en-US" smtClean="0"/>
              <a:t>2015/9/25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514B1478-96A3-49BD-A92D-847A9D73243C}" type="datetime1">
              <a:rPr kumimoji="1" lang="ja-JP" altLang="en-US" smtClean="0"/>
              <a:t>2015/9/25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7D7440AB-E191-4913-A8D1-F647B9F79B9B}" type="datetime1">
              <a:rPr kumimoji="1" lang="ja-JP" altLang="en-US" smtClean="0"/>
              <a:t>2015/9/25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7E379678-6705-4F46-9C00-A2558E77B7B4}" type="datetime1">
              <a:rPr kumimoji="1" lang="ja-JP" altLang="en-US" smtClean="0"/>
              <a:t>2015/9/25</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DA152F82-27AE-4476-A575-3A7857F5BFFA}" type="datetime1">
              <a:rPr kumimoji="1" lang="ja-JP" altLang="en-US" smtClean="0"/>
              <a:t>2015/9/25</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B4855CB1-1EEB-40F1-BACB-7D4257BC4981}" type="datetime1">
              <a:rPr kumimoji="1" lang="ja-JP" altLang="en-US" smtClean="0"/>
              <a:t>2015/9/25</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88F57F71-7B69-4207-942F-4C57850FEC2C}" type="datetime1">
              <a:rPr kumimoji="1" lang="ja-JP" altLang="en-US" smtClean="0"/>
              <a:t>2015/9/25</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F80DCA3-D7F6-4610-B2E3-064A696DF7C1}" type="datetime1">
              <a:rPr kumimoji="1" lang="ja-JP" altLang="en-US" smtClean="0"/>
              <a:t>2015/9/25</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FAFDF9B1-0958-4233-AF52-20524D721411}" type="datetime1">
              <a:rPr kumimoji="1" lang="ja-JP" altLang="en-US" smtClean="0"/>
              <a:t>2015/9/25</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11B7B2-9C44-40C1-A90F-E0DF3161146E}" type="datetime1">
              <a:rPr kumimoji="1" lang="ja-JP" altLang="en-US" smtClean="0"/>
              <a:t>2015/9/25</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8.emf"/></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 Id="rId5" Type="http://schemas.openxmlformats.org/officeDocument/2006/relationships/image" Target="../media/image15.emf"/><Relationship Id="rId4" Type="http://schemas.openxmlformats.org/officeDocument/2006/relationships/image" Target="../media/image14.emf"/></Relationships>
</file>

<file path=ppt/slides/_rels/slide1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 Id="rId5" Type="http://schemas.openxmlformats.org/officeDocument/2006/relationships/image" Target="../media/image19.emf"/><Relationship Id="rId4" Type="http://schemas.openxmlformats.org/officeDocument/2006/relationships/image" Target="../media/image18.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7.xml"/><Relationship Id="rId4" Type="http://schemas.openxmlformats.org/officeDocument/2006/relationships/chart" Target="../charts/chart13.xml"/></Relationships>
</file>

<file path=ppt/slides/_rels/slide42.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chart" Target="../charts/chart17.xml"/></Relationships>
</file>

<file path=ppt/slides/_rels/slide44.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chart" Target="../charts/chart20.xml"/><Relationship Id="rId5" Type="http://schemas.openxmlformats.org/officeDocument/2006/relationships/image" Target="../media/image24.emf"/><Relationship Id="rId4" Type="http://schemas.openxmlformats.org/officeDocument/2006/relationships/package" Target="../embeddings/Microsoft_Excel_Worksheet11.xlsx"/></Relationships>
</file>

<file path=ppt/slides/_rels/slide47.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chart" Target="../charts/chart3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chart" Target="../charts/chart3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7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39.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package" Target="../embeddings/Microsoft_Excel_Worksheet22.xlsx"/><Relationship Id="rId5" Type="http://schemas.openxmlformats.org/officeDocument/2006/relationships/oleObject" Target="../embeddings/oleObject9.bin"/><Relationship Id="rId4" Type="http://schemas.openxmlformats.org/officeDocument/2006/relationships/image" Target="../media/image40.emf"/></Relationships>
</file>

<file path=ppt/slides/_rels/slide8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jpeg"/></Relationships>
</file>

<file path=ppt/slides/_rels/slide8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5.emf"/></Relationships>
</file>

<file path=ppt/slides/_rels/slide86.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51.jpeg"/><Relationship Id="rId5" Type="http://schemas.openxmlformats.org/officeDocument/2006/relationships/image" Target="../media/image50.png"/><Relationship Id="rId4" Type="http://schemas.openxmlformats.org/officeDocument/2006/relationships/image" Target="../media/image49.png"/></Relationships>
</file>

<file path=ppt/slides/_rels/slide8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chart" Target="../charts/chart34.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11560" y="1556792"/>
            <a:ext cx="7776864" cy="3528392"/>
          </a:xfrm>
        </p:spPr>
        <p:txBody>
          <a:bodyPr>
            <a:normAutofit/>
          </a:bodyPr>
          <a:lstStyle/>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データでみる</a:t>
            </a: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
            </a:r>
            <a:b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b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「大阪の成長戦略</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サブタイトル 2"/>
          <p:cNvSpPr>
            <a:spLocks noGrp="1"/>
          </p:cNvSpPr>
          <p:nvPr>
            <p:ph type="subTitle" idx="1"/>
          </p:nvPr>
        </p:nvSpPr>
        <p:spPr>
          <a:xfrm>
            <a:off x="1371600" y="4941168"/>
            <a:ext cx="6400800" cy="697632"/>
          </a:xfrm>
        </p:spPr>
        <p:txBody>
          <a:bodyPr/>
          <a:lstStyle/>
          <a:p>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dirty="0">
                <a:latin typeface="Meiryo UI" panose="020B0604030504040204" pitchFamily="50" charset="-128"/>
                <a:ea typeface="Meiryo UI" panose="020B0604030504040204" pitchFamily="50" charset="-128"/>
                <a:cs typeface="Meiryo UI" panose="020B0604030504040204" pitchFamily="50" charset="-128"/>
              </a:rPr>
              <a:t>8</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187250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288000" y="980728"/>
            <a:ext cx="2231232" cy="307777"/>
          </a:xfrm>
          <a:prstGeom prst="rect">
            <a:avLst/>
          </a:prstGeom>
        </p:spPr>
        <p:txBody>
          <a:bodyPr wrap="square">
            <a:spAutoFit/>
          </a:bodyPr>
          <a:lstStyle/>
          <a:p>
            <a:pPr marL="177800" indent="-177800"/>
            <a:r>
              <a:rPr lang="ja-JP" altLang="ja-JP" sz="1400" dirty="0">
                <a:solidFill>
                  <a:prstClr val="black"/>
                </a:solidFill>
                <a:latin typeface="HGPｺﾞｼｯｸE" pitchFamily="50" charset="-128"/>
                <a:ea typeface="HGPｺﾞｼｯｸE" pitchFamily="50" charset="-128"/>
              </a:rPr>
              <a:t>■</a:t>
            </a:r>
            <a:r>
              <a:rPr lang="ja-JP" altLang="en-US" sz="1400" dirty="0">
                <a:solidFill>
                  <a:prstClr val="black"/>
                </a:solidFill>
                <a:latin typeface="HGPｺﾞｼｯｸE" pitchFamily="50" charset="-128"/>
                <a:ea typeface="HGPｺﾞｼｯｸE" pitchFamily="50" charset="-128"/>
              </a:rPr>
              <a:t>各機関の景況判断</a:t>
            </a:r>
          </a:p>
        </p:txBody>
      </p:sp>
      <p:graphicFrame>
        <p:nvGraphicFramePr>
          <p:cNvPr id="7" name="表 6"/>
          <p:cNvGraphicFramePr>
            <a:graphicFrameLocks noGrp="1"/>
          </p:cNvGraphicFramePr>
          <p:nvPr>
            <p:extLst>
              <p:ext uri="{D42A27DB-BD31-4B8C-83A1-F6EECF244321}">
                <p14:modId xmlns:p14="http://schemas.microsoft.com/office/powerpoint/2010/main" val="2859526450"/>
              </p:ext>
            </p:extLst>
          </p:nvPr>
        </p:nvGraphicFramePr>
        <p:xfrm>
          <a:off x="467544" y="1457440"/>
          <a:ext cx="8424937" cy="3600415"/>
        </p:xfrm>
        <a:graphic>
          <a:graphicData uri="http://schemas.openxmlformats.org/drawingml/2006/table">
            <a:tbl>
              <a:tblPr firstRow="1" firstCol="1" bandRow="1"/>
              <a:tblGrid>
                <a:gridCol w="792088"/>
                <a:gridCol w="1258778"/>
                <a:gridCol w="2051834"/>
                <a:gridCol w="4322237"/>
              </a:tblGrid>
              <a:tr h="553910">
                <a:tc rowSpan="5">
                  <a:txBody>
                    <a:bodyPr/>
                    <a:lstStyle/>
                    <a:p>
                      <a:pPr algn="just">
                        <a:lnSpc>
                          <a:spcPct val="100000"/>
                        </a:lnSpc>
                        <a:spcAft>
                          <a:spcPts val="0"/>
                        </a:spcAft>
                      </a:pP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a:t>
                      </a: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月指標</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中心</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大阪産業経済</a:t>
                      </a:r>
                    </a:p>
                    <a:p>
                      <a:pPr algn="just">
                        <a:lnSpc>
                          <a:spcPct val="100000"/>
                        </a:lnSpc>
                        <a:spcAft>
                          <a:spcPts val="0"/>
                        </a:spcAft>
                      </a:pPr>
                      <a:r>
                        <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リサーチセンター</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a:t>
                      </a: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「大阪経済の情勢」</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「大阪経済は、</a:t>
                      </a:r>
                      <a:r>
                        <a:rPr lang="ja-JP" altLang="en-US" sz="1200" u="sng"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緩やかな回復基調が続いている</a:t>
                      </a:r>
                      <a:r>
                        <a:rPr lang="ja-JP" altLang="en-US" sz="12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2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3910">
                <a:tc vMerge="1">
                  <a:txBody>
                    <a:bodyPr/>
                    <a:lstStyle/>
                    <a:p>
                      <a:endParaRPr kumimoji="1" lang="ja-JP" altLang="en-US"/>
                    </a:p>
                  </a:txBody>
                  <a:tcPr/>
                </a:tc>
                <a:tc>
                  <a:txBody>
                    <a:bodyPr/>
                    <a:lstStyle/>
                    <a:p>
                      <a:pPr algn="just">
                        <a:lnSpc>
                          <a:spcPct val="100000"/>
                        </a:lnSpc>
                        <a:spcAft>
                          <a:spcPts val="0"/>
                        </a:spcAft>
                      </a:pPr>
                      <a:r>
                        <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日銀大阪支店</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a:t>
                      </a: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a:t>
                      </a: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「近畿地域金融経済概況」</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「近畿地域の景気</a:t>
                      </a: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は</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u="sng"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回復している</a:t>
                      </a: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3910">
                <a:tc vMerge="1">
                  <a:txBody>
                    <a:bodyPr/>
                    <a:lstStyle/>
                    <a:p>
                      <a:endParaRPr kumimoji="1" lang="ja-JP" altLang="en-US"/>
                    </a:p>
                  </a:txBody>
                  <a:tcPr/>
                </a:tc>
                <a:tc>
                  <a:txBody>
                    <a:bodyPr/>
                    <a:lstStyle/>
                    <a:p>
                      <a:pPr algn="just">
                        <a:lnSpc>
                          <a:spcPct val="100000"/>
                        </a:lnSpc>
                        <a:spcAft>
                          <a:spcPts val="0"/>
                        </a:spcAft>
                      </a:pPr>
                      <a:r>
                        <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近畿経済産業局</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a:t>
                      </a: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22</a:t>
                      </a: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「近畿経済の動向</a:t>
                      </a: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月指標中心</a:t>
                      </a: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近畿地域の経済は、</a:t>
                      </a:r>
                      <a:r>
                        <a:rPr lang="ja-JP" altLang="en-US" sz="1200" u="sng"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緩やかに改善している</a:t>
                      </a: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3910">
                <a:tc vMerge="1">
                  <a:txBody>
                    <a:bodyPr/>
                    <a:lstStyle/>
                    <a:p>
                      <a:endParaRPr kumimoji="1" lang="ja-JP" altLang="en-US"/>
                    </a:p>
                  </a:txBody>
                  <a:tcPr/>
                </a:tc>
                <a:tc>
                  <a:txBody>
                    <a:bodyPr/>
                    <a:lstStyle/>
                    <a:p>
                      <a:pPr algn="just">
                        <a:lnSpc>
                          <a:spcPct val="100000"/>
                        </a:lnSpc>
                        <a:spcAft>
                          <a:spcPts val="0"/>
                        </a:spcAft>
                      </a:pPr>
                      <a:r>
                        <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内閣府</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a:t>
                      </a: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21</a:t>
                      </a: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「月例経済報告</a:t>
                      </a: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月指標中心</a:t>
                      </a: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景気は、</a:t>
                      </a:r>
                      <a:r>
                        <a:rPr lang="ja-JP" altLang="en-US" sz="1200" u="sng"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緩やかな回復基調が続いている</a:t>
                      </a: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3910">
                <a:tc vMerge="1">
                  <a:txBody>
                    <a:bodyPr/>
                    <a:lstStyle/>
                    <a:p>
                      <a:pPr algn="just">
                        <a:lnSpc>
                          <a:spcPct val="100000"/>
                        </a:lnSpc>
                        <a:spcAft>
                          <a:spcPts val="0"/>
                        </a:spcAft>
                      </a:pPr>
                      <a:endParaRPr lang="ja-JP" sz="1200" kern="100" dirty="0">
                        <a:solidFill>
                          <a:srgbClr val="FF0000"/>
                        </a:solidFill>
                        <a:effectLst/>
                        <a:latin typeface="HGPｺﾞｼｯｸE" pitchFamily="50" charset="-128"/>
                        <a:ea typeface="HGPｺﾞｼｯｸE" pitchFamily="50" charset="-128"/>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日銀</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a:t>
                      </a: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a:t>
                      </a: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「金融経済月報</a:t>
                      </a: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月指標中心</a:t>
                      </a: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「わが国の景気は</a:t>
                      </a: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u="sng"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緩やかな回復を続けている</a:t>
                      </a: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0865">
                <a:tc>
                  <a:txBody>
                    <a:bodyPr/>
                    <a:lstStyle/>
                    <a:p>
                      <a:pPr algn="just">
                        <a:lnSpc>
                          <a:spcPct val="100000"/>
                        </a:lnSpc>
                        <a:spcAft>
                          <a:spcPts val="0"/>
                        </a:spcAft>
                      </a:pPr>
                      <a:r>
                        <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参考</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近畿財務局</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a:t>
                      </a: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29</a:t>
                      </a: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「管内経済情勢報告」</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管内経済は、緩やかに回復しつつある</a:t>
                      </a: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a:t>
                      </a: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指標中心）</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1" name="角丸四角形 10"/>
          <p:cNvSpPr/>
          <p:nvPr/>
        </p:nvSpPr>
        <p:spPr>
          <a:xfrm>
            <a:off x="323528" y="332656"/>
            <a:ext cx="8622000" cy="411718"/>
          </a:xfrm>
          <a:prstGeom prst="roundRect">
            <a:avLst>
              <a:gd name="adj" fmla="val 5415"/>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271463" indent="-271463" algn="just"/>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直近の景況感についても、「基調としては緩やかに回復」</a:t>
            </a:r>
            <a:endPar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pPr/>
              <a:t>10</a:t>
            </a:fld>
            <a:endParaRPr kumimoji="1" lang="ja-JP" altLang="en-US"/>
          </a:p>
        </p:txBody>
      </p:sp>
    </p:spTree>
    <p:extLst>
      <p:ext uri="{BB962C8B-B14F-4D97-AF65-F5344CB8AC3E}">
        <p14:creationId xmlns:p14="http://schemas.microsoft.com/office/powerpoint/2010/main" val="18269701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288000" y="1340768"/>
            <a:ext cx="8622000" cy="4528899"/>
          </a:xfrm>
          <a:prstGeom prst="roundRect">
            <a:avLst>
              <a:gd name="adj" fmla="val 5415"/>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271463" indent="-271463" algn="just"/>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近畿</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の輸出</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、先進国を中心とした海外経済の回復や円安を受け</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持ち直し、生産は輸出の持ち直しや消費の緩やかな回復を受け、持ち直しの状況にある。</a:t>
            </a:r>
            <a:endPar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近畿の輸出は</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年より続く円安基調を受け、</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H27</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月時点で</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ヶ月連続のプラスで推移している。</a:t>
            </a:r>
            <a:endPar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endPar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大阪の生産は、海外</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経済の持ち直しにより</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年前半は上昇傾向</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で推移</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したが、夏</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以降、足踏み状態で推移</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した。しかし、消費増税前の駆け込み需要の影響により、年末から</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年初にかけて上昇している</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。消費</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増税後は足踏み状態となったが、年末に持ち直している。</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H27</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に入っても生産は持ち直している。</a:t>
            </a:r>
            <a:endPar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endParaRPr lang="en-US" altLang="ja-JP" sz="2000" kern="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品目別では</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、生産は電子</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部品・デバイスの生産活動が大きく影響。</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輸出は半導体</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等電子</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部品が</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増加に大きく</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寄与。</a:t>
            </a:r>
            <a:endPar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r>
              <a:rPr lang="ja-JP" altLang="en-US" sz="2000"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kern="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2000"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141064" y="806318"/>
            <a:ext cx="1595309" cy="400110"/>
          </a:xfrm>
          <a:prstGeom prst="rect">
            <a:avLst/>
          </a:prstGeom>
        </p:spPr>
        <p:txBody>
          <a:bodyPr wrap="none">
            <a:spAutoFit/>
          </a:bodyPr>
          <a:lstStyle/>
          <a:p>
            <a:pPr marL="271463" indent="-271463" algn="just"/>
            <a:r>
              <a:rPr lang="en-US"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生産・輸出</a:t>
            </a:r>
            <a:r>
              <a:rPr lang="en-US"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6" name="テキスト ボックス 5"/>
          <p:cNvSpPr txBox="1"/>
          <p:nvPr/>
        </p:nvSpPr>
        <p:spPr>
          <a:xfrm>
            <a:off x="288000" y="136735"/>
            <a:ext cx="5976664" cy="400110"/>
          </a:xfrm>
          <a:prstGeom prst="rect">
            <a:avLst/>
          </a:prstGeom>
          <a:noFill/>
        </p:spPr>
        <p:txBody>
          <a:bodyPr wrap="square" rtlCol="0">
            <a:spAutoFit/>
          </a:bodyPr>
          <a:lstStyle/>
          <a:p>
            <a:r>
              <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経　済　　</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現状</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分析②</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8" name="直線コネクタ 7"/>
          <p:cNvCxnSpPr/>
          <p:nvPr/>
        </p:nvCxnSpPr>
        <p:spPr>
          <a:xfrm>
            <a:off x="251520" y="620688"/>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pPr/>
              <a:t>11</a:t>
            </a:fld>
            <a:endParaRPr kumimoji="1" lang="ja-JP" altLang="en-US"/>
          </a:p>
        </p:txBody>
      </p:sp>
    </p:spTree>
    <p:extLst>
      <p:ext uri="{BB962C8B-B14F-4D97-AF65-F5344CB8AC3E}">
        <p14:creationId xmlns:p14="http://schemas.microsoft.com/office/powerpoint/2010/main" val="14765247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88000" y="0"/>
            <a:ext cx="8600142" cy="307777"/>
          </a:xfrm>
          <a:prstGeom prst="rect">
            <a:avLst/>
          </a:prstGeom>
        </p:spPr>
        <p:txBody>
          <a:bodyPr wrap="square">
            <a:spAutoFit/>
          </a:bodyPr>
          <a:lstStyle/>
          <a:p>
            <a:pPr marL="177800" indent="-177800"/>
            <a:r>
              <a:rPr lang="ja-JP" altLang="ja-JP" sz="1400" dirty="0">
                <a:latin typeface="HGPｺﾞｼｯｸE" pitchFamily="50" charset="-128"/>
                <a:ea typeface="HGPｺﾞｼｯｸE" pitchFamily="50" charset="-128"/>
              </a:rPr>
              <a:t>■</a:t>
            </a:r>
            <a:r>
              <a:rPr lang="ja-JP" altLang="en-US" sz="1400" dirty="0">
                <a:latin typeface="HGPｺﾞｼｯｸE" pitchFamily="50" charset="-128"/>
                <a:ea typeface="HGPｺﾞｼｯｸE" pitchFamily="50" charset="-128"/>
              </a:rPr>
              <a:t>鉱工業生産指数</a:t>
            </a:r>
            <a:r>
              <a:rPr lang="ja-JP" altLang="en-US" sz="1200" dirty="0">
                <a:latin typeface="HGPｺﾞｼｯｸE" pitchFamily="50" charset="-128"/>
                <a:ea typeface="HGPｺﾞｼｯｸE" pitchFamily="50" charset="-128"/>
              </a:rPr>
              <a:t>（出典：大阪府統計課「大阪の工業動向」、近畿経済産業局「鉱工業指数」、経済産業省「鉱工業指数」）</a:t>
            </a:r>
          </a:p>
        </p:txBody>
      </p:sp>
      <p:sp>
        <p:nvSpPr>
          <p:cNvPr id="6" name="正方形/長方形 5"/>
          <p:cNvSpPr/>
          <p:nvPr/>
        </p:nvSpPr>
        <p:spPr>
          <a:xfrm>
            <a:off x="288000" y="2894954"/>
            <a:ext cx="5381634" cy="307777"/>
          </a:xfrm>
          <a:prstGeom prst="rect">
            <a:avLst/>
          </a:prstGeom>
        </p:spPr>
        <p:txBody>
          <a:bodyPr wrap="square">
            <a:spAutoFit/>
          </a:bodyPr>
          <a:lstStyle/>
          <a:p>
            <a:pPr marL="177800" indent="-177800"/>
            <a:r>
              <a:rPr lang="ja-JP" altLang="ja-JP" sz="1400" dirty="0">
                <a:latin typeface="HGPｺﾞｼｯｸE" pitchFamily="50" charset="-128"/>
                <a:ea typeface="HGPｺﾞｼｯｸE" pitchFamily="50" charset="-128"/>
              </a:rPr>
              <a:t>■</a:t>
            </a:r>
            <a:r>
              <a:rPr lang="zh-TW" altLang="en-US" sz="1400" dirty="0">
                <a:latin typeface="HGPｺﾞｼｯｸE" pitchFamily="50" charset="-128"/>
                <a:ea typeface="HGPｺﾞｼｯｸE" pitchFamily="50" charset="-128"/>
              </a:rPr>
              <a:t>輸出額</a:t>
            </a:r>
            <a:r>
              <a:rPr lang="zh-TW" altLang="en-US" sz="1200" dirty="0">
                <a:latin typeface="HGPｺﾞｼｯｸE" pitchFamily="50" charset="-128"/>
                <a:ea typeface="HGPｺﾞｼｯｸE" pitchFamily="50" charset="-128"/>
              </a:rPr>
              <a:t>（出典：大阪税関「貿易統計」、日本銀行「時系列統計」）</a:t>
            </a:r>
            <a:endParaRPr lang="ja-JP" altLang="en-US" sz="1200" dirty="0">
              <a:latin typeface="HGPｺﾞｼｯｸE" pitchFamily="50" charset="-128"/>
              <a:ea typeface="HGPｺﾞｼｯｸE" pitchFamily="50" charset="-128"/>
            </a:endParaRPr>
          </a:p>
        </p:txBody>
      </p:sp>
      <p:sp>
        <p:nvSpPr>
          <p:cNvPr id="3" name="正方形/長方形 2"/>
          <p:cNvSpPr/>
          <p:nvPr/>
        </p:nvSpPr>
        <p:spPr>
          <a:xfrm>
            <a:off x="4822464" y="2409567"/>
            <a:ext cx="3422732" cy="461665"/>
          </a:xfrm>
          <a:prstGeom prst="rect">
            <a:avLst/>
          </a:prstGeom>
        </p:spPr>
        <p:txBody>
          <a:bodyPr wrap="none">
            <a:spAutoFit/>
          </a:bodyPr>
          <a:lstStyle/>
          <a:p>
            <a:r>
              <a:rPr lang="ja-JP" altLang="ja-JP" sz="1200" dirty="0">
                <a:latin typeface="ＭＳ Ｐ明朝" pitchFamily="18" charset="-128"/>
                <a:ea typeface="ＭＳ Ｐ明朝" pitchFamily="18" charset="-128"/>
              </a:rPr>
              <a:t>※大阪府は製造工業指数</a:t>
            </a:r>
            <a:endParaRPr lang="en-US" altLang="ja-JP" sz="1200" dirty="0">
              <a:latin typeface="ＭＳ Ｐ明朝" pitchFamily="18" charset="-128"/>
              <a:ea typeface="ＭＳ Ｐ明朝" pitchFamily="18" charset="-128"/>
            </a:endParaRPr>
          </a:p>
          <a:p>
            <a:r>
              <a:rPr lang="en-US" altLang="ja-JP" sz="1200" dirty="0">
                <a:latin typeface="ＭＳ Ｐ明朝" pitchFamily="18" charset="-128"/>
                <a:ea typeface="ＭＳ Ｐ明朝" pitchFamily="18" charset="-128"/>
              </a:rPr>
              <a:t>※</a:t>
            </a:r>
            <a:r>
              <a:rPr lang="ja-JP" altLang="en-US" sz="1200" dirty="0">
                <a:latin typeface="ＭＳ Ｐ明朝" pitchFamily="18" charset="-128"/>
                <a:ea typeface="ＭＳ Ｐ明朝" pitchFamily="18" charset="-128"/>
              </a:rPr>
              <a:t>大阪府の</a:t>
            </a:r>
            <a:r>
              <a:rPr lang="en-US" altLang="ja-JP" sz="1200" dirty="0" smtClean="0">
                <a:latin typeface="ＭＳ Ｐ明朝" pitchFamily="18" charset="-128"/>
                <a:ea typeface="ＭＳ Ｐ明朝" pitchFamily="18" charset="-128"/>
              </a:rPr>
              <a:t>H27</a:t>
            </a:r>
            <a:r>
              <a:rPr lang="ja-JP" altLang="en-US" sz="1200" dirty="0" smtClean="0">
                <a:latin typeface="ＭＳ Ｐ明朝" pitchFamily="18" charset="-128"/>
                <a:ea typeface="ＭＳ Ｐ明朝" pitchFamily="18" charset="-128"/>
              </a:rPr>
              <a:t>年５月、近畿、全国の</a:t>
            </a:r>
            <a:r>
              <a:rPr lang="en-US" altLang="ja-JP" sz="1200" dirty="0" smtClean="0">
                <a:latin typeface="ＭＳ Ｐ明朝" pitchFamily="18" charset="-128"/>
                <a:ea typeface="ＭＳ Ｐ明朝" pitchFamily="18" charset="-128"/>
              </a:rPr>
              <a:t>6</a:t>
            </a:r>
            <a:r>
              <a:rPr lang="ja-JP" altLang="en-US" sz="1200" dirty="0" smtClean="0">
                <a:latin typeface="ＭＳ Ｐ明朝" pitchFamily="18" charset="-128"/>
                <a:ea typeface="ＭＳ Ｐ明朝" pitchFamily="18" charset="-128"/>
              </a:rPr>
              <a:t>月</a:t>
            </a:r>
            <a:r>
              <a:rPr lang="ja-JP" altLang="en-US" sz="1200" dirty="0">
                <a:latin typeface="ＭＳ Ｐ明朝" pitchFamily="18" charset="-128"/>
                <a:ea typeface="ＭＳ Ｐ明朝" pitchFamily="18" charset="-128"/>
              </a:rPr>
              <a:t>は速報値</a:t>
            </a:r>
            <a:endParaRPr lang="ja-JP" altLang="ja-JP" sz="1200" dirty="0">
              <a:latin typeface="ＭＳ Ｐ明朝" pitchFamily="18" charset="-128"/>
              <a:ea typeface="ＭＳ Ｐ明朝" pitchFamily="18" charset="-128"/>
            </a:endParaRPr>
          </a:p>
        </p:txBody>
      </p:sp>
      <p:sp>
        <p:nvSpPr>
          <p:cNvPr id="13" name="正方形/長方形 12"/>
          <p:cNvSpPr/>
          <p:nvPr/>
        </p:nvSpPr>
        <p:spPr>
          <a:xfrm>
            <a:off x="5074636" y="4719598"/>
            <a:ext cx="3853423" cy="646331"/>
          </a:xfrm>
          <a:prstGeom prst="rect">
            <a:avLst/>
          </a:prstGeom>
        </p:spPr>
        <p:txBody>
          <a:bodyPr wrap="square">
            <a:spAutoFit/>
          </a:bodyPr>
          <a:lstStyle/>
          <a:p>
            <a:pPr marL="95250" indent="-95250"/>
            <a:r>
              <a:rPr lang="en-US" altLang="ja-JP" sz="1200" dirty="0">
                <a:latin typeface="ＭＳ Ｐ明朝" pitchFamily="18" charset="-128"/>
                <a:ea typeface="ＭＳ Ｐ明朝" pitchFamily="18" charset="-128"/>
              </a:rPr>
              <a:t>※</a:t>
            </a:r>
            <a:r>
              <a:rPr lang="ja-JP" altLang="en-US" sz="1200" dirty="0">
                <a:latin typeface="ＭＳ Ｐ明朝" pitchFamily="18" charset="-128"/>
                <a:ea typeface="ＭＳ Ｐ明朝" pitchFamily="18" charset="-128"/>
              </a:rPr>
              <a:t>対ドル為替レートは、東京インターバンク相場、ドル・円、スポット、中心相場</a:t>
            </a:r>
            <a:r>
              <a:rPr lang="en-US" altLang="ja-JP" sz="1200" dirty="0">
                <a:latin typeface="ＭＳ Ｐ明朝" pitchFamily="18" charset="-128"/>
                <a:ea typeface="ＭＳ Ｐ明朝" pitchFamily="18" charset="-128"/>
              </a:rPr>
              <a:t>/</a:t>
            </a:r>
            <a:r>
              <a:rPr lang="ja-JP" altLang="en-US" sz="1200" dirty="0">
                <a:latin typeface="ＭＳ Ｐ明朝" pitchFamily="18" charset="-128"/>
                <a:ea typeface="ＭＳ Ｐ明朝" pitchFamily="18" charset="-128"/>
              </a:rPr>
              <a:t>月中平均</a:t>
            </a:r>
            <a:endParaRPr lang="en-US" altLang="ja-JP" sz="1200" dirty="0">
              <a:latin typeface="ＭＳ Ｐ明朝" pitchFamily="18" charset="-128"/>
              <a:ea typeface="ＭＳ Ｐ明朝" pitchFamily="18" charset="-128"/>
            </a:endParaRPr>
          </a:p>
          <a:p>
            <a:pPr marL="95250" indent="-95250"/>
            <a:r>
              <a:rPr lang="en-US" altLang="ja-JP" sz="1200" dirty="0">
                <a:latin typeface="ＭＳ Ｐ明朝" pitchFamily="18" charset="-128"/>
                <a:ea typeface="ＭＳ Ｐ明朝" pitchFamily="18" charset="-128"/>
              </a:rPr>
              <a:t>※</a:t>
            </a:r>
            <a:r>
              <a:rPr lang="ja-JP" altLang="en-US" sz="1200" dirty="0">
                <a:latin typeface="ＭＳ Ｐ明朝" pitchFamily="18" charset="-128"/>
                <a:ea typeface="ＭＳ Ｐ明朝" pitchFamily="18" charset="-128"/>
              </a:rPr>
              <a:t>輸出額の</a:t>
            </a:r>
            <a:r>
              <a:rPr lang="en-US" altLang="ja-JP" sz="1200" dirty="0" smtClean="0">
                <a:latin typeface="ＭＳ Ｐ明朝" pitchFamily="18" charset="-128"/>
                <a:ea typeface="ＭＳ Ｐ明朝" pitchFamily="18" charset="-128"/>
              </a:rPr>
              <a:t>H27</a:t>
            </a:r>
            <a:r>
              <a:rPr lang="ja-JP" altLang="en-US" sz="1200" dirty="0" smtClean="0">
                <a:latin typeface="ＭＳ Ｐ明朝" pitchFamily="18" charset="-128"/>
                <a:ea typeface="ＭＳ Ｐ明朝" pitchFamily="18" charset="-128"/>
              </a:rPr>
              <a:t>年</a:t>
            </a:r>
            <a:r>
              <a:rPr lang="en-US" altLang="ja-JP" sz="1200" dirty="0">
                <a:latin typeface="ＭＳ Ｐ明朝" pitchFamily="18" charset="-128"/>
                <a:ea typeface="ＭＳ Ｐ明朝" pitchFamily="18" charset="-128"/>
              </a:rPr>
              <a:t>6</a:t>
            </a:r>
            <a:r>
              <a:rPr lang="ja-JP" altLang="en-US" sz="1200" dirty="0" smtClean="0">
                <a:latin typeface="ＭＳ Ｐ明朝" pitchFamily="18" charset="-128"/>
                <a:ea typeface="ＭＳ Ｐ明朝" pitchFamily="18" charset="-128"/>
              </a:rPr>
              <a:t>月は</a:t>
            </a:r>
            <a:r>
              <a:rPr lang="ja-JP" altLang="en-US" sz="1200" dirty="0">
                <a:latin typeface="ＭＳ Ｐ明朝" pitchFamily="18" charset="-128"/>
                <a:ea typeface="ＭＳ Ｐ明朝" pitchFamily="18" charset="-128"/>
              </a:rPr>
              <a:t>速報値</a:t>
            </a:r>
            <a:endParaRPr lang="ja-JP" altLang="ja-JP" sz="1200" dirty="0">
              <a:latin typeface="ＭＳ Ｐ明朝" pitchFamily="18" charset="-128"/>
              <a:ea typeface="ＭＳ Ｐ明朝" pitchFamily="18" charset="-128"/>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348230"/>
            <a:ext cx="4296767" cy="2546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1906" y="692696"/>
            <a:ext cx="3394510" cy="610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44" y="3202730"/>
            <a:ext cx="4394152" cy="2602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8510" y="3563736"/>
            <a:ext cx="3154164" cy="706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pPr/>
              <a:t>12</a:t>
            </a:fld>
            <a:endParaRPr kumimoji="1" lang="ja-JP" altLang="en-US"/>
          </a:p>
        </p:txBody>
      </p:sp>
    </p:spTree>
    <p:extLst>
      <p:ext uri="{BB962C8B-B14F-4D97-AF65-F5344CB8AC3E}">
        <p14:creationId xmlns:p14="http://schemas.microsoft.com/office/powerpoint/2010/main" val="42040316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288000" y="1052736"/>
            <a:ext cx="8621827" cy="2014002"/>
          </a:xfrm>
          <a:prstGeom prst="roundRect">
            <a:avLst>
              <a:gd name="adj" fmla="val 6474"/>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271463" indent="-271463" algn="just"/>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近畿の設備投資は</a:t>
            </a:r>
            <a:r>
              <a:rPr lang="ja-JP"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緩やかに持ち直しの状況。</a:t>
            </a:r>
            <a:endPar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endParaRPr lang="en-US" altLang="ja-JP" sz="2000"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r>
              <a:rPr lang="ja-JP"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には、</a:t>
            </a:r>
            <a:r>
              <a:rPr lang="ja-JP"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大型</a:t>
            </a:r>
            <a:r>
              <a:rPr lang="ja-JP"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投資が一巡</a:t>
            </a:r>
            <a:r>
              <a:rPr lang="ja-JP"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したため</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減少傾向にあった</a:t>
            </a:r>
            <a:r>
              <a:rPr lang="ja-JP"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改装工事や新規出店の続く卸売・</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小売など、非製造業に牽引され、</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ja-JP"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第</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Ⅲ</a:t>
            </a:r>
            <a:r>
              <a:rPr lang="ja-JP"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四半期</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に持ち直し第</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Ⅳ</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四半期もプラス。</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年第</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四半期は大幅にプラスとなった</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のち</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、減少に転じたが、</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電池や医薬品での能力増強投資を中心に設備投資計画は</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増加。</a:t>
            </a: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179512" y="3440613"/>
            <a:ext cx="8460432" cy="492443"/>
          </a:xfrm>
          <a:prstGeom prst="rect">
            <a:avLst/>
          </a:prstGeom>
        </p:spPr>
        <p:txBody>
          <a:bodyPr wrap="square">
            <a:spAutoFit/>
          </a:bodyPr>
          <a:lstStyle/>
          <a:p>
            <a:pPr marL="177800" indent="-177800"/>
            <a:r>
              <a:rPr lang="ja-JP" altLang="ja-JP" sz="1400" dirty="0">
                <a:latin typeface="HGPｺﾞｼｯｸE" pitchFamily="50" charset="-128"/>
                <a:ea typeface="HGPｺﾞｼｯｸE" pitchFamily="50" charset="-128"/>
              </a:rPr>
              <a:t>■</a:t>
            </a:r>
            <a:r>
              <a:rPr lang="ja-JP" altLang="en-US" sz="1400" dirty="0">
                <a:latin typeface="HGPｺﾞｼｯｸE" pitchFamily="50" charset="-128"/>
                <a:ea typeface="HGPｺﾞｼｯｸE" pitchFamily="50" charset="-128"/>
              </a:rPr>
              <a:t>設備投資動向（近畿）</a:t>
            </a:r>
            <a:r>
              <a:rPr lang="ja-JP" altLang="en-US" sz="1200" dirty="0">
                <a:latin typeface="HGPｺﾞｼｯｸE" pitchFamily="50" charset="-128"/>
                <a:ea typeface="HGPｺﾞｼｯｸE" pitchFamily="50" charset="-128"/>
              </a:rPr>
              <a:t>（出典：近畿財務局「法人企業統計調査」、財務省「法人企業統計」</a:t>
            </a:r>
            <a:r>
              <a:rPr lang="en-US" altLang="ja-JP" sz="1200" dirty="0">
                <a:latin typeface="HGPｺﾞｼｯｸE" pitchFamily="50" charset="-128"/>
                <a:ea typeface="HGPｺﾞｼｯｸE" pitchFamily="50" charset="-128"/>
              </a:rPr>
              <a:t>※</a:t>
            </a:r>
            <a:r>
              <a:rPr lang="ja-JP" altLang="en-US" sz="1200" dirty="0">
                <a:latin typeface="HGPｺﾞｼｯｸE" pitchFamily="50" charset="-128"/>
                <a:ea typeface="HGPｺﾞｼｯｸE" pitchFamily="50" charset="-128"/>
              </a:rPr>
              <a:t>資本金</a:t>
            </a:r>
            <a:r>
              <a:rPr lang="en-US" altLang="ja-JP" sz="1200" dirty="0">
                <a:latin typeface="HGPｺﾞｼｯｸE" pitchFamily="50" charset="-128"/>
                <a:ea typeface="HGPｺﾞｼｯｸE" pitchFamily="50" charset="-128"/>
              </a:rPr>
              <a:t>10</a:t>
            </a:r>
            <a:r>
              <a:rPr lang="ja-JP" altLang="en-US" sz="1200" dirty="0">
                <a:latin typeface="HGPｺﾞｼｯｸE" pitchFamily="50" charset="-128"/>
                <a:ea typeface="HGPｺﾞｼｯｸE" pitchFamily="50" charset="-128"/>
              </a:rPr>
              <a:t>億円以上、全産業（金融・保険業を除く）。ソフトウエアを含む設備投資。）</a:t>
            </a:r>
          </a:p>
        </p:txBody>
      </p:sp>
      <p:sp>
        <p:nvSpPr>
          <p:cNvPr id="15" name="正方形/長方形 14"/>
          <p:cNvSpPr/>
          <p:nvPr/>
        </p:nvSpPr>
        <p:spPr>
          <a:xfrm>
            <a:off x="5220072" y="4725144"/>
            <a:ext cx="3728703" cy="1384995"/>
          </a:xfrm>
          <a:prstGeom prst="rect">
            <a:avLst/>
          </a:prstGeom>
        </p:spPr>
        <p:txBody>
          <a:bodyPr wrap="square">
            <a:spAutoFit/>
          </a:bodyPr>
          <a:lstStyle/>
          <a:p>
            <a:pPr marL="95250" indent="-95250"/>
            <a:r>
              <a:rPr lang="ja-JP" altLang="ja-JP" sz="1200" dirty="0">
                <a:latin typeface="ＭＳ Ｐ明朝" pitchFamily="18" charset="-128"/>
                <a:ea typeface="ＭＳ Ｐ明朝" pitchFamily="18" charset="-128"/>
              </a:rPr>
              <a:t>※なお、近畿財務局「法人企業景気予測調査」</a:t>
            </a:r>
            <a:r>
              <a:rPr lang="en-US" altLang="ja-JP" sz="1200" dirty="0" smtClean="0">
                <a:latin typeface="ＭＳ Ｐ明朝" pitchFamily="18" charset="-128"/>
                <a:ea typeface="ＭＳ Ｐ明朝" pitchFamily="18" charset="-128"/>
              </a:rPr>
              <a:t>H27</a:t>
            </a:r>
            <a:r>
              <a:rPr lang="ja-JP" altLang="ja-JP" sz="1200" dirty="0" smtClean="0">
                <a:latin typeface="ＭＳ Ｐ明朝" pitchFamily="18" charset="-128"/>
                <a:ea typeface="ＭＳ Ｐ明朝" pitchFamily="18" charset="-128"/>
              </a:rPr>
              <a:t>年</a:t>
            </a:r>
            <a:r>
              <a:rPr lang="en-US" altLang="ja-JP" sz="1200" dirty="0">
                <a:latin typeface="ＭＳ Ｐ明朝" pitchFamily="18" charset="-128"/>
                <a:ea typeface="ＭＳ Ｐ明朝" pitchFamily="18" charset="-128"/>
              </a:rPr>
              <a:t>4</a:t>
            </a:r>
            <a:r>
              <a:rPr lang="ja-JP" altLang="ja-JP" sz="1200" dirty="0">
                <a:latin typeface="ＭＳ Ｐ明朝" pitchFamily="18" charset="-128"/>
                <a:ea typeface="ＭＳ Ｐ明朝" pitchFamily="18" charset="-128"/>
              </a:rPr>
              <a:t>～</a:t>
            </a:r>
            <a:r>
              <a:rPr lang="en-US" altLang="ja-JP" sz="1200" dirty="0">
                <a:latin typeface="ＭＳ Ｐ明朝" pitchFamily="18" charset="-128"/>
                <a:ea typeface="ＭＳ Ｐ明朝" pitchFamily="18" charset="-128"/>
              </a:rPr>
              <a:t>6</a:t>
            </a:r>
            <a:r>
              <a:rPr lang="ja-JP" altLang="ja-JP" sz="1200" dirty="0">
                <a:latin typeface="ＭＳ Ｐ明朝" pitchFamily="18" charset="-128"/>
                <a:ea typeface="ＭＳ Ｐ明朝" pitchFamily="18" charset="-128"/>
              </a:rPr>
              <a:t>月期</a:t>
            </a:r>
            <a:r>
              <a:rPr lang="en-US" altLang="ja-JP" sz="1200" dirty="0" smtClean="0">
                <a:latin typeface="ＭＳ Ｐ明朝" pitchFamily="18" charset="-128"/>
                <a:ea typeface="ＭＳ Ｐ明朝" pitchFamily="18" charset="-128"/>
              </a:rPr>
              <a:t>(5/15</a:t>
            </a:r>
            <a:r>
              <a:rPr lang="ja-JP" altLang="ja-JP" sz="1200" dirty="0" smtClean="0">
                <a:latin typeface="ＭＳ Ｐ明朝" pitchFamily="18" charset="-128"/>
                <a:ea typeface="ＭＳ Ｐ明朝" pitchFamily="18" charset="-128"/>
              </a:rPr>
              <a:t>調査</a:t>
            </a:r>
            <a:r>
              <a:rPr lang="en-US" altLang="ja-JP" sz="1200" dirty="0">
                <a:latin typeface="ＭＳ Ｐ明朝" pitchFamily="18" charset="-128"/>
                <a:ea typeface="ＭＳ Ｐ明朝" pitchFamily="18" charset="-128"/>
              </a:rPr>
              <a:t>)</a:t>
            </a:r>
            <a:r>
              <a:rPr lang="ja-JP" altLang="ja-JP" sz="1200" dirty="0">
                <a:latin typeface="ＭＳ Ｐ明朝" pitchFamily="18" charset="-128"/>
                <a:ea typeface="ＭＳ Ｐ明朝" pitchFamily="18" charset="-128"/>
              </a:rPr>
              <a:t>の設備投資（除く土地、含むソフトウェア投資）の</a:t>
            </a:r>
            <a:r>
              <a:rPr lang="en-US" altLang="ja-JP" sz="1200" dirty="0" smtClean="0">
                <a:latin typeface="ＭＳ Ｐ明朝" pitchFamily="18" charset="-128"/>
                <a:ea typeface="ＭＳ Ｐ明朝" pitchFamily="18" charset="-128"/>
              </a:rPr>
              <a:t>H27</a:t>
            </a:r>
            <a:r>
              <a:rPr lang="ja-JP" altLang="ja-JP" sz="1200" dirty="0" smtClean="0">
                <a:latin typeface="ＭＳ Ｐ明朝" pitchFamily="18" charset="-128"/>
                <a:ea typeface="ＭＳ Ｐ明朝" pitchFamily="18" charset="-128"/>
              </a:rPr>
              <a:t>年度</a:t>
            </a:r>
            <a:r>
              <a:rPr lang="ja-JP" altLang="ja-JP" sz="1200" dirty="0">
                <a:latin typeface="ＭＳ Ｐ明朝" pitchFamily="18" charset="-128"/>
                <a:ea typeface="ＭＳ Ｐ明朝" pitchFamily="18" charset="-128"/>
              </a:rPr>
              <a:t>計画</a:t>
            </a:r>
            <a:r>
              <a:rPr lang="ja-JP" altLang="ja-JP" sz="1200" dirty="0" smtClean="0">
                <a:latin typeface="ＭＳ Ｐ明朝" pitchFamily="18" charset="-128"/>
                <a:ea typeface="ＭＳ Ｐ明朝" pitchFamily="18" charset="-128"/>
              </a:rPr>
              <a:t>は</a:t>
            </a:r>
            <a:r>
              <a:rPr lang="en-US" altLang="ja-JP" sz="1200" dirty="0" smtClean="0">
                <a:latin typeface="ＭＳ Ｐ明朝" pitchFamily="18" charset="-128"/>
                <a:ea typeface="ＭＳ Ｐ明朝" pitchFamily="18" charset="-128"/>
              </a:rPr>
              <a:t>13.6</a:t>
            </a:r>
            <a:r>
              <a:rPr lang="ja-JP" altLang="ja-JP" sz="1200" dirty="0" smtClean="0">
                <a:latin typeface="ＭＳ Ｐ明朝" pitchFamily="18" charset="-128"/>
                <a:ea typeface="ＭＳ Ｐ明朝" pitchFamily="18" charset="-128"/>
              </a:rPr>
              <a:t>％</a:t>
            </a:r>
            <a:r>
              <a:rPr lang="ja-JP" altLang="ja-JP" sz="1200" dirty="0">
                <a:latin typeface="ＭＳ Ｐ明朝" pitchFamily="18" charset="-128"/>
                <a:ea typeface="ＭＳ Ｐ明朝" pitchFamily="18" charset="-128"/>
              </a:rPr>
              <a:t>増</a:t>
            </a:r>
            <a:r>
              <a:rPr lang="en-US" altLang="ja-JP" sz="1200" dirty="0">
                <a:latin typeface="ＭＳ Ｐ明朝" pitchFamily="18" charset="-128"/>
                <a:ea typeface="ＭＳ Ｐ明朝" pitchFamily="18" charset="-128"/>
              </a:rPr>
              <a:t>(</a:t>
            </a:r>
            <a:r>
              <a:rPr lang="ja-JP" altLang="ja-JP" sz="1200" dirty="0">
                <a:latin typeface="ＭＳ Ｐ明朝" pitchFamily="18" charset="-128"/>
                <a:ea typeface="ＭＳ Ｐ明朝" pitchFamily="18" charset="-128"/>
              </a:rPr>
              <a:t>対前年同期増減率</a:t>
            </a:r>
            <a:r>
              <a:rPr lang="en-US" altLang="ja-JP" sz="1200" dirty="0">
                <a:latin typeface="ＭＳ Ｐ明朝" pitchFamily="18" charset="-128"/>
                <a:ea typeface="ＭＳ Ｐ明朝" pitchFamily="18" charset="-128"/>
              </a:rPr>
              <a:t>)</a:t>
            </a:r>
            <a:r>
              <a:rPr lang="ja-JP" altLang="en-US" sz="1200" dirty="0">
                <a:latin typeface="ＭＳ Ｐ明朝" pitchFamily="18" charset="-128"/>
                <a:ea typeface="ＭＳ Ｐ明朝" pitchFamily="18" charset="-128"/>
              </a:rPr>
              <a:t>。</a:t>
            </a:r>
            <a:r>
              <a:rPr lang="ja-JP" altLang="ja-JP" sz="1200" dirty="0">
                <a:latin typeface="ＭＳ Ｐ明朝" pitchFamily="18" charset="-128"/>
                <a:ea typeface="ＭＳ Ｐ明朝" pitchFamily="18" charset="-128"/>
              </a:rPr>
              <a:t>日銀大阪支店「日銀短観（近畿地区）」</a:t>
            </a:r>
            <a:r>
              <a:rPr lang="en-US" altLang="ja-JP" sz="1200" dirty="0" smtClean="0">
                <a:latin typeface="ＭＳ Ｐ明朝" pitchFamily="18" charset="-128"/>
                <a:ea typeface="ＭＳ Ｐ明朝" pitchFamily="18" charset="-128"/>
              </a:rPr>
              <a:t>H27</a:t>
            </a:r>
            <a:r>
              <a:rPr lang="ja-JP" altLang="ja-JP" sz="1200" dirty="0" smtClean="0">
                <a:latin typeface="ＭＳ Ｐ明朝" pitchFamily="18" charset="-128"/>
                <a:ea typeface="ＭＳ Ｐ明朝" pitchFamily="18" charset="-128"/>
              </a:rPr>
              <a:t>年</a:t>
            </a:r>
            <a:r>
              <a:rPr lang="en-US" altLang="ja-JP" sz="1200" dirty="0" smtClean="0">
                <a:latin typeface="ＭＳ Ｐ明朝" pitchFamily="18" charset="-128"/>
                <a:ea typeface="ＭＳ Ｐ明朝" pitchFamily="18" charset="-128"/>
              </a:rPr>
              <a:t>6</a:t>
            </a:r>
            <a:r>
              <a:rPr lang="ja-JP" altLang="ja-JP" sz="1200" dirty="0" smtClean="0">
                <a:latin typeface="ＭＳ Ｐ明朝" pitchFamily="18" charset="-128"/>
                <a:ea typeface="ＭＳ Ｐ明朝" pitchFamily="18" charset="-128"/>
              </a:rPr>
              <a:t>月</a:t>
            </a:r>
            <a:r>
              <a:rPr lang="ja-JP" altLang="ja-JP" sz="1200" dirty="0">
                <a:latin typeface="ＭＳ Ｐ明朝" pitchFamily="18" charset="-128"/>
                <a:ea typeface="ＭＳ Ｐ明朝" pitchFamily="18" charset="-128"/>
              </a:rPr>
              <a:t>調査では、設備投資（含む土地投資額）の</a:t>
            </a:r>
            <a:r>
              <a:rPr lang="en-US" altLang="ja-JP" sz="1200" dirty="0" smtClean="0">
                <a:latin typeface="ＭＳ Ｐ明朝" pitchFamily="18" charset="-128"/>
                <a:ea typeface="ＭＳ Ｐ明朝" pitchFamily="18" charset="-128"/>
              </a:rPr>
              <a:t>H27</a:t>
            </a:r>
            <a:r>
              <a:rPr lang="ja-JP" altLang="ja-JP" sz="1200" dirty="0" smtClean="0">
                <a:latin typeface="ＭＳ Ｐ明朝" pitchFamily="18" charset="-128"/>
                <a:ea typeface="ＭＳ Ｐ明朝" pitchFamily="18" charset="-128"/>
              </a:rPr>
              <a:t>年度</a:t>
            </a:r>
            <a:r>
              <a:rPr lang="ja-JP" altLang="en-US" sz="1200" dirty="0">
                <a:latin typeface="ＭＳ Ｐ明朝" pitchFamily="18" charset="-128"/>
                <a:ea typeface="ＭＳ Ｐ明朝" pitchFamily="18" charset="-128"/>
              </a:rPr>
              <a:t>計画</a:t>
            </a:r>
            <a:r>
              <a:rPr lang="ja-JP" altLang="ja-JP" sz="1200" dirty="0" smtClean="0">
                <a:latin typeface="ＭＳ Ｐ明朝" pitchFamily="18" charset="-128"/>
                <a:ea typeface="ＭＳ Ｐ明朝" pitchFamily="18" charset="-128"/>
              </a:rPr>
              <a:t>は</a:t>
            </a:r>
            <a:r>
              <a:rPr lang="en-US" altLang="ja-JP" sz="1200" dirty="0" smtClean="0">
                <a:latin typeface="ＭＳ Ｐ明朝" pitchFamily="18" charset="-128"/>
                <a:ea typeface="ＭＳ Ｐ明朝" pitchFamily="18" charset="-128"/>
              </a:rPr>
              <a:t>2.9</a:t>
            </a:r>
            <a:r>
              <a:rPr lang="ja-JP" altLang="ja-JP" sz="1200" dirty="0" smtClean="0">
                <a:latin typeface="ＭＳ Ｐ明朝" pitchFamily="18" charset="-128"/>
                <a:ea typeface="ＭＳ Ｐ明朝" pitchFamily="18" charset="-128"/>
              </a:rPr>
              <a:t>％</a:t>
            </a:r>
            <a:r>
              <a:rPr lang="ja-JP" altLang="en-US" sz="1200" dirty="0" smtClean="0">
                <a:latin typeface="ＭＳ Ｐ明朝" pitchFamily="18" charset="-128"/>
                <a:ea typeface="ＭＳ Ｐ明朝" pitchFamily="18" charset="-128"/>
              </a:rPr>
              <a:t>増</a:t>
            </a:r>
            <a:r>
              <a:rPr lang="ja-JP" altLang="ja-JP" sz="1200" dirty="0" smtClean="0">
                <a:latin typeface="ＭＳ Ｐ明朝" pitchFamily="18" charset="-128"/>
                <a:ea typeface="ＭＳ Ｐ明朝" pitchFamily="18" charset="-128"/>
              </a:rPr>
              <a:t>。</a:t>
            </a:r>
            <a:r>
              <a:rPr lang="ja-JP" altLang="en-US" sz="1200" dirty="0" smtClean="0">
                <a:latin typeface="ＭＳ Ｐ明朝" pitchFamily="18" charset="-128"/>
                <a:ea typeface="ＭＳ Ｐ明朝" pitchFamily="18" charset="-128"/>
              </a:rPr>
              <a:t>（大企業：</a:t>
            </a:r>
            <a:r>
              <a:rPr lang="en-US" altLang="ja-JP" sz="1200" dirty="0">
                <a:latin typeface="ＭＳ Ｐ明朝" pitchFamily="18" charset="-128"/>
                <a:ea typeface="ＭＳ Ｐ明朝" pitchFamily="18" charset="-128"/>
              </a:rPr>
              <a:t>3.9</a:t>
            </a:r>
            <a:r>
              <a:rPr lang="ja-JP" altLang="en-US" sz="1200" dirty="0" smtClean="0">
                <a:latin typeface="ＭＳ Ｐ明朝" pitchFamily="18" charset="-128"/>
                <a:ea typeface="ＭＳ Ｐ明朝" pitchFamily="18" charset="-128"/>
              </a:rPr>
              <a:t>％増、中堅企業：</a:t>
            </a:r>
            <a:r>
              <a:rPr lang="en-US" altLang="ja-JP" sz="1200" dirty="0" smtClean="0">
                <a:latin typeface="ＭＳ Ｐ明朝" pitchFamily="18" charset="-128"/>
                <a:ea typeface="ＭＳ Ｐ明朝" pitchFamily="18" charset="-128"/>
              </a:rPr>
              <a:t>2.6</a:t>
            </a:r>
            <a:r>
              <a:rPr lang="ja-JP" altLang="en-US" sz="1200" dirty="0" smtClean="0">
                <a:latin typeface="ＭＳ Ｐ明朝" pitchFamily="18" charset="-128"/>
                <a:ea typeface="ＭＳ Ｐ明朝" pitchFamily="18" charset="-128"/>
              </a:rPr>
              <a:t>％減、中小企業：</a:t>
            </a:r>
            <a:r>
              <a:rPr lang="en-US" altLang="ja-JP" sz="1200" dirty="0" smtClean="0">
                <a:latin typeface="ＭＳ Ｐ明朝" pitchFamily="18" charset="-128"/>
                <a:ea typeface="ＭＳ Ｐ明朝" pitchFamily="18" charset="-128"/>
              </a:rPr>
              <a:t>7.9</a:t>
            </a:r>
            <a:r>
              <a:rPr lang="ja-JP" altLang="en-US" sz="1200" dirty="0" smtClean="0">
                <a:latin typeface="ＭＳ Ｐ明朝" pitchFamily="18" charset="-128"/>
                <a:ea typeface="ＭＳ Ｐ明朝" pitchFamily="18" charset="-128"/>
              </a:rPr>
              <a:t>％減）</a:t>
            </a:r>
            <a:endParaRPr lang="ja-JP" altLang="ja-JP" sz="1200" dirty="0">
              <a:latin typeface="ＭＳ Ｐ明朝" pitchFamily="18" charset="-128"/>
              <a:ea typeface="ＭＳ Ｐ明朝" pitchFamily="18" charset="-128"/>
            </a:endParaRPr>
          </a:p>
        </p:txBody>
      </p:sp>
      <p:sp>
        <p:nvSpPr>
          <p:cNvPr id="10" name="正方形/長方形 9"/>
          <p:cNvSpPr/>
          <p:nvPr/>
        </p:nvSpPr>
        <p:spPr>
          <a:xfrm>
            <a:off x="152604" y="620688"/>
            <a:ext cx="1467068" cy="400110"/>
          </a:xfrm>
          <a:prstGeom prst="rect">
            <a:avLst/>
          </a:prstGeom>
        </p:spPr>
        <p:txBody>
          <a:bodyPr wrap="none">
            <a:spAutoFit/>
          </a:bodyPr>
          <a:lstStyle/>
          <a:p>
            <a:pPr marL="271463" indent="-271463" algn="just"/>
            <a:r>
              <a:rPr kumimoji="0" lang="en-US"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設備投資</a:t>
            </a:r>
            <a:r>
              <a:rPr kumimoji="0" lang="en-US"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288000" y="136735"/>
            <a:ext cx="5976664" cy="400110"/>
          </a:xfrm>
          <a:prstGeom prst="rect">
            <a:avLst/>
          </a:prstGeom>
          <a:noFill/>
        </p:spPr>
        <p:txBody>
          <a:bodyPr wrap="square" rtlCol="0">
            <a:spAutoFit/>
          </a:bodyPr>
          <a:lstStyle/>
          <a:p>
            <a:r>
              <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経　済　　</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現状</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分析③</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 name="直線コネクタ 12"/>
          <p:cNvCxnSpPr/>
          <p:nvPr/>
        </p:nvCxnSpPr>
        <p:spPr>
          <a:xfrm>
            <a:off x="251520" y="620688"/>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604" y="3893509"/>
            <a:ext cx="4922713" cy="2919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0713" y="3893509"/>
            <a:ext cx="3589759" cy="636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pPr/>
              <a:t>13</a:t>
            </a:fld>
            <a:endParaRPr kumimoji="1" lang="ja-JP" altLang="en-US"/>
          </a:p>
        </p:txBody>
      </p:sp>
    </p:spTree>
    <p:extLst>
      <p:ext uri="{BB962C8B-B14F-4D97-AF65-F5344CB8AC3E}">
        <p14:creationId xmlns:p14="http://schemas.microsoft.com/office/powerpoint/2010/main" val="12570751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251520" y="908720"/>
            <a:ext cx="8621827" cy="5811560"/>
          </a:xfrm>
          <a:prstGeom prst="roundRect">
            <a:avLst>
              <a:gd name="adj" fmla="val 5415"/>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271463" indent="-271463" algn="just"/>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個人消費は、新</a:t>
            </a:r>
            <a:r>
              <a:rPr lang="ja-JP" altLang="en-US" sz="19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車</a:t>
            </a:r>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販売や家電販売が減少傾向にあるなど、一部に弱さがみられるものの、緩やかに回復している。</a:t>
            </a:r>
            <a:endParaRPr lang="en-US" altLang="ja-JP"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endParaRPr lang="en-US" altLang="ja-JP"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9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大型小売店販売額（全店）は</a:t>
            </a:r>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r>
              <a:rPr lang="ja-JP" altLang="en-US" sz="19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秋の百貨店の</a:t>
            </a:r>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グランドオープン、</a:t>
            </a:r>
            <a:r>
              <a:rPr lang="en-US" altLang="ja-JP"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年に相次いだ大型商業施設の新規開業や増床、</a:t>
            </a:r>
            <a:r>
              <a:rPr lang="en-US" altLang="ja-JP"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a:t>
            </a:r>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年春の</a:t>
            </a:r>
            <a:r>
              <a:rPr lang="ja-JP" altLang="en-US" sz="19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百貨店の</a:t>
            </a:r>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グランドオープンなどを受け、増加基調で</a:t>
            </a:r>
            <a:r>
              <a:rPr lang="ja-JP" altLang="en-US" sz="19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推移した。</a:t>
            </a:r>
            <a:r>
              <a:rPr lang="en-US" altLang="ja-JP"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a:t>
            </a:r>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a:t>
            </a:r>
            <a:r>
              <a:rPr lang="ja-JP" altLang="en-US" sz="19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は、消費税増税前の駆け込み需要が</a:t>
            </a:r>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みられ大幅にプラスとなったあと、</a:t>
            </a:r>
            <a:r>
              <a:rPr lang="en-US" altLang="ja-JP"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月には駆け込み需要の反動減がみられたが、</a:t>
            </a:r>
            <a:r>
              <a:rPr lang="en-US" altLang="ja-JP"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月には立ち直り、その後は緩やかなプラス基調で推移した。足もとでは、円安による訪日外国人の増加や</a:t>
            </a:r>
            <a:r>
              <a:rPr lang="ja-JP" altLang="en-US" sz="19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富裕層の高額品</a:t>
            </a:r>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購入など</a:t>
            </a:r>
            <a:r>
              <a:rPr lang="ja-JP" altLang="en-US" sz="19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もあり</a:t>
            </a:r>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、増加基調で推移している。</a:t>
            </a:r>
            <a:r>
              <a:rPr lang="en-US" altLang="ja-JP"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H27</a:t>
            </a:r>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月に大幅に減少したのは、前年</a:t>
            </a:r>
            <a:r>
              <a:rPr lang="ja-JP" altLang="en-US" sz="19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同月</a:t>
            </a:r>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の消費税</a:t>
            </a:r>
            <a:r>
              <a:rPr lang="ja-JP" altLang="en-US" sz="19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増税前の駆け込み</a:t>
            </a:r>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需要の反動であり</a:t>
            </a:r>
            <a:r>
              <a:rPr lang="en-US" altLang="ja-JP"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月には持ち直している。</a:t>
            </a:r>
            <a:endParaRPr lang="en-US" altLang="ja-JP" sz="19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endParaRPr lang="en-US" altLang="ja-JP" sz="19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r>
              <a:rPr lang="ja-JP" altLang="en-US" sz="19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近畿の大型家電量販店販売額は</a:t>
            </a:r>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a:t>
            </a:r>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月から</a:t>
            </a:r>
            <a:r>
              <a:rPr lang="en-US" altLang="ja-JP"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9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にかけて、</a:t>
            </a:r>
            <a:r>
              <a:rPr lang="ja-JP" altLang="en-US" sz="19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消費税増税前の駆け込み</a:t>
            </a:r>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需要により、かなり大幅なプラス</a:t>
            </a:r>
            <a:r>
              <a:rPr lang="ja-JP" altLang="en-US" sz="19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となったあと</a:t>
            </a:r>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、反動減により、その後はマイナスで推移していた。省エネ</a:t>
            </a:r>
            <a:r>
              <a:rPr lang="ja-JP" altLang="en-US" sz="19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家電へ</a:t>
            </a:r>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の需要</a:t>
            </a:r>
            <a:r>
              <a:rPr lang="ja-JP" altLang="en-US" sz="19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や気温</a:t>
            </a:r>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上昇など</a:t>
            </a:r>
            <a:r>
              <a:rPr lang="ja-JP" altLang="en-US" sz="19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を追い風に</a:t>
            </a:r>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9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足もと</a:t>
            </a:r>
            <a:r>
              <a:rPr lang="en-US" altLang="ja-JP" sz="19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9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月には、</a:t>
            </a:r>
            <a:r>
              <a:rPr lang="en-US" altLang="ja-JP" sz="19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13</a:t>
            </a:r>
            <a:r>
              <a:rPr lang="ja-JP" altLang="en-US" sz="19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ヶ月ぶりのプラスに</a:t>
            </a:r>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転じた。</a:t>
            </a:r>
            <a:endParaRPr lang="en-US" altLang="ja-JP"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endParaRPr lang="en-US" altLang="ja-JP" sz="19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r>
              <a:rPr lang="ja-JP" altLang="en-US" sz="19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近畿のコンビ</a:t>
            </a:r>
            <a:r>
              <a:rPr lang="ja-JP" altLang="en-US" sz="19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二販売</a:t>
            </a:r>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額は、増加基調で推移している。新車</a:t>
            </a:r>
            <a:r>
              <a:rPr lang="ja-JP" altLang="en-US" sz="19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販売</a:t>
            </a:r>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台数は、軽自動車税の増税を控えた販売増加の反動により、足もとでは減少傾向にある。</a:t>
            </a:r>
            <a:endParaRPr lang="en-US" altLang="ja-JP" sz="19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128240" y="548680"/>
            <a:ext cx="1467068" cy="400110"/>
          </a:xfrm>
          <a:prstGeom prst="rect">
            <a:avLst/>
          </a:prstGeom>
        </p:spPr>
        <p:txBody>
          <a:bodyPr wrap="none">
            <a:spAutoFit/>
          </a:bodyPr>
          <a:lstStyle/>
          <a:p>
            <a:pPr marL="271463" indent="-271463" algn="just"/>
            <a:r>
              <a:rPr kumimoji="0" lang="en-US"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個人消費</a:t>
            </a:r>
            <a:r>
              <a:rPr kumimoji="0" lang="en-US"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6" name="テキスト ボックス 5"/>
          <p:cNvSpPr txBox="1"/>
          <p:nvPr/>
        </p:nvSpPr>
        <p:spPr>
          <a:xfrm>
            <a:off x="288000" y="136735"/>
            <a:ext cx="5976664" cy="400110"/>
          </a:xfrm>
          <a:prstGeom prst="rect">
            <a:avLst/>
          </a:prstGeom>
          <a:noFill/>
        </p:spPr>
        <p:txBody>
          <a:bodyPr wrap="square" rtlCol="0">
            <a:spAutoFit/>
          </a:bodyPr>
          <a:lstStyle/>
          <a:p>
            <a:r>
              <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経　済　　</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現状</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分析④</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8" name="直線コネクタ 7"/>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pPr/>
              <a:t>14</a:t>
            </a:fld>
            <a:endParaRPr kumimoji="1" lang="ja-JP" altLang="en-US"/>
          </a:p>
        </p:txBody>
      </p:sp>
    </p:spTree>
    <p:extLst>
      <p:ext uri="{BB962C8B-B14F-4D97-AF65-F5344CB8AC3E}">
        <p14:creationId xmlns:p14="http://schemas.microsoft.com/office/powerpoint/2010/main" val="28015412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88000" y="0"/>
            <a:ext cx="6839744" cy="307777"/>
          </a:xfrm>
          <a:prstGeom prst="rect">
            <a:avLst/>
          </a:prstGeom>
        </p:spPr>
        <p:txBody>
          <a:bodyPr wrap="square">
            <a:spAutoFit/>
          </a:bodyPr>
          <a:lstStyle/>
          <a:p>
            <a:pPr marL="177800" indent="-177800"/>
            <a:r>
              <a:rPr lang="ja-JP" altLang="ja-JP" sz="1400" dirty="0">
                <a:latin typeface="HGPｺﾞｼｯｸE" pitchFamily="50" charset="-128"/>
                <a:ea typeface="HGPｺﾞｼｯｸE" pitchFamily="50" charset="-128"/>
              </a:rPr>
              <a:t>■</a:t>
            </a:r>
            <a:r>
              <a:rPr lang="zh-TW" altLang="en-US" sz="1400" dirty="0">
                <a:latin typeface="HGPｺﾞｼｯｸE" pitchFamily="50" charset="-128"/>
                <a:ea typeface="HGPｺﾞｼｯｸE" pitchFamily="50" charset="-128"/>
              </a:rPr>
              <a:t>大型小売店販売額</a:t>
            </a:r>
            <a:r>
              <a:rPr lang="zh-TW" altLang="en-US" sz="1200" dirty="0">
                <a:latin typeface="HGPｺﾞｼｯｸE" pitchFamily="50" charset="-128"/>
                <a:ea typeface="HGPｺﾞｼｯｸE" pitchFamily="50" charset="-128"/>
              </a:rPr>
              <a:t>（出典：近畿経済産業局「大型小売店販売状況」）</a:t>
            </a:r>
            <a:endParaRPr lang="ja-JP" altLang="en-US" sz="1200" dirty="0">
              <a:latin typeface="HGPｺﾞｼｯｸE" pitchFamily="50" charset="-128"/>
              <a:ea typeface="HGPｺﾞｼｯｸE" pitchFamily="50" charset="-128"/>
            </a:endParaRPr>
          </a:p>
        </p:txBody>
      </p:sp>
      <p:sp>
        <p:nvSpPr>
          <p:cNvPr id="13" name="正方形/長方形 12"/>
          <p:cNvSpPr/>
          <p:nvPr/>
        </p:nvSpPr>
        <p:spPr>
          <a:xfrm>
            <a:off x="5627821" y="2638854"/>
            <a:ext cx="1598515" cy="276999"/>
          </a:xfrm>
          <a:prstGeom prst="rect">
            <a:avLst/>
          </a:prstGeom>
        </p:spPr>
        <p:txBody>
          <a:bodyPr wrap="none">
            <a:spAutoFit/>
          </a:bodyPr>
          <a:lstStyle/>
          <a:p>
            <a:r>
              <a:rPr lang="en-US" altLang="ja-JP" sz="1200" dirty="0">
                <a:solidFill>
                  <a:prstClr val="black"/>
                </a:solidFill>
                <a:latin typeface="ＭＳ Ｐ明朝" pitchFamily="18" charset="-128"/>
                <a:ea typeface="ＭＳ Ｐ明朝" pitchFamily="18" charset="-128"/>
              </a:rPr>
              <a:t>※</a:t>
            </a:r>
            <a:r>
              <a:rPr lang="en-US" altLang="ja-JP" sz="1200" dirty="0" smtClean="0">
                <a:solidFill>
                  <a:prstClr val="black"/>
                </a:solidFill>
                <a:latin typeface="ＭＳ Ｐ明朝" pitchFamily="18" charset="-128"/>
                <a:ea typeface="ＭＳ Ｐ明朝" pitchFamily="18" charset="-128"/>
              </a:rPr>
              <a:t>H27</a:t>
            </a:r>
            <a:r>
              <a:rPr lang="ja-JP" altLang="en-US" sz="1200" dirty="0" smtClean="0">
                <a:solidFill>
                  <a:prstClr val="black"/>
                </a:solidFill>
                <a:latin typeface="ＭＳ Ｐ明朝" pitchFamily="18" charset="-128"/>
                <a:ea typeface="ＭＳ Ｐ明朝" pitchFamily="18" charset="-128"/>
              </a:rPr>
              <a:t>年</a:t>
            </a:r>
            <a:r>
              <a:rPr lang="en-US" altLang="ja-JP" sz="1200" dirty="0" smtClean="0">
                <a:solidFill>
                  <a:prstClr val="black"/>
                </a:solidFill>
                <a:latin typeface="ＭＳ Ｐ明朝" pitchFamily="18" charset="-128"/>
                <a:ea typeface="ＭＳ Ｐ明朝" pitchFamily="18" charset="-128"/>
              </a:rPr>
              <a:t>6</a:t>
            </a:r>
            <a:r>
              <a:rPr lang="ja-JP" altLang="en-US" sz="1200" dirty="0" smtClean="0">
                <a:solidFill>
                  <a:prstClr val="black"/>
                </a:solidFill>
                <a:latin typeface="ＭＳ Ｐ明朝" pitchFamily="18" charset="-128"/>
                <a:ea typeface="ＭＳ Ｐ明朝" pitchFamily="18" charset="-128"/>
              </a:rPr>
              <a:t>月</a:t>
            </a:r>
            <a:r>
              <a:rPr lang="ja-JP" altLang="en-US" sz="1200" dirty="0">
                <a:solidFill>
                  <a:prstClr val="black"/>
                </a:solidFill>
                <a:latin typeface="ＭＳ Ｐ明朝" pitchFamily="18" charset="-128"/>
                <a:ea typeface="ＭＳ Ｐ明朝" pitchFamily="18" charset="-128"/>
              </a:rPr>
              <a:t>は速報値</a:t>
            </a:r>
            <a:endParaRPr lang="ja-JP" altLang="ja-JP" sz="1200" dirty="0">
              <a:solidFill>
                <a:prstClr val="black"/>
              </a:solidFill>
              <a:latin typeface="ＭＳ Ｐ明朝" pitchFamily="18" charset="-128"/>
              <a:ea typeface="ＭＳ Ｐ明朝" pitchFamily="18" charset="-128"/>
            </a:endParaRPr>
          </a:p>
        </p:txBody>
      </p:sp>
      <p:sp>
        <p:nvSpPr>
          <p:cNvPr id="18" name="正方形/長方形 17"/>
          <p:cNvSpPr/>
          <p:nvPr/>
        </p:nvSpPr>
        <p:spPr>
          <a:xfrm>
            <a:off x="288000" y="3481263"/>
            <a:ext cx="6839744" cy="307777"/>
          </a:xfrm>
          <a:prstGeom prst="rect">
            <a:avLst/>
          </a:prstGeom>
        </p:spPr>
        <p:txBody>
          <a:bodyPr wrap="square">
            <a:spAutoFit/>
          </a:bodyPr>
          <a:lstStyle/>
          <a:p>
            <a:pPr marL="177800" indent="-177800"/>
            <a:r>
              <a:rPr lang="ja-JP" altLang="ja-JP" sz="1400" dirty="0">
                <a:latin typeface="HGPｺﾞｼｯｸE" pitchFamily="50" charset="-128"/>
                <a:ea typeface="HGPｺﾞｼｯｸE" pitchFamily="50" charset="-128"/>
              </a:rPr>
              <a:t>■</a:t>
            </a:r>
            <a:r>
              <a:rPr lang="zh-TW" altLang="en-US" sz="1400" dirty="0">
                <a:latin typeface="HGPｺﾞｼｯｸE" pitchFamily="50" charset="-128"/>
                <a:ea typeface="HGPｺﾞｼｯｸE" pitchFamily="50" charset="-128"/>
              </a:rPr>
              <a:t>大型</a:t>
            </a:r>
            <a:r>
              <a:rPr lang="ja-JP" altLang="en-US" sz="1400" dirty="0">
                <a:latin typeface="HGPｺﾞｼｯｸE" pitchFamily="50" charset="-128"/>
                <a:ea typeface="HGPｺﾞｼｯｸE" pitchFamily="50" charset="-128"/>
              </a:rPr>
              <a:t>家電量販店</a:t>
            </a:r>
            <a:r>
              <a:rPr lang="zh-TW" altLang="en-US" sz="1400" dirty="0">
                <a:latin typeface="HGPｺﾞｼｯｸE" pitchFamily="50" charset="-128"/>
                <a:ea typeface="HGPｺﾞｼｯｸE" pitchFamily="50" charset="-128"/>
              </a:rPr>
              <a:t>販売額</a:t>
            </a:r>
            <a:r>
              <a:rPr lang="zh-TW" altLang="en-US" sz="1200" dirty="0">
                <a:latin typeface="HGPｺﾞｼｯｸE" pitchFamily="50" charset="-128"/>
                <a:ea typeface="HGPｺﾞｼｯｸE" pitchFamily="50" charset="-128"/>
              </a:rPr>
              <a:t>（出典：近畿経済産業局「</a:t>
            </a:r>
            <a:r>
              <a:rPr lang="ja-JP" altLang="en-US" sz="1200" dirty="0">
                <a:latin typeface="HGPｺﾞｼｯｸE" pitchFamily="50" charset="-128"/>
                <a:ea typeface="HGPｺﾞｼｯｸE" pitchFamily="50" charset="-128"/>
              </a:rPr>
              <a:t>近畿経済の動向</a:t>
            </a:r>
            <a:r>
              <a:rPr lang="zh-TW" altLang="en-US" sz="1200" dirty="0">
                <a:latin typeface="HGPｺﾞｼｯｸE" pitchFamily="50" charset="-128"/>
                <a:ea typeface="HGPｺﾞｼｯｸE" pitchFamily="50" charset="-128"/>
              </a:rPr>
              <a:t>」）</a:t>
            </a:r>
            <a:endParaRPr lang="ja-JP" altLang="en-US" sz="1200" dirty="0">
              <a:latin typeface="HGPｺﾞｼｯｸE" pitchFamily="50" charset="-128"/>
              <a:ea typeface="HGPｺﾞｼｯｸE" pitchFamily="50" charset="-128"/>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620688"/>
            <a:ext cx="4422045" cy="263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1236" y="980728"/>
            <a:ext cx="3373735" cy="756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3856102"/>
            <a:ext cx="4449676" cy="2660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193" y="4373448"/>
            <a:ext cx="3435102" cy="465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pPr/>
              <a:t>15</a:t>
            </a:fld>
            <a:endParaRPr kumimoji="1" lang="ja-JP" altLang="en-US"/>
          </a:p>
        </p:txBody>
      </p:sp>
    </p:spTree>
    <p:extLst>
      <p:ext uri="{BB962C8B-B14F-4D97-AF65-F5344CB8AC3E}">
        <p14:creationId xmlns:p14="http://schemas.microsoft.com/office/powerpoint/2010/main" val="16537631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288000" y="116632"/>
            <a:ext cx="7991872" cy="307777"/>
          </a:xfrm>
          <a:prstGeom prst="rect">
            <a:avLst/>
          </a:prstGeom>
        </p:spPr>
        <p:txBody>
          <a:bodyPr wrap="square">
            <a:spAutoFit/>
          </a:bodyPr>
          <a:lstStyle/>
          <a:p>
            <a:pPr marL="177800" indent="-177800"/>
            <a:r>
              <a:rPr lang="ja-JP" altLang="ja-JP" sz="1400" dirty="0">
                <a:latin typeface="HGPｺﾞｼｯｸE" pitchFamily="50" charset="-128"/>
                <a:ea typeface="HGPｺﾞｼｯｸE" pitchFamily="50" charset="-128"/>
              </a:rPr>
              <a:t>■</a:t>
            </a:r>
            <a:r>
              <a:rPr lang="ja-JP" altLang="en-US" sz="1400" dirty="0">
                <a:latin typeface="HGPｺﾞｼｯｸE" pitchFamily="50" charset="-128"/>
                <a:ea typeface="HGPｺﾞｼｯｸE" pitchFamily="50" charset="-128"/>
              </a:rPr>
              <a:t>コンビニエンスストア販売額</a:t>
            </a:r>
            <a:r>
              <a:rPr lang="ja-JP" altLang="en-US" sz="1200" dirty="0">
                <a:latin typeface="HGPｺﾞｼｯｸE" pitchFamily="50" charset="-128"/>
                <a:ea typeface="HGPｺﾞｼｯｸE" pitchFamily="50" charset="-128"/>
              </a:rPr>
              <a:t>（出典：近畿経済産業局「大型小売店販売状況」）</a:t>
            </a:r>
          </a:p>
        </p:txBody>
      </p:sp>
      <p:sp>
        <p:nvSpPr>
          <p:cNvPr id="11" name="正方形/長方形 10"/>
          <p:cNvSpPr/>
          <p:nvPr/>
        </p:nvSpPr>
        <p:spPr>
          <a:xfrm>
            <a:off x="232405" y="3399897"/>
            <a:ext cx="6139795" cy="492443"/>
          </a:xfrm>
          <a:prstGeom prst="rect">
            <a:avLst/>
          </a:prstGeom>
        </p:spPr>
        <p:txBody>
          <a:bodyPr wrap="square">
            <a:spAutoFit/>
          </a:bodyPr>
          <a:lstStyle/>
          <a:p>
            <a:pPr marL="177800" indent="-177800"/>
            <a:r>
              <a:rPr lang="ja-JP" altLang="ja-JP" sz="1400" dirty="0">
                <a:latin typeface="HGPｺﾞｼｯｸE" pitchFamily="50" charset="-128"/>
                <a:ea typeface="HGPｺﾞｼｯｸE" pitchFamily="50" charset="-128"/>
              </a:rPr>
              <a:t>■</a:t>
            </a:r>
            <a:r>
              <a:rPr lang="zh-TW" altLang="en-US" sz="1400" dirty="0">
                <a:latin typeface="HGPｺﾞｼｯｸE" pitchFamily="50" charset="-128"/>
                <a:ea typeface="HGPｺﾞｼｯｸE" pitchFamily="50" charset="-128"/>
              </a:rPr>
              <a:t>新車販売台数（普通＋小型＋軽自動車）</a:t>
            </a:r>
            <a:endParaRPr lang="en-US" altLang="zh-TW" sz="1400" dirty="0">
              <a:latin typeface="HGPｺﾞｼｯｸE" pitchFamily="50" charset="-128"/>
              <a:ea typeface="HGPｺﾞｼｯｸE" pitchFamily="50" charset="-128"/>
            </a:endParaRPr>
          </a:p>
          <a:p>
            <a:pPr marL="177800" indent="-177800"/>
            <a:r>
              <a:rPr lang="ja-JP" altLang="en-US" sz="1200" dirty="0">
                <a:latin typeface="HGPｺﾞｼｯｸE" pitchFamily="50" charset="-128"/>
                <a:ea typeface="HGPｺﾞｼｯｸE" pitchFamily="50" charset="-128"/>
              </a:rPr>
              <a:t>　</a:t>
            </a:r>
            <a:r>
              <a:rPr lang="zh-TW" altLang="en-US" sz="1200" dirty="0">
                <a:latin typeface="HGPｺﾞｼｯｸE" pitchFamily="50" charset="-128"/>
                <a:ea typeface="HGPｺﾞｼｯｸE" pitchFamily="50" charset="-128"/>
              </a:rPr>
              <a:t>（出典：社団法人日本自動車販売協会連合会、社団法人全国軽自動車協会連合会）</a:t>
            </a:r>
            <a:endParaRPr lang="ja-JP" altLang="en-US" sz="1400" dirty="0">
              <a:latin typeface="HGPｺﾞｼｯｸE" pitchFamily="50" charset="-128"/>
              <a:ea typeface="HGPｺﾞｼｯｸE" pitchFamily="50" charset="-128"/>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0995" y="4306024"/>
            <a:ext cx="3177370" cy="571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4038197"/>
            <a:ext cx="4464496" cy="2544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正方形/長方形 8"/>
          <p:cNvSpPr/>
          <p:nvPr/>
        </p:nvSpPr>
        <p:spPr>
          <a:xfrm>
            <a:off x="5627821" y="2638854"/>
            <a:ext cx="1598515" cy="276999"/>
          </a:xfrm>
          <a:prstGeom prst="rect">
            <a:avLst/>
          </a:prstGeom>
        </p:spPr>
        <p:txBody>
          <a:bodyPr wrap="none">
            <a:spAutoFit/>
          </a:bodyPr>
          <a:lstStyle/>
          <a:p>
            <a:r>
              <a:rPr lang="en-US" altLang="ja-JP" sz="1200" dirty="0">
                <a:solidFill>
                  <a:prstClr val="black"/>
                </a:solidFill>
                <a:latin typeface="ＭＳ Ｐ明朝" pitchFamily="18" charset="-128"/>
                <a:ea typeface="ＭＳ Ｐ明朝" pitchFamily="18" charset="-128"/>
              </a:rPr>
              <a:t>※</a:t>
            </a:r>
            <a:r>
              <a:rPr lang="en-US" altLang="ja-JP" sz="1200" dirty="0" smtClean="0">
                <a:solidFill>
                  <a:prstClr val="black"/>
                </a:solidFill>
                <a:latin typeface="ＭＳ Ｐ明朝" pitchFamily="18" charset="-128"/>
                <a:ea typeface="ＭＳ Ｐ明朝" pitchFamily="18" charset="-128"/>
              </a:rPr>
              <a:t>H27</a:t>
            </a:r>
            <a:r>
              <a:rPr lang="ja-JP" altLang="en-US" sz="1200" dirty="0" smtClean="0">
                <a:solidFill>
                  <a:prstClr val="black"/>
                </a:solidFill>
                <a:latin typeface="ＭＳ Ｐ明朝" pitchFamily="18" charset="-128"/>
                <a:ea typeface="ＭＳ Ｐ明朝" pitchFamily="18" charset="-128"/>
              </a:rPr>
              <a:t>年</a:t>
            </a:r>
            <a:r>
              <a:rPr lang="en-US" altLang="ja-JP" sz="1200" dirty="0" smtClean="0">
                <a:solidFill>
                  <a:prstClr val="black"/>
                </a:solidFill>
                <a:latin typeface="ＭＳ Ｐ明朝" pitchFamily="18" charset="-128"/>
                <a:ea typeface="ＭＳ Ｐ明朝" pitchFamily="18" charset="-128"/>
              </a:rPr>
              <a:t>6</a:t>
            </a:r>
            <a:r>
              <a:rPr lang="ja-JP" altLang="en-US" sz="1200" dirty="0" smtClean="0">
                <a:solidFill>
                  <a:prstClr val="black"/>
                </a:solidFill>
                <a:latin typeface="ＭＳ Ｐ明朝" pitchFamily="18" charset="-128"/>
                <a:ea typeface="ＭＳ Ｐ明朝" pitchFamily="18" charset="-128"/>
              </a:rPr>
              <a:t>月</a:t>
            </a:r>
            <a:r>
              <a:rPr lang="ja-JP" altLang="en-US" sz="1200" dirty="0">
                <a:solidFill>
                  <a:prstClr val="black"/>
                </a:solidFill>
                <a:latin typeface="ＭＳ Ｐ明朝" pitchFamily="18" charset="-128"/>
                <a:ea typeface="ＭＳ Ｐ明朝" pitchFamily="18" charset="-128"/>
              </a:rPr>
              <a:t>は速報値</a:t>
            </a:r>
            <a:endParaRPr lang="ja-JP" altLang="ja-JP" sz="1200" dirty="0">
              <a:solidFill>
                <a:prstClr val="black"/>
              </a:solidFill>
              <a:latin typeface="ＭＳ Ｐ明朝" pitchFamily="18" charset="-128"/>
              <a:ea typeface="ＭＳ Ｐ明朝" pitchFamily="18" charset="-128"/>
            </a:endParaRPr>
          </a:p>
        </p:txBody>
      </p:sp>
      <p:pic>
        <p:nvPicPr>
          <p:cNvPr id="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2704" y="582244"/>
            <a:ext cx="4611344" cy="2750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62718" y="1268760"/>
            <a:ext cx="3313924" cy="595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pPr/>
              <a:t>16</a:t>
            </a:fld>
            <a:endParaRPr kumimoji="1" lang="ja-JP" altLang="en-US"/>
          </a:p>
        </p:txBody>
      </p:sp>
    </p:spTree>
    <p:extLst>
      <p:ext uri="{BB962C8B-B14F-4D97-AF65-F5344CB8AC3E}">
        <p14:creationId xmlns:p14="http://schemas.microsoft.com/office/powerpoint/2010/main" val="5648585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テキスト ボックス 2"/>
          <p:cNvSpPr txBox="1"/>
          <p:nvPr/>
        </p:nvSpPr>
        <p:spPr>
          <a:xfrm>
            <a:off x="251520" y="148570"/>
            <a:ext cx="5976664" cy="400110"/>
          </a:xfrm>
          <a:prstGeom prst="rect">
            <a:avLst/>
          </a:prstGeom>
          <a:noFill/>
        </p:spPr>
        <p:txBody>
          <a:bodyPr wrap="square" rtlCol="0">
            <a:spAutoFit/>
          </a:bodyPr>
          <a:lstStyle/>
          <a:p>
            <a:r>
              <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雇　用</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　　雇用創出の達成状況</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角丸四角形 1"/>
          <p:cNvSpPr/>
          <p:nvPr/>
        </p:nvSpPr>
        <p:spPr>
          <a:xfrm>
            <a:off x="251520" y="764704"/>
            <a:ext cx="8586982" cy="3456384"/>
          </a:xfrm>
          <a:prstGeom prst="roundRect">
            <a:avLst>
              <a:gd name="adj" fmla="val 0"/>
            </a:avLst>
          </a:prstGeom>
          <a:noFill/>
          <a:ln w="76200" cmpd="thickThi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defRPr/>
            </a:pPr>
            <a:r>
              <a:rPr kumimoji="0"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a:t>
            </a:r>
            <a:r>
              <a:rPr kumimoji="0"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雇用</a:t>
            </a:r>
            <a:r>
              <a:rPr kumimoji="0"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創出　年平均</a:t>
            </a:r>
            <a:r>
              <a:rPr kumimoji="0"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0"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万人以上（＊概ね</a:t>
            </a:r>
            <a:r>
              <a:rPr kumimoji="0"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2020</a:t>
            </a:r>
            <a:r>
              <a:rPr kumimoji="0"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年までの</a:t>
            </a:r>
            <a:r>
              <a:rPr kumimoji="0"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kumimoji="0"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年間を目途）</a:t>
            </a:r>
            <a:endParaRPr kumimoji="0"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defRPr/>
            </a:pPr>
            <a:endParaRPr kumimoji="0"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defRPr/>
            </a:pPr>
            <a:r>
              <a:rPr kumimoji="0"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現状</a:t>
            </a:r>
            <a:r>
              <a:rPr kumimoji="0"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就業者数</a:t>
            </a:r>
            <a:endParaRPr kumimoji="0"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defRPr/>
            </a:pPr>
            <a:endParaRPr kumimoji="0" lang="en-US" altLang="ja-JP" kern="100" dirty="0">
              <a:latin typeface="HGPｺﾞｼｯｸE" pitchFamily="50" charset="-128"/>
              <a:ea typeface="HGPｺﾞｼｯｸE" pitchFamily="50" charset="-128"/>
              <a:cs typeface="Times New Roman"/>
            </a:endParaRPr>
          </a:p>
          <a:p>
            <a:pPr algn="ctr"/>
            <a:endParaRPr kumimoji="1" lang="ja-JP" altLang="en-US" dirty="0"/>
          </a:p>
        </p:txBody>
      </p:sp>
      <p:graphicFrame>
        <p:nvGraphicFramePr>
          <p:cNvPr id="6" name="表 5"/>
          <p:cNvGraphicFramePr>
            <a:graphicFrameLocks noGrp="1"/>
          </p:cNvGraphicFramePr>
          <p:nvPr>
            <p:extLst>
              <p:ext uri="{D42A27DB-BD31-4B8C-83A1-F6EECF244321}">
                <p14:modId xmlns:p14="http://schemas.microsoft.com/office/powerpoint/2010/main" val="1163080532"/>
              </p:ext>
            </p:extLst>
          </p:nvPr>
        </p:nvGraphicFramePr>
        <p:xfrm>
          <a:off x="539552" y="1988840"/>
          <a:ext cx="7992887" cy="2036694"/>
        </p:xfrm>
        <a:graphic>
          <a:graphicData uri="http://schemas.openxmlformats.org/drawingml/2006/table">
            <a:tbl>
              <a:tblPr firstRow="1" bandRow="1">
                <a:tableStyleId>{5940675A-B579-460E-94D1-54222C63F5DA}</a:tableStyleId>
              </a:tblPr>
              <a:tblGrid>
                <a:gridCol w="3140063"/>
                <a:gridCol w="1213206"/>
                <a:gridCol w="1213206"/>
                <a:gridCol w="1213206"/>
                <a:gridCol w="1213206"/>
              </a:tblGrid>
              <a:tr h="365760">
                <a:tc>
                  <a:txBody>
                    <a:bodyPr/>
                    <a:lstStyle/>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accent6">
                        <a:lumMod val="60000"/>
                        <a:lumOff val="40000"/>
                      </a:schemeClr>
                    </a:solidFill>
                  </a:tcPr>
                </a:tc>
                <a:tc>
                  <a:txBody>
                    <a:bodyPr/>
                    <a:lstStyle/>
                    <a:p>
                      <a:pPr algn="ct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2011</a:t>
                      </a:r>
                    </a:p>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H23</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6">
                        <a:lumMod val="60000"/>
                        <a:lumOff val="40000"/>
                      </a:schemeClr>
                    </a:solidFill>
                  </a:tcPr>
                </a:tc>
                <a:tc>
                  <a:txBody>
                    <a:bodyPr/>
                    <a:lstStyle/>
                    <a:p>
                      <a:pPr algn="ct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2012</a:t>
                      </a:r>
                    </a:p>
                    <a:p>
                      <a:pPr algn="ct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(H24</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6">
                        <a:lumMod val="60000"/>
                        <a:lumOff val="40000"/>
                      </a:schemeClr>
                    </a:solidFill>
                  </a:tcPr>
                </a:tc>
                <a:tc>
                  <a:txBody>
                    <a:bodyPr/>
                    <a:lstStyle/>
                    <a:p>
                      <a:pPr algn="ct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2013</a:t>
                      </a:r>
                    </a:p>
                    <a:p>
                      <a:pPr algn="ct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(H25</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6">
                        <a:lumMod val="60000"/>
                        <a:lumOff val="40000"/>
                      </a:schemeClr>
                    </a:solidFill>
                  </a:tcPr>
                </a:tc>
                <a:tc>
                  <a:txBody>
                    <a:bodyPr/>
                    <a:lstStyle/>
                    <a:p>
                      <a:pPr algn="ct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2014</a:t>
                      </a:r>
                    </a:p>
                    <a:p>
                      <a:pPr algn="ct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(H26</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6">
                        <a:lumMod val="60000"/>
                        <a:lumOff val="40000"/>
                      </a:schemeClr>
                    </a:solidFill>
                  </a:tcPr>
                </a:tc>
              </a:tr>
              <a:tr h="270030">
                <a:tc>
                  <a:txBody>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目標</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solidFill>
                  </a:tcPr>
                </a:tc>
                <a:tc>
                  <a:txBody>
                    <a:bodyPr/>
                    <a:lstStyle/>
                    <a:p>
                      <a:pPr algn="ct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solidFill>
                  </a:tcPr>
                </a:tc>
                <a:tc>
                  <a:txBody>
                    <a:bodyPr/>
                    <a:lstStyle/>
                    <a:p>
                      <a:pPr algn="ct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solidFill>
                  </a:tcPr>
                </a:tc>
                <a:tc>
                  <a:txBody>
                    <a:bodyPr/>
                    <a:lstStyle/>
                    <a:p>
                      <a:pPr algn="ct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solidFill>
                  </a:tcPr>
                </a:tc>
                <a:tc>
                  <a:txBody>
                    <a:bodyPr/>
                    <a:lstStyle/>
                    <a:p>
                      <a:pPr algn="ct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solidFill>
                  </a:tcPr>
                </a:tc>
              </a:tr>
              <a:tr h="336318">
                <a:tc>
                  <a:txBody>
                    <a:bodyPr/>
                    <a:lstStyle/>
                    <a:p>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代替）府内就業者の変化　</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solidFill>
                  </a:tcPr>
                </a:tc>
                <a:tc>
                  <a:txBody>
                    <a:bodyPr/>
                    <a:lstStyle/>
                    <a:p>
                      <a:pPr algn="ct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10.7</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solidFill>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2.1</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solidFill>
                  </a:tcPr>
                </a:tc>
                <a:tc>
                  <a:txBody>
                    <a:bodyPr/>
                    <a:lstStyle/>
                    <a:p>
                      <a:pPr algn="ct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7.6</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solidFill>
                  </a:tcPr>
                </a:tc>
                <a:tc>
                  <a:txBody>
                    <a:bodyPr/>
                    <a:lstStyle/>
                    <a:p>
                      <a:pPr algn="ct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0.9</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solidFill>
                  </a:tcPr>
                </a:tc>
              </a:tr>
              <a:tr h="846936">
                <a:tc>
                  <a:txBody>
                    <a:bodyPr/>
                    <a:lstStyle/>
                    <a:p>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代替</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p>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府内就業者生産年齢人口急減の影響を一定取り除いた推計値　　　　　　</a:t>
                      </a:r>
                      <a:r>
                        <a:rPr kumimoji="1" lang="ja-JP" altLang="en-US" sz="1400" baseline="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solidFill>
                  </a:tcPr>
                </a:tc>
                <a:tc>
                  <a:txBody>
                    <a:bodyPr/>
                    <a:lstStyle/>
                    <a:p>
                      <a:pPr algn="ct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5.9</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万人　</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solidFill>
                  </a:tcPr>
                </a:tc>
                <a:tc>
                  <a:txBody>
                    <a:bodyPr/>
                    <a:lstStyle/>
                    <a:p>
                      <a:pPr algn="ct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0.6</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solidFill>
                  </a:tcPr>
                </a:tc>
                <a:tc>
                  <a:txBody>
                    <a:bodyPr/>
                    <a:lstStyle/>
                    <a:p>
                      <a:pPr algn="ct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11.0</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solidFill>
                  </a:tcPr>
                </a:tc>
                <a:tc>
                  <a:txBody>
                    <a:bodyPr/>
                    <a:lstStyle/>
                    <a:p>
                      <a:pPr algn="ct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4.2</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solidFill>
                  </a:tcPr>
                </a:tc>
              </a:tr>
            </a:tbl>
          </a:graphicData>
        </a:graphic>
      </p:graphicFrame>
      <p:sp>
        <p:nvSpPr>
          <p:cNvPr id="7" name="テキスト ボックス 6"/>
          <p:cNvSpPr txBox="1"/>
          <p:nvPr/>
        </p:nvSpPr>
        <p:spPr>
          <a:xfrm>
            <a:off x="341557" y="4653136"/>
            <a:ext cx="8496945" cy="1887696"/>
          </a:xfrm>
          <a:prstGeom prst="rect">
            <a:avLst/>
          </a:prstGeom>
          <a:noFill/>
        </p:spPr>
        <p:txBody>
          <a:bodyPr wrap="square" rtlCol="0">
            <a:spAutoFit/>
          </a:bodyPr>
          <a:lstStyle/>
          <a:p>
            <a:pPr>
              <a:lnSpc>
                <a:spcPts val="2000"/>
              </a:lnSpc>
            </a:pPr>
            <a:r>
              <a:rPr lang="ja-JP" altLang="ja-JP" sz="1400" kern="1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kern="1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ja-JP" sz="1400" kern="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kern="100" dirty="0" smtClean="0">
                <a:latin typeface="Meiryo UI" panose="020B0604030504040204" pitchFamily="50" charset="-128"/>
                <a:ea typeface="Meiryo UI" panose="020B0604030504040204" pitchFamily="50" charset="-128"/>
                <a:cs typeface="Meiryo UI" panose="020B0604030504040204" pitchFamily="50" charset="-128"/>
              </a:rPr>
              <a:t>府内就業者数の変化は、「労働力調査地方集計結果（年平均）」（大阪府統計課）で計算。</a:t>
            </a:r>
            <a:endParaRPr lang="en-US" altLang="ja-JP" sz="1400" kern="1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kern="100" dirty="0" smtClean="0">
                <a:latin typeface="Meiryo UI" panose="020B0604030504040204" pitchFamily="50" charset="-128"/>
                <a:ea typeface="Meiryo UI" panose="020B0604030504040204" pitchFamily="50" charset="-128"/>
                <a:cs typeface="Meiryo UI" panose="020B0604030504040204" pitchFamily="50" charset="-128"/>
              </a:rPr>
              <a:t>　　　ただし、</a:t>
            </a:r>
            <a:r>
              <a:rPr lang="en-US" altLang="ja-JP" sz="1400" kern="100" dirty="0" smtClean="0">
                <a:latin typeface="Meiryo UI" panose="020B0604030504040204" pitchFamily="50" charset="-128"/>
                <a:ea typeface="Meiryo UI" panose="020B0604030504040204" pitchFamily="50" charset="-128"/>
                <a:cs typeface="Meiryo UI" panose="020B0604030504040204" pitchFamily="50" charset="-128"/>
              </a:rPr>
              <a:t>2011</a:t>
            </a:r>
            <a:r>
              <a:rPr lang="ja-JP" altLang="en-US" sz="1400" kern="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kern="100" dirty="0">
                <a:latin typeface="Meiryo UI" panose="020B0604030504040204" pitchFamily="50" charset="-128"/>
                <a:ea typeface="Meiryo UI" panose="020B0604030504040204" pitchFamily="50" charset="-128"/>
                <a:cs typeface="Meiryo UI" panose="020B0604030504040204" pitchFamily="50" charset="-128"/>
              </a:rPr>
              <a:t>H23</a:t>
            </a:r>
            <a:r>
              <a:rPr lang="ja-JP" altLang="en-US" sz="1400" kern="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kern="100" dirty="0">
                <a:latin typeface="Meiryo UI" panose="020B0604030504040204" pitchFamily="50" charset="-128"/>
                <a:ea typeface="Meiryo UI" panose="020B0604030504040204" pitchFamily="50" charset="-128"/>
                <a:cs typeface="Meiryo UI" panose="020B0604030504040204" pitchFamily="50" charset="-128"/>
              </a:rPr>
              <a:t>以前</a:t>
            </a:r>
            <a:r>
              <a:rPr lang="ja-JP" altLang="en-US" sz="1400" kern="100"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sz="1400" kern="100" dirty="0">
                <a:latin typeface="Meiryo UI" panose="020B0604030504040204" pitchFamily="50" charset="-128"/>
                <a:ea typeface="Meiryo UI" panose="020B0604030504040204" pitchFamily="50" charset="-128"/>
                <a:cs typeface="Meiryo UI" panose="020B0604030504040204" pitchFamily="50" charset="-128"/>
              </a:rPr>
              <a:t>数値は、平成</a:t>
            </a:r>
            <a:r>
              <a:rPr lang="en-US" altLang="ja-JP" sz="1400" kern="100" dirty="0">
                <a:latin typeface="Meiryo UI" panose="020B0604030504040204" pitchFamily="50" charset="-128"/>
                <a:ea typeface="Meiryo UI" panose="020B0604030504040204" pitchFamily="50" charset="-128"/>
                <a:cs typeface="Meiryo UI" panose="020B0604030504040204" pitchFamily="50" charset="-128"/>
              </a:rPr>
              <a:t>22</a:t>
            </a:r>
            <a:r>
              <a:rPr lang="ja-JP" altLang="en-US" sz="1400" kern="100" dirty="0">
                <a:latin typeface="Meiryo UI" panose="020B0604030504040204" pitchFamily="50" charset="-128"/>
                <a:ea typeface="Meiryo UI" panose="020B0604030504040204" pitchFamily="50" charset="-128"/>
                <a:cs typeface="Meiryo UI" panose="020B0604030504040204" pitchFamily="50" charset="-128"/>
              </a:rPr>
              <a:t>年国勢調査結果を基準とする推計人口</a:t>
            </a:r>
            <a:r>
              <a:rPr lang="ja-JP" altLang="en-US" sz="1400" kern="100" dirty="0" smtClean="0">
                <a:latin typeface="Meiryo UI" panose="020B0604030504040204" pitchFamily="50" charset="-128"/>
                <a:ea typeface="Meiryo UI" panose="020B0604030504040204" pitchFamily="50" charset="-128"/>
                <a:cs typeface="Meiryo UI" panose="020B0604030504040204" pitchFamily="50" charset="-128"/>
              </a:rPr>
              <a:t>で遡及集計</a:t>
            </a:r>
            <a:r>
              <a:rPr lang="ja-JP" altLang="en-US" sz="1400" kern="100" dirty="0">
                <a:latin typeface="Meiryo UI" panose="020B0604030504040204" pitchFamily="50" charset="-128"/>
                <a:ea typeface="Meiryo UI" panose="020B0604030504040204" pitchFamily="50" charset="-128"/>
                <a:cs typeface="Meiryo UI" panose="020B0604030504040204" pitchFamily="50" charset="-128"/>
              </a:rPr>
              <a:t>したもの。</a:t>
            </a:r>
            <a:endParaRPr lang="en-US" altLang="ja-JP" sz="1400" kern="1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ja-JP" sz="1400" kern="1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kern="100" dirty="0">
                <a:latin typeface="Meiryo UI" panose="020B0604030504040204" pitchFamily="50" charset="-128"/>
                <a:ea typeface="Meiryo UI" panose="020B0604030504040204" pitchFamily="50" charset="-128"/>
                <a:cs typeface="Meiryo UI" panose="020B0604030504040204" pitchFamily="50" charset="-128"/>
              </a:rPr>
              <a:t>2</a:t>
            </a:r>
            <a:r>
              <a:rPr lang="ja-JP" altLang="ja-JP" sz="1400" kern="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kern="100" dirty="0" smtClean="0">
                <a:latin typeface="Meiryo UI" panose="020B0604030504040204" pitchFamily="50" charset="-128"/>
                <a:ea typeface="Meiryo UI" panose="020B0604030504040204" pitchFamily="50" charset="-128"/>
                <a:cs typeface="Meiryo UI" panose="020B0604030504040204" pitchFamily="50" charset="-128"/>
              </a:rPr>
              <a:t>以下の文献を参考にして推計。</a:t>
            </a:r>
            <a:endParaRPr lang="ja-JP" altLang="ja-JP" sz="1400" kern="100" dirty="0" smtClean="0">
              <a:latin typeface="Meiryo UI" panose="020B0604030504040204" pitchFamily="50" charset="-128"/>
              <a:ea typeface="Meiryo UI" panose="020B0604030504040204" pitchFamily="50" charset="-128"/>
              <a:cs typeface="Meiryo UI" panose="020B0604030504040204" pitchFamily="50" charset="-128"/>
            </a:endParaRPr>
          </a:p>
          <a:p>
            <a:pPr marL="266700" indent="6350">
              <a:lnSpc>
                <a:spcPts val="2000"/>
              </a:lnSpc>
            </a:pPr>
            <a:r>
              <a:rPr lang="ja-JP" altLang="en-US" sz="1400" kern="100" dirty="0" smtClean="0">
                <a:latin typeface="Meiryo UI" panose="020B0604030504040204" pitchFamily="50" charset="-128"/>
                <a:ea typeface="Meiryo UI" panose="020B0604030504040204" pitchFamily="50" charset="-128"/>
                <a:cs typeface="Meiryo UI" panose="020B0604030504040204" pitchFamily="50" charset="-128"/>
              </a:rPr>
              <a:t>「少子高齢化が就業者数に与える影響～就業者数の変化を分析するために～」（総務省統計局「労働力調査の結果を見る際のポイント№</a:t>
            </a:r>
            <a:r>
              <a:rPr lang="en-US" altLang="ja-JP" sz="1400" kern="100" dirty="0" smtClean="0">
                <a:latin typeface="Meiryo UI" panose="020B0604030504040204" pitchFamily="50" charset="-128"/>
                <a:ea typeface="Meiryo UI" panose="020B0604030504040204" pitchFamily="50" charset="-128"/>
                <a:cs typeface="Meiryo UI" panose="020B0604030504040204" pitchFamily="50" charset="-128"/>
              </a:rPr>
              <a:t>12</a:t>
            </a:r>
            <a:r>
              <a:rPr lang="ja-JP" altLang="en-US" sz="1400" kern="1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kern="100" dirty="0" smtClean="0">
                <a:latin typeface="Meiryo UI" panose="020B0604030504040204" pitchFamily="50" charset="-128"/>
                <a:ea typeface="Meiryo UI" panose="020B0604030504040204" pitchFamily="50" charset="-128"/>
                <a:cs typeface="Meiryo UI" panose="020B0604030504040204" pitchFamily="50" charset="-128"/>
              </a:rPr>
              <a:t>22</a:t>
            </a:r>
            <a:r>
              <a:rPr lang="ja-JP" altLang="en-US" sz="1400" kern="1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kern="100" dirty="0" smtClean="0">
                <a:latin typeface="Meiryo UI" panose="020B0604030504040204" pitchFamily="50" charset="-128"/>
                <a:ea typeface="Meiryo UI" panose="020B0604030504040204" pitchFamily="50" charset="-128"/>
                <a:cs typeface="Meiryo UI" panose="020B0604030504040204" pitchFamily="50" charset="-128"/>
              </a:rPr>
              <a:t>10</a:t>
            </a:r>
            <a:r>
              <a:rPr lang="ja-JP" altLang="en-US" sz="1400" kern="1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400" kern="100" dirty="0" smtClean="0">
                <a:latin typeface="Meiryo UI" panose="020B0604030504040204" pitchFamily="50" charset="-128"/>
                <a:ea typeface="Meiryo UI" panose="020B0604030504040204" pitchFamily="50" charset="-128"/>
                <a:cs typeface="Meiryo UI" panose="020B0604030504040204" pitchFamily="50" charset="-128"/>
              </a:rPr>
              <a:t>28</a:t>
            </a:r>
            <a:r>
              <a:rPr lang="ja-JP" altLang="en-US" sz="1400" kern="100" dirty="0" smtClean="0">
                <a:latin typeface="Meiryo UI" panose="020B0604030504040204" pitchFamily="50" charset="-128"/>
                <a:ea typeface="Meiryo UI" panose="020B0604030504040204" pitchFamily="50" charset="-128"/>
                <a:cs typeface="Meiryo UI" panose="020B0604030504040204" pitchFamily="50" charset="-128"/>
              </a:rPr>
              <a:t>日）、「「団塊の世代」の動きを含む人口構造の変化が就業状態に与える影響～就業者数と非労働力人口の変化を分析するために～」（</a:t>
            </a:r>
            <a:r>
              <a:rPr lang="ja-JP" altLang="en-US" sz="1400" kern="100" dirty="0">
                <a:latin typeface="Meiryo UI" panose="020B0604030504040204" pitchFamily="50" charset="-128"/>
                <a:ea typeface="Meiryo UI" panose="020B0604030504040204" pitchFamily="50" charset="-128"/>
                <a:cs typeface="Meiryo UI" panose="020B0604030504040204" pitchFamily="50" charset="-128"/>
              </a:rPr>
              <a:t>総務省統計局労働力調査の結果を見る際のポイント№</a:t>
            </a:r>
            <a:r>
              <a:rPr lang="en-US" altLang="ja-JP" sz="1400" kern="100" dirty="0" smtClean="0">
                <a:latin typeface="Meiryo UI" panose="020B0604030504040204" pitchFamily="50" charset="-128"/>
                <a:ea typeface="Meiryo UI" panose="020B0604030504040204" pitchFamily="50" charset="-128"/>
                <a:cs typeface="Meiryo UI" panose="020B0604030504040204" pitchFamily="50" charset="-128"/>
              </a:rPr>
              <a:t>14</a:t>
            </a:r>
            <a:r>
              <a:rPr lang="ja-JP" altLang="en-US" sz="1400" kern="1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kern="100" dirty="0" smtClean="0">
                <a:latin typeface="Meiryo UI" panose="020B0604030504040204" pitchFamily="50" charset="-128"/>
                <a:ea typeface="Meiryo UI" panose="020B0604030504040204" pitchFamily="50" charset="-128"/>
                <a:cs typeface="Meiryo UI" panose="020B0604030504040204" pitchFamily="50" charset="-128"/>
              </a:rPr>
              <a:t>24</a:t>
            </a:r>
            <a:r>
              <a:rPr lang="ja-JP" altLang="en-US" sz="1400" kern="1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kern="10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400" kern="1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400" kern="1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400" kern="100" dirty="0" smtClean="0">
                <a:latin typeface="Meiryo UI" panose="020B0604030504040204" pitchFamily="50" charset="-128"/>
                <a:ea typeface="Meiryo UI" panose="020B0604030504040204" pitchFamily="50" charset="-128"/>
                <a:cs typeface="Meiryo UI" panose="020B0604030504040204" pitchFamily="50" charset="-128"/>
              </a:rPr>
              <a:t>日）</a:t>
            </a:r>
            <a:endParaRPr lang="en-US" altLang="ja-JP" sz="1400" kern="1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pPr/>
              <a:t>17</a:t>
            </a:fld>
            <a:endParaRPr kumimoji="1" lang="ja-JP" altLang="en-US"/>
          </a:p>
        </p:txBody>
      </p:sp>
    </p:spTree>
    <p:extLst>
      <p:ext uri="{BB962C8B-B14F-4D97-AF65-F5344CB8AC3E}">
        <p14:creationId xmlns:p14="http://schemas.microsoft.com/office/powerpoint/2010/main" val="18048388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テキスト ボックス 2"/>
          <p:cNvSpPr txBox="1"/>
          <p:nvPr/>
        </p:nvSpPr>
        <p:spPr>
          <a:xfrm>
            <a:off x="251520" y="148570"/>
            <a:ext cx="5976664" cy="400110"/>
          </a:xfrm>
          <a:prstGeom prst="rect">
            <a:avLst/>
          </a:prstGeom>
          <a:noFill/>
        </p:spPr>
        <p:txBody>
          <a:bodyPr wrap="square" rtlCol="0">
            <a:spAutoFit/>
          </a:bodyPr>
          <a:lstStyle/>
          <a:p>
            <a:r>
              <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雇　用</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　　現状分析　</a:t>
            </a:r>
            <a:r>
              <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就業状況～</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角丸四角形 3"/>
          <p:cNvSpPr/>
          <p:nvPr/>
        </p:nvSpPr>
        <p:spPr>
          <a:xfrm>
            <a:off x="228126" y="764704"/>
            <a:ext cx="8592346" cy="2123639"/>
          </a:xfrm>
          <a:prstGeom prst="roundRect">
            <a:avLst>
              <a:gd name="adj" fmla="val 5749"/>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1463" indent="-271463" algn="just">
              <a:defRPr/>
            </a:pP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◇大阪の</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完全</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失業率（年平均）</a:t>
            </a:r>
            <a:endPar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3050" indent="-273050" algn="just">
              <a:defRPr/>
            </a:pP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2011</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5.1</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年初</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に悪化した後</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春</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から秋にかけて改善したが、</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秋</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以降</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再び悪化</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3050" indent="-273050" algn="just">
              <a:defRPr/>
            </a:pP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2012</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5.4</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年平均では若干の悪化となったが、年度後半より改善の傾向。</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3050" indent="-273050" algn="just">
              <a:defRPr/>
            </a:pP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2013</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4.8</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年を通して改善。年</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平均で</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4.8</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16</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年ぶりに</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％台へ。</a:t>
            </a:r>
            <a:endPar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603500" indent="-2603500" algn="just">
              <a:defRPr/>
            </a:pP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2014</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4.6</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年初に悪化した後、春から秋にかけて改善。比較可能な平成</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年以降でみると最も低い率となった。</a:t>
            </a:r>
            <a:endPar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defRPr/>
            </a:pP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大阪府の完全失業率・完全失業者数は、リーマンショック以降急増。</a:t>
            </a:r>
            <a:endPar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defRPr/>
            </a:pP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年からは改善がみられるものの、全国平均より高い状況が続く。</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a:spLocks noChangeArrowheads="1"/>
          </p:cNvSpPr>
          <p:nvPr/>
        </p:nvSpPr>
        <p:spPr bwMode="auto">
          <a:xfrm>
            <a:off x="251520" y="2924944"/>
            <a:ext cx="856895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indent="-177800" eaLnBrk="1" hangingPunct="1"/>
            <a:r>
              <a:rPr lang="ja-JP"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完全失業者数・完全失業率の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推移</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eaLnBrk="1" hangingPunct="1"/>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出典：総務省「労働力調査」</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、大阪府統計課「</a:t>
            </a:r>
            <a:r>
              <a:rPr lang="zh-TW" altLang="en-US" sz="1400" dirty="0" smtClean="0">
                <a:latin typeface="Meiryo UI" panose="020B0604030504040204" pitchFamily="50" charset="-128"/>
                <a:ea typeface="Meiryo UI" panose="020B0604030504040204" pitchFamily="50" charset="-128"/>
                <a:cs typeface="Meiryo UI" panose="020B0604030504040204" pitchFamily="50" charset="-128"/>
              </a:rPr>
              <a:t>労働力</a:t>
            </a:r>
            <a:r>
              <a:rPr lang="zh-TW" altLang="en-US" sz="1400" dirty="0">
                <a:latin typeface="Meiryo UI" panose="020B0604030504040204" pitchFamily="50" charset="-128"/>
                <a:ea typeface="Meiryo UI" panose="020B0604030504040204" pitchFamily="50" charset="-128"/>
                <a:cs typeface="Meiryo UI" panose="020B0604030504040204" pitchFamily="50" charset="-128"/>
              </a:rPr>
              <a:t>調査地方集計結果（年</a:t>
            </a:r>
            <a:r>
              <a:rPr lang="zh-TW" altLang="en-US" sz="1400" dirty="0" smtClean="0">
                <a:latin typeface="Meiryo UI" panose="020B0604030504040204" pitchFamily="50" charset="-128"/>
                <a:ea typeface="Meiryo UI" panose="020B0604030504040204" pitchFamily="50" charset="-128"/>
                <a:cs typeface="Meiryo UI" panose="020B0604030504040204" pitchFamily="50" charset="-128"/>
              </a:rPr>
              <a:t>平均</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より大阪府企画室作成）</a:t>
            </a:r>
          </a:p>
        </p:txBody>
      </p:sp>
      <p:sp>
        <p:nvSpPr>
          <p:cNvPr id="2" name="スライド番号プレースホルダー 1"/>
          <p:cNvSpPr>
            <a:spLocks noGrp="1"/>
          </p:cNvSpPr>
          <p:nvPr>
            <p:ph type="sldNum" sz="quarter" idx="12"/>
          </p:nvPr>
        </p:nvSpPr>
        <p:spPr>
          <a:xfrm>
            <a:off x="6686872" y="6448251"/>
            <a:ext cx="2133600" cy="365125"/>
          </a:xfrm>
        </p:spPr>
        <p:txBody>
          <a:bodyPr/>
          <a:lstStyle/>
          <a:p>
            <a:fld id="{D2D8002D-B5B0-4BAC-B1F6-782DDCCE6D9C}" type="slidenum">
              <a:rPr kumimoji="1" lang="ja-JP" altLang="en-US" smtClean="0"/>
              <a:pPr/>
              <a:t>18</a:t>
            </a:fld>
            <a:endParaRPr kumimoji="1" lang="ja-JP" alt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535" y="3186554"/>
            <a:ext cx="9577064" cy="377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27922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テキスト ボックス 2"/>
          <p:cNvSpPr txBox="1"/>
          <p:nvPr/>
        </p:nvSpPr>
        <p:spPr>
          <a:xfrm>
            <a:off x="251520" y="148570"/>
            <a:ext cx="5976664" cy="400110"/>
          </a:xfrm>
          <a:prstGeom prst="rect">
            <a:avLst/>
          </a:prstGeom>
          <a:noFill/>
        </p:spPr>
        <p:txBody>
          <a:bodyPr wrap="square" rtlCol="0">
            <a:spAutoFit/>
          </a:bodyPr>
          <a:lstStyle/>
          <a:p>
            <a:r>
              <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雇　用</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　　現状分析　</a:t>
            </a:r>
            <a:r>
              <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就業状況～</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角丸四角形 3"/>
          <p:cNvSpPr/>
          <p:nvPr/>
        </p:nvSpPr>
        <p:spPr>
          <a:xfrm>
            <a:off x="228126" y="764703"/>
            <a:ext cx="8683645" cy="1833353"/>
          </a:xfrm>
          <a:prstGeom prst="roundRect">
            <a:avLst>
              <a:gd name="adj" fmla="val 5749"/>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indent="-174625">
              <a:lnSpc>
                <a:spcPct val="130000"/>
              </a:lnSpc>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大阪府の有効求人倍率、新規求人倍率はともに上昇傾向。</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ct val="130000"/>
              </a:lnSpc>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年年初には停滞が見られたものの、その後は緩やかに上昇し、</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年後半以降、上　</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ct val="130000"/>
              </a:lnSpc>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昇幅は大きくなっている。</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ct val="130000"/>
              </a:lnSpc>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有効求人倍率及び新規求人倍率共に全国平均を上回っており、雇用は持ち直し。</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4"/>
          <p:cNvSpPr>
            <a:spLocks noChangeArrowheads="1"/>
          </p:cNvSpPr>
          <p:nvPr/>
        </p:nvSpPr>
        <p:spPr bwMode="auto">
          <a:xfrm>
            <a:off x="179512" y="2636912"/>
            <a:ext cx="9100076"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indent="-177800" eaLnBrk="1" hangingPunct="1"/>
            <a:r>
              <a:rPr lang="ja-JP"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有効求人倍率・新規求人</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倍率</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出典：厚生労働省「職業安定業務</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統計」）</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9"/>
          <p:cNvSpPr>
            <a:spLocks noChangeArrowheads="1"/>
          </p:cNvSpPr>
          <p:nvPr/>
        </p:nvSpPr>
        <p:spPr bwMode="auto">
          <a:xfrm>
            <a:off x="5466747" y="6286054"/>
            <a:ext cx="198964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有効求人倍率はパートを</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含む</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pPr/>
              <a:t>19</a:t>
            </a:fld>
            <a:endParaRPr kumimoji="1" lang="ja-JP" altLang="en-US"/>
          </a:p>
        </p:txBody>
      </p:sp>
      <p:graphicFrame>
        <p:nvGraphicFramePr>
          <p:cNvPr id="14" name="表 13"/>
          <p:cNvGraphicFramePr>
            <a:graphicFrameLocks noGrp="1"/>
          </p:cNvGraphicFramePr>
          <p:nvPr>
            <p:extLst>
              <p:ext uri="{D42A27DB-BD31-4B8C-83A1-F6EECF244321}">
                <p14:modId xmlns:p14="http://schemas.microsoft.com/office/powerpoint/2010/main" val="691654239"/>
              </p:ext>
            </p:extLst>
          </p:nvPr>
        </p:nvGraphicFramePr>
        <p:xfrm>
          <a:off x="5364088" y="3501006"/>
          <a:ext cx="3641756" cy="2520281"/>
        </p:xfrm>
        <a:graphic>
          <a:graphicData uri="http://schemas.openxmlformats.org/drawingml/2006/table">
            <a:tbl>
              <a:tblPr/>
              <a:tblGrid>
                <a:gridCol w="316003"/>
                <a:gridCol w="316003"/>
                <a:gridCol w="316003"/>
                <a:gridCol w="316003"/>
                <a:gridCol w="318343"/>
                <a:gridCol w="318343"/>
                <a:gridCol w="318343"/>
                <a:gridCol w="270589"/>
                <a:gridCol w="72008"/>
                <a:gridCol w="291749"/>
                <a:gridCol w="212307"/>
                <a:gridCol w="422040"/>
                <a:gridCol w="154022"/>
              </a:tblGrid>
              <a:tr h="243377">
                <a:tc gridSpan="4">
                  <a:txBody>
                    <a:bodyPr/>
                    <a:lstStyle/>
                    <a:p>
                      <a:pPr algn="l" fontAlgn="ctr"/>
                      <a:r>
                        <a:rPr lang="zh-TW"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＜新規求人倍率＞</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1000" b="0" i="0" u="none" strike="noStrike">
                          <a:solidFill>
                            <a:srgbClr val="000000"/>
                          </a:solidFill>
                          <a:effectLst/>
                          <a:latin typeface="Meiryo UI"/>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000" b="0" i="0" u="none" strike="noStrike">
                          <a:solidFill>
                            <a:srgbClr val="000000"/>
                          </a:solidFill>
                          <a:effectLst/>
                          <a:latin typeface="Meiryo UI"/>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000" b="0" i="0" u="none" strike="noStrike">
                          <a:solidFill>
                            <a:srgbClr val="000000"/>
                          </a:solidFill>
                          <a:effectLst/>
                          <a:latin typeface="Meiryo UI"/>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000" b="0" i="0" u="none" strike="noStrike">
                          <a:solidFill>
                            <a:srgbClr val="000000"/>
                          </a:solidFill>
                          <a:effectLst/>
                          <a:latin typeface="Meiryo UI"/>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000" b="0" i="0" u="none" strike="noStrike">
                          <a:solidFill>
                            <a:srgbClr val="000000"/>
                          </a:solidFill>
                          <a:effectLst/>
                          <a:latin typeface="Meiryo UI"/>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Meiryo UI"/>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gridSpan="3">
                  <a:txBody>
                    <a:bodyPr/>
                    <a:lstStyle/>
                    <a:p>
                      <a:pPr algn="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（単位：倍</a:t>
                      </a:r>
                      <a:r>
                        <a:rPr lang="ja-JP" altLang="en-US" sz="1000" b="0" i="0" u="none" strike="noStrike" dirty="0">
                          <a:solidFill>
                            <a:srgbClr val="000000"/>
                          </a:solidFill>
                          <a:effectLst/>
                          <a:latin typeface="Meiryo UI"/>
                        </a:rPr>
                        <a:t>）</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hMerge="1">
                  <a:txBody>
                    <a:bodyPr/>
                    <a:lstStyle/>
                    <a:p>
                      <a:pPr algn="r" fontAlgn="ctr"/>
                      <a:endParaRPr lang="ja-JP" altLang="en-US" sz="1000" b="0" i="0" u="none" strike="noStrike" dirty="0">
                        <a:solidFill>
                          <a:srgbClr val="000000"/>
                        </a:solidFill>
                        <a:effectLst/>
                        <a:latin typeface="Meiryo UI"/>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r>
              <a:tr h="222996">
                <a:tc rowSpan="2" gridSpan="2">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rowSpan="2" hMerge="1">
                  <a:txBody>
                    <a:bodyPr/>
                    <a:lstStyle/>
                    <a:p>
                      <a:endParaRPr kumimoji="1" lang="ja-JP" altLang="en-US"/>
                    </a:p>
                  </a:txBody>
                  <a:tcPr/>
                </a:tc>
                <a:tc gridSpan="6">
                  <a:txBody>
                    <a:bodyPr/>
                    <a:lstStyle/>
                    <a:p>
                      <a:pPr algn="ctr" fontAlgn="ctr"/>
                      <a:r>
                        <a:rPr 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H26</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年</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5">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H27</a:t>
                      </a: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年</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234732">
                <a:tc gridSpan="2" vMerge="1">
                  <a:txBody>
                    <a:bodyPr/>
                    <a:lstStyle/>
                    <a:p>
                      <a:endParaRPr kumimoji="1" lang="ja-JP" altLang="en-US"/>
                    </a:p>
                  </a:txBody>
                  <a:tcPr/>
                </a:tc>
                <a:tc hMerge="1" vMerge="1">
                  <a:txBody>
                    <a:bodyPr/>
                    <a:lstStyle/>
                    <a:p>
                      <a:endParaRPr kumimoji="1" lang="ja-JP" altLang="en-US"/>
                    </a:p>
                  </a:txBody>
                  <a:tcPr/>
                </a:tc>
                <a:tc gridSpan="2">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6</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月</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gridSpan="2">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9</a:t>
                      </a: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月</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gridSpan="2">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12</a:t>
                      </a: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月</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gridSpan="3">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3</a:t>
                      </a: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月</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hMerge="1">
                  <a:txBody>
                    <a:bodyPr/>
                    <a:lstStyle/>
                    <a:p>
                      <a:endParaRPr kumimoji="1" lang="ja-JP" altLang="en-US"/>
                    </a:p>
                  </a:txBody>
                  <a:tcPr/>
                </a:tc>
                <a:tc gridSpan="2">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6</a:t>
                      </a: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r>
              <a:tr h="234732">
                <a:tc gridSpan="2">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大阪府</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gridSpan="2">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gridSpan="2">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gridSpan="2">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gridSpan="3">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hMerge="1">
                  <a:txBody>
                    <a:bodyPr/>
                    <a:lstStyle/>
                    <a:p>
                      <a:endParaRPr kumimoji="1" lang="ja-JP" altLang="en-US"/>
                    </a:p>
                  </a:txBody>
                  <a:tcPr/>
                </a:tc>
                <a:tc gridSpan="2">
                  <a:txBody>
                    <a:bodyPr/>
                    <a:lstStyle/>
                    <a:p>
                      <a:pPr algn="ctr" fontAlgn="ct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1.86</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r>
              <a:tr h="222996">
                <a:tc gridSpan="2">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全国</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gridSpan="2">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gridSpan="2">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gridSpan="2">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gridSpan="3">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hMerge="1">
                  <a:txBody>
                    <a:bodyPr/>
                    <a:lstStyle/>
                    <a:p>
                      <a:endParaRPr kumimoji="1" lang="ja-JP" altLang="en-US"/>
                    </a:p>
                  </a:txBody>
                  <a:tcPr/>
                </a:tc>
                <a:tc gridSpan="2">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r>
              <a:tr h="222996">
                <a:tc>
                  <a:txBody>
                    <a:bodyPr/>
                    <a:lstStyle/>
                    <a:p>
                      <a:pPr algn="l" fontAlgn="ctr"/>
                      <a:r>
                        <a:rPr lang="ja-JP" altLang="en-US" sz="1000" b="0" i="0" u="none" strike="noStrike">
                          <a:solidFill>
                            <a:srgbClr val="000000"/>
                          </a:solidFill>
                          <a:effectLst/>
                          <a:latin typeface="Meiryo UI"/>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ja-JP" altLang="en-US" sz="1000" b="0" i="0" u="none" strike="noStrike">
                          <a:solidFill>
                            <a:srgbClr val="000000"/>
                          </a:solidFill>
                          <a:effectLst/>
                          <a:latin typeface="Meiryo UI"/>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ja-JP" altLang="en-US" sz="1000" b="0" i="0" u="none" strike="noStrike">
                          <a:solidFill>
                            <a:srgbClr val="000000"/>
                          </a:solidFill>
                          <a:effectLst/>
                          <a:latin typeface="Meiryo UI"/>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ja-JP" altLang="en-US" sz="1000" b="0" i="0" u="none" strike="noStrike">
                          <a:solidFill>
                            <a:srgbClr val="000000"/>
                          </a:solidFill>
                          <a:effectLst/>
                          <a:latin typeface="Meiryo UI"/>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ja-JP" altLang="en-US" sz="1000" b="0" i="0" u="none" strike="noStrike">
                          <a:solidFill>
                            <a:srgbClr val="000000"/>
                          </a:solidFill>
                          <a:effectLst/>
                          <a:latin typeface="Meiryo UI"/>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ja-JP" altLang="en-US" sz="1000" b="0" i="0" u="none" strike="noStrike">
                          <a:solidFill>
                            <a:srgbClr val="000000"/>
                          </a:solidFill>
                          <a:effectLst/>
                          <a:latin typeface="Meiryo UI"/>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ja-JP" altLang="en-US" sz="1000" b="0" i="0" u="none" strike="noStrike">
                          <a:solidFill>
                            <a:srgbClr val="000000"/>
                          </a:solidFill>
                          <a:effectLst/>
                          <a:latin typeface="Meiryo UI"/>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ja-JP" altLang="en-US" sz="1000" b="0" i="0" u="none" strike="noStrike">
                          <a:solidFill>
                            <a:srgbClr val="000000"/>
                          </a:solidFill>
                          <a:effectLst/>
                          <a:latin typeface="Meiryo UI"/>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gridSpan="2">
                  <a:txBody>
                    <a:bodyPr/>
                    <a:lstStyle/>
                    <a:p>
                      <a:pPr algn="l" fontAlgn="ctr"/>
                      <a:r>
                        <a:rPr lang="ja-JP" altLang="en-US" sz="1000" b="0" i="0" u="none" strike="noStrike">
                          <a:solidFill>
                            <a:srgbClr val="000000"/>
                          </a:solidFill>
                          <a:effectLst/>
                          <a:latin typeface="Meiryo UI"/>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kumimoji="1" lang="ja-JP" altLang="en-US"/>
                    </a:p>
                  </a:txBody>
                  <a:tcPr/>
                </a:tc>
                <a:tc>
                  <a:txBody>
                    <a:bodyPr/>
                    <a:lstStyle/>
                    <a:p>
                      <a:pPr algn="l" fontAlgn="ctr"/>
                      <a:r>
                        <a:rPr lang="ja-JP" altLang="en-US" sz="1000" b="0" i="0" u="none" strike="noStrike">
                          <a:solidFill>
                            <a:srgbClr val="000000"/>
                          </a:solidFill>
                          <a:effectLst/>
                          <a:latin typeface="Meiryo UI"/>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ja-JP" altLang="en-US" sz="1000" b="0" i="0" u="none" strike="noStrike" dirty="0">
                          <a:solidFill>
                            <a:srgbClr val="000000"/>
                          </a:solidFill>
                          <a:effectLst/>
                          <a:latin typeface="Meiryo UI"/>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ja-JP" altLang="en-US" sz="1000" b="0" i="0" u="none" strike="noStrike">
                          <a:solidFill>
                            <a:srgbClr val="000000"/>
                          </a:solidFill>
                          <a:effectLst/>
                          <a:latin typeface="Meiryo UI"/>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r>
              <a:tr h="222996">
                <a:tc gridSpan="4">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＜有効求人倍率＞</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1000" b="0" i="0" u="none" strike="noStrike">
                          <a:solidFill>
                            <a:srgbClr val="000000"/>
                          </a:solidFill>
                          <a:effectLst/>
                          <a:latin typeface="Meiryo UI"/>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000" b="0" i="0" u="none" strike="noStrike">
                          <a:solidFill>
                            <a:srgbClr val="000000"/>
                          </a:solidFill>
                          <a:effectLst/>
                          <a:latin typeface="Meiryo UI"/>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000" b="0" i="0" u="none" strike="noStrike">
                          <a:solidFill>
                            <a:srgbClr val="000000"/>
                          </a:solidFill>
                          <a:effectLst/>
                          <a:latin typeface="Meiryo UI"/>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000" b="0" i="0" u="none" strike="noStrike">
                          <a:solidFill>
                            <a:srgbClr val="000000"/>
                          </a:solidFill>
                          <a:effectLst/>
                          <a:latin typeface="Meiryo UI"/>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gridSpan="2">
                  <a:txBody>
                    <a:bodyPr/>
                    <a:lstStyle/>
                    <a:p>
                      <a:pPr algn="l" fontAlgn="ctr"/>
                      <a:r>
                        <a:rPr lang="ja-JP" altLang="en-US" sz="1000" b="0" i="0" u="none" strike="noStrike">
                          <a:solidFill>
                            <a:srgbClr val="000000"/>
                          </a:solidFill>
                          <a:effectLst/>
                          <a:latin typeface="Meiryo UI"/>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l" fontAlgn="ctr"/>
                      <a:r>
                        <a:rPr lang="ja-JP" altLang="en-US" sz="1000" b="0" i="0" u="none" strike="noStrike">
                          <a:solidFill>
                            <a:srgbClr val="000000"/>
                          </a:solidFill>
                          <a:effectLst/>
                          <a:latin typeface="Meiryo UI"/>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Meiryo UI"/>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000" b="0" i="0" u="none" strike="noStrike">
                          <a:solidFill>
                            <a:srgbClr val="000000"/>
                          </a:solidFill>
                          <a:effectLst/>
                          <a:latin typeface="Meiryo UI"/>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r>
              <a:tr h="222996">
                <a:tc rowSpan="2" gridSpan="2">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rowSpan="2" hMerge="1">
                  <a:txBody>
                    <a:bodyPr/>
                    <a:lstStyle/>
                    <a:p>
                      <a:endParaRPr kumimoji="1" lang="ja-JP" altLang="en-US"/>
                    </a:p>
                  </a:txBody>
                  <a:tcPr/>
                </a:tc>
                <a:tc gridSpan="6">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H26</a:t>
                      </a: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年</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5">
                  <a:txBody>
                    <a:bodyPr/>
                    <a:lstStyle/>
                    <a:p>
                      <a:pPr algn="ctr" fontAlgn="ctr"/>
                      <a:r>
                        <a:rPr 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H27</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年</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234732">
                <a:tc gridSpan="2" vMerge="1">
                  <a:txBody>
                    <a:bodyPr/>
                    <a:lstStyle/>
                    <a:p>
                      <a:endParaRPr kumimoji="1" lang="ja-JP" altLang="en-US"/>
                    </a:p>
                  </a:txBody>
                  <a:tcPr/>
                </a:tc>
                <a:tc hMerge="1" vMerge="1">
                  <a:txBody>
                    <a:bodyPr/>
                    <a:lstStyle/>
                    <a:p>
                      <a:endParaRPr kumimoji="1" lang="ja-JP" altLang="en-US"/>
                    </a:p>
                  </a:txBody>
                  <a:tcPr/>
                </a:tc>
                <a:tc gridSpan="2">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6</a:t>
                      </a: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月</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gridSpan="2">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9</a:t>
                      </a: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月</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gridSpan="2">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12</a:t>
                      </a: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月</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gridSpan="3">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3</a:t>
                      </a: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月</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hMerge="1">
                  <a:txBody>
                    <a:bodyPr/>
                    <a:lstStyle/>
                    <a:p>
                      <a:endParaRPr kumimoji="1" lang="ja-JP" altLang="en-US"/>
                    </a:p>
                  </a:txBody>
                  <a:tcPr/>
                </a:tc>
                <a:tc gridSpan="2">
                  <a:txBody>
                    <a:bodyPr/>
                    <a:lstStyle/>
                    <a:p>
                      <a:pPr algn="ctr" fontAlgn="ct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6</a:t>
                      </a: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r>
              <a:tr h="234732">
                <a:tc gridSpan="2">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大阪府</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gridSpan="2">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gridSpan="2">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gridSpan="2">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gridSpan="3">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hMerge="1">
                  <a:txBody>
                    <a:bodyPr/>
                    <a:lstStyle/>
                    <a:p>
                      <a:endParaRPr kumimoji="1" lang="ja-JP" altLang="en-US"/>
                    </a:p>
                  </a:txBody>
                  <a:tcPr/>
                </a:tc>
                <a:tc gridSpan="2">
                  <a:txBody>
                    <a:bodyPr/>
                    <a:lstStyle/>
                    <a:p>
                      <a:pPr algn="ctr" fontAlgn="ct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1.19</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r>
              <a:tr h="222996">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全国</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gridSpan="2">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gridSpan="2">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gridSpan="2">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gridSpan="3">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hMerge="1">
                  <a:txBody>
                    <a:bodyPr/>
                    <a:lstStyle/>
                    <a:p>
                      <a:endParaRPr kumimoji="1" lang="ja-JP" altLang="en-US"/>
                    </a:p>
                  </a:txBody>
                  <a:tcPr/>
                </a:tc>
                <a:tc gridSpan="2">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r>
            </a:tbl>
          </a:graphicData>
        </a:graphic>
      </p:graphicFrame>
      <p:graphicFrame>
        <p:nvGraphicFramePr>
          <p:cNvPr id="12" name="グラフ 11"/>
          <p:cNvGraphicFramePr>
            <a:graphicFrameLocks/>
          </p:cNvGraphicFramePr>
          <p:nvPr>
            <p:extLst>
              <p:ext uri="{D42A27DB-BD31-4B8C-83A1-F6EECF244321}">
                <p14:modId xmlns:p14="http://schemas.microsoft.com/office/powerpoint/2010/main" val="3226036135"/>
              </p:ext>
            </p:extLst>
          </p:nvPr>
        </p:nvGraphicFramePr>
        <p:xfrm>
          <a:off x="169116" y="2694273"/>
          <a:ext cx="5355660" cy="414829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214377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031244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テキスト ボックス 2"/>
          <p:cNvSpPr txBox="1"/>
          <p:nvPr/>
        </p:nvSpPr>
        <p:spPr>
          <a:xfrm>
            <a:off x="251520" y="148570"/>
            <a:ext cx="7848872" cy="400110"/>
          </a:xfrm>
          <a:prstGeom prst="rect">
            <a:avLst/>
          </a:prstGeom>
          <a:noFill/>
        </p:spPr>
        <p:txBody>
          <a:bodyPr wrap="square" rtlCol="0">
            <a:spAutoFit/>
          </a:bodyPr>
          <a:lstStyle/>
          <a:p>
            <a:r>
              <a:rPr lang="en-US" altLang="ja-JP" sz="2000" dirty="0">
                <a:latin typeface="Meiryo UI" panose="020B0604030504040204" pitchFamily="50" charset="-128"/>
                <a:ea typeface="Meiryo UI" panose="020B0604030504040204" pitchFamily="50" charset="-128"/>
                <a:cs typeface="Meiryo UI" panose="020B0604030504040204" pitchFamily="50" charset="-128"/>
              </a:rPr>
              <a:t>3</a:t>
            </a:r>
            <a:r>
              <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集客、人流・物流　　 訪日外国人・貨物取扱量の達成状況</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269592" y="764703"/>
            <a:ext cx="8564944" cy="5668887"/>
          </a:xfrm>
          <a:prstGeom prst="rect">
            <a:avLst/>
          </a:prstGeom>
          <a:noFill/>
          <a:ln w="76200" cap="flat" cmpd="thickThin" algn="ctr">
            <a:solidFill>
              <a:sysClr val="windowText" lastClr="000000"/>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lvl="0">
              <a:lnSpc>
                <a:spcPts val="2500"/>
              </a:lnSpc>
              <a:defRPr/>
            </a:pPr>
            <a:r>
              <a:rPr kumimoji="0" lang="en-US" altLang="ja-JP"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目標</a:t>
            </a:r>
            <a:r>
              <a:rPr kumimoji="0" lang="en-US" altLang="ja-JP"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p>
          <a:p>
            <a:pPr lvl="0">
              <a:lnSpc>
                <a:spcPts val="2500"/>
              </a:lnSpc>
              <a:defRPr/>
            </a:pPr>
            <a:r>
              <a:rPr kumimoji="0" lang="ja-JP" altLang="en-US" kern="100" dirty="0">
                <a:latin typeface="Meiryo UI" panose="020B0604030504040204" pitchFamily="50" charset="-128"/>
                <a:ea typeface="Meiryo UI" panose="020B0604030504040204" pitchFamily="50" charset="-128"/>
                <a:cs typeface="Meiryo UI" panose="020B0604030504040204" pitchFamily="50" charset="-128"/>
              </a:rPr>
              <a:t>　</a:t>
            </a:r>
            <a:r>
              <a:rPr kumimoji="0" lang="ja-JP" altLang="en-US" kern="100" dirty="0" smtClean="0">
                <a:latin typeface="Meiryo UI" panose="020B0604030504040204" pitchFamily="50" charset="-128"/>
                <a:ea typeface="Meiryo UI" panose="020B0604030504040204" pitchFamily="50" charset="-128"/>
                <a:cs typeface="Meiryo UI" panose="020B0604030504040204" pitchFamily="50" charset="-128"/>
              </a:rPr>
              <a:t>訪日</a:t>
            </a:r>
            <a:r>
              <a:rPr kumimoji="0" lang="ja-JP" altLang="en-US" kern="100" dirty="0">
                <a:latin typeface="Meiryo UI" panose="020B0604030504040204" pitchFamily="50" charset="-128"/>
                <a:ea typeface="Meiryo UI" panose="020B0604030504040204" pitchFamily="50" charset="-128"/>
                <a:cs typeface="Meiryo UI" panose="020B0604030504040204" pitchFamily="50" charset="-128"/>
              </a:rPr>
              <a:t>外国人　</a:t>
            </a:r>
            <a:r>
              <a:rPr kumimoji="0" lang="ja-JP" altLang="en-US" kern="100" dirty="0" smtClean="0">
                <a:latin typeface="Meiryo UI" panose="020B0604030504040204" pitchFamily="50" charset="-128"/>
                <a:ea typeface="Meiryo UI" panose="020B0604030504040204" pitchFamily="50" charset="-128"/>
                <a:cs typeface="Meiryo UI" panose="020B0604030504040204" pitchFamily="50" charset="-128"/>
              </a:rPr>
              <a:t>　</a:t>
            </a:r>
            <a:r>
              <a:rPr kumimoji="0" lang="en-US" altLang="ja-JP" kern="100" dirty="0" smtClean="0">
                <a:latin typeface="Meiryo UI" panose="020B0604030504040204" pitchFamily="50" charset="-128"/>
                <a:ea typeface="Meiryo UI" panose="020B0604030504040204" pitchFamily="50" charset="-128"/>
                <a:cs typeface="Meiryo UI" panose="020B0604030504040204" pitchFamily="50" charset="-128"/>
              </a:rPr>
              <a:t>2020</a:t>
            </a:r>
            <a:r>
              <a:rPr kumimoji="0" lang="ja-JP" altLang="en-US" kern="100" dirty="0">
                <a:latin typeface="Meiryo UI" panose="020B0604030504040204" pitchFamily="50" charset="-128"/>
                <a:ea typeface="Meiryo UI" panose="020B0604030504040204" pitchFamily="50" charset="-128"/>
                <a:cs typeface="Meiryo UI" panose="020B0604030504040204" pitchFamily="50" charset="-128"/>
              </a:rPr>
              <a:t>年</a:t>
            </a:r>
            <a:r>
              <a:rPr kumimoji="0" lang="ja-JP" altLang="en-US" kern="100" dirty="0" smtClean="0">
                <a:latin typeface="Meiryo UI" panose="020B0604030504040204" pitchFamily="50" charset="-128"/>
                <a:ea typeface="Meiryo UI" panose="020B0604030504040204" pitchFamily="50" charset="-128"/>
                <a:cs typeface="Meiryo UI" panose="020B0604030504040204" pitchFamily="50" charset="-128"/>
              </a:rPr>
              <a:t>に、年間</a:t>
            </a:r>
            <a:r>
              <a:rPr kumimoji="0" lang="en-US" altLang="ja-JP" kern="100" dirty="0">
                <a:latin typeface="Meiryo UI" panose="020B0604030504040204" pitchFamily="50" charset="-128"/>
                <a:ea typeface="Meiryo UI" panose="020B0604030504040204" pitchFamily="50" charset="-128"/>
                <a:cs typeface="Meiryo UI" panose="020B0604030504040204" pitchFamily="50" charset="-128"/>
              </a:rPr>
              <a:t>650</a:t>
            </a:r>
            <a:r>
              <a:rPr kumimoji="0" lang="ja-JP" altLang="en-US" kern="100" dirty="0">
                <a:latin typeface="Meiryo UI" panose="020B0604030504040204" pitchFamily="50" charset="-128"/>
                <a:ea typeface="Meiryo UI" panose="020B0604030504040204" pitchFamily="50" charset="-128"/>
                <a:cs typeface="Meiryo UI" panose="020B0604030504040204" pitchFamily="50" charset="-128"/>
              </a:rPr>
              <a:t>万人が大阪に</a:t>
            </a:r>
          </a:p>
          <a:p>
            <a:pPr lvl="0">
              <a:lnSpc>
                <a:spcPts val="2500"/>
              </a:lnSpc>
              <a:defRPr/>
            </a:pPr>
            <a:r>
              <a:rPr kumimoji="0" lang="ja-JP" altLang="en-US" kern="100" dirty="0">
                <a:latin typeface="Meiryo UI" panose="020B0604030504040204" pitchFamily="50" charset="-128"/>
                <a:ea typeface="Meiryo UI" panose="020B0604030504040204" pitchFamily="50" charset="-128"/>
                <a:cs typeface="Meiryo UI" panose="020B0604030504040204" pitchFamily="50" charset="-128"/>
              </a:rPr>
              <a:t>　</a:t>
            </a:r>
            <a:r>
              <a:rPr kumimoji="0" lang="ja-JP" altLang="en-US" kern="100" dirty="0" smtClean="0">
                <a:latin typeface="Meiryo UI" panose="020B0604030504040204" pitchFamily="50" charset="-128"/>
                <a:ea typeface="Meiryo UI" panose="020B0604030504040204" pitchFamily="50" charset="-128"/>
                <a:cs typeface="Meiryo UI" panose="020B0604030504040204" pitchFamily="50" charset="-128"/>
              </a:rPr>
              <a:t>貨物</a:t>
            </a:r>
            <a:r>
              <a:rPr kumimoji="0" lang="ja-JP" altLang="en-US" kern="100" dirty="0">
                <a:latin typeface="Meiryo UI" panose="020B0604030504040204" pitchFamily="50" charset="-128"/>
                <a:ea typeface="Meiryo UI" panose="020B0604030504040204" pitchFamily="50" charset="-128"/>
                <a:cs typeface="Meiryo UI" panose="020B0604030504040204" pitchFamily="50" charset="-128"/>
              </a:rPr>
              <a:t>取扱量　</a:t>
            </a:r>
            <a:r>
              <a:rPr kumimoji="0" lang="ja-JP" altLang="en-US" kern="100" dirty="0" smtClean="0">
                <a:latin typeface="Meiryo UI" panose="020B0604030504040204" pitchFamily="50" charset="-128"/>
                <a:ea typeface="Meiryo UI" panose="020B0604030504040204" pitchFamily="50" charset="-128"/>
                <a:cs typeface="Meiryo UI" panose="020B0604030504040204" pitchFamily="50" charset="-128"/>
              </a:rPr>
              <a:t>　</a:t>
            </a:r>
            <a:r>
              <a:rPr kumimoji="0" lang="en-US" altLang="ja-JP" kern="100" dirty="0" smtClean="0">
                <a:latin typeface="Meiryo UI" panose="020B0604030504040204" pitchFamily="50" charset="-128"/>
                <a:ea typeface="Meiryo UI" panose="020B0604030504040204" pitchFamily="50" charset="-128"/>
                <a:cs typeface="Meiryo UI" panose="020B0604030504040204" pitchFamily="50" charset="-128"/>
              </a:rPr>
              <a:t>2020</a:t>
            </a:r>
            <a:r>
              <a:rPr kumimoji="0" lang="ja-JP" altLang="en-US" kern="100" dirty="0">
                <a:latin typeface="Meiryo UI" panose="020B0604030504040204" pitchFamily="50" charset="-128"/>
                <a:ea typeface="Meiryo UI" panose="020B0604030504040204" pitchFamily="50" charset="-128"/>
                <a:cs typeface="Meiryo UI" panose="020B0604030504040204" pitchFamily="50" charset="-128"/>
              </a:rPr>
              <a:t>年</a:t>
            </a:r>
            <a:r>
              <a:rPr kumimoji="0" lang="ja-JP" altLang="en-US" kern="100" dirty="0" smtClean="0">
                <a:latin typeface="Meiryo UI" panose="020B0604030504040204" pitchFamily="50" charset="-128"/>
                <a:ea typeface="Meiryo UI" panose="020B0604030504040204" pitchFamily="50" charset="-128"/>
                <a:cs typeface="Meiryo UI" panose="020B0604030504040204" pitchFamily="50" charset="-128"/>
              </a:rPr>
              <a:t>に、関空</a:t>
            </a:r>
            <a:r>
              <a:rPr kumimoji="0" lang="en-US" altLang="ja-JP" kern="100" dirty="0">
                <a:latin typeface="Meiryo UI" panose="020B0604030504040204" pitchFamily="50" charset="-128"/>
                <a:ea typeface="Meiryo UI" panose="020B0604030504040204" pitchFamily="50" charset="-128"/>
                <a:cs typeface="Meiryo UI" panose="020B0604030504040204" pitchFamily="50" charset="-128"/>
              </a:rPr>
              <a:t>123</a:t>
            </a:r>
            <a:r>
              <a:rPr kumimoji="0" lang="ja-JP" altLang="en-US" kern="100" dirty="0">
                <a:latin typeface="Meiryo UI" panose="020B0604030504040204" pitchFamily="50" charset="-128"/>
                <a:ea typeface="Meiryo UI" panose="020B0604030504040204" pitchFamily="50" charset="-128"/>
                <a:cs typeface="Meiryo UI" panose="020B0604030504040204" pitchFamily="50" charset="-128"/>
              </a:rPr>
              <a:t>万トン</a:t>
            </a:r>
            <a:r>
              <a:rPr kumimoji="0" lang="ja-JP" altLang="en-US" kern="100" dirty="0" smtClean="0">
                <a:latin typeface="Meiryo UI" panose="020B0604030504040204" pitchFamily="50" charset="-128"/>
                <a:ea typeface="Meiryo UI" panose="020B0604030504040204" pitchFamily="50" charset="-128"/>
                <a:cs typeface="Meiryo UI" panose="020B0604030504040204" pitchFamily="50" charset="-128"/>
              </a:rPr>
              <a:t>へ</a:t>
            </a:r>
            <a:r>
              <a:rPr kumimoji="0" lang="ja-JP" altLang="en-US" kern="100" dirty="0">
                <a:latin typeface="Meiryo UI" panose="020B0604030504040204" pitchFamily="50" charset="-128"/>
                <a:ea typeface="Meiryo UI" panose="020B0604030504040204" pitchFamily="50" charset="-128"/>
                <a:cs typeface="Meiryo UI" panose="020B0604030504040204" pitchFamily="50" charset="-128"/>
              </a:rPr>
              <a:t>　</a:t>
            </a:r>
            <a:r>
              <a:rPr kumimoji="0" lang="ja-JP" altLang="en-US" kern="100" dirty="0" smtClean="0">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400" kern="100" dirty="0" smtClean="0">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1400" kern="100" dirty="0" smtClean="0">
                <a:latin typeface="Meiryo UI" panose="020B0604030504040204" pitchFamily="50" charset="-128"/>
                <a:ea typeface="Meiryo UI" panose="020B0604030504040204" pitchFamily="50" charset="-128"/>
                <a:cs typeface="Meiryo UI" panose="020B0604030504040204" pitchFamily="50" charset="-128"/>
              </a:rPr>
              <a:t>2009</a:t>
            </a:r>
            <a:r>
              <a:rPr kumimoji="0" lang="ja-JP" altLang="en-US" sz="1400" kern="100" dirty="0" smtClean="0">
                <a:latin typeface="Meiryo UI" panose="020B0604030504040204" pitchFamily="50" charset="-128"/>
                <a:ea typeface="Meiryo UI" panose="020B0604030504040204" pitchFamily="50" charset="-128"/>
                <a:cs typeface="Meiryo UI" panose="020B0604030504040204" pitchFamily="50" charset="-128"/>
              </a:rPr>
              <a:t>年の</a:t>
            </a:r>
            <a:r>
              <a:rPr kumimoji="0" lang="en-US" altLang="ja-JP" sz="1400" kern="100" dirty="0" smtClean="0">
                <a:latin typeface="Meiryo UI" panose="020B0604030504040204" pitchFamily="50" charset="-128"/>
                <a:ea typeface="Meiryo UI" panose="020B0604030504040204" pitchFamily="50" charset="-128"/>
                <a:cs typeface="Meiryo UI" panose="020B0604030504040204" pitchFamily="50" charset="-128"/>
              </a:rPr>
              <a:t>63</a:t>
            </a:r>
            <a:r>
              <a:rPr kumimoji="0" lang="ja-JP" altLang="en-US" sz="1400" kern="100" dirty="0">
                <a:latin typeface="Meiryo UI" panose="020B0604030504040204" pitchFamily="50" charset="-128"/>
                <a:ea typeface="Meiryo UI" panose="020B0604030504040204" pitchFamily="50" charset="-128"/>
                <a:cs typeface="Meiryo UI" panose="020B0604030504040204" pitchFamily="50" charset="-128"/>
              </a:rPr>
              <a:t>万トンから</a:t>
            </a:r>
            <a:r>
              <a:rPr kumimoji="0" lang="en-US" altLang="ja-JP" sz="1400" kern="100" dirty="0">
                <a:latin typeface="Meiryo UI" panose="020B0604030504040204" pitchFamily="50" charset="-128"/>
                <a:ea typeface="Meiryo UI" panose="020B0604030504040204" pitchFamily="50" charset="-128"/>
                <a:cs typeface="Meiryo UI" panose="020B0604030504040204" pitchFamily="50" charset="-128"/>
              </a:rPr>
              <a:t>60</a:t>
            </a:r>
            <a:r>
              <a:rPr kumimoji="0" lang="ja-JP" altLang="en-US" sz="1400" kern="100" dirty="0">
                <a:latin typeface="Meiryo UI" panose="020B0604030504040204" pitchFamily="50" charset="-128"/>
                <a:ea typeface="Meiryo UI" panose="020B0604030504040204" pitchFamily="50" charset="-128"/>
                <a:cs typeface="Meiryo UI" panose="020B0604030504040204" pitchFamily="50" charset="-128"/>
              </a:rPr>
              <a:t>万トン増）</a:t>
            </a:r>
          </a:p>
          <a:p>
            <a:pPr marL="5384800" lvl="0" indent="-5384800">
              <a:lnSpc>
                <a:spcPts val="2500"/>
              </a:lnSpc>
              <a:defRPr/>
            </a:pPr>
            <a:r>
              <a:rPr kumimoji="0" lang="ja-JP" altLang="en-US" kern="100" dirty="0" smtClean="0">
                <a:latin typeface="Meiryo UI" panose="020B0604030504040204" pitchFamily="50" charset="-128"/>
                <a:ea typeface="Meiryo UI" panose="020B0604030504040204" pitchFamily="50" charset="-128"/>
                <a:cs typeface="Meiryo UI" panose="020B0604030504040204" pitchFamily="50" charset="-128"/>
              </a:rPr>
              <a:t>　　　　　　 　　　　</a:t>
            </a:r>
            <a:r>
              <a:rPr kumimoji="0" lang="en-US" altLang="ja-JP" kern="100" dirty="0" smtClean="0">
                <a:latin typeface="Meiryo UI" panose="020B0604030504040204" pitchFamily="50" charset="-128"/>
                <a:ea typeface="Meiryo UI" panose="020B0604030504040204" pitchFamily="50" charset="-128"/>
                <a:cs typeface="Meiryo UI" panose="020B0604030504040204" pitchFamily="50" charset="-128"/>
              </a:rPr>
              <a:t>2020</a:t>
            </a:r>
            <a:r>
              <a:rPr kumimoji="0" lang="ja-JP" altLang="en-US" kern="100" dirty="0">
                <a:latin typeface="Meiryo UI" panose="020B0604030504040204" pitchFamily="50" charset="-128"/>
                <a:ea typeface="Meiryo UI" panose="020B0604030504040204" pitchFamily="50" charset="-128"/>
                <a:cs typeface="Meiryo UI" panose="020B0604030504040204" pitchFamily="50" charset="-128"/>
              </a:rPr>
              <a:t>年</a:t>
            </a:r>
            <a:r>
              <a:rPr kumimoji="0" lang="ja-JP" altLang="en-US" kern="100" dirty="0" smtClean="0">
                <a:latin typeface="Meiryo UI" panose="020B0604030504040204" pitchFamily="50" charset="-128"/>
                <a:ea typeface="Meiryo UI" panose="020B0604030504040204" pitchFamily="50" charset="-128"/>
                <a:cs typeface="Meiryo UI" panose="020B0604030504040204" pitchFamily="50" charset="-128"/>
              </a:rPr>
              <a:t>に、阪神港</a:t>
            </a:r>
            <a:r>
              <a:rPr kumimoji="0" lang="en-US" altLang="ja-JP" kern="100" dirty="0">
                <a:latin typeface="Meiryo UI" panose="020B0604030504040204" pitchFamily="50" charset="-128"/>
                <a:ea typeface="Meiryo UI" panose="020B0604030504040204" pitchFamily="50" charset="-128"/>
                <a:cs typeface="Meiryo UI" panose="020B0604030504040204" pitchFamily="50" charset="-128"/>
              </a:rPr>
              <a:t>590</a:t>
            </a:r>
            <a:r>
              <a:rPr kumimoji="0" lang="ja-JP" altLang="en-US" kern="100" dirty="0" smtClean="0">
                <a:latin typeface="Meiryo UI" panose="020B0604030504040204" pitchFamily="50" charset="-128"/>
                <a:ea typeface="Meiryo UI" panose="020B0604030504040204" pitchFamily="50" charset="-128"/>
                <a:cs typeface="Meiryo UI" panose="020B0604030504040204" pitchFamily="50" charset="-128"/>
              </a:rPr>
              <a:t>万</a:t>
            </a:r>
            <a:r>
              <a:rPr kumimoji="0" lang="en-US" altLang="ja-JP" sz="1600" kern="100" dirty="0" smtClean="0">
                <a:latin typeface="Meiryo UI" panose="020B0604030504040204" pitchFamily="50" charset="-128"/>
                <a:ea typeface="Meiryo UI" panose="020B0604030504040204" pitchFamily="50" charset="-128"/>
                <a:cs typeface="Meiryo UI" panose="020B0604030504040204" pitchFamily="50" charset="-128"/>
              </a:rPr>
              <a:t>TEU</a:t>
            </a:r>
            <a:r>
              <a:rPr kumimoji="0" lang="en-US" altLang="ja-JP" sz="1100" kern="100" dirty="0" smtClean="0">
                <a:latin typeface="Meiryo UI" panose="020B0604030504040204" pitchFamily="50" charset="-128"/>
                <a:ea typeface="Meiryo UI" panose="020B0604030504040204" pitchFamily="50" charset="-128"/>
                <a:cs typeface="Meiryo UI" panose="020B0604030504040204" pitchFamily="50" charset="-128"/>
              </a:rPr>
              <a:t>※1</a:t>
            </a:r>
            <a:r>
              <a:rPr kumimoji="0" lang="ja-JP" altLang="en-US" kern="100" dirty="0" smtClean="0">
                <a:latin typeface="Meiryo UI" panose="020B0604030504040204" pitchFamily="50" charset="-128"/>
                <a:ea typeface="Meiryo UI" panose="020B0604030504040204" pitchFamily="50" charset="-128"/>
                <a:cs typeface="Meiryo UI" panose="020B0604030504040204" pitchFamily="50" charset="-128"/>
              </a:rPr>
              <a:t>へ　</a:t>
            </a:r>
            <a:r>
              <a:rPr kumimoji="0" lang="ja-JP" altLang="en-US" sz="1400" kern="100" dirty="0" smtClean="0">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1400" kern="100" dirty="0">
                <a:latin typeface="Meiryo UI" panose="020B0604030504040204" pitchFamily="50" charset="-128"/>
                <a:ea typeface="Meiryo UI" panose="020B0604030504040204" pitchFamily="50" charset="-128"/>
                <a:cs typeface="Meiryo UI" panose="020B0604030504040204" pitchFamily="50" charset="-128"/>
              </a:rPr>
              <a:t>2008</a:t>
            </a:r>
            <a:r>
              <a:rPr kumimoji="0" lang="ja-JP" altLang="en-US" sz="1400" kern="100" dirty="0" smtClean="0">
                <a:latin typeface="Meiryo UI" panose="020B0604030504040204" pitchFamily="50" charset="-128"/>
                <a:ea typeface="Meiryo UI" panose="020B0604030504040204" pitchFamily="50" charset="-128"/>
                <a:cs typeface="Meiryo UI" panose="020B0604030504040204" pitchFamily="50" charset="-128"/>
              </a:rPr>
              <a:t>年の</a:t>
            </a:r>
            <a:r>
              <a:rPr kumimoji="0" lang="en-US" altLang="ja-JP" sz="1400" kern="100" dirty="0" smtClean="0">
                <a:latin typeface="Meiryo UI" panose="020B0604030504040204" pitchFamily="50" charset="-128"/>
                <a:ea typeface="Meiryo UI" panose="020B0604030504040204" pitchFamily="50" charset="-128"/>
                <a:cs typeface="Meiryo UI" panose="020B0604030504040204" pitchFamily="50" charset="-128"/>
              </a:rPr>
              <a:t>400</a:t>
            </a:r>
            <a:r>
              <a:rPr kumimoji="0" lang="ja-JP" altLang="en-US" sz="1400" kern="100" dirty="0">
                <a:latin typeface="Meiryo UI" panose="020B0604030504040204" pitchFamily="50" charset="-128"/>
                <a:ea typeface="Meiryo UI" panose="020B0604030504040204" pitchFamily="50" charset="-128"/>
                <a:cs typeface="Meiryo UI" panose="020B0604030504040204" pitchFamily="50" charset="-128"/>
              </a:rPr>
              <a:t>万</a:t>
            </a:r>
            <a:r>
              <a:rPr kumimoji="0" lang="en-US" altLang="ja-JP" sz="1200" kern="100" dirty="0">
                <a:latin typeface="Meiryo UI" panose="020B0604030504040204" pitchFamily="50" charset="-128"/>
                <a:ea typeface="Meiryo UI" panose="020B0604030504040204" pitchFamily="50" charset="-128"/>
                <a:cs typeface="Meiryo UI" panose="020B0604030504040204" pitchFamily="50" charset="-128"/>
              </a:rPr>
              <a:t>TEU</a:t>
            </a:r>
            <a:r>
              <a:rPr kumimoji="0" lang="ja-JP" altLang="en-US" sz="1400" kern="100" dirty="0">
                <a:latin typeface="Meiryo UI" panose="020B0604030504040204" pitchFamily="50" charset="-128"/>
                <a:ea typeface="Meiryo UI" panose="020B0604030504040204" pitchFamily="50" charset="-128"/>
                <a:cs typeface="Meiryo UI" panose="020B0604030504040204" pitchFamily="50" charset="-128"/>
              </a:rPr>
              <a:t>から</a:t>
            </a:r>
            <a:r>
              <a:rPr kumimoji="0" lang="en-US" altLang="ja-JP" sz="1400" kern="100" dirty="0">
                <a:latin typeface="Meiryo UI" panose="020B0604030504040204" pitchFamily="50" charset="-128"/>
                <a:ea typeface="Meiryo UI" panose="020B0604030504040204" pitchFamily="50" charset="-128"/>
                <a:cs typeface="Meiryo UI" panose="020B0604030504040204" pitchFamily="50" charset="-128"/>
              </a:rPr>
              <a:t>190</a:t>
            </a:r>
            <a:r>
              <a:rPr kumimoji="0" lang="ja-JP" altLang="en-US" sz="1400" kern="100" dirty="0" smtClean="0">
                <a:latin typeface="Meiryo UI" panose="020B0604030504040204" pitchFamily="50" charset="-128"/>
                <a:ea typeface="Meiryo UI" panose="020B0604030504040204" pitchFamily="50" charset="-128"/>
                <a:cs typeface="Meiryo UI" panose="020B0604030504040204" pitchFamily="50" charset="-128"/>
              </a:rPr>
              <a:t>万</a:t>
            </a:r>
            <a:r>
              <a:rPr kumimoji="0" lang="en-US" altLang="ja-JP" sz="1400" kern="100" dirty="0" smtClean="0">
                <a:latin typeface="Meiryo UI" panose="020B0604030504040204" pitchFamily="50" charset="-128"/>
                <a:ea typeface="Meiryo UI" panose="020B0604030504040204" pitchFamily="50" charset="-128"/>
                <a:cs typeface="Meiryo UI" panose="020B0604030504040204" pitchFamily="50" charset="-128"/>
              </a:rPr>
              <a:t>TE</a:t>
            </a:r>
            <a:r>
              <a:rPr kumimoji="0" lang="en-US" altLang="ja-JP" sz="1400" kern="100" dirty="0">
                <a:latin typeface="Meiryo UI" panose="020B0604030504040204" pitchFamily="50" charset="-128"/>
                <a:ea typeface="Meiryo UI" panose="020B0604030504040204" pitchFamily="50" charset="-128"/>
                <a:cs typeface="Meiryo UI" panose="020B0604030504040204" pitchFamily="50" charset="-128"/>
              </a:rPr>
              <a:t>U</a:t>
            </a:r>
            <a:r>
              <a:rPr kumimoji="0" lang="ja-JP" altLang="en-US" sz="1400" kern="100" dirty="0" smtClean="0">
                <a:latin typeface="Meiryo UI" panose="020B0604030504040204" pitchFamily="50" charset="-128"/>
                <a:ea typeface="Meiryo UI" panose="020B0604030504040204" pitchFamily="50" charset="-128"/>
                <a:cs typeface="Meiryo UI" panose="020B0604030504040204" pitchFamily="50" charset="-128"/>
              </a:rPr>
              <a:t>増）</a:t>
            </a:r>
            <a:endParaRPr kumimoji="0" lang="en-US" altLang="ja-JP" sz="1400" kern="100" dirty="0" smtClean="0">
              <a:latin typeface="Meiryo UI" panose="020B0604030504040204" pitchFamily="50" charset="-128"/>
              <a:ea typeface="Meiryo UI" panose="020B0604030504040204" pitchFamily="50" charset="-128"/>
              <a:cs typeface="Meiryo UI" panose="020B0604030504040204" pitchFamily="50" charset="-128"/>
            </a:endParaRPr>
          </a:p>
          <a:p>
            <a:pPr marL="2155825" lvl="0" indent="-2155825">
              <a:defRPr/>
            </a:pPr>
            <a:endParaRPr kumimoji="0" lang="en-US" altLang="ja-JP" sz="1600"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altLang="ja-JP"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b="0" i="0" u="none" strike="noStrike" kern="1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現状</a:t>
            </a:r>
            <a:r>
              <a:rPr kumimoji="0" lang="en-US" altLang="ja-JP"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1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lvl="0">
              <a:defRPr/>
            </a:pPr>
            <a:endParaRPr kumimoji="0" lang="en-US" altLang="ja-JP" kern="100" dirty="0" smtClean="0">
              <a:latin typeface="Meiryo UI" panose="020B0604030504040204" pitchFamily="50" charset="-128"/>
              <a:ea typeface="Meiryo UI" panose="020B0604030504040204" pitchFamily="50" charset="-128"/>
              <a:cs typeface="Meiryo UI" panose="020B0604030504040204" pitchFamily="50" charset="-128"/>
            </a:endParaRPr>
          </a:p>
          <a:p>
            <a:pPr lvl="0">
              <a:defRPr/>
            </a:pPr>
            <a:endParaRPr kumimoji="0" lang="en-US" altLang="ja-JP" kern="100" dirty="0">
              <a:latin typeface="Meiryo UI" panose="020B0604030504040204" pitchFamily="50" charset="-128"/>
              <a:ea typeface="Meiryo UI" panose="020B0604030504040204" pitchFamily="50" charset="-128"/>
              <a:cs typeface="Meiryo UI" panose="020B0604030504040204" pitchFamily="50" charset="-128"/>
            </a:endParaRPr>
          </a:p>
          <a:p>
            <a:pPr lvl="0">
              <a:defRPr/>
            </a:pPr>
            <a:endParaRPr kumimoji="0" lang="en-US" altLang="ja-JP" kern="100" dirty="0" smtClean="0">
              <a:latin typeface="Meiryo UI" panose="020B0604030504040204" pitchFamily="50" charset="-128"/>
              <a:ea typeface="Meiryo UI" panose="020B0604030504040204" pitchFamily="50" charset="-128"/>
              <a:cs typeface="Meiryo UI" panose="020B0604030504040204" pitchFamily="50" charset="-128"/>
            </a:endParaRPr>
          </a:p>
          <a:p>
            <a:pPr>
              <a:defRPr/>
            </a:pPr>
            <a:r>
              <a:rPr kumimoji="0" lang="ja-JP" altLang="en-US" kern="100" dirty="0" smtClean="0">
                <a:latin typeface="Meiryo UI" panose="020B0604030504040204" pitchFamily="50" charset="-128"/>
                <a:ea typeface="Meiryo UI" panose="020B0604030504040204" pitchFamily="50" charset="-128"/>
                <a:cs typeface="Meiryo UI" panose="020B0604030504040204" pitchFamily="50" charset="-128"/>
              </a:rPr>
              <a:t>　</a:t>
            </a:r>
            <a:endParaRPr kumimoji="0" lang="en-US" altLang="ja-JP" kern="100" dirty="0" smtClean="0">
              <a:latin typeface="Meiryo UI" panose="020B0604030504040204" pitchFamily="50" charset="-128"/>
              <a:ea typeface="Meiryo UI" panose="020B0604030504040204" pitchFamily="50" charset="-128"/>
              <a:cs typeface="Meiryo UI" panose="020B0604030504040204" pitchFamily="50" charset="-128"/>
            </a:endParaRPr>
          </a:p>
          <a:p>
            <a:pPr>
              <a:defRPr/>
            </a:pPr>
            <a:r>
              <a:rPr kumimoji="0" lang="en-US" altLang="ja-JP" kern="100" dirty="0">
                <a:latin typeface="Meiryo UI" panose="020B0604030504040204" pitchFamily="50" charset="-128"/>
                <a:ea typeface="Meiryo UI" panose="020B0604030504040204" pitchFamily="50" charset="-128"/>
                <a:cs typeface="Meiryo UI" panose="020B0604030504040204" pitchFamily="50" charset="-128"/>
              </a:rPr>
              <a:t> </a:t>
            </a:r>
            <a:r>
              <a:rPr kumimoji="0" lang="en-US" altLang="ja-JP" kern="100" dirty="0" smtClean="0">
                <a:latin typeface="Meiryo UI" panose="020B0604030504040204" pitchFamily="50" charset="-128"/>
                <a:ea typeface="Meiryo UI" panose="020B0604030504040204" pitchFamily="50" charset="-128"/>
                <a:cs typeface="Meiryo UI" panose="020B0604030504040204" pitchFamily="50" charset="-128"/>
              </a:rPr>
              <a:t> </a:t>
            </a:r>
            <a:r>
              <a:rPr kumimoji="0" lang="ja-JP" altLang="en-US" kern="100" dirty="0">
                <a:latin typeface="Meiryo UI" panose="020B0604030504040204" pitchFamily="50" charset="-128"/>
                <a:ea typeface="Meiryo UI" panose="020B0604030504040204" pitchFamily="50" charset="-128"/>
                <a:cs typeface="Meiryo UI" panose="020B0604030504040204" pitchFamily="50" charset="-128"/>
              </a:rPr>
              <a:t>　</a:t>
            </a:r>
            <a:endParaRPr kumimoji="0" lang="en-US" altLang="ja-JP" kern="100" dirty="0" smtClean="0">
              <a:latin typeface="Meiryo UI" panose="020B0604030504040204" pitchFamily="50" charset="-128"/>
              <a:ea typeface="Meiryo UI" panose="020B0604030504040204" pitchFamily="50" charset="-128"/>
              <a:cs typeface="Meiryo UI" panose="020B0604030504040204" pitchFamily="50" charset="-128"/>
            </a:endParaRPr>
          </a:p>
          <a:p>
            <a:pPr>
              <a:defRPr/>
            </a:pPr>
            <a:endParaRPr kumimoji="0" lang="en-US" altLang="ja-JP" kern="100" dirty="0">
              <a:latin typeface="Meiryo UI" panose="020B0604030504040204" pitchFamily="50" charset="-128"/>
              <a:ea typeface="Meiryo UI" panose="020B0604030504040204" pitchFamily="50" charset="-128"/>
              <a:cs typeface="Meiryo UI" panose="020B0604030504040204" pitchFamily="50" charset="-128"/>
            </a:endParaRPr>
          </a:p>
          <a:p>
            <a:pPr>
              <a:defRPr/>
            </a:pPr>
            <a:endParaRPr kumimoji="0" lang="en-US" altLang="ja-JP" kern="100" dirty="0" smtClean="0">
              <a:latin typeface="Meiryo UI" panose="020B0604030504040204" pitchFamily="50" charset="-128"/>
              <a:ea typeface="Meiryo UI" panose="020B0604030504040204" pitchFamily="50" charset="-128"/>
              <a:cs typeface="Meiryo UI" panose="020B0604030504040204" pitchFamily="50" charset="-128"/>
            </a:endParaRPr>
          </a:p>
          <a:p>
            <a:pPr>
              <a:defRPr/>
            </a:pPr>
            <a:r>
              <a:rPr kumimoji="0" lang="ja-JP" altLang="en-US" kern="100" dirty="0" smtClean="0">
                <a:latin typeface="Meiryo UI" panose="020B0604030504040204" pitchFamily="50" charset="-128"/>
                <a:ea typeface="Meiryo UI" panose="020B0604030504040204" pitchFamily="50" charset="-128"/>
                <a:cs typeface="Meiryo UI" panose="020B0604030504040204" pitchFamily="50" charset="-128"/>
              </a:rPr>
              <a:t>　</a:t>
            </a:r>
            <a:endParaRPr kumimoji="0" lang="en-US" altLang="ja-JP" kern="100"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2732971825"/>
              </p:ext>
            </p:extLst>
          </p:nvPr>
        </p:nvGraphicFramePr>
        <p:xfrm>
          <a:off x="323528" y="2708920"/>
          <a:ext cx="8358711" cy="2285500"/>
        </p:xfrm>
        <a:graphic>
          <a:graphicData uri="http://schemas.openxmlformats.org/drawingml/2006/table">
            <a:tbl>
              <a:tblPr firstRow="1" bandRow="1">
                <a:tableStyleId>{5940675A-B579-460E-94D1-54222C63F5DA}</a:tableStyleId>
              </a:tblPr>
              <a:tblGrid>
                <a:gridCol w="2232248"/>
                <a:gridCol w="1300903"/>
                <a:gridCol w="1234780"/>
                <a:gridCol w="1234780"/>
                <a:gridCol w="1178000"/>
                <a:gridCol w="1178000"/>
              </a:tblGrid>
              <a:tr h="463448">
                <a:tc>
                  <a:txBody>
                    <a:bodyPr/>
                    <a:lstStyle/>
                    <a:p>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6">
                        <a:lumMod val="60000"/>
                        <a:lumOff val="40000"/>
                      </a:schemeClr>
                    </a:solidFill>
                  </a:tcPr>
                </a:tc>
                <a:tc>
                  <a:txBody>
                    <a:bodyPr/>
                    <a:lstStyle/>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2010</a:t>
                      </a:r>
                    </a:p>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H22</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6">
                        <a:lumMod val="60000"/>
                        <a:lumOff val="40000"/>
                      </a:schemeClr>
                    </a:solidFill>
                  </a:tcPr>
                </a:tc>
                <a:tc>
                  <a:txBody>
                    <a:bodyPr/>
                    <a:lstStyle/>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2011</a:t>
                      </a:r>
                    </a:p>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6">
                        <a:lumMod val="60000"/>
                        <a:lumOff val="40000"/>
                      </a:schemeClr>
                    </a:solidFill>
                  </a:tcPr>
                </a:tc>
                <a:tc>
                  <a:txBody>
                    <a:bodyPr/>
                    <a:lstStyle/>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2012</a:t>
                      </a:r>
                    </a:p>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6">
                        <a:lumMod val="60000"/>
                        <a:lumOff val="40000"/>
                      </a:schemeClr>
                    </a:solidFill>
                  </a:tcPr>
                </a:tc>
                <a:tc>
                  <a:txBody>
                    <a:bodyPr/>
                    <a:lstStyle/>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2013</a:t>
                      </a:r>
                    </a:p>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6">
                        <a:lumMod val="60000"/>
                        <a:lumOff val="40000"/>
                      </a:schemeClr>
                    </a:solidFill>
                  </a:tcPr>
                </a:tc>
                <a:tc>
                  <a:txBody>
                    <a:bodyPr/>
                    <a:lstStyle/>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2014</a:t>
                      </a:r>
                    </a:p>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6">
                        <a:lumMod val="60000"/>
                        <a:lumOff val="40000"/>
                      </a:schemeClr>
                    </a:solidFill>
                  </a:tcPr>
                </a:tc>
              </a:tr>
              <a:tr h="488356">
                <a:tc>
                  <a:txBody>
                    <a:bodyPr/>
                    <a:lstStyle/>
                    <a:p>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来阪外国人客数</a:t>
                      </a:r>
                      <a:endPar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235</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158</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4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263</a:t>
                      </a:r>
                      <a:r>
                        <a:rPr kumimoji="1" lang="ja-JP" altLang="en-US" sz="14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14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4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376</a:t>
                      </a:r>
                      <a:r>
                        <a:rPr kumimoji="1" lang="ja-JP" altLang="en-US" sz="14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14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630912">
                <a:tc>
                  <a:txBody>
                    <a:bodyPr/>
                    <a:lstStyle/>
                    <a:p>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関空貨物取扱量</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75</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万トン</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71</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万トン</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69</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万トン</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67</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万トン</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74</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万トン</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6480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阪神港貨物取扱量</a:t>
                      </a:r>
                      <a:endParaRPr kumimoji="0"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ja-JP" altLang="en-US" sz="12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（外貿コンテナ貨物取扱個数）</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400</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a:t>
                      </a: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TEU</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427</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a:t>
                      </a: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TEU</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419</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a:t>
                      </a: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TEU</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424</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a:t>
                      </a: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TEU</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422</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a:t>
                      </a: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TEU</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bl>
          </a:graphicData>
        </a:graphic>
      </p:graphicFrame>
      <p:sp>
        <p:nvSpPr>
          <p:cNvPr id="6" name="正方形/長方形 4"/>
          <p:cNvSpPr>
            <a:spLocks noChangeArrowheads="1"/>
          </p:cNvSpPr>
          <p:nvPr/>
        </p:nvSpPr>
        <p:spPr bwMode="auto">
          <a:xfrm>
            <a:off x="384085" y="5368760"/>
            <a:ext cx="827179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indent="-177800" eaLnBrk="1" hangingPunct="1"/>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TEU</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は</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フィートコンテナ換算個数。</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40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フィートコンテナ</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個は</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2TEU</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となる。</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pPr/>
              <a:t>20</a:t>
            </a:fld>
            <a:endParaRPr kumimoji="1" lang="ja-JP" altLang="en-US"/>
          </a:p>
        </p:txBody>
      </p:sp>
    </p:spTree>
    <p:extLst>
      <p:ext uri="{BB962C8B-B14F-4D97-AF65-F5344CB8AC3E}">
        <p14:creationId xmlns:p14="http://schemas.microsoft.com/office/powerpoint/2010/main" val="4292782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表 10"/>
          <p:cNvGraphicFramePr>
            <a:graphicFrameLocks noGrp="1"/>
          </p:cNvGraphicFramePr>
          <p:nvPr>
            <p:extLst>
              <p:ext uri="{D42A27DB-BD31-4B8C-83A1-F6EECF244321}">
                <p14:modId xmlns:p14="http://schemas.microsoft.com/office/powerpoint/2010/main" val="1817034897"/>
              </p:ext>
            </p:extLst>
          </p:nvPr>
        </p:nvGraphicFramePr>
        <p:xfrm>
          <a:off x="227108" y="3736776"/>
          <a:ext cx="5136978" cy="2337105"/>
        </p:xfrm>
        <a:graphic>
          <a:graphicData uri="http://schemas.openxmlformats.org/drawingml/2006/table">
            <a:tbl>
              <a:tblPr/>
              <a:tblGrid>
                <a:gridCol w="733854"/>
                <a:gridCol w="733854"/>
                <a:gridCol w="733854"/>
                <a:gridCol w="733854"/>
                <a:gridCol w="689396"/>
                <a:gridCol w="778312"/>
                <a:gridCol w="733854"/>
              </a:tblGrid>
              <a:tr h="459073">
                <a:tc>
                  <a:txBody>
                    <a:bodyPr/>
                    <a:lstStyle/>
                    <a:p>
                      <a:pPr algn="l" fontAlgn="ctr"/>
                      <a:r>
                        <a:rPr lang="ja-JP" altLang="en-US" sz="1000" b="0" i="0" u="none" strike="noStrike" dirty="0">
                          <a:solidFill>
                            <a:srgbClr val="000000"/>
                          </a:solidFill>
                          <a:effectLst/>
                          <a:latin typeface="Meiryo UI"/>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000" b="0" i="0" u="none" strike="noStrike">
                          <a:solidFill>
                            <a:srgbClr val="000000"/>
                          </a:solidFill>
                          <a:effectLst/>
                          <a:latin typeface="Meiryo UI"/>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000" b="0" i="0" u="none" strike="noStrike">
                          <a:solidFill>
                            <a:srgbClr val="000000"/>
                          </a:solidFill>
                          <a:effectLst/>
                          <a:latin typeface="Meiryo UI"/>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Meiryo UI"/>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Meiryo UI"/>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gridSpan="2">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smtClean="0">
                          <a:solidFill>
                            <a:srgbClr val="000000"/>
                          </a:solidFill>
                          <a:effectLst/>
                          <a:latin typeface="Meiryo UI"/>
                        </a:rPr>
                        <a:t>（単位：千人）</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ja-JP" altLang="en-US" sz="1000" b="0" i="0" u="none" strike="noStrike" dirty="0" smtClean="0">
                        <a:solidFill>
                          <a:srgbClr val="000000"/>
                        </a:solidFill>
                        <a:effectLst/>
                        <a:latin typeface="Meiryo U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r>
              <a:tr h="264316">
                <a:tc>
                  <a:txBody>
                    <a:bodyPr/>
                    <a:lstStyle/>
                    <a:p>
                      <a:pPr algn="l" fontAlgn="ctr"/>
                      <a:r>
                        <a:rPr lang="ja-JP" altLang="en-US" sz="1100" b="0" i="0" u="none" strike="noStrike" dirty="0">
                          <a:solidFill>
                            <a:srgbClr val="000000"/>
                          </a:solidFill>
                          <a:effectLst/>
                          <a:latin typeface="Meiryo U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r>
                        <a:rPr lang="en-US" sz="1100" b="0" i="0" u="none" strike="noStrike" dirty="0">
                          <a:solidFill>
                            <a:srgbClr val="000000"/>
                          </a:solidFill>
                          <a:effectLst/>
                          <a:latin typeface="Meiryo UI"/>
                        </a:rPr>
                        <a:t>H21</a:t>
                      </a:r>
                      <a:r>
                        <a:rPr lang="ja-JP" altLang="en-US" sz="1100" b="0" i="0" u="none" strike="noStrike" dirty="0">
                          <a:solidFill>
                            <a:srgbClr val="000000"/>
                          </a:solidFill>
                          <a:effectLst/>
                          <a:latin typeface="Meiryo UI"/>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r>
                        <a:rPr lang="en-US" sz="1100" b="0" i="0" u="none" strike="noStrike" dirty="0">
                          <a:solidFill>
                            <a:srgbClr val="000000"/>
                          </a:solidFill>
                          <a:effectLst/>
                          <a:latin typeface="Meiryo UI"/>
                        </a:rPr>
                        <a:t>H22</a:t>
                      </a:r>
                      <a:r>
                        <a:rPr lang="ja-JP" altLang="en-US" sz="1100" b="0" i="0" u="none" strike="noStrike" dirty="0">
                          <a:solidFill>
                            <a:srgbClr val="000000"/>
                          </a:solidFill>
                          <a:effectLst/>
                          <a:latin typeface="Meiryo UI"/>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r>
                        <a:rPr lang="en-US" sz="1100" b="0" i="0" u="none" strike="noStrike" dirty="0">
                          <a:solidFill>
                            <a:srgbClr val="000000"/>
                          </a:solidFill>
                          <a:effectLst/>
                          <a:latin typeface="Meiryo UI"/>
                        </a:rPr>
                        <a:t>H23</a:t>
                      </a:r>
                      <a:r>
                        <a:rPr lang="ja-JP" altLang="en-US" sz="1100" b="0" i="0" u="none" strike="noStrike" dirty="0">
                          <a:solidFill>
                            <a:srgbClr val="000000"/>
                          </a:solidFill>
                          <a:effectLst/>
                          <a:latin typeface="Meiryo UI"/>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r>
                        <a:rPr lang="en-US" sz="1100" b="0" i="0" u="none" strike="noStrike" dirty="0">
                          <a:solidFill>
                            <a:srgbClr val="000000"/>
                          </a:solidFill>
                          <a:effectLst/>
                          <a:latin typeface="Meiryo UI"/>
                        </a:rPr>
                        <a:t>H24</a:t>
                      </a:r>
                      <a:r>
                        <a:rPr lang="ja-JP" altLang="en-US" sz="1100" b="0" i="0" u="none" strike="noStrike" dirty="0">
                          <a:solidFill>
                            <a:srgbClr val="000000"/>
                          </a:solidFill>
                          <a:effectLst/>
                          <a:latin typeface="Meiryo UI"/>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r>
                        <a:rPr lang="en-US" sz="1100" b="0" i="0" u="none" strike="noStrike" dirty="0">
                          <a:solidFill>
                            <a:srgbClr val="000000"/>
                          </a:solidFill>
                          <a:effectLst/>
                          <a:latin typeface="Meiryo UI"/>
                        </a:rPr>
                        <a:t>H25</a:t>
                      </a:r>
                      <a:r>
                        <a:rPr lang="ja-JP" altLang="en-US" sz="1100" b="0" i="0" u="none" strike="noStrike" dirty="0">
                          <a:solidFill>
                            <a:srgbClr val="000000"/>
                          </a:solidFill>
                          <a:effectLst/>
                          <a:latin typeface="Meiryo UI"/>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r>
                        <a:rPr lang="en-US" altLang="ja-JP" sz="1100" b="0" i="0" u="none" strike="noStrike" dirty="0" smtClean="0">
                          <a:solidFill>
                            <a:srgbClr val="000000"/>
                          </a:solidFill>
                          <a:effectLst/>
                          <a:latin typeface="Meiryo UI"/>
                        </a:rPr>
                        <a:t>H26</a:t>
                      </a:r>
                      <a:r>
                        <a:rPr lang="ja-JP" altLang="en-US" sz="1100" b="0" i="0" u="none" strike="noStrike" dirty="0" smtClean="0">
                          <a:solidFill>
                            <a:srgbClr val="000000"/>
                          </a:solidFill>
                          <a:effectLst/>
                          <a:latin typeface="Meiryo UI"/>
                        </a:rPr>
                        <a:t>年</a:t>
                      </a:r>
                      <a:endParaRPr lang="ja-JP" altLang="en-US" sz="1100" b="0" i="0" u="none" strike="noStrike" dirty="0">
                        <a:solidFill>
                          <a:srgbClr val="000000"/>
                        </a:solidFill>
                        <a:effectLst/>
                        <a:latin typeface="Meiryo U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r>
              <a:tr h="264316">
                <a:tc>
                  <a:txBody>
                    <a:bodyPr/>
                    <a:lstStyle/>
                    <a:p>
                      <a:pPr algn="l" fontAlgn="ctr"/>
                      <a:r>
                        <a:rPr lang="ja-JP" altLang="en-US" sz="1100" b="0" i="0" u="none" strike="noStrike">
                          <a:solidFill>
                            <a:srgbClr val="000000"/>
                          </a:solidFill>
                          <a:effectLst/>
                          <a:latin typeface="Meiryo UI"/>
                        </a:rPr>
                        <a:t>韓国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n-US" altLang="ja-JP" sz="1100" b="0" i="0" u="none" strike="noStrike" dirty="0">
                          <a:solidFill>
                            <a:srgbClr val="000000"/>
                          </a:solidFill>
                          <a:effectLst/>
                          <a:latin typeface="Meiryo UI"/>
                        </a:rPr>
                        <a:t>366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dirty="0">
                          <a:solidFill>
                            <a:srgbClr val="000000"/>
                          </a:solidFill>
                          <a:effectLst/>
                          <a:latin typeface="Meiryo UI"/>
                        </a:rPr>
                        <a:t>589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dirty="0">
                          <a:solidFill>
                            <a:srgbClr val="000000"/>
                          </a:solidFill>
                          <a:effectLst/>
                          <a:latin typeface="Meiryo UI"/>
                        </a:rPr>
                        <a:t>370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a:solidFill>
                            <a:srgbClr val="000000"/>
                          </a:solidFill>
                          <a:effectLst/>
                          <a:latin typeface="Meiryo UI"/>
                        </a:rPr>
                        <a:t>448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dirty="0">
                          <a:solidFill>
                            <a:srgbClr val="000000"/>
                          </a:solidFill>
                          <a:effectLst/>
                          <a:latin typeface="Meiryo UI"/>
                        </a:rPr>
                        <a:t>578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dirty="0" smtClean="0">
                          <a:solidFill>
                            <a:srgbClr val="000000"/>
                          </a:solidFill>
                          <a:effectLst/>
                          <a:latin typeface="Meiryo UI"/>
                        </a:rPr>
                        <a:t>721</a:t>
                      </a:r>
                      <a:endParaRPr lang="en-US" altLang="ja-JP" sz="1100" b="0" i="0" u="none" strike="noStrike" dirty="0">
                        <a:solidFill>
                          <a:srgbClr val="000000"/>
                        </a:solidFill>
                        <a:effectLst/>
                        <a:latin typeface="Meiryo U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64316">
                <a:tc>
                  <a:txBody>
                    <a:bodyPr/>
                    <a:lstStyle/>
                    <a:p>
                      <a:pPr algn="l" fontAlgn="ctr"/>
                      <a:r>
                        <a:rPr lang="ja-JP" altLang="en-US" sz="1100" b="0" i="0" u="none" strike="noStrike">
                          <a:solidFill>
                            <a:srgbClr val="000000"/>
                          </a:solidFill>
                          <a:effectLst/>
                          <a:latin typeface="Meiryo UI"/>
                        </a:rPr>
                        <a:t>台湾</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n-US" altLang="ja-JP" sz="1100" b="0" i="0" u="none" strike="noStrike">
                          <a:solidFill>
                            <a:srgbClr val="000000"/>
                          </a:solidFill>
                          <a:effectLst/>
                          <a:latin typeface="Meiryo UI"/>
                        </a:rPr>
                        <a:t>243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a:solidFill>
                            <a:srgbClr val="000000"/>
                          </a:solidFill>
                          <a:effectLst/>
                          <a:latin typeface="Meiryo UI"/>
                        </a:rPr>
                        <a:t>301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dirty="0">
                          <a:solidFill>
                            <a:srgbClr val="000000"/>
                          </a:solidFill>
                          <a:effectLst/>
                          <a:latin typeface="Meiryo UI"/>
                        </a:rPr>
                        <a:t>241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dirty="0">
                          <a:solidFill>
                            <a:srgbClr val="000000"/>
                          </a:solidFill>
                          <a:effectLst/>
                          <a:latin typeface="Meiryo UI"/>
                        </a:rPr>
                        <a:t>305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dirty="0">
                          <a:solidFill>
                            <a:srgbClr val="000000"/>
                          </a:solidFill>
                          <a:effectLst/>
                          <a:latin typeface="Meiryo UI"/>
                        </a:rPr>
                        <a:t>531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dirty="0" smtClean="0">
                          <a:solidFill>
                            <a:srgbClr val="000000"/>
                          </a:solidFill>
                          <a:effectLst/>
                          <a:latin typeface="Meiryo UI"/>
                        </a:rPr>
                        <a:t>679</a:t>
                      </a:r>
                      <a:endParaRPr lang="en-US" altLang="ja-JP" sz="1100" b="0" i="0" u="none" strike="noStrike" dirty="0">
                        <a:solidFill>
                          <a:srgbClr val="000000"/>
                        </a:solidFill>
                        <a:effectLst/>
                        <a:latin typeface="Meiryo U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64316">
                <a:tc>
                  <a:txBody>
                    <a:bodyPr/>
                    <a:lstStyle/>
                    <a:p>
                      <a:pPr algn="l" fontAlgn="ctr"/>
                      <a:r>
                        <a:rPr lang="ja-JP" altLang="en-US" sz="1100" b="0" i="0" u="none" strike="noStrike">
                          <a:solidFill>
                            <a:srgbClr val="000000"/>
                          </a:solidFill>
                          <a:effectLst/>
                          <a:latin typeface="Meiryo UI"/>
                        </a:rPr>
                        <a:t>中国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n-US" altLang="ja-JP" sz="1100" b="0" i="0" u="none" strike="noStrike" dirty="0">
                          <a:solidFill>
                            <a:srgbClr val="000000"/>
                          </a:solidFill>
                          <a:effectLst/>
                          <a:latin typeface="Meiryo UI"/>
                        </a:rPr>
                        <a:t>422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a:solidFill>
                            <a:srgbClr val="000000"/>
                          </a:solidFill>
                          <a:effectLst/>
                          <a:latin typeface="Meiryo UI"/>
                        </a:rPr>
                        <a:t>732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dirty="0">
                          <a:solidFill>
                            <a:srgbClr val="000000"/>
                          </a:solidFill>
                          <a:effectLst/>
                          <a:latin typeface="Meiryo UI"/>
                        </a:rPr>
                        <a:t>502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dirty="0">
                          <a:solidFill>
                            <a:srgbClr val="000000"/>
                          </a:solidFill>
                          <a:effectLst/>
                          <a:latin typeface="Meiryo UI"/>
                        </a:rPr>
                        <a:t>615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dirty="0">
                          <a:solidFill>
                            <a:srgbClr val="000000"/>
                          </a:solidFill>
                          <a:effectLst/>
                          <a:latin typeface="Meiryo UI"/>
                        </a:rPr>
                        <a:t>529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dirty="0" smtClean="0">
                          <a:solidFill>
                            <a:srgbClr val="000000"/>
                          </a:solidFill>
                          <a:effectLst/>
                          <a:latin typeface="Meiryo UI"/>
                        </a:rPr>
                        <a:t>1,009</a:t>
                      </a:r>
                      <a:endParaRPr lang="en-US" altLang="ja-JP" sz="1100" b="0" i="0" u="none" strike="noStrike" dirty="0">
                        <a:solidFill>
                          <a:srgbClr val="000000"/>
                        </a:solidFill>
                        <a:effectLst/>
                        <a:latin typeface="Meiryo U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64316">
                <a:tc>
                  <a:txBody>
                    <a:bodyPr/>
                    <a:lstStyle/>
                    <a:p>
                      <a:pPr algn="l" fontAlgn="ctr"/>
                      <a:r>
                        <a:rPr lang="ja-JP" altLang="en-US" sz="1100" b="0" i="0" u="none" strike="noStrike">
                          <a:solidFill>
                            <a:srgbClr val="000000"/>
                          </a:solidFill>
                          <a:effectLst/>
                          <a:latin typeface="Meiryo UI"/>
                        </a:rPr>
                        <a:t>香港</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n-US" altLang="ja-JP" sz="1100" b="0" i="0" u="none" strike="noStrike">
                          <a:solidFill>
                            <a:srgbClr val="000000"/>
                          </a:solidFill>
                          <a:effectLst/>
                          <a:latin typeface="Meiryo UI"/>
                        </a:rPr>
                        <a:t>88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a:solidFill>
                            <a:srgbClr val="000000"/>
                          </a:solidFill>
                          <a:effectLst/>
                          <a:latin typeface="Meiryo UI"/>
                        </a:rPr>
                        <a:t>106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a:solidFill>
                            <a:srgbClr val="000000"/>
                          </a:solidFill>
                          <a:effectLst/>
                          <a:latin typeface="Meiryo UI"/>
                        </a:rPr>
                        <a:t>97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dirty="0">
                          <a:solidFill>
                            <a:srgbClr val="000000"/>
                          </a:solidFill>
                          <a:effectLst/>
                          <a:latin typeface="Meiryo UI"/>
                        </a:rPr>
                        <a:t>94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dirty="0">
                          <a:solidFill>
                            <a:srgbClr val="000000"/>
                          </a:solidFill>
                          <a:effectLst/>
                          <a:latin typeface="Meiryo UI"/>
                        </a:rPr>
                        <a:t>175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dirty="0" smtClean="0">
                          <a:solidFill>
                            <a:srgbClr val="000000"/>
                          </a:solidFill>
                          <a:effectLst/>
                          <a:latin typeface="Meiryo UI"/>
                        </a:rPr>
                        <a:t>266</a:t>
                      </a:r>
                      <a:endParaRPr lang="en-US" altLang="ja-JP" sz="1100" b="0" i="0" u="none" strike="noStrike" dirty="0">
                        <a:solidFill>
                          <a:srgbClr val="000000"/>
                        </a:solidFill>
                        <a:effectLst/>
                        <a:latin typeface="Meiryo U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78226">
                <a:tc>
                  <a:txBody>
                    <a:bodyPr/>
                    <a:lstStyle/>
                    <a:p>
                      <a:pPr algn="l" fontAlgn="ctr"/>
                      <a:r>
                        <a:rPr lang="ja-JP" altLang="en-US" sz="1100" b="0" i="0" u="none" strike="noStrike">
                          <a:solidFill>
                            <a:srgbClr val="000000"/>
                          </a:solidFill>
                          <a:effectLst/>
                          <a:latin typeface="Meiryo UI"/>
                        </a:rPr>
                        <a:t>アメリカ</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CE6F1"/>
                    </a:solidFill>
                  </a:tcPr>
                </a:tc>
                <a:tc>
                  <a:txBody>
                    <a:bodyPr/>
                    <a:lstStyle/>
                    <a:p>
                      <a:pPr algn="r" fontAlgn="ctr"/>
                      <a:r>
                        <a:rPr lang="en-US" altLang="ja-JP" sz="1100" b="0" i="0" u="none" strike="noStrike">
                          <a:solidFill>
                            <a:srgbClr val="000000"/>
                          </a:solidFill>
                          <a:effectLst/>
                          <a:latin typeface="Meiryo UI"/>
                        </a:rPr>
                        <a:t>120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a:solidFill>
                            <a:srgbClr val="000000"/>
                          </a:solidFill>
                          <a:effectLst/>
                          <a:latin typeface="Meiryo UI"/>
                        </a:rPr>
                        <a:t>118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a:solidFill>
                            <a:srgbClr val="000000"/>
                          </a:solidFill>
                          <a:effectLst/>
                          <a:latin typeface="Meiryo UI"/>
                        </a:rPr>
                        <a:t>89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dirty="0">
                          <a:solidFill>
                            <a:srgbClr val="000000"/>
                          </a:solidFill>
                          <a:effectLst/>
                          <a:latin typeface="Meiryo UI"/>
                        </a:rPr>
                        <a:t>94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dirty="0">
                          <a:solidFill>
                            <a:srgbClr val="000000"/>
                          </a:solidFill>
                          <a:effectLst/>
                          <a:latin typeface="Meiryo UI"/>
                        </a:rPr>
                        <a:t>120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dirty="0" smtClean="0">
                          <a:solidFill>
                            <a:srgbClr val="000000"/>
                          </a:solidFill>
                          <a:effectLst/>
                          <a:latin typeface="Meiryo UI"/>
                        </a:rPr>
                        <a:t>156</a:t>
                      </a:r>
                      <a:endParaRPr lang="en-US" altLang="ja-JP" sz="1100" b="0" i="0" u="none" strike="noStrike" dirty="0">
                        <a:solidFill>
                          <a:srgbClr val="000000"/>
                        </a:solidFill>
                        <a:effectLst/>
                        <a:latin typeface="Meiryo U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r>
              <a:tr h="278226">
                <a:tc>
                  <a:txBody>
                    <a:bodyPr/>
                    <a:lstStyle/>
                    <a:p>
                      <a:pPr algn="l" fontAlgn="ctr"/>
                      <a:r>
                        <a:rPr lang="ja-JP" altLang="en-US" sz="1100" b="0" i="0" u="none" strike="noStrike">
                          <a:solidFill>
                            <a:srgbClr val="000000"/>
                          </a:solidFill>
                          <a:effectLst/>
                          <a:latin typeface="Meiryo UI"/>
                        </a:rPr>
                        <a:t>全体</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n-US" altLang="ja-JP" sz="1100" b="0" i="0" u="none" strike="noStrike">
                          <a:solidFill>
                            <a:srgbClr val="000000"/>
                          </a:solidFill>
                          <a:effectLst/>
                          <a:latin typeface="Meiryo UI"/>
                        </a:rPr>
                        <a:t>1,698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a:solidFill>
                            <a:srgbClr val="000000"/>
                          </a:solidFill>
                          <a:effectLst/>
                          <a:latin typeface="Meiryo UI"/>
                        </a:rPr>
                        <a:t>2,349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a:solidFill>
                            <a:srgbClr val="000000"/>
                          </a:solidFill>
                          <a:effectLst/>
                          <a:latin typeface="Meiryo UI"/>
                        </a:rPr>
                        <a:t>1,583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dirty="0">
                          <a:solidFill>
                            <a:srgbClr val="000000"/>
                          </a:solidFill>
                          <a:effectLst/>
                          <a:latin typeface="Meiryo UI"/>
                        </a:rPr>
                        <a:t>2,028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dirty="0">
                          <a:solidFill>
                            <a:srgbClr val="000000"/>
                          </a:solidFill>
                          <a:effectLst/>
                          <a:latin typeface="Meiryo UI"/>
                        </a:rPr>
                        <a:t>2,625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dirty="0" smtClean="0">
                          <a:solidFill>
                            <a:srgbClr val="000000"/>
                          </a:solidFill>
                          <a:effectLst/>
                          <a:latin typeface="Meiryo UI"/>
                        </a:rPr>
                        <a:t>3,758</a:t>
                      </a:r>
                      <a:endParaRPr lang="en-US" altLang="ja-JP" sz="1100" b="0" i="0" u="none" strike="noStrike" dirty="0">
                        <a:solidFill>
                          <a:srgbClr val="000000"/>
                        </a:solidFill>
                        <a:effectLst/>
                        <a:latin typeface="Meiryo U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cxnSp>
        <p:nvCxnSpPr>
          <p:cNvPr id="5" name="直線コネクタ 4"/>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テキスト ボックス 2"/>
          <p:cNvSpPr txBox="1"/>
          <p:nvPr/>
        </p:nvSpPr>
        <p:spPr>
          <a:xfrm>
            <a:off x="251520" y="148570"/>
            <a:ext cx="7848872" cy="400110"/>
          </a:xfrm>
          <a:prstGeom prst="rect">
            <a:avLst/>
          </a:prstGeom>
          <a:noFill/>
        </p:spPr>
        <p:txBody>
          <a:bodyPr wrap="square" rtlCol="0">
            <a:spAutoFit/>
          </a:bodyPr>
          <a:lstStyle/>
          <a:p>
            <a:r>
              <a:rPr lang="en-US" altLang="ja-JP" sz="2000" dirty="0">
                <a:latin typeface="Meiryo UI" panose="020B0604030504040204" pitchFamily="50" charset="-128"/>
                <a:ea typeface="Meiryo UI" panose="020B0604030504040204" pitchFamily="50" charset="-128"/>
                <a:cs typeface="Meiryo UI" panose="020B0604030504040204" pitchFamily="50" charset="-128"/>
              </a:rPr>
              <a:t>3</a:t>
            </a:r>
            <a:r>
              <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集客、人流・物流　　現状分析　～集客（外国人旅客数）～</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角丸四角形 3"/>
          <p:cNvSpPr/>
          <p:nvPr/>
        </p:nvSpPr>
        <p:spPr>
          <a:xfrm>
            <a:off x="228126" y="764704"/>
            <a:ext cx="8712968" cy="1944216"/>
          </a:xfrm>
          <a:prstGeom prst="roundRect">
            <a:avLst>
              <a:gd name="adj" fmla="val 5749"/>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indent="-174625">
              <a:lnSpc>
                <a:spcPts val="2500"/>
              </a:lnSpc>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年に大阪府を訪れた外国人旅行者数は、</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370</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万人を突破し過去最高となった。</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500"/>
              </a:lnSpc>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要因には、円安や</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LCC</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（格安航空会社）の拡充、また中国や東南</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アジア諸国</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などへのビザ発給要件の緩和措置などが挙げられる。</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500"/>
              </a:lnSpc>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国籍別では、韓国</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・台湾・中国で</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割以上を</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占める結果となった。</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500"/>
              </a:lnSpc>
            </a:pP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H26</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年度の関西空港の外国人旅客数は</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699</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万人となり、</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年度と比較して</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倍と</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なり、開港以来過去最高となった。</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180527" y="3645024"/>
            <a:ext cx="5327577" cy="492443"/>
          </a:xfrm>
          <a:prstGeom prst="rect">
            <a:avLst/>
          </a:prstGeom>
        </p:spPr>
        <p:txBody>
          <a:bodyPr wrap="square">
            <a:spAutoFit/>
          </a:bodyPr>
          <a:lstStyle/>
          <a:p>
            <a:pPr marL="177800" indent="-177800"/>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来</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阪外客数</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の推移</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（出典</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：国際観光統計（</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JNTO)</a:t>
            </a:r>
            <a:r>
              <a:rPr lang="ja-JP" altLang="en-US" sz="1200" dirty="0" err="1"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消費動向（観光庁）より大阪府府民文化部作成</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p>
        </p:txBody>
      </p:sp>
      <p:graphicFrame>
        <p:nvGraphicFramePr>
          <p:cNvPr id="8" name="表 7"/>
          <p:cNvGraphicFramePr>
            <a:graphicFrameLocks noGrp="1"/>
          </p:cNvGraphicFramePr>
          <p:nvPr>
            <p:extLst>
              <p:ext uri="{D42A27DB-BD31-4B8C-83A1-F6EECF244321}">
                <p14:modId xmlns:p14="http://schemas.microsoft.com/office/powerpoint/2010/main" val="1045551459"/>
              </p:ext>
            </p:extLst>
          </p:nvPr>
        </p:nvGraphicFramePr>
        <p:xfrm>
          <a:off x="5724128" y="4189336"/>
          <a:ext cx="2666726" cy="1759944"/>
        </p:xfrm>
        <a:graphic>
          <a:graphicData uri="http://schemas.openxmlformats.org/drawingml/2006/table">
            <a:tbl>
              <a:tblPr firstRow="1" firstCol="1" bandRow="1"/>
              <a:tblGrid>
                <a:gridCol w="1248426"/>
                <a:gridCol w="1418300"/>
              </a:tblGrid>
              <a:tr h="273288">
                <a:tc>
                  <a:txBody>
                    <a:bodyPr/>
                    <a:lstStyle/>
                    <a:p>
                      <a:pPr algn="ctr">
                        <a:lnSpc>
                          <a:spcPct val="100000"/>
                        </a:lnSpc>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a:lnSpc>
                          <a:spcPct val="100000"/>
                        </a:lnSpc>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人数</a:t>
                      </a:r>
                      <a:endPar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r>
              <a:tr h="247776">
                <a:tc>
                  <a:txBody>
                    <a:bodyPr/>
                    <a:lstStyle/>
                    <a:p>
                      <a:pPr algn="ctr">
                        <a:lnSpc>
                          <a:spcPct val="100000"/>
                        </a:lnSpc>
                        <a:spcAft>
                          <a:spcPts val="0"/>
                        </a:spcAft>
                      </a:pP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H21</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Aft>
                          <a:spcPts val="0"/>
                        </a:spcAft>
                      </a:pP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289</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万人</a:t>
                      </a:r>
                      <a:endPar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776">
                <a:tc>
                  <a:txBody>
                    <a:bodyPr/>
                    <a:lstStyle/>
                    <a:p>
                      <a:pPr algn="ctr">
                        <a:lnSpc>
                          <a:spcPct val="100000"/>
                        </a:lnSpc>
                        <a:spcAft>
                          <a:spcPts val="0"/>
                        </a:spcAft>
                      </a:pP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H22</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Aft>
                          <a:spcPts val="0"/>
                        </a:spcAft>
                      </a:pP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347</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万人</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776">
                <a:tc>
                  <a:txBody>
                    <a:bodyPr/>
                    <a:lstStyle/>
                    <a:p>
                      <a:pPr algn="ctr">
                        <a:lnSpc>
                          <a:spcPct val="100000"/>
                        </a:lnSpc>
                        <a:spcAft>
                          <a:spcPts val="0"/>
                        </a:spcAft>
                      </a:pP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H23</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Aft>
                          <a:spcPts val="0"/>
                        </a:spcAft>
                      </a:pP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276</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万人</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776">
                <a:tc>
                  <a:txBody>
                    <a:bodyPr/>
                    <a:lstStyle/>
                    <a:p>
                      <a:pPr algn="ctr">
                        <a:lnSpc>
                          <a:spcPct val="100000"/>
                        </a:lnSpc>
                        <a:spcAft>
                          <a:spcPts val="0"/>
                        </a:spcAft>
                      </a:pP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H24</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Aft>
                          <a:spcPts val="0"/>
                        </a:spcAft>
                      </a:pP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382</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万人</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776">
                <a:tc>
                  <a:txBody>
                    <a:bodyPr/>
                    <a:lstStyle/>
                    <a:p>
                      <a:pPr algn="ctr">
                        <a:lnSpc>
                          <a:spcPct val="100000"/>
                        </a:lnSpc>
                        <a:spcAft>
                          <a:spcPts val="0"/>
                        </a:spcAft>
                      </a:pP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H25</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Aft>
                          <a:spcPts val="0"/>
                        </a:spcAft>
                      </a:pP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497</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万人</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776">
                <a:tc>
                  <a:txBody>
                    <a:bodyPr/>
                    <a:lstStyle/>
                    <a:p>
                      <a:pPr algn="ctr">
                        <a:lnSpc>
                          <a:spcPct val="100000"/>
                        </a:lnSpc>
                        <a:spcAft>
                          <a:spcPts val="0"/>
                        </a:spcAft>
                      </a:pP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H26</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Aft>
                          <a:spcPts val="0"/>
                        </a:spcAft>
                      </a:pP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699</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万人</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正方形/長方形 8"/>
          <p:cNvSpPr/>
          <p:nvPr/>
        </p:nvSpPr>
        <p:spPr>
          <a:xfrm>
            <a:off x="5508104" y="3736776"/>
            <a:ext cx="3721022" cy="307777"/>
          </a:xfrm>
          <a:prstGeom prst="rect">
            <a:avLst/>
          </a:prstGeom>
        </p:spPr>
        <p:txBody>
          <a:bodyPr wrap="square">
            <a:spAutoFit/>
          </a:bodyPr>
          <a:lstStyle/>
          <a:p>
            <a:pPr marL="177800" indent="-177800"/>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関空国際線外国人旅客数</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年度ベース</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pPr/>
              <a:t>21</a:t>
            </a:fld>
            <a:endParaRPr kumimoji="1" lang="ja-JP" altLang="en-US"/>
          </a:p>
        </p:txBody>
      </p:sp>
      <p:sp>
        <p:nvSpPr>
          <p:cNvPr id="12" name="正方形/長方形 11"/>
          <p:cNvSpPr/>
          <p:nvPr/>
        </p:nvSpPr>
        <p:spPr>
          <a:xfrm>
            <a:off x="5508104" y="5952559"/>
            <a:ext cx="3721022" cy="276999"/>
          </a:xfrm>
          <a:prstGeom prst="rect">
            <a:avLst/>
          </a:prstGeom>
        </p:spPr>
        <p:txBody>
          <a:bodyPr wrap="square">
            <a:spAutoFit/>
          </a:bodyPr>
          <a:lstStyle/>
          <a:p>
            <a:pPr marL="177800" indent="-177800"/>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出典：新関西国際空港株式会社「運営概況</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2509590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テキスト ボックス 2"/>
          <p:cNvSpPr txBox="1"/>
          <p:nvPr/>
        </p:nvSpPr>
        <p:spPr>
          <a:xfrm>
            <a:off x="251520" y="148570"/>
            <a:ext cx="7848872" cy="400110"/>
          </a:xfrm>
          <a:prstGeom prst="rect">
            <a:avLst/>
          </a:prstGeom>
          <a:noFill/>
        </p:spPr>
        <p:txBody>
          <a:bodyPr wrap="square" rtlCol="0">
            <a:spAutoFit/>
          </a:bodyPr>
          <a:lstStyle/>
          <a:p>
            <a:r>
              <a:rPr lang="en-US" altLang="ja-JP" sz="2000" dirty="0">
                <a:latin typeface="Meiryo UI" panose="020B0604030504040204" pitchFamily="50" charset="-128"/>
                <a:ea typeface="Meiryo UI" panose="020B0604030504040204" pitchFamily="50" charset="-128"/>
                <a:cs typeface="Meiryo UI" panose="020B0604030504040204" pitchFamily="50" charset="-128"/>
              </a:rPr>
              <a:t>3</a:t>
            </a:r>
            <a:r>
              <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集客、人流・物流　　現状分析　～貨物取扱量～</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角丸四角形 3"/>
          <p:cNvSpPr/>
          <p:nvPr/>
        </p:nvSpPr>
        <p:spPr>
          <a:xfrm>
            <a:off x="179512" y="764704"/>
            <a:ext cx="8712968" cy="1872208"/>
          </a:xfrm>
          <a:prstGeom prst="roundRect">
            <a:avLst>
              <a:gd name="adj" fmla="val 5749"/>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1463" indent="-271463" algn="just">
              <a:lnSpc>
                <a:spcPts val="2200"/>
              </a:lnSpc>
              <a:spcAft>
                <a:spcPts val="0"/>
              </a:spcAft>
            </a:pP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◇Ｈ</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月より、世界最大手航空貨物会社</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のフェデラルエクスプレス</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（フェデックス）</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の北太平洋</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地区ハブが本格稼働を開始したこと等により、関空の貨物取扱量は、４年ぶりに増加に転じ、対前年比</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10.1</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％の伸びを示している</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trike="sngStrike"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lnSpc>
                <a:spcPts val="2200"/>
              </a:lnSpc>
              <a:spcAft>
                <a:spcPts val="0"/>
              </a:spcAft>
            </a:pP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◇阪神港</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（大阪港・神戸港）の貨物</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取扱量は横ばい</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が続いている。</a:t>
            </a: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lnSpc>
                <a:spcPts val="2200"/>
              </a:lnSpc>
              <a:spcAft>
                <a:spcPts val="0"/>
              </a:spcAft>
            </a:pP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◇大阪圏</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では近年、近郊型の大型物流施設が</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増加。</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特</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に大阪</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湾岸</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地域や箕面森町企業用地ゾーンでは</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、今後も</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開発が予定されており活発</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な投資状況となっている。</a:t>
            </a:r>
          </a:p>
        </p:txBody>
      </p:sp>
      <p:sp>
        <p:nvSpPr>
          <p:cNvPr id="8" name="正方形/長方形 7"/>
          <p:cNvSpPr/>
          <p:nvPr/>
        </p:nvSpPr>
        <p:spPr>
          <a:xfrm>
            <a:off x="4439679" y="2996951"/>
            <a:ext cx="4620729" cy="707886"/>
          </a:xfrm>
          <a:prstGeom prst="rect">
            <a:avLst/>
          </a:prstGeom>
        </p:spPr>
        <p:txBody>
          <a:bodyPr wrap="square">
            <a:spAutoFit/>
          </a:bodyPr>
          <a:lstStyle/>
          <a:p>
            <a:pPr marL="177800" indent="-177800"/>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大阪港周辺地域・箕面森町企業用地ゾーンにおける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主な新規物流施設の状況</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出典</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：各社ホームページ等から大阪府企画室作成）</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179512" y="2996951"/>
            <a:ext cx="4441371" cy="892552"/>
          </a:xfrm>
          <a:prstGeom prst="rect">
            <a:avLst/>
          </a:prstGeom>
        </p:spPr>
        <p:txBody>
          <a:bodyPr wrap="square" anchor="t">
            <a:spAutoFit/>
          </a:bodyPr>
          <a:lstStyle/>
          <a:p>
            <a:pPr marL="177800" indent="-177800"/>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関西国際空港・阪神港（大阪港・神戸港）の</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貨物取扱量推移</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出典</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：新関西空港㈱「運営概況」、大阪市「港湾統計」、</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神戸市「港湾統計）</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1822568399"/>
              </p:ext>
            </p:extLst>
          </p:nvPr>
        </p:nvGraphicFramePr>
        <p:xfrm>
          <a:off x="4699563" y="3704837"/>
          <a:ext cx="4199589" cy="2620223"/>
        </p:xfrm>
        <a:graphic>
          <a:graphicData uri="http://schemas.openxmlformats.org/drawingml/2006/table">
            <a:tbl>
              <a:tblPr/>
              <a:tblGrid>
                <a:gridCol w="301903"/>
                <a:gridCol w="1440160"/>
                <a:gridCol w="1224136"/>
                <a:gridCol w="1233390"/>
              </a:tblGrid>
              <a:tr h="164848">
                <a:tc>
                  <a:txBody>
                    <a:bodyPr/>
                    <a:lstStyle/>
                    <a:p>
                      <a:pPr algn="l" fontAlgn="ctr"/>
                      <a:r>
                        <a:rPr lang="ja-JP" altLang="en-US" sz="1000" b="0" i="0" u="none" strike="noStrike" dirty="0">
                          <a:solidFill>
                            <a:srgbClr val="000000"/>
                          </a:solidFill>
                          <a:effectLst/>
                          <a:latin typeface="Meiryo U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ctr"/>
                      <a:r>
                        <a:rPr lang="ja-JP" altLang="en-US" sz="1000" b="0" i="0" u="none" strike="noStrike" dirty="0">
                          <a:solidFill>
                            <a:srgbClr val="000000"/>
                          </a:solidFill>
                          <a:effectLst/>
                          <a:latin typeface="Meiryo UI"/>
                        </a:rPr>
                        <a:t>物流施設名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ctr"/>
                      <a:r>
                        <a:rPr lang="ja-JP" altLang="en-US" sz="1000" b="0" i="0" u="none" strike="noStrike">
                          <a:solidFill>
                            <a:srgbClr val="000000"/>
                          </a:solidFill>
                          <a:effectLst/>
                          <a:latin typeface="Meiryo UI"/>
                        </a:rPr>
                        <a:t>事業者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ctr"/>
                      <a:r>
                        <a:rPr lang="ja-JP" altLang="en-US" sz="1000" b="0" i="0" u="none" strike="noStrike" dirty="0" smtClean="0">
                          <a:solidFill>
                            <a:srgbClr val="000000"/>
                          </a:solidFill>
                          <a:effectLst/>
                          <a:latin typeface="Meiryo UI"/>
                        </a:rPr>
                        <a:t>竣工</a:t>
                      </a:r>
                      <a:endParaRPr lang="ja-JP" altLang="en-US" sz="1000" b="0" i="0" u="none" strike="noStrike" dirty="0">
                        <a:solidFill>
                          <a:srgbClr val="000000"/>
                        </a:solidFill>
                        <a:effectLst/>
                        <a:latin typeface="Meiryo U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272000">
                <a:tc rowSpan="6">
                  <a:txBody>
                    <a:bodyPr/>
                    <a:lstStyle/>
                    <a:p>
                      <a:pPr algn="ctr" fontAlgn="ctr"/>
                      <a:r>
                        <a:rPr lang="ja-JP" altLang="en-US" sz="1000" b="0" i="0" u="none" strike="noStrike" dirty="0">
                          <a:solidFill>
                            <a:srgbClr val="000000"/>
                          </a:solidFill>
                          <a:effectLst/>
                          <a:latin typeface="Meiryo UI"/>
                        </a:rPr>
                        <a:t>大阪港</a:t>
                      </a:r>
                    </a:p>
                  </a:txBody>
                  <a:tcPr marL="9525" marR="9525" marT="9525"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smtClean="0">
                          <a:solidFill>
                            <a:srgbClr val="000000"/>
                          </a:solidFill>
                          <a:effectLst/>
                          <a:latin typeface="Meiryo UI"/>
                        </a:rPr>
                        <a:t>舞洲佐川流通センター</a:t>
                      </a:r>
                      <a:endParaRPr lang="en-US" altLang="ja-JP" sz="1000" b="0" i="0" u="none" strike="noStrike" dirty="0">
                        <a:solidFill>
                          <a:srgbClr val="000000"/>
                        </a:solidFill>
                        <a:effectLst/>
                        <a:latin typeface="Meiryo U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smtClean="0">
                          <a:solidFill>
                            <a:srgbClr val="000000"/>
                          </a:solidFill>
                          <a:effectLst/>
                          <a:latin typeface="Meiryo UI"/>
                        </a:rPr>
                        <a:t>佐川グローバルロジスティクス</a:t>
                      </a:r>
                      <a:endParaRPr lang="ja-JP" altLang="en-US" sz="1000" b="0" i="0" u="none" strike="noStrike" dirty="0">
                        <a:solidFill>
                          <a:srgbClr val="000000"/>
                        </a:solidFill>
                        <a:effectLst/>
                        <a:latin typeface="Meiryo U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altLang="ja-JP" sz="1000" b="0" i="0" u="none" strike="noStrike" dirty="0" smtClean="0">
                          <a:solidFill>
                            <a:srgbClr val="000000"/>
                          </a:solidFill>
                          <a:effectLst/>
                          <a:latin typeface="Meiryo UI"/>
                        </a:rPr>
                        <a:t>2014</a:t>
                      </a:r>
                      <a:r>
                        <a:rPr lang="ja-JP" altLang="en-US" sz="1000" b="0" i="0" u="none" strike="noStrike" dirty="0" smtClean="0">
                          <a:solidFill>
                            <a:srgbClr val="000000"/>
                          </a:solidFill>
                          <a:effectLst/>
                          <a:latin typeface="Meiryo UI"/>
                        </a:rPr>
                        <a:t>年</a:t>
                      </a:r>
                      <a:r>
                        <a:rPr lang="en-US" altLang="ja-JP" sz="1000" b="0" i="0" u="none" strike="noStrike" dirty="0" smtClean="0">
                          <a:solidFill>
                            <a:srgbClr val="000000"/>
                          </a:solidFill>
                          <a:effectLst/>
                          <a:latin typeface="Meiryo UI"/>
                        </a:rPr>
                        <a:t>9</a:t>
                      </a:r>
                      <a:r>
                        <a:rPr lang="ja-JP" altLang="en-US" sz="1000" b="0" i="0" u="none" strike="noStrike" dirty="0" smtClean="0">
                          <a:solidFill>
                            <a:srgbClr val="000000"/>
                          </a:solidFill>
                          <a:effectLst/>
                          <a:latin typeface="Meiryo UI"/>
                        </a:rPr>
                        <a:t>月運用開始</a:t>
                      </a:r>
                      <a:endParaRPr lang="ja-JP" altLang="en-US" sz="1000" b="0" i="0" u="none" strike="noStrike" dirty="0">
                        <a:solidFill>
                          <a:srgbClr val="000000"/>
                        </a:solidFill>
                        <a:effectLst/>
                        <a:latin typeface="Meiryo U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72000">
                <a:tc vMerge="1">
                  <a:txBody>
                    <a:bodyPr/>
                    <a:lstStyle/>
                    <a:p>
                      <a:endParaRPr kumimoji="1" lang="ja-JP" altLang="en-US"/>
                    </a:p>
                  </a:txBody>
                  <a:tcPr/>
                </a:tc>
                <a:tc>
                  <a:txBody>
                    <a:bodyPr/>
                    <a:lstStyle/>
                    <a:p>
                      <a:pPr algn="l" fontAlgn="ctr"/>
                      <a:r>
                        <a:rPr lang="ja-JP" altLang="en-US" sz="1000" b="0" i="0" u="none" strike="noStrike" dirty="0" smtClean="0">
                          <a:solidFill>
                            <a:srgbClr val="000000"/>
                          </a:solidFill>
                          <a:effectLst/>
                          <a:latin typeface="Meiryo UI"/>
                        </a:rPr>
                        <a:t>南港冷凍物流センター</a:t>
                      </a:r>
                      <a:endParaRPr lang="ja-JP" altLang="en-US" sz="1000" b="0" i="0" u="none" strike="noStrike" dirty="0">
                        <a:solidFill>
                          <a:srgbClr val="000000"/>
                        </a:solidFill>
                        <a:effectLst/>
                        <a:latin typeface="Meiryo U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smtClean="0">
                          <a:solidFill>
                            <a:srgbClr val="000000"/>
                          </a:solidFill>
                          <a:effectLst/>
                          <a:latin typeface="Meiryo UI"/>
                        </a:rPr>
                        <a:t>二葉</a:t>
                      </a:r>
                      <a:endParaRPr lang="en-US" altLang="ja-JP" sz="1000" b="0" i="0" u="none" strike="noStrike" dirty="0" smtClean="0">
                        <a:solidFill>
                          <a:srgbClr val="000000"/>
                        </a:solidFill>
                        <a:effectLst/>
                        <a:latin typeface="Meiryo U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altLang="ja-JP" sz="1000" b="0" i="0" u="none" strike="noStrike" dirty="0" smtClean="0">
                          <a:solidFill>
                            <a:srgbClr val="000000"/>
                          </a:solidFill>
                          <a:effectLst/>
                          <a:latin typeface="Meiryo UI"/>
                        </a:rPr>
                        <a:t>2015</a:t>
                      </a:r>
                      <a:r>
                        <a:rPr lang="ja-JP" altLang="en-US" sz="1000" b="0" i="0" u="none" strike="noStrike" dirty="0" smtClean="0">
                          <a:solidFill>
                            <a:srgbClr val="000000"/>
                          </a:solidFill>
                          <a:effectLst/>
                          <a:latin typeface="Meiryo UI"/>
                        </a:rPr>
                        <a:t>年</a:t>
                      </a:r>
                      <a:r>
                        <a:rPr lang="en-US" altLang="ja-JP" sz="1000" b="0" i="0" u="none" strike="noStrike" dirty="0" smtClean="0">
                          <a:solidFill>
                            <a:srgbClr val="000000"/>
                          </a:solidFill>
                          <a:effectLst/>
                          <a:latin typeface="Meiryo UI"/>
                        </a:rPr>
                        <a:t>3</a:t>
                      </a:r>
                      <a:r>
                        <a:rPr lang="ja-JP" altLang="en-US" sz="1000" b="0" i="0" u="none" strike="noStrike" dirty="0" smtClean="0">
                          <a:solidFill>
                            <a:srgbClr val="000000"/>
                          </a:solidFill>
                          <a:effectLst/>
                          <a:latin typeface="Meiryo UI"/>
                        </a:rPr>
                        <a:t>月</a:t>
                      </a:r>
                      <a:endParaRPr lang="ja-JP" altLang="en-US" sz="1000" b="0" i="0" u="none" strike="noStrike" dirty="0">
                        <a:solidFill>
                          <a:srgbClr val="000000"/>
                        </a:solidFill>
                        <a:effectLst/>
                        <a:latin typeface="Meiryo U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72000">
                <a:tc vMerge="1">
                  <a:txBody>
                    <a:bodyPr/>
                    <a:lstStyle/>
                    <a:p>
                      <a:endParaRPr kumimoji="1" lang="ja-JP" altLang="en-US"/>
                    </a:p>
                  </a:txBody>
                  <a:tcPr/>
                </a:tc>
                <a:tc>
                  <a:txBody>
                    <a:bodyPr/>
                    <a:lstStyle/>
                    <a:p>
                      <a:pPr algn="l" fontAlgn="ctr"/>
                      <a:r>
                        <a:rPr lang="zh-TW" altLang="en-US"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南港地区</a:t>
                      </a:r>
                      <a:r>
                        <a:rPr lang="zh-TW" altLang="en-US"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endParaRPr lang="zh-TW"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Meiryo UI"/>
                        </a:rPr>
                        <a:t>㈱住友倉庫</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altLang="ja-JP" sz="1000" b="0" i="0" u="none" strike="noStrike" dirty="0">
                          <a:solidFill>
                            <a:srgbClr val="000000"/>
                          </a:solidFill>
                          <a:effectLst/>
                          <a:latin typeface="Meiryo UI"/>
                        </a:rPr>
                        <a:t>2015</a:t>
                      </a:r>
                      <a:r>
                        <a:rPr lang="ja-JP" altLang="en-US" sz="1000" b="0" i="0" u="none" strike="noStrike" dirty="0">
                          <a:solidFill>
                            <a:srgbClr val="000000"/>
                          </a:solidFill>
                          <a:effectLst/>
                          <a:latin typeface="Meiryo UI"/>
                        </a:rPr>
                        <a:t>年</a:t>
                      </a:r>
                      <a:r>
                        <a:rPr lang="en-US" altLang="ja-JP" sz="1000" b="0" i="0" u="none" strike="noStrike" dirty="0">
                          <a:solidFill>
                            <a:srgbClr val="000000"/>
                          </a:solidFill>
                          <a:effectLst/>
                          <a:latin typeface="Meiryo UI"/>
                        </a:rPr>
                        <a:t>4</a:t>
                      </a:r>
                      <a:r>
                        <a:rPr lang="ja-JP" altLang="en-US" sz="1000" b="0" i="0" u="none" strike="noStrike" dirty="0" smtClean="0">
                          <a:solidFill>
                            <a:srgbClr val="000000"/>
                          </a:solidFill>
                          <a:effectLst/>
                          <a:latin typeface="Meiryo UI"/>
                        </a:rPr>
                        <a:t>月</a:t>
                      </a:r>
                      <a:endParaRPr lang="ja-JP" altLang="en-US" sz="1000" b="0" i="0" u="none" strike="noStrike" dirty="0">
                        <a:solidFill>
                          <a:srgbClr val="000000"/>
                        </a:solidFill>
                        <a:effectLst/>
                        <a:latin typeface="Meiryo U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72000">
                <a:tc vMerge="1">
                  <a:txBody>
                    <a:bodyPr/>
                    <a:lstStyle/>
                    <a:p>
                      <a:endParaRPr kumimoji="1" lang="ja-JP" altLang="en-US"/>
                    </a:p>
                  </a:txBody>
                  <a:tcPr/>
                </a:tc>
                <a:tc>
                  <a:txBody>
                    <a:bodyPr/>
                    <a:lstStyle/>
                    <a:p>
                      <a:pPr algn="l" fontAlgn="ct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大阪舞洲物流センター</a:t>
                      </a:r>
                      <a:endParaRPr lang="zh-TW"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smtClean="0">
                          <a:solidFill>
                            <a:srgbClr val="000000"/>
                          </a:solidFill>
                          <a:effectLst/>
                          <a:latin typeface="Meiryo UI"/>
                        </a:rPr>
                        <a:t>日水物流</a:t>
                      </a:r>
                      <a:endParaRPr lang="ja-JP" altLang="en-US" sz="1000" b="0" i="0" u="none" strike="noStrike" dirty="0">
                        <a:solidFill>
                          <a:srgbClr val="000000"/>
                        </a:solidFill>
                        <a:effectLst/>
                        <a:latin typeface="Meiryo U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altLang="ja-JP" sz="1000" b="0" i="0" u="none" strike="noStrike" dirty="0" smtClean="0">
                          <a:solidFill>
                            <a:srgbClr val="000000"/>
                          </a:solidFill>
                          <a:effectLst/>
                          <a:latin typeface="Meiryo UI"/>
                        </a:rPr>
                        <a:t>2016</a:t>
                      </a:r>
                      <a:r>
                        <a:rPr lang="ja-JP" altLang="en-US" sz="1000" b="0" i="0" u="none" strike="noStrike" dirty="0" smtClean="0">
                          <a:solidFill>
                            <a:srgbClr val="000000"/>
                          </a:solidFill>
                          <a:effectLst/>
                          <a:latin typeface="Meiryo UI"/>
                        </a:rPr>
                        <a:t>年</a:t>
                      </a:r>
                      <a:r>
                        <a:rPr lang="en-US" altLang="ja-JP" sz="1000" b="0" i="0" u="none" strike="noStrike" dirty="0" smtClean="0">
                          <a:solidFill>
                            <a:srgbClr val="000000"/>
                          </a:solidFill>
                          <a:effectLst/>
                          <a:latin typeface="Meiryo UI"/>
                        </a:rPr>
                        <a:t>3</a:t>
                      </a:r>
                      <a:r>
                        <a:rPr lang="ja-JP" altLang="en-US" sz="1000" b="0" i="0" u="none" strike="noStrike" dirty="0" smtClean="0">
                          <a:solidFill>
                            <a:srgbClr val="000000"/>
                          </a:solidFill>
                          <a:effectLst/>
                          <a:latin typeface="Meiryo UI"/>
                        </a:rPr>
                        <a:t>月（予定）</a:t>
                      </a:r>
                      <a:endParaRPr lang="ja-JP" altLang="en-US" sz="1000" b="0" i="0" u="none" strike="noStrike" dirty="0">
                        <a:solidFill>
                          <a:srgbClr val="000000"/>
                        </a:solidFill>
                        <a:effectLst/>
                        <a:latin typeface="Meiryo U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72000">
                <a:tc vMerge="1">
                  <a:txBody>
                    <a:bodyPr/>
                    <a:lstStyle/>
                    <a:p>
                      <a:pPr algn="ctr" fontAlgn="ctr"/>
                      <a:endParaRPr lang="ja-JP" altLang="en-US" sz="1000" b="0" i="0" u="none" strike="noStrike" dirty="0">
                        <a:solidFill>
                          <a:srgbClr val="000000"/>
                        </a:solidFill>
                        <a:effectLst/>
                        <a:latin typeface="Meiryo UI"/>
                      </a:endParaRPr>
                    </a:p>
                  </a:txBody>
                  <a:tcPr marL="9525" marR="9525" marT="9525"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（大阪市港区）</a:t>
                      </a:r>
                      <a:endParaRPr lang="zh-TW"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smtClean="0">
                          <a:solidFill>
                            <a:srgbClr val="000000"/>
                          </a:solidFill>
                          <a:effectLst/>
                          <a:latin typeface="Meiryo UI"/>
                        </a:rPr>
                        <a:t>杉村倉庫</a:t>
                      </a:r>
                      <a:endParaRPr lang="ja-JP" altLang="en-US" sz="1000" b="0" i="0" u="none" strike="noStrike" dirty="0">
                        <a:solidFill>
                          <a:srgbClr val="000000"/>
                        </a:solidFill>
                        <a:effectLst/>
                        <a:latin typeface="Meiryo U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altLang="ja-JP" sz="1000" b="0" i="0" u="none" strike="noStrike" dirty="0" smtClean="0">
                          <a:solidFill>
                            <a:srgbClr val="000000"/>
                          </a:solidFill>
                          <a:effectLst/>
                          <a:latin typeface="Meiryo UI"/>
                        </a:rPr>
                        <a:t>2016</a:t>
                      </a:r>
                      <a:r>
                        <a:rPr lang="ja-JP" altLang="en-US" sz="1000" b="0" i="0" u="none" strike="noStrike" dirty="0" smtClean="0">
                          <a:solidFill>
                            <a:srgbClr val="000000"/>
                          </a:solidFill>
                          <a:effectLst/>
                          <a:latin typeface="Meiryo UI"/>
                        </a:rPr>
                        <a:t>年</a:t>
                      </a:r>
                      <a:r>
                        <a:rPr lang="en-US" altLang="ja-JP" sz="1000" b="0" i="0" u="none" strike="noStrike" dirty="0" smtClean="0">
                          <a:solidFill>
                            <a:srgbClr val="000000"/>
                          </a:solidFill>
                          <a:effectLst/>
                          <a:latin typeface="Meiryo UI"/>
                        </a:rPr>
                        <a:t>7</a:t>
                      </a:r>
                      <a:r>
                        <a:rPr lang="ja-JP" altLang="en-US" sz="1000" b="0" i="0" u="none" strike="noStrike" dirty="0" smtClean="0">
                          <a:solidFill>
                            <a:srgbClr val="000000"/>
                          </a:solidFill>
                          <a:effectLst/>
                          <a:latin typeface="Meiryo UI"/>
                        </a:rPr>
                        <a:t>月（予定）</a:t>
                      </a:r>
                      <a:endParaRPr lang="ja-JP" altLang="en-US" sz="1000" b="0" i="0" u="none" strike="noStrike" dirty="0">
                        <a:solidFill>
                          <a:srgbClr val="000000"/>
                        </a:solidFill>
                        <a:effectLst/>
                        <a:latin typeface="Meiryo U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72000">
                <a:tc vMerge="1">
                  <a:txBody>
                    <a:bodyPr/>
                    <a:lstStyle/>
                    <a:p>
                      <a:pPr algn="ctr" fontAlgn="ctr"/>
                      <a:endParaRPr lang="ja-JP" altLang="en-US" sz="1000" b="0" i="0" u="none" strike="noStrike" dirty="0">
                        <a:solidFill>
                          <a:srgbClr val="000000"/>
                        </a:solidFill>
                        <a:effectLst/>
                        <a:latin typeface="Meiryo UI"/>
                      </a:endParaRPr>
                    </a:p>
                  </a:txBody>
                  <a:tcPr marL="9525" marR="9525" marT="9525"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（大阪市住之江区）</a:t>
                      </a:r>
                      <a:endParaRPr lang="zh-TW"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altLang="ja-JP" sz="1000" b="0" i="0" u="none" strike="noStrike" dirty="0" smtClean="0">
                          <a:solidFill>
                            <a:srgbClr val="000000"/>
                          </a:solidFill>
                          <a:effectLst/>
                          <a:latin typeface="Meiryo UI"/>
                        </a:rPr>
                        <a:t>SBS</a:t>
                      </a:r>
                      <a:r>
                        <a:rPr lang="ja-JP" altLang="en-US" sz="1000" b="0" i="0" u="none" strike="noStrike" dirty="0" smtClean="0">
                          <a:solidFill>
                            <a:srgbClr val="000000"/>
                          </a:solidFill>
                          <a:effectLst/>
                          <a:latin typeface="Meiryo UI"/>
                        </a:rPr>
                        <a:t>ロジコム</a:t>
                      </a:r>
                      <a:endParaRPr lang="ja-JP" altLang="en-US" sz="1000" b="0" i="0" u="none" strike="noStrike" dirty="0">
                        <a:solidFill>
                          <a:srgbClr val="000000"/>
                        </a:solidFill>
                        <a:effectLst/>
                        <a:latin typeface="Meiryo U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altLang="ja-JP" sz="1000" b="0" i="0" u="none" strike="noStrike" dirty="0" smtClean="0">
                          <a:solidFill>
                            <a:srgbClr val="000000"/>
                          </a:solidFill>
                          <a:effectLst/>
                          <a:latin typeface="Meiryo UI"/>
                        </a:rPr>
                        <a:t>2016-17</a:t>
                      </a:r>
                      <a:r>
                        <a:rPr lang="ja-JP" altLang="en-US" sz="1000" b="0" i="0" u="none" strike="noStrike" dirty="0" smtClean="0">
                          <a:solidFill>
                            <a:srgbClr val="000000"/>
                          </a:solidFill>
                          <a:effectLst/>
                          <a:latin typeface="Meiryo UI"/>
                        </a:rPr>
                        <a:t>年（予定）</a:t>
                      </a:r>
                      <a:endParaRPr lang="ja-JP" altLang="en-US" sz="1000" b="0" i="0" u="none" strike="noStrike" dirty="0">
                        <a:solidFill>
                          <a:srgbClr val="000000"/>
                        </a:solidFill>
                        <a:effectLst/>
                        <a:latin typeface="Meiryo U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71569">
                <a:tc>
                  <a:txBody>
                    <a:bodyPr/>
                    <a:lstStyle/>
                    <a:p>
                      <a:pPr algn="l" fontAlgn="ctr"/>
                      <a:r>
                        <a:rPr lang="ja-JP" altLang="en-US" sz="1000" b="0" i="0" u="none" strike="noStrike">
                          <a:solidFill>
                            <a:srgbClr val="000000"/>
                          </a:solidFill>
                          <a:effectLst/>
                          <a:latin typeface="Meiryo UI"/>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000" b="0" i="0" u="none" strike="noStrike">
                          <a:solidFill>
                            <a:srgbClr val="000000"/>
                          </a:solidFill>
                          <a:effectLst/>
                          <a:latin typeface="Meiryo UI"/>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Meiryo UI"/>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000" b="0" i="0" u="none" strike="noStrike">
                          <a:solidFill>
                            <a:srgbClr val="000000"/>
                          </a:solidFill>
                          <a:effectLst/>
                          <a:latin typeface="Meiryo UI"/>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557716">
                <a:tc>
                  <a:txBody>
                    <a:bodyPr/>
                    <a:lstStyle/>
                    <a:p>
                      <a:pPr algn="ctr" fontAlgn="ctr"/>
                      <a:r>
                        <a:rPr lang="ja-JP" altLang="en-US" sz="1000" b="0" i="0" u="none" strike="noStrike">
                          <a:solidFill>
                            <a:srgbClr val="000000"/>
                          </a:solidFill>
                          <a:effectLst/>
                          <a:latin typeface="Meiryo UI"/>
                        </a:rPr>
                        <a:t>箕面森町</a:t>
                      </a:r>
                    </a:p>
                  </a:txBody>
                  <a:tcPr marL="9525" marR="9525" marT="9525"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3">
                  <a:txBody>
                    <a:bodyPr/>
                    <a:lstStyle/>
                    <a:p>
                      <a:pPr algn="ctr" fontAlgn="ctr"/>
                      <a:r>
                        <a:rPr lang="ja-JP" altLang="en-US" sz="1000" b="0" i="0" u="none" strike="noStrike" dirty="0">
                          <a:solidFill>
                            <a:srgbClr val="000000"/>
                          </a:solidFill>
                          <a:effectLst/>
                          <a:latin typeface="Meiryo UI"/>
                        </a:rPr>
                        <a:t>平成</a:t>
                      </a:r>
                      <a:r>
                        <a:rPr lang="en-US" altLang="ja-JP" sz="1000" b="0" i="0" u="none" strike="noStrike" dirty="0">
                          <a:solidFill>
                            <a:srgbClr val="000000"/>
                          </a:solidFill>
                          <a:effectLst/>
                          <a:latin typeface="Meiryo UI"/>
                        </a:rPr>
                        <a:t>25</a:t>
                      </a:r>
                      <a:r>
                        <a:rPr lang="ja-JP" altLang="en-US" sz="1000" b="0" i="0" u="none" strike="noStrike" dirty="0">
                          <a:solidFill>
                            <a:srgbClr val="000000"/>
                          </a:solidFill>
                          <a:effectLst/>
                          <a:latin typeface="Meiryo UI"/>
                        </a:rPr>
                        <a:t>年エントリー募集　</a:t>
                      </a:r>
                      <a:br>
                        <a:rPr lang="ja-JP" altLang="en-US" sz="1000" b="0" i="0" u="none" strike="noStrike" dirty="0">
                          <a:solidFill>
                            <a:srgbClr val="000000"/>
                          </a:solidFill>
                          <a:effectLst/>
                          <a:latin typeface="Meiryo UI"/>
                        </a:rPr>
                      </a:br>
                      <a:r>
                        <a:rPr lang="ja-JP" altLang="en-US" sz="1000" b="0" i="0" u="none" strike="noStrike" dirty="0">
                          <a:solidFill>
                            <a:srgbClr val="000000"/>
                          </a:solidFill>
                          <a:effectLst/>
                          <a:latin typeface="Meiryo UI"/>
                        </a:rPr>
                        <a:t>応募件数：</a:t>
                      </a:r>
                      <a:r>
                        <a:rPr lang="en-US" altLang="ja-JP" sz="1000" b="0" i="0" u="none" strike="noStrike" dirty="0">
                          <a:solidFill>
                            <a:srgbClr val="000000"/>
                          </a:solidFill>
                          <a:effectLst/>
                          <a:latin typeface="Meiryo UI"/>
                        </a:rPr>
                        <a:t>36</a:t>
                      </a:r>
                      <a:r>
                        <a:rPr lang="ja-JP" altLang="en-US" sz="1000" b="0" i="0" u="none" strike="noStrike" dirty="0">
                          <a:solidFill>
                            <a:srgbClr val="000000"/>
                          </a:solidFill>
                          <a:effectLst/>
                          <a:latin typeface="Meiryo UI"/>
                        </a:rPr>
                        <a:t>件　面積：</a:t>
                      </a:r>
                      <a:r>
                        <a:rPr lang="en-US" altLang="ja-JP" sz="1000" b="0" i="0" u="none" strike="noStrike" dirty="0">
                          <a:solidFill>
                            <a:srgbClr val="000000"/>
                          </a:solidFill>
                          <a:effectLst/>
                          <a:latin typeface="Meiryo UI"/>
                        </a:rPr>
                        <a:t>83.7ha</a:t>
                      </a:r>
                      <a:br>
                        <a:rPr lang="en-US" altLang="ja-JP" sz="1000" b="0" i="0" u="none" strike="noStrike" dirty="0">
                          <a:solidFill>
                            <a:srgbClr val="000000"/>
                          </a:solidFill>
                          <a:effectLst/>
                          <a:latin typeface="Meiryo UI"/>
                        </a:rPr>
                      </a:br>
                      <a:r>
                        <a:rPr lang="ja-JP" altLang="en-US" sz="1000" b="0" i="0" u="none" strike="noStrike" dirty="0">
                          <a:solidFill>
                            <a:srgbClr val="000000"/>
                          </a:solidFill>
                          <a:effectLst/>
                          <a:latin typeface="Meiryo UI"/>
                        </a:rPr>
                        <a:t>主な施設種別：物流施設、倉庫、店舗、各種工場</a:t>
                      </a:r>
                      <a:r>
                        <a:rPr lang="ja-JP" altLang="en-US" sz="1000" b="0" i="0" u="none" strike="noStrike" dirty="0" smtClean="0">
                          <a:solidFill>
                            <a:srgbClr val="000000"/>
                          </a:solidFill>
                          <a:effectLst/>
                          <a:latin typeface="Meiryo UI"/>
                        </a:rPr>
                        <a:t>など</a:t>
                      </a:r>
                      <a:endParaRPr lang="en-US" altLang="ja-JP" sz="1000" b="0" i="0" u="none" strike="noStrike" dirty="0" smtClean="0">
                        <a:solidFill>
                          <a:srgbClr val="000000"/>
                        </a:solidFill>
                        <a:effectLst/>
                        <a:latin typeface="Meiryo UI"/>
                      </a:endParaRPr>
                    </a:p>
                    <a:p>
                      <a:pPr algn="ctr" fontAlgn="ctr"/>
                      <a:r>
                        <a:rPr lang="ja-JP" altLang="en-US" sz="1000" b="0" i="0" u="none" strike="noStrike" dirty="0" smtClean="0">
                          <a:solidFill>
                            <a:srgbClr val="000000"/>
                          </a:solidFill>
                          <a:effectLst/>
                          <a:latin typeface="Meiryo UI"/>
                        </a:rPr>
                        <a:t>平成</a:t>
                      </a:r>
                      <a:r>
                        <a:rPr lang="en-US" altLang="ja-JP" sz="1000" b="0" i="0" u="none" strike="noStrike" dirty="0" smtClean="0">
                          <a:solidFill>
                            <a:srgbClr val="000000"/>
                          </a:solidFill>
                          <a:effectLst/>
                          <a:latin typeface="Meiryo UI"/>
                        </a:rPr>
                        <a:t>27</a:t>
                      </a:r>
                      <a:r>
                        <a:rPr lang="ja-JP" altLang="en-US" sz="1000" b="0" i="0" u="none" strike="noStrike" dirty="0" smtClean="0">
                          <a:solidFill>
                            <a:srgbClr val="000000"/>
                          </a:solidFill>
                          <a:effectLst/>
                          <a:latin typeface="Meiryo UI"/>
                        </a:rPr>
                        <a:t>年</a:t>
                      </a:r>
                      <a:r>
                        <a:rPr lang="en-US" altLang="ja-JP" sz="1000" b="0" i="0" u="none" strike="noStrike" dirty="0" smtClean="0">
                          <a:solidFill>
                            <a:srgbClr val="000000"/>
                          </a:solidFill>
                          <a:effectLst/>
                          <a:latin typeface="Meiryo UI"/>
                        </a:rPr>
                        <a:t>7</a:t>
                      </a:r>
                      <a:r>
                        <a:rPr lang="ja-JP" altLang="en-US" sz="1000" b="0" i="0" u="none" strike="noStrike" dirty="0" smtClean="0">
                          <a:solidFill>
                            <a:srgbClr val="000000"/>
                          </a:solidFill>
                          <a:effectLst/>
                          <a:latin typeface="Meiryo UI"/>
                        </a:rPr>
                        <a:t>月より第</a:t>
                      </a:r>
                      <a:r>
                        <a:rPr lang="en-US" altLang="ja-JP" sz="1000" b="0" i="0" u="none" strike="noStrike" dirty="0" smtClean="0">
                          <a:solidFill>
                            <a:srgbClr val="000000"/>
                          </a:solidFill>
                          <a:effectLst/>
                          <a:latin typeface="Meiryo UI"/>
                        </a:rPr>
                        <a:t>Ⅰ</a:t>
                      </a:r>
                      <a:r>
                        <a:rPr lang="ja-JP" altLang="en-US" sz="1000" b="0" i="0" u="none" strike="noStrike" dirty="0" smtClean="0">
                          <a:solidFill>
                            <a:srgbClr val="000000"/>
                          </a:solidFill>
                          <a:effectLst/>
                          <a:latin typeface="Meiryo UI"/>
                        </a:rPr>
                        <a:t>期公募開始</a:t>
                      </a:r>
                      <a:endParaRPr lang="ja-JP" altLang="en-US" sz="1000" b="0" i="0" u="none" strike="noStrike" dirty="0">
                        <a:solidFill>
                          <a:srgbClr val="000000"/>
                        </a:solidFill>
                        <a:effectLst/>
                        <a:latin typeface="Meiryo U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hMerge="1">
                  <a:txBody>
                    <a:bodyPr/>
                    <a:lstStyle/>
                    <a:p>
                      <a:endParaRPr kumimoji="1" lang="ja-JP" altLang="en-US"/>
                    </a:p>
                  </a:txBody>
                  <a:tcPr/>
                </a:tc>
              </a:tr>
            </a:tbl>
          </a:graphicData>
        </a:graphic>
      </p:graphicFrame>
      <p:graphicFrame>
        <p:nvGraphicFramePr>
          <p:cNvPr id="12" name="グラフ 11"/>
          <p:cNvGraphicFramePr>
            <a:graphicFrameLocks/>
          </p:cNvGraphicFramePr>
          <p:nvPr>
            <p:extLst>
              <p:ext uri="{D42A27DB-BD31-4B8C-83A1-F6EECF244321}">
                <p14:modId xmlns:p14="http://schemas.microsoft.com/office/powerpoint/2010/main" val="2591326886"/>
              </p:ext>
            </p:extLst>
          </p:nvPr>
        </p:nvGraphicFramePr>
        <p:xfrm>
          <a:off x="23933" y="3525767"/>
          <a:ext cx="4752528" cy="3221117"/>
        </p:xfrm>
        <a:graphic>
          <a:graphicData uri="http://schemas.openxmlformats.org/drawingml/2006/chart">
            <c:chart xmlns:c="http://schemas.openxmlformats.org/drawingml/2006/chart" xmlns:r="http://schemas.openxmlformats.org/officeDocument/2006/relationships" r:id="rId2"/>
          </a:graphicData>
        </a:graphic>
      </p:graphicFrame>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pPr/>
              <a:t>22</a:t>
            </a:fld>
            <a:endParaRPr kumimoji="1" lang="ja-JP" altLang="en-US"/>
          </a:p>
        </p:txBody>
      </p:sp>
    </p:spTree>
    <p:extLst>
      <p:ext uri="{BB962C8B-B14F-4D97-AF65-F5344CB8AC3E}">
        <p14:creationId xmlns:p14="http://schemas.microsoft.com/office/powerpoint/2010/main" val="14853654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323528" y="3501008"/>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1187624" y="2910135"/>
            <a:ext cx="4284476" cy="461665"/>
          </a:xfrm>
          <a:prstGeom prst="rect">
            <a:avLst/>
          </a:prstGeom>
          <a:noFill/>
        </p:spPr>
        <p:txBody>
          <a:bodyPr wrap="square" rtlCol="0">
            <a:spAutoFit/>
          </a:bodyPr>
          <a:lstStyle/>
          <a:p>
            <a:r>
              <a:rPr kumimoji="1"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第</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２</a:t>
            </a:r>
            <a:r>
              <a:rPr kumimoji="1"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章　</a:t>
            </a:r>
            <a:endParaRPr kumimoji="1" lang="ja-JP" altLang="en-US"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1817694" y="2895326"/>
            <a:ext cx="6210690" cy="461665"/>
          </a:xfrm>
          <a:prstGeom prst="rect">
            <a:avLst/>
          </a:prstGeom>
          <a:noFill/>
        </p:spPr>
        <p:txBody>
          <a:bodyPr wrap="square" rtlCol="0" anchor="ctr">
            <a:spAutoFit/>
          </a:bodyPr>
          <a:lstStyle/>
          <a:p>
            <a:pPr algn="ctr"/>
            <a:r>
              <a:rPr kumimoji="1" lang="ja-JP" altLang="en-US" sz="2400" dirty="0" smtClean="0">
                <a:latin typeface="Meiryo UI" panose="020B0604030504040204" pitchFamily="50" charset="-128"/>
                <a:ea typeface="Meiryo UI" panose="020B0604030504040204" pitchFamily="50" charset="-128"/>
                <a:cs typeface="Meiryo UI" panose="020B0604030504040204" pitchFamily="50" charset="-128"/>
              </a:rPr>
              <a:t>成長のための源泉とその状況について</a:t>
            </a:r>
            <a:endParaRPr kumimoji="1"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1192164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pPr/>
              <a:t>24</a:t>
            </a:fld>
            <a:endParaRPr kumimoji="1" lang="ja-JP" altLang="en-US"/>
          </a:p>
        </p:txBody>
      </p:sp>
    </p:spTree>
    <p:extLst>
      <p:ext uri="{BB962C8B-B14F-4D97-AF65-F5344CB8AC3E}">
        <p14:creationId xmlns:p14="http://schemas.microsoft.com/office/powerpoint/2010/main" val="14082239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a:spLocks noChangeArrowheads="1"/>
          </p:cNvSpPr>
          <p:nvPr/>
        </p:nvSpPr>
        <p:spPr bwMode="auto">
          <a:xfrm>
            <a:off x="0" y="-27383"/>
            <a:ext cx="9144000" cy="432048"/>
          </a:xfrm>
          <a:prstGeom prst="rect">
            <a:avLst/>
          </a:prstGeom>
          <a:solidFill>
            <a:schemeClr val="tx2">
              <a:lumMod val="20000"/>
              <a:lumOff val="80000"/>
            </a:schemeClr>
          </a:solidFill>
          <a:ln w="9525">
            <a:noFill/>
            <a:miter lim="800000"/>
            <a:headEnd/>
            <a:tailEnd/>
          </a:ln>
          <a:effectLst/>
        </p:spPr>
        <p:txBody>
          <a:bodyPr wrap="none" anchor="ctr"/>
          <a:lstStyle>
            <a:defPPr>
              <a:defRPr lang="zh-CN"/>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kumimoji="1"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defTabSz="912813">
              <a:buClr>
                <a:srgbClr val="000000"/>
              </a:buClr>
              <a:buSzPct val="100000"/>
              <a:defRPr/>
            </a:pPr>
            <a:r>
              <a:rPr kumimoji="0" lang="ja-JP" altLang="en-US" sz="2400" b="1" dirty="0">
                <a:latin typeface="Verdana" pitchFamily="34" charset="0"/>
                <a:ea typeface="HGPｺﾞｼｯｸE" pitchFamily="50" charset="-128"/>
              </a:rPr>
              <a:t>　</a:t>
            </a:r>
            <a:r>
              <a:rPr kumimoji="0" lang="ja-JP" altLang="en-US" sz="2400" dirty="0" smtClean="0">
                <a:latin typeface="Meiryo UI" panose="020B0604030504040204" pitchFamily="50" charset="-128"/>
                <a:ea typeface="Meiryo UI" panose="020B0604030504040204" pitchFamily="50" charset="-128"/>
                <a:cs typeface="Meiryo UI" panose="020B0604030504040204" pitchFamily="50" charset="-128"/>
              </a:rPr>
              <a:t>１</a:t>
            </a:r>
            <a:r>
              <a:rPr kumimoji="0" lang="ja-JP" altLang="en-US" sz="2400" dirty="0">
                <a:latin typeface="Meiryo UI" panose="020B0604030504040204" pitchFamily="50" charset="-128"/>
                <a:ea typeface="Meiryo UI" panose="020B0604030504040204" pitchFamily="50" charset="-128"/>
                <a:cs typeface="Meiryo UI" panose="020B0604030504040204" pitchFamily="50" charset="-128"/>
              </a:rPr>
              <a:t>．内外の集客力</a:t>
            </a:r>
            <a:r>
              <a:rPr kumimoji="0" lang="ja-JP" altLang="en-US" sz="2400" dirty="0" smtClean="0">
                <a:latin typeface="Meiryo UI" panose="020B0604030504040204" pitchFamily="50" charset="-128"/>
                <a:ea typeface="Meiryo UI" panose="020B0604030504040204" pitchFamily="50" charset="-128"/>
                <a:cs typeface="Meiryo UI" panose="020B0604030504040204" pitchFamily="50" charset="-128"/>
              </a:rPr>
              <a:t>強化</a:t>
            </a:r>
            <a:endParaRPr kumimoji="0"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1253642959"/>
              </p:ext>
            </p:extLst>
          </p:nvPr>
        </p:nvGraphicFramePr>
        <p:xfrm>
          <a:off x="107505" y="1380722"/>
          <a:ext cx="8955121" cy="4215983"/>
        </p:xfrm>
        <a:graphic>
          <a:graphicData uri="http://schemas.openxmlformats.org/drawingml/2006/table">
            <a:tbl>
              <a:tblPr firstRow="1" bandRow="1">
                <a:tableStyleId>{5940675A-B579-460E-94D1-54222C63F5DA}</a:tableStyleId>
              </a:tblPr>
              <a:tblGrid>
                <a:gridCol w="208280"/>
                <a:gridCol w="1689029"/>
                <a:gridCol w="1076113"/>
                <a:gridCol w="1076113"/>
                <a:gridCol w="1076113"/>
                <a:gridCol w="1076113"/>
                <a:gridCol w="1076113"/>
                <a:gridCol w="1677247"/>
              </a:tblGrid>
              <a:tr h="677722">
                <a:tc gridSpan="2">
                  <a:txBody>
                    <a:bodyPr/>
                    <a:lstStyle/>
                    <a:p>
                      <a:pPr algn="ctr"/>
                      <a:r>
                        <a:rPr kumimoji="1" lang="ja-JP" altLang="en-US" sz="16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指標</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hMerge="1">
                  <a:txBody>
                    <a:bodyPr/>
                    <a:lstStyle/>
                    <a:p>
                      <a:endParaRPr kumimoji="1" lang="ja-JP" altLang="en-US"/>
                    </a:p>
                  </a:txBody>
                  <a:tcPr/>
                </a:tc>
                <a:tc>
                  <a:txBody>
                    <a:bodyPr/>
                    <a:lstStyle/>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2010</a:t>
                      </a:r>
                    </a:p>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H22</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2011</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p>
                  </a:txBody>
                  <a:tcPr anchor="ctr">
                    <a:solidFill>
                      <a:schemeClr val="accent5">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2012</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p>
                  </a:txBody>
                  <a:tcPr anchor="ctr">
                    <a:solidFill>
                      <a:schemeClr val="accent5">
                        <a:lumMod val="60000"/>
                        <a:lumOff val="40000"/>
                      </a:schemeClr>
                    </a:solidFill>
                  </a:tcPr>
                </a:tc>
                <a:tc>
                  <a:txBody>
                    <a:bodyPr/>
                    <a:lstStyle/>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2013</a:t>
                      </a:r>
                    </a:p>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2014</a:t>
                      </a:r>
                    </a:p>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p>
                  </a:txBody>
                  <a:tcPr anchor="ctr">
                    <a:solidFill>
                      <a:schemeClr val="accent5">
                        <a:lumMod val="60000"/>
                        <a:lumOff val="40000"/>
                      </a:schemeClr>
                    </a:solidFill>
                  </a:tcPr>
                </a:tc>
                <a:tc>
                  <a:txBody>
                    <a:bodyPr/>
                    <a:lstStyle/>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出　　典</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r>
              <a:tr h="677722">
                <a:tc gridSpan="2">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延べ宿泊者数（大阪府）</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B w="12700" cmpd="sng">
                      <a:noFill/>
                    </a:lnB>
                  </a:tcPr>
                </a:tc>
                <a:tc hMerge="1">
                  <a:txBody>
                    <a:bodyPr/>
                    <a:lstStyle/>
                    <a:p>
                      <a:endParaRPr kumimoji="1" lang="ja-JP" altLang="en-US"/>
                    </a:p>
                  </a:txBody>
                  <a:tcPr/>
                </a:tc>
                <a:tc>
                  <a:txBody>
                    <a:bodyPr/>
                    <a:lstStyle/>
                    <a:p>
                      <a:pPr marL="182563" indent="-182563" algn="ctr">
                        <a:tabLst>
                          <a:tab pos="92075" algn="l"/>
                        </a:tabLst>
                      </a:pP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1,962</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p>
                  </a:txBody>
                  <a:tcPr anchor="ctr"/>
                </a:tc>
                <a:tc>
                  <a:txBody>
                    <a:bodyPr/>
                    <a:lstStyle/>
                    <a:p>
                      <a:pPr marL="182563" indent="-182563" algn="ctr">
                        <a:tabLst>
                          <a:tab pos="92075" algn="l"/>
                        </a:tabLst>
                      </a:pP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2,176</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2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2,334</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2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2,388</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2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defTabSz="914400" rtl="0" eaLnBrk="1" latinLnBrk="0" hangingPunct="1">
                        <a:tabLst>
                          <a:tab pos="92075" algn="l"/>
                        </a:tabLst>
                      </a:pPr>
                      <a:r>
                        <a:rPr kumimoji="1" lang="en-US" altLang="ja-JP" sz="12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2,837</a:t>
                      </a:r>
                      <a:r>
                        <a:rPr kumimoji="1" lang="ja-JP" altLang="en-US" sz="12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12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lvl="0" indent="-182563" algn="l">
                        <a:tabLst>
                          <a:tab pos="92075" algn="l"/>
                        </a:tabLst>
                      </a:pPr>
                      <a:r>
                        <a:rPr kumimoji="1" lang="ja-JP" altLang="en-US"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観光庁</a:t>
                      </a:r>
                      <a:endPar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lvl="0" indent="-182563" algn="l">
                        <a:tabLst>
                          <a:tab pos="92075" algn="l"/>
                        </a:tabLst>
                      </a:pPr>
                      <a:r>
                        <a:rPr kumimoji="1" lang="ja-JP" altLang="en-US"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「宿泊旅行統計調査」</a:t>
                      </a:r>
                      <a:endParaRPr kumimoji="1" lang="ja-JP" altLang="en-US"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677722">
                <a:tc rowSpan="2">
                  <a:txBody>
                    <a:bodyPr/>
                    <a:lstStyle/>
                    <a:p>
                      <a:pPr algn="l"/>
                      <a:endParaRPr kumimoji="1" lang="ja-JP" altLang="en-US" sz="1200" dirty="0">
                        <a:solidFill>
                          <a:schemeClr val="tx1"/>
                        </a:solidFill>
                        <a:latin typeface="HGPｺﾞｼｯｸE" pitchFamily="50" charset="-128"/>
                        <a:ea typeface="HGPｺﾞｼｯｸE"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うち外国人延べ宿泊者数</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182563" indent="-182563" algn="ctr">
                        <a:tabLst>
                          <a:tab pos="92075" algn="l"/>
                        </a:tabLst>
                      </a:pP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309</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12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tcPr>
                </a:tc>
                <a:tc>
                  <a:txBody>
                    <a:bodyPr/>
                    <a:lstStyle/>
                    <a:p>
                      <a:pPr marL="182563" indent="-182563" algn="ctr">
                        <a:tabLst>
                          <a:tab pos="92075" algn="l"/>
                        </a:tabLst>
                      </a:pP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237</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2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306</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2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431</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2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2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620</a:t>
                      </a:r>
                      <a:r>
                        <a:rPr kumimoji="1" lang="ja-JP" altLang="en-US" sz="12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p>
                  </a:txBody>
                  <a:tcPr anchor="ctr"/>
                </a:tc>
                <a:tc>
                  <a:txBody>
                    <a:bodyPr/>
                    <a:lstStyle/>
                    <a:p>
                      <a:pPr marL="182563" marR="0" indent="-182563" algn="l" defTabSz="914400" rtl="0" eaLnBrk="1" fontAlgn="auto" latinLnBrk="0" hangingPunct="1">
                        <a:lnSpc>
                          <a:spcPct val="100000"/>
                        </a:lnSpc>
                        <a:spcBef>
                          <a:spcPts val="0"/>
                        </a:spcBef>
                        <a:spcAft>
                          <a:spcPts val="0"/>
                        </a:spcAft>
                        <a:buClrTx/>
                        <a:buSzTx/>
                        <a:buFontTx/>
                        <a:buNone/>
                        <a:tabLst>
                          <a:tab pos="92075" algn="l"/>
                        </a:tabLst>
                        <a:defRPr/>
                      </a:pPr>
                      <a:r>
                        <a:rPr kumimoji="1" lang="ja-JP" altLang="en-US"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観光庁</a:t>
                      </a:r>
                      <a:endPar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marR="0" indent="-182563" algn="l" defTabSz="914400" rtl="0" eaLnBrk="1" fontAlgn="auto" latinLnBrk="0" hangingPunct="1">
                        <a:lnSpc>
                          <a:spcPct val="100000"/>
                        </a:lnSpc>
                        <a:spcBef>
                          <a:spcPts val="0"/>
                        </a:spcBef>
                        <a:spcAft>
                          <a:spcPts val="0"/>
                        </a:spcAft>
                        <a:buClrTx/>
                        <a:buSzTx/>
                        <a:buFontTx/>
                        <a:buNone/>
                        <a:tabLst>
                          <a:tab pos="92075" algn="l"/>
                        </a:tabLst>
                        <a:defRPr/>
                      </a:pPr>
                      <a:r>
                        <a:rPr kumimoji="1" lang="ja-JP" altLang="en-US"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「宿泊旅行統計調査」</a:t>
                      </a:r>
                    </a:p>
                  </a:txBody>
                  <a:tcPr anchor="ctr"/>
                </a:tc>
              </a:tr>
              <a:tr h="677722">
                <a:tc vMerge="1">
                  <a:txBody>
                    <a:bodyPr/>
                    <a:lstStyle/>
                    <a:p>
                      <a:endParaRPr kumimoji="1" lang="ja-JP" altLang="en-US" sz="1200" dirty="0">
                        <a:latin typeface="HGPｺﾞｼｯｸE" pitchFamily="50" charset="-128"/>
                        <a:ea typeface="HGPｺﾞｼｯｸE" pitchFamily="50" charset="-128"/>
                      </a:endParaRPr>
                    </a:p>
                  </a:txBody>
                  <a:tcPr/>
                </a:tc>
                <a:tc>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うち日本人延べ宿泊者数</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182563" indent="-182563" algn="ctr">
                        <a:tabLst>
                          <a:tab pos="92075" algn="l"/>
                        </a:tabLst>
                      </a:pP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1,653</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12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tcPr>
                </a:tc>
                <a:tc>
                  <a:txBody>
                    <a:bodyPr/>
                    <a:lstStyle/>
                    <a:p>
                      <a:pPr marL="182563" indent="-182563" algn="ctr">
                        <a:tabLst>
                          <a:tab pos="92075" algn="l"/>
                        </a:tabLst>
                      </a:pP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1,940</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2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2,028</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2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1,957</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2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defTabSz="914400" rtl="0" eaLnBrk="1" latinLnBrk="0" hangingPunct="1">
                        <a:tabLst>
                          <a:tab pos="92075" algn="l"/>
                        </a:tabLst>
                      </a:pPr>
                      <a:r>
                        <a:rPr kumimoji="1" lang="en-US" altLang="ja-JP" sz="12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2,217</a:t>
                      </a:r>
                      <a:r>
                        <a:rPr kumimoji="1" lang="ja-JP" altLang="en-US" sz="12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12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marR="0" indent="-182563" algn="l" defTabSz="914400" rtl="0" eaLnBrk="1" fontAlgn="auto" latinLnBrk="0" hangingPunct="1">
                        <a:lnSpc>
                          <a:spcPct val="100000"/>
                        </a:lnSpc>
                        <a:spcBef>
                          <a:spcPts val="0"/>
                        </a:spcBef>
                        <a:spcAft>
                          <a:spcPts val="0"/>
                        </a:spcAft>
                        <a:buClrTx/>
                        <a:buSzTx/>
                        <a:buFontTx/>
                        <a:buNone/>
                        <a:tabLst>
                          <a:tab pos="92075" algn="l"/>
                        </a:tabLst>
                        <a:defRPr/>
                      </a:pPr>
                      <a:r>
                        <a:rPr kumimoji="1" lang="ja-JP" altLang="en-US"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観光庁「宿泊旅行統計調査」より推計</a:t>
                      </a:r>
                      <a:endParaRPr kumimoji="1" lang="ja-JP" altLang="en-US"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406633">
                <a:tc gridSpan="2">
                  <a:txBody>
                    <a:bodyPr/>
                    <a:lstStyle/>
                    <a:p>
                      <a:pPr algn="l"/>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外国人訪問率（大阪府）　</a:t>
                      </a: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2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marL="182563" indent="-182563" algn="ctr">
                        <a:tabLst>
                          <a:tab pos="92075" algn="l"/>
                        </a:tabLst>
                      </a:pP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26.1</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25.2</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24.0</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25.1</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defTabSz="914400" rtl="0" eaLnBrk="1" latinLnBrk="0" hangingPunct="1">
                        <a:tabLst>
                          <a:tab pos="92075" algn="l"/>
                        </a:tabLst>
                      </a:pPr>
                      <a:r>
                        <a:rPr kumimoji="1" lang="en-US" altLang="ja-JP" sz="12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27.9</a:t>
                      </a:r>
                      <a:r>
                        <a:rPr kumimoji="1" lang="ja-JP" altLang="en-US" sz="12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l">
                        <a:tabLst/>
                      </a:pPr>
                      <a:r>
                        <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H22</a:t>
                      </a:r>
                      <a:r>
                        <a:rPr kumimoji="1" lang="ja-JP" altLang="en-US"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年：日本政府観光局</a:t>
                      </a:r>
                      <a:r>
                        <a:rPr kumimoji="1" lang="en-US" altLang="ja-JP" sz="8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(JNTO)</a:t>
                      </a:r>
                    </a:p>
                    <a:p>
                      <a:pPr marL="0" indent="0" algn="l">
                        <a:tabLst/>
                      </a:pPr>
                      <a:r>
                        <a:rPr kumimoji="1" lang="ja-JP" altLang="en-US"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「訪日外客訪問地調査」</a:t>
                      </a:r>
                    </a:p>
                    <a:p>
                      <a:pPr marL="0" indent="0" algn="l">
                        <a:tabLst/>
                      </a:pPr>
                      <a:r>
                        <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kumimoji="1" lang="ja-JP" altLang="en-US"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以降：観光庁</a:t>
                      </a:r>
                    </a:p>
                    <a:p>
                      <a:pPr marL="0" indent="0" algn="l">
                        <a:tabLst/>
                      </a:pPr>
                      <a:r>
                        <a:rPr kumimoji="1" lang="ja-JP" altLang="en-US"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「訪日外国人消費動向調査」</a:t>
                      </a:r>
                      <a:endPar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529735">
                <a:tc gridSpan="2">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国際会議開催件数</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solid"/>
                      <a:round/>
                      <a:headEnd type="none" w="med" len="med"/>
                      <a:tailEnd type="none" w="med" len="med"/>
                    </a:lnT>
                  </a:tcPr>
                </a:tc>
                <a:tc hMerge="1">
                  <a:txBody>
                    <a:bodyPr/>
                    <a:lstStyle/>
                    <a:p>
                      <a:endParaRPr kumimoji="1" lang="ja-JP" altLang="en-US"/>
                    </a:p>
                  </a:txBody>
                  <a:tcPr/>
                </a:tc>
                <a:tc>
                  <a:txBody>
                    <a:bodyPr/>
                    <a:lstStyle/>
                    <a:p>
                      <a:pPr marL="182563" indent="-182563" algn="ctr">
                        <a:tabLst>
                          <a:tab pos="92075" algn="l"/>
                        </a:tabLst>
                      </a:pP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152</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ja-JP" altLang="en-US" sz="12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135</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ja-JP" altLang="en-US" sz="12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281</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ja-JP" altLang="en-US" sz="12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314</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ja-JP" altLang="en-US" sz="12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集計中</a:t>
                      </a:r>
                      <a:endParaRPr kumimoji="1" lang="en-US" altLang="ja-JP" sz="12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日本政府観光局（</a:t>
                      </a:r>
                      <a:r>
                        <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JNTO)</a:t>
                      </a:r>
                      <a:br>
                        <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kumimoji="1" lang="ja-JP" altLang="en-US"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「国際会議統計」</a:t>
                      </a:r>
                    </a:p>
                  </a:txBody>
                  <a:tcPr anchor="ctr"/>
                </a:tc>
              </a:tr>
            </a:tbl>
          </a:graphicData>
        </a:graphic>
      </p:graphicFrame>
      <p:sp>
        <p:nvSpPr>
          <p:cNvPr id="7" name="正方形/長方形 4"/>
          <p:cNvSpPr>
            <a:spLocks noChangeArrowheads="1"/>
          </p:cNvSpPr>
          <p:nvPr/>
        </p:nvSpPr>
        <p:spPr bwMode="auto">
          <a:xfrm>
            <a:off x="251520" y="6165304"/>
            <a:ext cx="468052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indent="-177800"/>
            <a:r>
              <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延べ宿泊者数から外国人宿泊者数を引いて算出。</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4"/>
          <p:cNvSpPr>
            <a:spLocks noChangeArrowheads="1"/>
          </p:cNvSpPr>
          <p:nvPr/>
        </p:nvSpPr>
        <p:spPr bwMode="auto">
          <a:xfrm>
            <a:off x="251520" y="5919083"/>
            <a:ext cx="856895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indent="-177800"/>
            <a:r>
              <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a:t>
            </a:r>
            <a:r>
              <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2010</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H22</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）年の宿泊者数は、従業員数</a:t>
            </a:r>
            <a:r>
              <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人以下の施設は調査対象外。</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4"/>
          <p:cNvSpPr>
            <a:spLocks noChangeArrowheads="1"/>
          </p:cNvSpPr>
          <p:nvPr/>
        </p:nvSpPr>
        <p:spPr bwMode="auto">
          <a:xfrm>
            <a:off x="71487" y="957228"/>
            <a:ext cx="8785225" cy="34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2813">
              <a:lnSpc>
                <a:spcPts val="2000"/>
              </a:lnSpc>
              <a:spcBef>
                <a:spcPct val="20000"/>
              </a:spcBef>
            </a:pPr>
            <a:r>
              <a:rPr lang="ja-JP" altLang="en-US" dirty="0" smtClean="0">
                <a:solidFill>
                  <a:prstClr val="black"/>
                </a:solidFill>
                <a:latin typeface="Meiryo UI" pitchFamily="50" charset="-128"/>
                <a:ea typeface="Meiryo UI" pitchFamily="50" charset="-128"/>
                <a:cs typeface="Meiryo UI" pitchFamily="50" charset="-128"/>
              </a:rPr>
              <a:t>◇進捗状況を把握するための指標</a:t>
            </a:r>
            <a:endParaRPr lang="ja-JP" altLang="en-US" dirty="0">
              <a:solidFill>
                <a:prstClr val="black"/>
              </a:solidFill>
              <a:latin typeface="Meiryo UI" pitchFamily="50" charset="-128"/>
              <a:ea typeface="Meiryo UI" pitchFamily="50" charset="-128"/>
              <a:cs typeface="Meiryo UI" pitchFamily="50" charset="-128"/>
            </a:endParaRPr>
          </a:p>
        </p:txBody>
      </p:sp>
      <p:sp>
        <p:nvSpPr>
          <p:cNvPr id="11" name="正方形/長方形 4"/>
          <p:cNvSpPr>
            <a:spLocks noChangeArrowheads="1"/>
          </p:cNvSpPr>
          <p:nvPr/>
        </p:nvSpPr>
        <p:spPr bwMode="auto">
          <a:xfrm>
            <a:off x="251520" y="6351131"/>
            <a:ext cx="446449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indent="-177800"/>
            <a:r>
              <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訪日外国人のうち大阪を訪問した率　</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pPr/>
              <a:t>25</a:t>
            </a:fld>
            <a:endParaRPr kumimoji="1" lang="ja-JP" altLang="en-US"/>
          </a:p>
        </p:txBody>
      </p:sp>
    </p:spTree>
    <p:extLst>
      <p:ext uri="{BB962C8B-B14F-4D97-AF65-F5344CB8AC3E}">
        <p14:creationId xmlns:p14="http://schemas.microsoft.com/office/powerpoint/2010/main" val="42030683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表 13"/>
          <p:cNvGraphicFramePr>
            <a:graphicFrameLocks noGrp="1"/>
          </p:cNvGraphicFramePr>
          <p:nvPr>
            <p:extLst>
              <p:ext uri="{D42A27DB-BD31-4B8C-83A1-F6EECF244321}">
                <p14:modId xmlns:p14="http://schemas.microsoft.com/office/powerpoint/2010/main" val="1068482655"/>
              </p:ext>
            </p:extLst>
          </p:nvPr>
        </p:nvGraphicFramePr>
        <p:xfrm>
          <a:off x="448506" y="5098876"/>
          <a:ext cx="7454899" cy="1714500"/>
        </p:xfrm>
        <a:graphic>
          <a:graphicData uri="http://schemas.openxmlformats.org/drawingml/2006/table">
            <a:tbl>
              <a:tblPr/>
              <a:tblGrid>
                <a:gridCol w="1512588"/>
                <a:gridCol w="660963"/>
                <a:gridCol w="660963"/>
                <a:gridCol w="660963"/>
                <a:gridCol w="660963"/>
                <a:gridCol w="660963"/>
                <a:gridCol w="660963"/>
                <a:gridCol w="660963"/>
                <a:gridCol w="657785"/>
                <a:gridCol w="657785"/>
              </a:tblGrid>
              <a:tr h="190500">
                <a:tc>
                  <a:txBody>
                    <a:bodyPr/>
                    <a:lstStyle/>
                    <a:p>
                      <a:pPr algn="l" fontAlgn="ctr"/>
                      <a:r>
                        <a:rPr lang="ja-JP" altLang="en-US" sz="800" b="0" i="0" u="none" strike="noStrike" dirty="0">
                          <a:solidFill>
                            <a:srgbClr val="000000"/>
                          </a:solidFill>
                          <a:effectLst/>
                          <a:latin typeface="Meiryo UI"/>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800" b="0" i="0" u="none" strike="noStrike">
                          <a:solidFill>
                            <a:srgbClr val="000000"/>
                          </a:solidFill>
                          <a:effectLst/>
                          <a:latin typeface="Meiryo UI"/>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800" b="0" i="0" u="none" strike="noStrike">
                          <a:solidFill>
                            <a:srgbClr val="000000"/>
                          </a:solidFill>
                          <a:effectLst/>
                          <a:latin typeface="Meiryo UI"/>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800" b="0" i="0" u="none" strike="noStrike">
                          <a:solidFill>
                            <a:srgbClr val="000000"/>
                          </a:solidFill>
                          <a:effectLst/>
                          <a:latin typeface="Meiryo UI"/>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800" b="0" i="0" u="none" strike="noStrike">
                          <a:solidFill>
                            <a:srgbClr val="000000"/>
                          </a:solidFill>
                          <a:effectLst/>
                          <a:latin typeface="Meiryo UI"/>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800" b="0" i="0" u="none" strike="noStrike">
                          <a:solidFill>
                            <a:srgbClr val="000000"/>
                          </a:solidFill>
                          <a:effectLst/>
                          <a:latin typeface="Meiryo UI"/>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800" b="0" i="0" u="none" strike="noStrike" dirty="0">
                          <a:solidFill>
                            <a:srgbClr val="000000"/>
                          </a:solidFill>
                          <a:effectLst/>
                          <a:latin typeface="Meiryo UI"/>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800" b="0" i="0" u="none" strike="noStrike">
                          <a:solidFill>
                            <a:srgbClr val="000000"/>
                          </a:solidFill>
                          <a:effectLst/>
                          <a:latin typeface="Meiryo UI"/>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ja-JP" altLang="en-US" sz="800" b="0" i="0" u="none" strike="noStrike" dirty="0">
                          <a:solidFill>
                            <a:srgbClr val="000000"/>
                          </a:solidFill>
                          <a:effectLst/>
                          <a:latin typeface="Meiryo UI"/>
                        </a:rPr>
                        <a:t>（単位：千人泊）</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r>
              <a:tr h="190500">
                <a:tc rowSpan="2">
                  <a:txBody>
                    <a:bodyPr/>
                    <a:lstStyle/>
                    <a:p>
                      <a:pPr algn="ctr" fontAlgn="ctr"/>
                      <a:r>
                        <a:rPr lang="ja-JP" altLang="en-US" sz="800" b="0" i="0" u="none" strike="noStrike">
                          <a:solidFill>
                            <a:srgbClr val="000000"/>
                          </a:solidFill>
                          <a:effectLst/>
                          <a:latin typeface="Meiryo U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gridSpan="3">
                  <a:txBody>
                    <a:bodyPr/>
                    <a:lstStyle/>
                    <a:p>
                      <a:pPr algn="ctr" fontAlgn="ctr"/>
                      <a:r>
                        <a:rPr lang="en-US" sz="800" b="0" i="0" u="none" strike="noStrike" dirty="0">
                          <a:solidFill>
                            <a:srgbClr val="000000"/>
                          </a:solidFill>
                          <a:effectLst/>
                          <a:latin typeface="Meiryo UI"/>
                        </a:rPr>
                        <a:t>2012（H24</a:t>
                      </a:r>
                      <a:r>
                        <a:rPr lang="ja-JP" altLang="en-US" sz="800" b="0" i="0" u="none" strike="noStrike" dirty="0">
                          <a:solidFill>
                            <a:srgbClr val="000000"/>
                          </a:solidFill>
                          <a:effectLst/>
                          <a:latin typeface="Meiryo UI"/>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AEEF3"/>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sz="800" b="0" i="0" u="none" strike="noStrike" dirty="0" smtClean="0">
                          <a:solidFill>
                            <a:srgbClr val="000000"/>
                          </a:solidFill>
                          <a:effectLst/>
                          <a:latin typeface="Meiryo UI"/>
                        </a:rPr>
                        <a:t>2013（H25</a:t>
                      </a:r>
                      <a:r>
                        <a:rPr lang="ja-JP" altLang="en-US" sz="800" b="0" i="0" u="none" strike="noStrike" dirty="0" smtClean="0">
                          <a:solidFill>
                            <a:srgbClr val="000000"/>
                          </a:solidFill>
                          <a:effectLst/>
                          <a:latin typeface="Meiryo UI"/>
                        </a:rPr>
                        <a:t>年</a:t>
                      </a:r>
                      <a:r>
                        <a:rPr lang="ja-JP" altLang="en-US" sz="800" b="0" i="0" u="none" strike="noStrike" dirty="0">
                          <a:solidFill>
                            <a:srgbClr val="000000"/>
                          </a:solidFill>
                          <a:effectLst/>
                          <a:latin typeface="Meiryo UI"/>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AEEF3"/>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sz="800" b="0" i="0" u="none" strike="noStrike" dirty="0" smtClean="0">
                          <a:solidFill>
                            <a:srgbClr val="000000"/>
                          </a:solidFill>
                          <a:effectLst/>
                          <a:latin typeface="Meiryo UI"/>
                        </a:rPr>
                        <a:t>2014（H26</a:t>
                      </a:r>
                      <a:r>
                        <a:rPr lang="ja-JP" altLang="en-US" sz="800" b="0" i="0" u="none" strike="noStrike" dirty="0" smtClean="0">
                          <a:solidFill>
                            <a:srgbClr val="000000"/>
                          </a:solidFill>
                          <a:effectLst/>
                          <a:latin typeface="Meiryo UI"/>
                        </a:rPr>
                        <a:t>年</a:t>
                      </a:r>
                      <a:r>
                        <a:rPr lang="ja-JP" altLang="en-US" sz="800" b="0" i="0" u="none" strike="noStrike" dirty="0">
                          <a:solidFill>
                            <a:srgbClr val="000000"/>
                          </a:solidFill>
                          <a:effectLst/>
                          <a:latin typeface="Meiryo UI"/>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AEEF3"/>
                    </a:solidFill>
                  </a:tcPr>
                </a:tc>
                <a:tc hMerge="1">
                  <a:txBody>
                    <a:bodyPr/>
                    <a:lstStyle/>
                    <a:p>
                      <a:endParaRPr kumimoji="1" lang="ja-JP" altLang="en-US"/>
                    </a:p>
                  </a:txBody>
                  <a:tcPr/>
                </a:tc>
                <a:tc hMerge="1">
                  <a:txBody>
                    <a:bodyPr/>
                    <a:lstStyle/>
                    <a:p>
                      <a:endParaRPr kumimoji="1" lang="ja-JP" altLang="en-US"/>
                    </a:p>
                  </a:txBody>
                  <a:tcPr/>
                </a:tc>
              </a:tr>
              <a:tr h="190500">
                <a:tc vMerge="1">
                  <a:txBody>
                    <a:bodyPr/>
                    <a:lstStyle/>
                    <a:p>
                      <a:endParaRPr kumimoji="1" lang="ja-JP" altLang="en-US"/>
                    </a:p>
                  </a:txBody>
                  <a:tcPr/>
                </a:tc>
                <a:tc>
                  <a:txBody>
                    <a:bodyPr/>
                    <a:lstStyle/>
                    <a:p>
                      <a:pPr algn="ctr" fontAlgn="ctr"/>
                      <a:r>
                        <a:rPr lang="ja-JP" altLang="en-US" sz="800" b="0" i="0" u="none" strike="noStrike" dirty="0">
                          <a:solidFill>
                            <a:srgbClr val="000000"/>
                          </a:solidFill>
                          <a:effectLst/>
                          <a:latin typeface="Meiryo UI"/>
                        </a:rPr>
                        <a:t>大阪府</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ja-JP" altLang="en-US" sz="800" b="0" i="0" u="none" strike="noStrike">
                          <a:solidFill>
                            <a:srgbClr val="000000"/>
                          </a:solidFill>
                          <a:effectLst/>
                          <a:latin typeface="Meiryo UI"/>
                        </a:rPr>
                        <a:t>京都府</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ja-JP" altLang="en-US" sz="800" b="0" i="0" u="none" strike="noStrike">
                          <a:solidFill>
                            <a:srgbClr val="000000"/>
                          </a:solidFill>
                          <a:effectLst/>
                          <a:latin typeface="Meiryo UI"/>
                        </a:rPr>
                        <a:t>兵庫県</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ja-JP" altLang="en-US" sz="800" b="0" i="0" u="none" strike="noStrike" dirty="0">
                          <a:solidFill>
                            <a:srgbClr val="000000"/>
                          </a:solidFill>
                          <a:effectLst/>
                          <a:latin typeface="Meiryo UI"/>
                        </a:rPr>
                        <a:t>大阪府</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ja-JP" altLang="en-US" sz="800" b="0" i="0" u="none" strike="noStrike" dirty="0">
                          <a:solidFill>
                            <a:srgbClr val="000000"/>
                          </a:solidFill>
                          <a:effectLst/>
                          <a:latin typeface="Meiryo UI"/>
                        </a:rPr>
                        <a:t>京都府</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ja-JP" altLang="en-US" sz="800" b="0" i="0" u="none" strike="noStrike" dirty="0">
                          <a:solidFill>
                            <a:srgbClr val="000000"/>
                          </a:solidFill>
                          <a:effectLst/>
                          <a:latin typeface="Meiryo UI"/>
                        </a:rPr>
                        <a:t>兵庫県</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ja-JP" altLang="en-US" sz="800" b="0" i="0" u="none" strike="noStrike" dirty="0">
                          <a:solidFill>
                            <a:srgbClr val="000000"/>
                          </a:solidFill>
                          <a:effectLst/>
                          <a:latin typeface="Meiryo UI"/>
                        </a:rPr>
                        <a:t>大阪府</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ja-JP" altLang="en-US" sz="800" b="0" i="0" u="none" strike="noStrike" dirty="0">
                          <a:solidFill>
                            <a:srgbClr val="000000"/>
                          </a:solidFill>
                          <a:effectLst/>
                          <a:latin typeface="Meiryo UI"/>
                        </a:rPr>
                        <a:t>京都府</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ja-JP" altLang="en-US" sz="800" b="0" i="0" u="none" strike="noStrike">
                          <a:solidFill>
                            <a:srgbClr val="000000"/>
                          </a:solidFill>
                          <a:effectLst/>
                          <a:latin typeface="Meiryo UI"/>
                        </a:rPr>
                        <a:t>兵庫県</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r>
              <a:tr h="190500">
                <a:tc>
                  <a:txBody>
                    <a:bodyPr/>
                    <a:lstStyle/>
                    <a:p>
                      <a:pPr algn="l" fontAlgn="ctr"/>
                      <a:r>
                        <a:rPr lang="ja-JP" altLang="en-US" sz="800" b="0" i="0" u="none" strike="noStrike">
                          <a:solidFill>
                            <a:srgbClr val="000000"/>
                          </a:solidFill>
                          <a:effectLst/>
                          <a:latin typeface="Meiryo UI"/>
                        </a:rPr>
                        <a:t>延べ宿泊者数（</a:t>
                      </a:r>
                      <a:r>
                        <a:rPr lang="en-US" altLang="ja-JP" sz="800" b="0" i="0" u="none" strike="noStrike">
                          <a:solidFill>
                            <a:srgbClr val="000000"/>
                          </a:solidFill>
                          <a:effectLst/>
                          <a:latin typeface="Meiryo UI"/>
                        </a:rPr>
                        <a:t>A</a:t>
                      </a:r>
                      <a:r>
                        <a:rPr lang="ja-JP" altLang="en-US" sz="800" b="0" i="0" u="none" strike="noStrike">
                          <a:solidFill>
                            <a:srgbClr val="000000"/>
                          </a:solidFill>
                          <a:effectLst/>
                          <a:latin typeface="Meiryo UI"/>
                        </a:rPr>
                        <a:t>）</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a:rPr>
                        <a:t>23,344 </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dirty="0">
                          <a:solidFill>
                            <a:srgbClr val="000000"/>
                          </a:solidFill>
                          <a:effectLst/>
                          <a:latin typeface="Meiryo UI"/>
                        </a:rPr>
                        <a:t>16,241 </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a:rPr>
                        <a:t>12,353 </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dirty="0">
                          <a:solidFill>
                            <a:srgbClr val="000000"/>
                          </a:solidFill>
                          <a:effectLst/>
                          <a:latin typeface="Meiryo UI"/>
                        </a:rPr>
                        <a:t>23,881 </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dirty="0" smtClean="0">
                          <a:solidFill>
                            <a:srgbClr val="000000"/>
                          </a:solidFill>
                          <a:effectLst/>
                          <a:latin typeface="Meiryo UI"/>
                        </a:rPr>
                        <a:t>20,088 </a:t>
                      </a:r>
                      <a:endParaRPr lang="en-US" altLang="ja-JP" sz="800" b="0" i="0" u="none" strike="noStrike" dirty="0">
                        <a:solidFill>
                          <a:srgbClr val="000000"/>
                        </a:solidFill>
                        <a:effectLst/>
                        <a:latin typeface="Meiryo UI"/>
                      </a:endParaRP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dirty="0" smtClean="0">
                          <a:solidFill>
                            <a:srgbClr val="000000"/>
                          </a:solidFill>
                          <a:effectLst/>
                          <a:latin typeface="Meiryo UI"/>
                        </a:rPr>
                        <a:t>13,226 </a:t>
                      </a:r>
                      <a:endParaRPr lang="en-US" altLang="ja-JP" sz="800" b="0" i="0" u="none" strike="noStrike" dirty="0">
                        <a:solidFill>
                          <a:srgbClr val="000000"/>
                        </a:solidFill>
                        <a:effectLst/>
                        <a:latin typeface="Meiryo UI"/>
                      </a:endParaRP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dirty="0" smtClean="0">
                          <a:solidFill>
                            <a:schemeClr val="tx1"/>
                          </a:solidFill>
                          <a:effectLst/>
                          <a:latin typeface="Meiryo UI"/>
                        </a:rPr>
                        <a:t>28,369</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dirty="0" smtClean="0">
                          <a:solidFill>
                            <a:schemeClr val="tx1"/>
                          </a:solidFill>
                          <a:effectLst/>
                          <a:latin typeface="Meiryo UI"/>
                        </a:rPr>
                        <a:t>16,987 </a:t>
                      </a:r>
                      <a:endParaRPr lang="en-US" altLang="ja-JP" sz="800" b="0" i="0" u="none" strike="noStrike" dirty="0">
                        <a:solidFill>
                          <a:schemeClr val="tx1"/>
                        </a:solidFill>
                        <a:effectLst/>
                        <a:latin typeface="Meiryo UI"/>
                      </a:endParaRP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dirty="0" smtClean="0">
                          <a:solidFill>
                            <a:schemeClr val="tx1"/>
                          </a:solidFill>
                          <a:effectLst/>
                          <a:latin typeface="Meiryo UI"/>
                        </a:rPr>
                        <a:t>13,759 </a:t>
                      </a:r>
                      <a:endParaRPr lang="en-US" altLang="ja-JP" sz="800" b="0" i="0" u="none" strike="noStrike" dirty="0">
                        <a:solidFill>
                          <a:schemeClr val="tx1"/>
                        </a:solidFill>
                        <a:effectLst/>
                        <a:latin typeface="Meiryo U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90500">
                <a:tc>
                  <a:txBody>
                    <a:bodyPr/>
                    <a:lstStyle/>
                    <a:p>
                      <a:pPr algn="l" fontAlgn="ctr"/>
                      <a:r>
                        <a:rPr lang="ja-JP" altLang="en-US" sz="800" b="0" i="0" u="none" strike="noStrike" dirty="0">
                          <a:solidFill>
                            <a:srgbClr val="000000"/>
                          </a:solidFill>
                          <a:effectLst/>
                          <a:latin typeface="Meiryo UI"/>
                        </a:rPr>
                        <a:t>伸び率</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fontAlgn="ctr"/>
                      <a:r>
                        <a:rPr lang="en-US" altLang="ja-JP" sz="800" b="0" i="1" u="none" strike="noStrike" dirty="0">
                          <a:solidFill>
                            <a:srgbClr val="000000"/>
                          </a:solidFill>
                          <a:effectLst/>
                          <a:latin typeface="Meiryo UI"/>
                        </a:rPr>
                        <a:t>7.3%</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fontAlgn="ctr"/>
                      <a:r>
                        <a:rPr lang="en-US" altLang="ja-JP" sz="800" b="0" i="1" u="none" strike="noStrike" dirty="0">
                          <a:solidFill>
                            <a:srgbClr val="000000"/>
                          </a:solidFill>
                          <a:effectLst/>
                          <a:latin typeface="Meiryo UI"/>
                        </a:rPr>
                        <a:t>12.7%</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fontAlgn="ctr"/>
                      <a:r>
                        <a:rPr lang="en-US" altLang="ja-JP" sz="800" b="0" i="1" u="none" strike="noStrike" dirty="0">
                          <a:solidFill>
                            <a:srgbClr val="000000"/>
                          </a:solidFill>
                          <a:effectLst/>
                          <a:latin typeface="Meiryo UI"/>
                        </a:rPr>
                        <a:t>3.9%</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fontAlgn="ctr"/>
                      <a:r>
                        <a:rPr lang="en-US" altLang="ja-JP" sz="800" b="0" i="1" u="none" strike="noStrike" dirty="0">
                          <a:solidFill>
                            <a:srgbClr val="000000"/>
                          </a:solidFill>
                          <a:effectLst/>
                          <a:latin typeface="Meiryo UI"/>
                        </a:rPr>
                        <a:t>2.3%</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fontAlgn="ctr"/>
                      <a:r>
                        <a:rPr lang="en-US" altLang="ja-JP" sz="800" b="0" i="1" u="none" strike="noStrike" dirty="0" smtClean="0">
                          <a:solidFill>
                            <a:srgbClr val="FF0000"/>
                          </a:solidFill>
                          <a:effectLst/>
                          <a:latin typeface="Meiryo UI"/>
                        </a:rPr>
                        <a:t>23.7</a:t>
                      </a:r>
                      <a:r>
                        <a:rPr lang="en-US" altLang="ja-JP" sz="800" b="0" i="1" u="none" strike="noStrike" dirty="0" smtClean="0">
                          <a:solidFill>
                            <a:srgbClr val="000000"/>
                          </a:solidFill>
                          <a:effectLst/>
                          <a:latin typeface="Meiryo UI"/>
                        </a:rPr>
                        <a:t>%</a:t>
                      </a:r>
                      <a:endParaRPr lang="en-US" altLang="ja-JP" sz="800" b="0" i="1" u="none" strike="noStrike" dirty="0">
                        <a:solidFill>
                          <a:srgbClr val="000000"/>
                        </a:solidFill>
                        <a:effectLst/>
                        <a:latin typeface="Meiryo UI"/>
                      </a:endParaRP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fontAlgn="ctr"/>
                      <a:r>
                        <a:rPr lang="en-US" altLang="ja-JP" sz="800" b="0" i="1" u="none" strike="noStrike" dirty="0" smtClean="0">
                          <a:solidFill>
                            <a:srgbClr val="000000"/>
                          </a:solidFill>
                          <a:effectLst/>
                          <a:latin typeface="Meiryo UI"/>
                        </a:rPr>
                        <a:t>7.1%</a:t>
                      </a:r>
                      <a:endParaRPr lang="en-US" altLang="ja-JP" sz="800" b="0" i="1" u="none" strike="noStrike" dirty="0">
                        <a:solidFill>
                          <a:srgbClr val="000000"/>
                        </a:solidFill>
                        <a:effectLst/>
                        <a:latin typeface="Meiryo UI"/>
                      </a:endParaRP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fontAlgn="ctr"/>
                      <a:r>
                        <a:rPr lang="en-US" altLang="ja-JP" sz="800" b="0" i="1" u="none" strike="noStrike" dirty="0" smtClean="0">
                          <a:solidFill>
                            <a:schemeClr val="tx1"/>
                          </a:solidFill>
                          <a:effectLst/>
                          <a:latin typeface="Meiryo UI"/>
                        </a:rPr>
                        <a:t>18.8%</a:t>
                      </a:r>
                      <a:endParaRPr lang="en-US" altLang="ja-JP" sz="800" b="0" i="1" u="none" strike="noStrike" dirty="0">
                        <a:solidFill>
                          <a:schemeClr val="tx1"/>
                        </a:solidFill>
                        <a:effectLst/>
                        <a:latin typeface="Meiryo UI"/>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fontAlgn="ctr"/>
                      <a:r>
                        <a:rPr lang="ja-JP" altLang="en-US" sz="800" b="0" i="1" u="none" strike="noStrike" dirty="0" smtClean="0">
                          <a:solidFill>
                            <a:schemeClr val="tx1"/>
                          </a:solidFill>
                          <a:effectLst/>
                          <a:latin typeface="Meiryo UI"/>
                        </a:rPr>
                        <a:t>▲</a:t>
                      </a:r>
                      <a:r>
                        <a:rPr lang="en-US" altLang="ja-JP" sz="800" b="0" i="1" u="none" strike="noStrike" dirty="0" smtClean="0">
                          <a:solidFill>
                            <a:schemeClr val="tx1"/>
                          </a:solidFill>
                          <a:effectLst/>
                          <a:latin typeface="Meiryo UI"/>
                        </a:rPr>
                        <a:t>15.4%</a:t>
                      </a:r>
                      <a:endParaRPr lang="en-US" altLang="ja-JP" sz="800" b="0" i="1" u="none" strike="noStrike" dirty="0">
                        <a:solidFill>
                          <a:schemeClr val="tx1"/>
                        </a:solidFill>
                        <a:effectLst/>
                        <a:latin typeface="Meiryo UI"/>
                      </a:endParaRP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fontAlgn="ctr"/>
                      <a:r>
                        <a:rPr lang="en-US" altLang="ja-JP" sz="800" b="0" i="1" u="none" strike="noStrike" dirty="0" smtClean="0">
                          <a:solidFill>
                            <a:schemeClr val="tx1"/>
                          </a:solidFill>
                          <a:effectLst/>
                          <a:latin typeface="Meiryo UI"/>
                        </a:rPr>
                        <a:t>4.0%</a:t>
                      </a:r>
                      <a:endParaRPr lang="en-US" altLang="ja-JP" sz="800" b="0" i="1" u="none" strike="noStrike" dirty="0">
                        <a:solidFill>
                          <a:schemeClr val="tx1"/>
                        </a:solidFill>
                        <a:effectLst/>
                        <a:latin typeface="Meiryo U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r>
              <a:tr h="190500">
                <a:tc>
                  <a:txBody>
                    <a:bodyPr/>
                    <a:lstStyle/>
                    <a:p>
                      <a:pPr algn="l" fontAlgn="ctr"/>
                      <a:r>
                        <a:rPr lang="ja-JP" altLang="en-US" sz="800" b="0" i="0" u="none" strike="noStrike" dirty="0">
                          <a:solidFill>
                            <a:srgbClr val="000000"/>
                          </a:solidFill>
                          <a:effectLst/>
                          <a:latin typeface="Meiryo UI"/>
                        </a:rPr>
                        <a:t>うち</a:t>
                      </a:r>
                      <a:r>
                        <a:rPr lang="ja-JP" altLang="en-US" sz="800" b="0" i="0" u="none" strike="noStrike" dirty="0" smtClean="0">
                          <a:solidFill>
                            <a:srgbClr val="000000"/>
                          </a:solidFill>
                          <a:effectLst/>
                          <a:latin typeface="Meiryo UI"/>
                        </a:rPr>
                        <a:t>外国人延べ宿泊者数</a:t>
                      </a:r>
                      <a:r>
                        <a:rPr lang="ja-JP" altLang="en-US" sz="800" b="0" i="0" u="none" strike="noStrike" dirty="0">
                          <a:solidFill>
                            <a:srgbClr val="000000"/>
                          </a:solidFill>
                          <a:effectLst/>
                          <a:latin typeface="Meiryo UI"/>
                        </a:rPr>
                        <a:t>（</a:t>
                      </a:r>
                      <a:r>
                        <a:rPr lang="en-US" altLang="ja-JP" sz="800" b="0" i="0" u="none" strike="noStrike" dirty="0">
                          <a:solidFill>
                            <a:srgbClr val="000000"/>
                          </a:solidFill>
                          <a:effectLst/>
                          <a:latin typeface="Meiryo UI"/>
                        </a:rPr>
                        <a:t>B</a:t>
                      </a:r>
                      <a:r>
                        <a:rPr lang="ja-JP" altLang="en-US" sz="800" b="0" i="0" u="none" strike="noStrike" dirty="0">
                          <a:solidFill>
                            <a:srgbClr val="000000"/>
                          </a:solidFill>
                          <a:effectLst/>
                          <a:latin typeface="Meiryo UI"/>
                        </a:rPr>
                        <a:t>）</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a:rPr>
                        <a:t>3,061 </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dirty="0">
                          <a:solidFill>
                            <a:srgbClr val="000000"/>
                          </a:solidFill>
                          <a:effectLst/>
                          <a:latin typeface="Meiryo UI"/>
                        </a:rPr>
                        <a:t>2,305 </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dirty="0">
                          <a:solidFill>
                            <a:srgbClr val="000000"/>
                          </a:solidFill>
                          <a:effectLst/>
                          <a:latin typeface="Meiryo UI"/>
                        </a:rPr>
                        <a:t>354 </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dirty="0">
                          <a:solidFill>
                            <a:srgbClr val="000000"/>
                          </a:solidFill>
                          <a:effectLst/>
                          <a:latin typeface="Meiryo UI"/>
                        </a:rPr>
                        <a:t>4,315 </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dirty="0" smtClean="0">
                          <a:solidFill>
                            <a:srgbClr val="000000"/>
                          </a:solidFill>
                          <a:effectLst/>
                          <a:latin typeface="Meiryo UI"/>
                        </a:rPr>
                        <a:t>2,626 </a:t>
                      </a:r>
                      <a:endParaRPr lang="en-US" altLang="ja-JP" sz="800" b="0" i="0" u="none" strike="noStrike" dirty="0">
                        <a:solidFill>
                          <a:srgbClr val="000000"/>
                        </a:solidFill>
                        <a:effectLst/>
                        <a:latin typeface="Meiryo UI"/>
                      </a:endParaRP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dirty="0" smtClean="0">
                          <a:solidFill>
                            <a:srgbClr val="000000"/>
                          </a:solidFill>
                          <a:effectLst/>
                          <a:latin typeface="Meiryo UI"/>
                        </a:rPr>
                        <a:t>507 </a:t>
                      </a:r>
                      <a:endParaRPr lang="en-US" altLang="ja-JP" sz="800" b="0" i="0" u="none" strike="noStrike" dirty="0">
                        <a:solidFill>
                          <a:srgbClr val="000000"/>
                        </a:solidFill>
                        <a:effectLst/>
                        <a:latin typeface="Meiryo UI"/>
                      </a:endParaRP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dirty="0" smtClean="0">
                          <a:solidFill>
                            <a:schemeClr val="tx1"/>
                          </a:solidFill>
                          <a:effectLst/>
                          <a:latin typeface="Meiryo UI"/>
                        </a:rPr>
                        <a:t>6,200 </a:t>
                      </a:r>
                      <a:endParaRPr lang="en-US" altLang="ja-JP" sz="800" b="0" i="0" u="none" strike="noStrike" dirty="0">
                        <a:solidFill>
                          <a:schemeClr val="tx1"/>
                        </a:solidFill>
                        <a:effectLst/>
                        <a:latin typeface="Meiryo UI"/>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dirty="0" smtClean="0">
                          <a:solidFill>
                            <a:schemeClr val="tx1"/>
                          </a:solidFill>
                          <a:effectLst/>
                          <a:latin typeface="Meiryo UI"/>
                        </a:rPr>
                        <a:t>3,291 </a:t>
                      </a:r>
                      <a:endParaRPr lang="en-US" altLang="ja-JP" sz="800" b="0" i="0" u="none" strike="noStrike" dirty="0">
                        <a:solidFill>
                          <a:schemeClr val="tx1"/>
                        </a:solidFill>
                        <a:effectLst/>
                        <a:latin typeface="Meiryo UI"/>
                      </a:endParaRP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dirty="0" smtClean="0">
                          <a:solidFill>
                            <a:schemeClr val="tx1"/>
                          </a:solidFill>
                          <a:effectLst/>
                          <a:latin typeface="Meiryo UI"/>
                        </a:rPr>
                        <a:t>698</a:t>
                      </a:r>
                      <a:r>
                        <a:rPr lang="en-US" altLang="ja-JP" sz="800" b="0" i="0" u="none" strike="dblStrike" baseline="0" dirty="0" smtClean="0">
                          <a:solidFill>
                            <a:schemeClr val="tx1"/>
                          </a:solidFill>
                          <a:effectLst/>
                          <a:latin typeface="Meiryo UI"/>
                        </a:rPr>
                        <a:t> </a:t>
                      </a:r>
                      <a:endParaRPr lang="en-US" altLang="ja-JP" sz="800" b="0" i="0" u="none" strike="dblStrike" baseline="0" dirty="0">
                        <a:solidFill>
                          <a:schemeClr val="tx1"/>
                        </a:solidFill>
                        <a:effectLst/>
                        <a:latin typeface="Meiryo U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90500">
                <a:tc>
                  <a:txBody>
                    <a:bodyPr/>
                    <a:lstStyle/>
                    <a:p>
                      <a:pPr algn="l" fontAlgn="ctr"/>
                      <a:r>
                        <a:rPr lang="ja-JP" altLang="en-US" sz="800" b="0" i="0" u="none" strike="noStrike" dirty="0">
                          <a:solidFill>
                            <a:srgbClr val="000000"/>
                          </a:solidFill>
                          <a:effectLst/>
                          <a:latin typeface="Meiryo UI"/>
                        </a:rPr>
                        <a:t>伸び率</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fontAlgn="ctr"/>
                      <a:r>
                        <a:rPr lang="en-US" altLang="ja-JP" sz="800" b="0" i="1" u="none" strike="noStrike" dirty="0">
                          <a:solidFill>
                            <a:srgbClr val="000000"/>
                          </a:solidFill>
                          <a:effectLst/>
                          <a:latin typeface="Meiryo UI"/>
                        </a:rPr>
                        <a:t>29.4%</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fontAlgn="ctr"/>
                      <a:r>
                        <a:rPr lang="en-US" altLang="ja-JP" sz="800" b="0" i="1" u="none" strike="noStrike" dirty="0">
                          <a:solidFill>
                            <a:srgbClr val="000000"/>
                          </a:solidFill>
                          <a:effectLst/>
                          <a:latin typeface="Meiryo UI"/>
                        </a:rPr>
                        <a:t>119.0%</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fontAlgn="ctr"/>
                      <a:r>
                        <a:rPr lang="en-US" altLang="ja-JP" sz="800" b="0" i="1" u="none" strike="noStrike" dirty="0">
                          <a:solidFill>
                            <a:srgbClr val="000000"/>
                          </a:solidFill>
                          <a:effectLst/>
                          <a:latin typeface="Meiryo UI"/>
                        </a:rPr>
                        <a:t>14.5%</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fontAlgn="ctr"/>
                      <a:r>
                        <a:rPr lang="en-US" altLang="ja-JP" sz="800" b="0" i="1" u="none" strike="noStrike" dirty="0">
                          <a:solidFill>
                            <a:srgbClr val="000000"/>
                          </a:solidFill>
                          <a:effectLst/>
                          <a:latin typeface="Meiryo UI"/>
                        </a:rPr>
                        <a:t>41.0%</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fontAlgn="ctr"/>
                      <a:r>
                        <a:rPr lang="en-US" altLang="ja-JP" sz="800" b="0" i="1" u="none" strike="noStrike" dirty="0" smtClean="0">
                          <a:solidFill>
                            <a:srgbClr val="000000"/>
                          </a:solidFill>
                          <a:effectLst/>
                          <a:latin typeface="Meiryo UI"/>
                        </a:rPr>
                        <a:t>13.9%</a:t>
                      </a:r>
                      <a:endParaRPr lang="en-US" altLang="ja-JP" sz="800" b="0" i="1" u="none" strike="noStrike" dirty="0">
                        <a:solidFill>
                          <a:srgbClr val="000000"/>
                        </a:solidFill>
                        <a:effectLst/>
                        <a:latin typeface="Meiryo UI"/>
                      </a:endParaRP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fontAlgn="ctr"/>
                      <a:r>
                        <a:rPr lang="en-US" altLang="ja-JP" sz="800" b="0" i="1" u="none" strike="noStrike" dirty="0" smtClean="0">
                          <a:solidFill>
                            <a:srgbClr val="000000"/>
                          </a:solidFill>
                          <a:effectLst/>
                          <a:latin typeface="Meiryo UI"/>
                        </a:rPr>
                        <a:t>43.3%</a:t>
                      </a:r>
                      <a:endParaRPr lang="en-US" altLang="ja-JP" sz="800" b="0" i="1" u="none" strike="noStrike" dirty="0">
                        <a:solidFill>
                          <a:srgbClr val="000000"/>
                        </a:solidFill>
                        <a:effectLst/>
                        <a:latin typeface="Meiryo UI"/>
                      </a:endParaRP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fontAlgn="ctr"/>
                      <a:r>
                        <a:rPr lang="en-US" altLang="ja-JP" sz="800" b="0" i="1" u="none" strike="noStrike" dirty="0" smtClean="0">
                          <a:solidFill>
                            <a:schemeClr val="tx1"/>
                          </a:solidFill>
                          <a:effectLst/>
                          <a:latin typeface="Meiryo UI"/>
                        </a:rPr>
                        <a:t>43.7%</a:t>
                      </a:r>
                      <a:endParaRPr lang="en-US" altLang="ja-JP" sz="800" b="0" i="1" u="none" strike="noStrike" dirty="0">
                        <a:solidFill>
                          <a:schemeClr val="tx1"/>
                        </a:solidFill>
                        <a:effectLst/>
                        <a:latin typeface="Meiryo UI"/>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fontAlgn="ctr"/>
                      <a:r>
                        <a:rPr lang="en-US" altLang="ja-JP" sz="800" b="0" i="1" u="none" strike="noStrike" dirty="0" smtClean="0">
                          <a:solidFill>
                            <a:schemeClr val="tx1"/>
                          </a:solidFill>
                          <a:effectLst/>
                          <a:latin typeface="Meiryo UI"/>
                        </a:rPr>
                        <a:t>25.3%</a:t>
                      </a:r>
                      <a:endParaRPr lang="en-US" altLang="ja-JP" sz="800" b="0" i="1" u="none" strike="noStrike" dirty="0">
                        <a:solidFill>
                          <a:schemeClr val="tx1"/>
                        </a:solidFill>
                        <a:effectLst/>
                        <a:latin typeface="Meiryo UI"/>
                      </a:endParaRP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fontAlgn="ctr"/>
                      <a:r>
                        <a:rPr lang="en-US" altLang="ja-JP" sz="800" b="0" i="1" u="none" strike="noStrike" dirty="0" smtClean="0">
                          <a:solidFill>
                            <a:schemeClr val="tx1"/>
                          </a:solidFill>
                          <a:effectLst/>
                          <a:latin typeface="Meiryo UI"/>
                        </a:rPr>
                        <a:t>37.6%</a:t>
                      </a:r>
                      <a:endParaRPr lang="en-US" altLang="ja-JP" sz="800" b="0" i="1" u="none" strike="noStrike" dirty="0">
                        <a:solidFill>
                          <a:schemeClr val="tx1"/>
                        </a:solidFill>
                        <a:effectLst/>
                        <a:latin typeface="Meiryo U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r>
              <a:tr h="190500">
                <a:tc>
                  <a:txBody>
                    <a:bodyPr/>
                    <a:lstStyle/>
                    <a:p>
                      <a:pPr algn="l" fontAlgn="ctr"/>
                      <a:r>
                        <a:rPr lang="ja-JP" altLang="en-US" sz="800" b="0" i="0" u="none" strike="noStrike" dirty="0">
                          <a:solidFill>
                            <a:srgbClr val="000000"/>
                          </a:solidFill>
                          <a:effectLst/>
                          <a:latin typeface="Meiryo UI"/>
                        </a:rPr>
                        <a:t>うち</a:t>
                      </a:r>
                      <a:r>
                        <a:rPr lang="ja-JP" altLang="en-US" sz="800" b="0" i="0" u="none" strike="noStrike" dirty="0" smtClean="0">
                          <a:solidFill>
                            <a:srgbClr val="000000"/>
                          </a:solidFill>
                          <a:effectLst/>
                          <a:latin typeface="Meiryo UI"/>
                        </a:rPr>
                        <a:t>日本人延べ宿泊者数</a:t>
                      </a:r>
                      <a:r>
                        <a:rPr lang="ja-JP" altLang="en-US" sz="800" b="0" i="0" u="none" strike="noStrike" dirty="0">
                          <a:solidFill>
                            <a:srgbClr val="000000"/>
                          </a:solidFill>
                          <a:effectLst/>
                          <a:latin typeface="Meiryo UI"/>
                        </a:rPr>
                        <a:t>（</a:t>
                      </a:r>
                      <a:r>
                        <a:rPr lang="en-US" altLang="ja-JP" sz="800" b="0" i="0" u="none" strike="noStrike" dirty="0">
                          <a:solidFill>
                            <a:srgbClr val="000000"/>
                          </a:solidFill>
                          <a:effectLst/>
                          <a:latin typeface="Meiryo UI"/>
                        </a:rPr>
                        <a:t>A</a:t>
                      </a:r>
                      <a:r>
                        <a:rPr lang="ja-JP" altLang="en-US" sz="800" b="0" i="0" u="none" strike="noStrike" dirty="0">
                          <a:solidFill>
                            <a:srgbClr val="000000"/>
                          </a:solidFill>
                          <a:effectLst/>
                          <a:latin typeface="Meiryo UI"/>
                        </a:rPr>
                        <a:t>－</a:t>
                      </a:r>
                      <a:r>
                        <a:rPr lang="en-US" altLang="ja-JP" sz="800" b="0" i="0" u="none" strike="noStrike" dirty="0">
                          <a:solidFill>
                            <a:srgbClr val="000000"/>
                          </a:solidFill>
                          <a:effectLst/>
                          <a:latin typeface="Meiryo UI"/>
                        </a:rPr>
                        <a:t>B</a:t>
                      </a:r>
                      <a:r>
                        <a:rPr lang="ja-JP" altLang="en-US" sz="800" b="0" i="0" u="none" strike="noStrike" dirty="0">
                          <a:solidFill>
                            <a:srgbClr val="000000"/>
                          </a:solidFill>
                          <a:effectLst/>
                          <a:latin typeface="Meiryo UI"/>
                        </a:rPr>
                        <a:t>）</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a:rPr>
                        <a:t>20,283 </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a:rPr>
                        <a:t>13,936 </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dirty="0">
                          <a:solidFill>
                            <a:srgbClr val="000000"/>
                          </a:solidFill>
                          <a:effectLst/>
                          <a:latin typeface="Meiryo UI"/>
                        </a:rPr>
                        <a:t>11,999 </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dirty="0">
                          <a:solidFill>
                            <a:srgbClr val="000000"/>
                          </a:solidFill>
                          <a:effectLst/>
                          <a:latin typeface="Meiryo UI"/>
                        </a:rPr>
                        <a:t>19,567 </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dirty="0" smtClean="0">
                          <a:solidFill>
                            <a:srgbClr val="000000"/>
                          </a:solidFill>
                          <a:effectLst/>
                          <a:latin typeface="Meiryo UI"/>
                        </a:rPr>
                        <a:t>17,462 </a:t>
                      </a:r>
                      <a:endParaRPr lang="en-US" altLang="ja-JP" sz="800" b="0" i="0" u="none" strike="noStrike" dirty="0">
                        <a:solidFill>
                          <a:srgbClr val="000000"/>
                        </a:solidFill>
                        <a:effectLst/>
                        <a:latin typeface="Meiryo UI"/>
                      </a:endParaRP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dirty="0" smtClean="0">
                          <a:solidFill>
                            <a:srgbClr val="FF0000"/>
                          </a:solidFill>
                          <a:effectLst/>
                          <a:latin typeface="Meiryo UI"/>
                        </a:rPr>
                        <a:t>12,719</a:t>
                      </a:r>
                      <a:r>
                        <a:rPr lang="en-US" altLang="ja-JP" sz="800" b="0" i="0" u="none" strike="noStrike" dirty="0" smtClean="0">
                          <a:solidFill>
                            <a:srgbClr val="000000"/>
                          </a:solidFill>
                          <a:effectLst/>
                          <a:latin typeface="Meiryo UI"/>
                        </a:rPr>
                        <a:t> </a:t>
                      </a:r>
                      <a:endParaRPr lang="en-US" altLang="ja-JP" sz="800" b="0" i="0" u="none" strike="noStrike" dirty="0">
                        <a:solidFill>
                          <a:srgbClr val="000000"/>
                        </a:solidFill>
                        <a:effectLst/>
                        <a:latin typeface="Meiryo UI"/>
                      </a:endParaRP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dirty="0" smtClean="0">
                          <a:solidFill>
                            <a:schemeClr val="tx1"/>
                          </a:solidFill>
                          <a:effectLst/>
                          <a:latin typeface="Meiryo UI"/>
                        </a:rPr>
                        <a:t>22,169 </a:t>
                      </a:r>
                      <a:endParaRPr lang="en-US" altLang="ja-JP" sz="800" b="0" i="0" u="none" strike="noStrike" dirty="0">
                        <a:solidFill>
                          <a:schemeClr val="tx1"/>
                        </a:solidFill>
                        <a:effectLst/>
                        <a:latin typeface="Meiryo UI"/>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dirty="0" smtClean="0">
                          <a:solidFill>
                            <a:schemeClr val="tx1"/>
                          </a:solidFill>
                          <a:effectLst/>
                          <a:latin typeface="Meiryo UI"/>
                        </a:rPr>
                        <a:t>13,696 </a:t>
                      </a:r>
                      <a:endParaRPr lang="en-US" altLang="ja-JP" sz="800" b="0" i="0" u="none" strike="noStrike" dirty="0">
                        <a:solidFill>
                          <a:schemeClr val="tx1"/>
                        </a:solidFill>
                        <a:effectLst/>
                        <a:latin typeface="Meiryo UI"/>
                      </a:endParaRP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dirty="0" smtClean="0">
                          <a:solidFill>
                            <a:schemeClr val="tx1"/>
                          </a:solidFill>
                          <a:effectLst/>
                          <a:latin typeface="Meiryo UI"/>
                        </a:rPr>
                        <a:t>13,061 </a:t>
                      </a:r>
                      <a:endParaRPr lang="en-US" altLang="ja-JP" sz="800" b="0" i="0" u="none" strike="noStrike" dirty="0">
                        <a:solidFill>
                          <a:schemeClr val="tx1"/>
                        </a:solidFill>
                        <a:effectLst/>
                        <a:latin typeface="Meiryo U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90500">
                <a:tc>
                  <a:txBody>
                    <a:bodyPr/>
                    <a:lstStyle/>
                    <a:p>
                      <a:pPr algn="l" fontAlgn="ctr"/>
                      <a:r>
                        <a:rPr lang="ja-JP" altLang="en-US" sz="800" b="0" i="0" u="none" strike="noStrike" dirty="0">
                          <a:solidFill>
                            <a:srgbClr val="000000"/>
                          </a:solidFill>
                          <a:effectLst/>
                          <a:latin typeface="Meiryo UI"/>
                        </a:rPr>
                        <a:t>伸び率</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fontAlgn="ctr"/>
                      <a:r>
                        <a:rPr lang="en-US" altLang="ja-JP" sz="800" b="0" i="1" u="none" strike="noStrike" dirty="0">
                          <a:solidFill>
                            <a:srgbClr val="000000"/>
                          </a:solidFill>
                          <a:effectLst/>
                          <a:latin typeface="Meiryo UI"/>
                        </a:rPr>
                        <a:t>4.6%</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fontAlgn="ctr"/>
                      <a:r>
                        <a:rPr lang="en-US" altLang="ja-JP" sz="800" b="0" i="1" u="none" strike="noStrike" dirty="0">
                          <a:solidFill>
                            <a:srgbClr val="000000"/>
                          </a:solidFill>
                          <a:effectLst/>
                          <a:latin typeface="Meiryo UI"/>
                        </a:rPr>
                        <a:t>4.4%</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fontAlgn="ctr"/>
                      <a:r>
                        <a:rPr lang="en-US" altLang="ja-JP" sz="800" b="0" i="1" u="none" strike="noStrike" dirty="0">
                          <a:solidFill>
                            <a:srgbClr val="000000"/>
                          </a:solidFill>
                          <a:effectLst/>
                          <a:latin typeface="Meiryo UI"/>
                        </a:rPr>
                        <a:t>3.6%</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fontAlgn="ctr"/>
                      <a:r>
                        <a:rPr lang="ja-JP" altLang="en-US" sz="800" b="0" i="1" u="none" strike="noStrike" dirty="0">
                          <a:solidFill>
                            <a:srgbClr val="000000"/>
                          </a:solidFill>
                          <a:effectLst/>
                          <a:latin typeface="Meiryo UI"/>
                        </a:rPr>
                        <a:t>▲</a:t>
                      </a:r>
                      <a:r>
                        <a:rPr lang="en-US" altLang="ja-JP" sz="800" b="0" i="1" u="none" strike="noStrike" dirty="0">
                          <a:solidFill>
                            <a:srgbClr val="000000"/>
                          </a:solidFill>
                          <a:effectLst/>
                          <a:latin typeface="Meiryo UI"/>
                        </a:rPr>
                        <a:t>3.5%</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fontAlgn="ctr"/>
                      <a:r>
                        <a:rPr lang="en-US" altLang="ja-JP" sz="800" b="0" i="1" u="none" strike="noStrike" dirty="0" smtClean="0">
                          <a:solidFill>
                            <a:srgbClr val="000000"/>
                          </a:solidFill>
                          <a:effectLst/>
                          <a:latin typeface="Meiryo UI"/>
                        </a:rPr>
                        <a:t>25.3%</a:t>
                      </a:r>
                      <a:endParaRPr lang="en-US" altLang="ja-JP" sz="800" b="0" i="1" u="none" strike="noStrike" dirty="0">
                        <a:solidFill>
                          <a:srgbClr val="000000"/>
                        </a:solidFill>
                        <a:effectLst/>
                        <a:latin typeface="Meiryo UI"/>
                      </a:endParaRP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fontAlgn="ctr"/>
                      <a:r>
                        <a:rPr lang="en-US" altLang="ja-JP" sz="800" b="0" i="1" u="none" strike="noStrike" dirty="0" smtClean="0">
                          <a:solidFill>
                            <a:srgbClr val="000000"/>
                          </a:solidFill>
                          <a:effectLst/>
                          <a:latin typeface="Meiryo UI"/>
                        </a:rPr>
                        <a:t>6.0%</a:t>
                      </a:r>
                      <a:endParaRPr lang="en-US" altLang="ja-JP" sz="800" b="0" i="1" u="none" strike="noStrike" dirty="0">
                        <a:solidFill>
                          <a:srgbClr val="000000"/>
                        </a:solidFill>
                        <a:effectLst/>
                        <a:latin typeface="Meiryo UI"/>
                      </a:endParaRP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fontAlgn="ctr"/>
                      <a:r>
                        <a:rPr lang="en-US" altLang="ja-JP" sz="800" b="0" i="1" u="none" strike="noStrike" dirty="0" smtClean="0">
                          <a:solidFill>
                            <a:schemeClr val="tx1"/>
                          </a:solidFill>
                          <a:effectLst/>
                          <a:latin typeface="Meiryo UI"/>
                        </a:rPr>
                        <a:t>13.3%</a:t>
                      </a:r>
                      <a:endParaRPr lang="en-US" altLang="ja-JP" sz="800" b="0" i="1" u="none" strike="noStrike" dirty="0">
                        <a:solidFill>
                          <a:schemeClr val="tx1"/>
                        </a:solidFill>
                        <a:effectLst/>
                        <a:latin typeface="Meiryo UI"/>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fontAlgn="ctr"/>
                      <a:r>
                        <a:rPr lang="ja-JP" altLang="en-US" sz="800" b="0" i="1" u="none" strike="noStrike" dirty="0" smtClean="0">
                          <a:solidFill>
                            <a:schemeClr val="tx1"/>
                          </a:solidFill>
                          <a:effectLst/>
                          <a:latin typeface="Meiryo UI"/>
                        </a:rPr>
                        <a:t>▲</a:t>
                      </a:r>
                      <a:r>
                        <a:rPr lang="en-US" altLang="ja-JP" sz="800" b="0" i="1" u="none" strike="noStrike" dirty="0" smtClean="0">
                          <a:solidFill>
                            <a:schemeClr val="tx1"/>
                          </a:solidFill>
                          <a:effectLst/>
                          <a:latin typeface="Meiryo UI"/>
                        </a:rPr>
                        <a:t>21.6%</a:t>
                      </a:r>
                      <a:endParaRPr lang="en-US" altLang="ja-JP" sz="800" b="0" i="1" u="none" strike="noStrike" dirty="0">
                        <a:solidFill>
                          <a:schemeClr val="tx1"/>
                        </a:solidFill>
                        <a:effectLst/>
                        <a:latin typeface="Meiryo UI"/>
                      </a:endParaRP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fontAlgn="ctr"/>
                      <a:r>
                        <a:rPr lang="en-US" altLang="ja-JP" sz="800" b="0" i="1" u="none" strike="noStrike" dirty="0" smtClean="0">
                          <a:solidFill>
                            <a:schemeClr val="tx1"/>
                          </a:solidFill>
                          <a:effectLst/>
                          <a:latin typeface="Meiryo UI"/>
                        </a:rPr>
                        <a:t>2.7%</a:t>
                      </a:r>
                      <a:endParaRPr lang="en-US" altLang="ja-JP" sz="800" b="0" i="1" u="none" strike="noStrike" dirty="0">
                        <a:solidFill>
                          <a:schemeClr val="tx1"/>
                        </a:solidFill>
                        <a:effectLst/>
                        <a:latin typeface="Meiryo U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r>
            </a:tbl>
          </a:graphicData>
        </a:graphic>
      </p:graphicFrame>
      <p:graphicFrame>
        <p:nvGraphicFramePr>
          <p:cNvPr id="11" name="表 10"/>
          <p:cNvGraphicFramePr>
            <a:graphicFrameLocks noGrp="1"/>
          </p:cNvGraphicFramePr>
          <p:nvPr>
            <p:extLst>
              <p:ext uri="{D42A27DB-BD31-4B8C-83A1-F6EECF244321}">
                <p14:modId xmlns:p14="http://schemas.microsoft.com/office/powerpoint/2010/main" val="3338427579"/>
              </p:ext>
            </p:extLst>
          </p:nvPr>
        </p:nvGraphicFramePr>
        <p:xfrm>
          <a:off x="448506" y="2924944"/>
          <a:ext cx="7454899" cy="1714500"/>
        </p:xfrm>
        <a:graphic>
          <a:graphicData uri="http://schemas.openxmlformats.org/drawingml/2006/table">
            <a:tbl>
              <a:tblPr/>
              <a:tblGrid>
                <a:gridCol w="1512588"/>
                <a:gridCol w="660963"/>
                <a:gridCol w="660963"/>
                <a:gridCol w="660963"/>
                <a:gridCol w="660963"/>
                <a:gridCol w="660963"/>
                <a:gridCol w="660963"/>
                <a:gridCol w="660963"/>
                <a:gridCol w="657785"/>
                <a:gridCol w="657785"/>
              </a:tblGrid>
              <a:tr h="190500">
                <a:tc>
                  <a:txBody>
                    <a:bodyPr/>
                    <a:lstStyle/>
                    <a:p>
                      <a:pPr algn="l" fontAlgn="ctr"/>
                      <a:r>
                        <a:rPr lang="ja-JP" altLang="en-US" sz="800" b="0" i="0" u="none" strike="noStrike" dirty="0">
                          <a:solidFill>
                            <a:srgbClr val="000000"/>
                          </a:solidFill>
                          <a:effectLst/>
                          <a:latin typeface="Meiryo UI"/>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800" b="0" i="0" u="none" strike="noStrike" dirty="0">
                          <a:solidFill>
                            <a:srgbClr val="000000"/>
                          </a:solidFill>
                          <a:effectLst/>
                          <a:latin typeface="Meiryo UI"/>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800" b="0" i="0" u="none" strike="noStrike">
                          <a:solidFill>
                            <a:srgbClr val="000000"/>
                          </a:solidFill>
                          <a:effectLst/>
                          <a:latin typeface="Meiryo UI"/>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800" b="0" i="0" u="none" strike="noStrike">
                          <a:solidFill>
                            <a:srgbClr val="000000"/>
                          </a:solidFill>
                          <a:effectLst/>
                          <a:latin typeface="Meiryo UI"/>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800" b="0" i="0" u="none" strike="noStrike" dirty="0">
                          <a:solidFill>
                            <a:srgbClr val="000000"/>
                          </a:solidFill>
                          <a:effectLst/>
                          <a:latin typeface="Meiryo UI"/>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800" b="0" i="0" u="none" strike="noStrike" dirty="0">
                          <a:solidFill>
                            <a:srgbClr val="000000"/>
                          </a:solidFill>
                          <a:effectLst/>
                          <a:latin typeface="Meiryo UI"/>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800" b="0" i="0" u="none" strike="noStrike">
                          <a:solidFill>
                            <a:srgbClr val="000000"/>
                          </a:solidFill>
                          <a:effectLst/>
                          <a:latin typeface="Meiryo UI"/>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800" b="0" i="0" u="none" strike="noStrike">
                          <a:solidFill>
                            <a:srgbClr val="000000"/>
                          </a:solidFill>
                          <a:effectLst/>
                          <a:latin typeface="Meiryo UI"/>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ja-JP" altLang="en-US" sz="800" b="0" i="0" u="none" strike="noStrike">
                          <a:solidFill>
                            <a:srgbClr val="000000"/>
                          </a:solidFill>
                          <a:effectLst/>
                          <a:latin typeface="Meiryo UI"/>
                        </a:rPr>
                        <a:t>（単位：千人泊）</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r>
              <a:tr h="190500">
                <a:tc rowSpan="2">
                  <a:txBody>
                    <a:bodyPr/>
                    <a:lstStyle/>
                    <a:p>
                      <a:pPr algn="ctr" fontAlgn="ctr"/>
                      <a:r>
                        <a:rPr lang="ja-JP" altLang="en-US" sz="800" b="0" i="0" u="none" strike="noStrike" dirty="0">
                          <a:solidFill>
                            <a:srgbClr val="000000"/>
                          </a:solidFill>
                          <a:effectLst/>
                          <a:latin typeface="Meiryo U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gridSpan="3">
                  <a:txBody>
                    <a:bodyPr/>
                    <a:lstStyle/>
                    <a:p>
                      <a:pPr algn="ctr" fontAlgn="ctr"/>
                      <a:r>
                        <a:rPr lang="en-US" sz="800" b="0" i="0" u="none" strike="noStrike" dirty="0">
                          <a:solidFill>
                            <a:srgbClr val="000000"/>
                          </a:solidFill>
                          <a:effectLst/>
                          <a:latin typeface="Meiryo UI"/>
                        </a:rPr>
                        <a:t>2012（H24</a:t>
                      </a:r>
                      <a:r>
                        <a:rPr lang="ja-JP" altLang="en-US" sz="800" b="0" i="0" u="none" strike="noStrike" dirty="0">
                          <a:solidFill>
                            <a:srgbClr val="000000"/>
                          </a:solidFill>
                          <a:effectLst/>
                          <a:latin typeface="Meiryo UI"/>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AEEF3"/>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sz="800" b="0" i="0" u="none" strike="noStrike" dirty="0">
                          <a:solidFill>
                            <a:srgbClr val="000000"/>
                          </a:solidFill>
                          <a:effectLst/>
                          <a:latin typeface="Meiryo UI"/>
                        </a:rPr>
                        <a:t>2013（H25</a:t>
                      </a:r>
                      <a:r>
                        <a:rPr lang="ja-JP" altLang="en-US" sz="800" b="0" i="0" u="none" strike="noStrike" dirty="0">
                          <a:solidFill>
                            <a:srgbClr val="000000"/>
                          </a:solidFill>
                          <a:effectLst/>
                          <a:latin typeface="Meiryo UI"/>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AEEF3"/>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sz="800" b="0" i="0" u="none" strike="noStrike" dirty="0" smtClean="0">
                          <a:solidFill>
                            <a:srgbClr val="000000"/>
                          </a:solidFill>
                          <a:effectLst/>
                          <a:latin typeface="Meiryo UI"/>
                        </a:rPr>
                        <a:t>2014（H26</a:t>
                      </a:r>
                      <a:r>
                        <a:rPr lang="ja-JP" altLang="en-US" sz="800" b="0" i="0" u="none" strike="noStrike" dirty="0" smtClean="0">
                          <a:solidFill>
                            <a:srgbClr val="000000"/>
                          </a:solidFill>
                          <a:effectLst/>
                          <a:latin typeface="Meiryo UI"/>
                        </a:rPr>
                        <a:t>年</a:t>
                      </a:r>
                      <a:r>
                        <a:rPr lang="ja-JP" altLang="en-US" sz="800" b="0" i="0" u="none" strike="noStrike" dirty="0">
                          <a:solidFill>
                            <a:srgbClr val="000000"/>
                          </a:solidFill>
                          <a:effectLst/>
                          <a:latin typeface="Meiryo UI"/>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AEEF3"/>
                    </a:solidFill>
                  </a:tcPr>
                </a:tc>
                <a:tc hMerge="1">
                  <a:txBody>
                    <a:bodyPr/>
                    <a:lstStyle/>
                    <a:p>
                      <a:endParaRPr kumimoji="1" lang="ja-JP" altLang="en-US"/>
                    </a:p>
                  </a:txBody>
                  <a:tcPr/>
                </a:tc>
                <a:tc hMerge="1">
                  <a:txBody>
                    <a:bodyPr/>
                    <a:lstStyle/>
                    <a:p>
                      <a:endParaRPr kumimoji="1" lang="ja-JP" altLang="en-US"/>
                    </a:p>
                  </a:txBody>
                  <a:tcPr/>
                </a:tc>
              </a:tr>
              <a:tr h="190500">
                <a:tc vMerge="1">
                  <a:txBody>
                    <a:bodyPr/>
                    <a:lstStyle/>
                    <a:p>
                      <a:endParaRPr kumimoji="1" lang="ja-JP" altLang="en-US"/>
                    </a:p>
                  </a:txBody>
                  <a:tcPr/>
                </a:tc>
                <a:tc>
                  <a:txBody>
                    <a:bodyPr/>
                    <a:lstStyle/>
                    <a:p>
                      <a:pPr algn="ctr" fontAlgn="ctr"/>
                      <a:r>
                        <a:rPr lang="ja-JP" altLang="en-US" sz="800" b="0" i="0" u="none" strike="noStrike" dirty="0">
                          <a:solidFill>
                            <a:srgbClr val="000000"/>
                          </a:solidFill>
                          <a:effectLst/>
                          <a:latin typeface="Meiryo UI"/>
                        </a:rPr>
                        <a:t>大阪府</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ja-JP" altLang="en-US" sz="800" b="0" i="0" u="none" strike="noStrike" dirty="0">
                          <a:solidFill>
                            <a:srgbClr val="000000"/>
                          </a:solidFill>
                          <a:effectLst/>
                          <a:latin typeface="Meiryo UI"/>
                        </a:rPr>
                        <a:t>東京都</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ja-JP" altLang="en-US" sz="800" b="0" i="0" u="none" strike="noStrike">
                          <a:solidFill>
                            <a:srgbClr val="000000"/>
                          </a:solidFill>
                          <a:effectLst/>
                          <a:latin typeface="Meiryo UI"/>
                        </a:rPr>
                        <a:t>全国</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ja-JP" altLang="en-US" sz="800" b="0" i="0" u="none" strike="noStrike" dirty="0">
                          <a:solidFill>
                            <a:srgbClr val="000000"/>
                          </a:solidFill>
                          <a:effectLst/>
                          <a:latin typeface="Meiryo UI"/>
                        </a:rPr>
                        <a:t>大阪府</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ja-JP" altLang="en-US" sz="800" b="0" i="0" u="none" strike="noStrike" dirty="0">
                          <a:solidFill>
                            <a:srgbClr val="000000"/>
                          </a:solidFill>
                          <a:effectLst/>
                          <a:latin typeface="Meiryo UI"/>
                        </a:rPr>
                        <a:t>東京都</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ja-JP" altLang="en-US" sz="800" b="0" i="0" u="none" strike="noStrike">
                          <a:solidFill>
                            <a:srgbClr val="000000"/>
                          </a:solidFill>
                          <a:effectLst/>
                          <a:latin typeface="Meiryo UI"/>
                        </a:rPr>
                        <a:t>全国</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ja-JP" altLang="en-US" sz="800" b="0" i="0" u="none" strike="noStrike" dirty="0">
                          <a:solidFill>
                            <a:srgbClr val="000000"/>
                          </a:solidFill>
                          <a:effectLst/>
                          <a:latin typeface="Meiryo UI"/>
                        </a:rPr>
                        <a:t>大阪府</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ja-JP" altLang="en-US" sz="800" b="0" i="0" u="none" strike="noStrike" dirty="0">
                          <a:solidFill>
                            <a:srgbClr val="000000"/>
                          </a:solidFill>
                          <a:effectLst/>
                          <a:latin typeface="Meiryo UI"/>
                        </a:rPr>
                        <a:t>東京都</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ja-JP" altLang="en-US" sz="800" b="0" i="0" u="none" strike="noStrike">
                          <a:solidFill>
                            <a:srgbClr val="000000"/>
                          </a:solidFill>
                          <a:effectLst/>
                          <a:latin typeface="Meiryo UI"/>
                        </a:rPr>
                        <a:t>全国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r>
              <a:tr h="190500">
                <a:tc>
                  <a:txBody>
                    <a:bodyPr/>
                    <a:lstStyle/>
                    <a:p>
                      <a:pPr algn="l" fontAlgn="ctr"/>
                      <a:r>
                        <a:rPr lang="ja-JP" altLang="en-US" sz="800" b="0" i="0" u="none" strike="noStrike" dirty="0">
                          <a:solidFill>
                            <a:srgbClr val="000000"/>
                          </a:solidFill>
                          <a:effectLst/>
                          <a:latin typeface="Meiryo UI"/>
                        </a:rPr>
                        <a:t>延べ宿泊者数（</a:t>
                      </a:r>
                      <a:r>
                        <a:rPr lang="en-US" altLang="ja-JP" sz="800" b="0" i="0" u="none" strike="noStrike" dirty="0">
                          <a:solidFill>
                            <a:srgbClr val="000000"/>
                          </a:solidFill>
                          <a:effectLst/>
                          <a:latin typeface="Meiryo UI"/>
                        </a:rPr>
                        <a:t>A</a:t>
                      </a:r>
                      <a:r>
                        <a:rPr lang="ja-JP" altLang="en-US" sz="800" b="0" i="0" u="none" strike="noStrike" dirty="0">
                          <a:solidFill>
                            <a:srgbClr val="000000"/>
                          </a:solidFill>
                          <a:effectLst/>
                          <a:latin typeface="Meiryo UI"/>
                        </a:rPr>
                        <a:t>）</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dirty="0">
                          <a:solidFill>
                            <a:srgbClr val="000000"/>
                          </a:solidFill>
                          <a:effectLst/>
                          <a:latin typeface="Meiryo UI"/>
                        </a:rPr>
                        <a:t>23,344 </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dirty="0">
                          <a:solidFill>
                            <a:srgbClr val="000000"/>
                          </a:solidFill>
                          <a:effectLst/>
                          <a:latin typeface="Meiryo UI"/>
                        </a:rPr>
                        <a:t>49,190 </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dirty="0">
                          <a:solidFill>
                            <a:srgbClr val="000000"/>
                          </a:solidFill>
                          <a:effectLst/>
                          <a:latin typeface="Meiryo UI"/>
                        </a:rPr>
                        <a:t>439,495 </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dirty="0">
                          <a:solidFill>
                            <a:srgbClr val="000000"/>
                          </a:solidFill>
                          <a:effectLst/>
                          <a:latin typeface="Meiryo UI"/>
                        </a:rPr>
                        <a:t>23,881 </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dirty="0">
                          <a:solidFill>
                            <a:srgbClr val="000000"/>
                          </a:solidFill>
                          <a:effectLst/>
                          <a:latin typeface="Meiryo UI"/>
                        </a:rPr>
                        <a:t>52,824 </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dirty="0" smtClean="0">
                          <a:solidFill>
                            <a:srgbClr val="000000"/>
                          </a:solidFill>
                          <a:effectLst/>
                          <a:latin typeface="Meiryo UI"/>
                        </a:rPr>
                        <a:t>465,893 </a:t>
                      </a:r>
                      <a:endParaRPr lang="en-US" altLang="ja-JP" sz="800" b="0" i="0" u="none" strike="noStrike" dirty="0">
                        <a:solidFill>
                          <a:srgbClr val="000000"/>
                        </a:solidFill>
                        <a:effectLst/>
                        <a:latin typeface="Meiryo UI"/>
                      </a:endParaRP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dirty="0" smtClean="0">
                          <a:solidFill>
                            <a:schemeClr val="tx1"/>
                          </a:solidFill>
                          <a:effectLst/>
                          <a:latin typeface="Meiryo UI"/>
                        </a:rPr>
                        <a:t>28,369</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dirty="0" smtClean="0">
                          <a:solidFill>
                            <a:schemeClr val="tx1"/>
                          </a:solidFill>
                          <a:effectLst/>
                          <a:latin typeface="Meiryo UI"/>
                        </a:rPr>
                        <a:t>54,259</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dirty="0" smtClean="0">
                          <a:solidFill>
                            <a:schemeClr val="tx1"/>
                          </a:solidFill>
                          <a:effectLst/>
                          <a:latin typeface="Meiryo UI"/>
                        </a:rPr>
                        <a:t>473,562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90500">
                <a:tc>
                  <a:txBody>
                    <a:bodyPr/>
                    <a:lstStyle/>
                    <a:p>
                      <a:pPr algn="l" fontAlgn="ctr"/>
                      <a:r>
                        <a:rPr lang="ja-JP" altLang="en-US" sz="800" b="0" i="0" u="none" strike="noStrike" dirty="0">
                          <a:solidFill>
                            <a:srgbClr val="000000"/>
                          </a:solidFill>
                          <a:effectLst/>
                          <a:latin typeface="Meiryo UI"/>
                        </a:rPr>
                        <a:t>伸び率</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fontAlgn="ctr"/>
                      <a:r>
                        <a:rPr lang="en-US" altLang="ja-JP" sz="800" b="0" i="1" u="none" strike="noStrike" dirty="0">
                          <a:solidFill>
                            <a:srgbClr val="000000"/>
                          </a:solidFill>
                          <a:effectLst/>
                          <a:latin typeface="Meiryo UI"/>
                        </a:rPr>
                        <a:t>7.3%</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fontAlgn="ctr"/>
                      <a:r>
                        <a:rPr lang="en-US" altLang="ja-JP" sz="800" b="0" i="1" u="none" strike="noStrike" dirty="0">
                          <a:solidFill>
                            <a:srgbClr val="000000"/>
                          </a:solidFill>
                          <a:effectLst/>
                          <a:latin typeface="Meiryo UI"/>
                        </a:rPr>
                        <a:t>18.4%</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fontAlgn="ctr"/>
                      <a:r>
                        <a:rPr lang="en-US" altLang="ja-JP" sz="800" b="0" i="1" u="none" strike="noStrike" dirty="0">
                          <a:solidFill>
                            <a:srgbClr val="000000"/>
                          </a:solidFill>
                          <a:effectLst/>
                          <a:latin typeface="Meiryo UI"/>
                        </a:rPr>
                        <a:t>5.3%</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fontAlgn="ctr"/>
                      <a:r>
                        <a:rPr lang="en-US" altLang="ja-JP" sz="800" b="0" i="1" u="none" strike="noStrike" dirty="0">
                          <a:solidFill>
                            <a:srgbClr val="000000"/>
                          </a:solidFill>
                          <a:effectLst/>
                          <a:latin typeface="Meiryo UI"/>
                        </a:rPr>
                        <a:t>2.3%</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fontAlgn="ctr"/>
                      <a:r>
                        <a:rPr lang="en-US" altLang="ja-JP" sz="800" b="0" i="1" u="none" strike="noStrike" dirty="0">
                          <a:solidFill>
                            <a:srgbClr val="000000"/>
                          </a:solidFill>
                          <a:effectLst/>
                          <a:latin typeface="Meiryo UI"/>
                        </a:rPr>
                        <a:t>7.4%</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fontAlgn="ctr"/>
                      <a:r>
                        <a:rPr lang="en-US" altLang="ja-JP" sz="800" b="0" i="1" u="none" strike="noStrike" dirty="0" smtClean="0">
                          <a:solidFill>
                            <a:srgbClr val="000000"/>
                          </a:solidFill>
                          <a:effectLst/>
                          <a:latin typeface="Meiryo UI"/>
                        </a:rPr>
                        <a:t>6.0%</a:t>
                      </a:r>
                      <a:endParaRPr lang="en-US" altLang="ja-JP" sz="800" b="0" i="1" u="none" strike="noStrike" dirty="0">
                        <a:solidFill>
                          <a:srgbClr val="000000"/>
                        </a:solidFill>
                        <a:effectLst/>
                        <a:latin typeface="Meiryo UI"/>
                      </a:endParaRP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fontAlgn="ctr"/>
                      <a:r>
                        <a:rPr lang="en-US" altLang="ja-JP" sz="800" b="0" i="1" u="none" strike="noStrike" dirty="0" smtClean="0">
                          <a:solidFill>
                            <a:schemeClr val="tx1"/>
                          </a:solidFill>
                          <a:effectLst/>
                          <a:latin typeface="Meiryo UI"/>
                        </a:rPr>
                        <a:t>18.8%</a:t>
                      </a:r>
                      <a:endParaRPr lang="en-US" altLang="ja-JP" sz="800" b="0" i="1" u="none" strike="noStrike" dirty="0">
                        <a:solidFill>
                          <a:schemeClr val="tx1"/>
                        </a:solidFill>
                        <a:effectLst/>
                        <a:latin typeface="Meiryo UI"/>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fontAlgn="ctr"/>
                      <a:r>
                        <a:rPr lang="en-US" altLang="ja-JP" sz="800" b="0" i="1" u="none" strike="noStrike" dirty="0" smtClean="0">
                          <a:solidFill>
                            <a:schemeClr val="tx1"/>
                          </a:solidFill>
                          <a:effectLst/>
                          <a:latin typeface="Meiryo UI"/>
                        </a:rPr>
                        <a:t>2.7%</a:t>
                      </a:r>
                      <a:endParaRPr lang="en-US" altLang="ja-JP" sz="800" b="0" i="1" u="none" strike="noStrike" dirty="0">
                        <a:solidFill>
                          <a:schemeClr val="tx1"/>
                        </a:solidFill>
                        <a:effectLst/>
                        <a:latin typeface="Meiryo UI"/>
                      </a:endParaRP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fontAlgn="ctr"/>
                      <a:r>
                        <a:rPr lang="en-US" altLang="ja-JP" sz="800" b="0" i="1" u="none" strike="noStrike" dirty="0" smtClean="0">
                          <a:solidFill>
                            <a:schemeClr val="tx1"/>
                          </a:solidFill>
                          <a:effectLst/>
                          <a:latin typeface="Meiryo UI"/>
                        </a:rPr>
                        <a:t>1.6%</a:t>
                      </a:r>
                      <a:endParaRPr lang="en-US" altLang="ja-JP" sz="800" b="0" i="1" u="none" strike="noStrike" dirty="0">
                        <a:solidFill>
                          <a:schemeClr val="tx1"/>
                        </a:solidFill>
                        <a:effectLst/>
                        <a:latin typeface="Meiryo U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r>
              <a:tr h="190500">
                <a:tc>
                  <a:txBody>
                    <a:bodyPr/>
                    <a:lstStyle/>
                    <a:p>
                      <a:pPr algn="l" fontAlgn="ctr"/>
                      <a:r>
                        <a:rPr lang="ja-JP" altLang="en-US" sz="800" b="0" i="0" u="none" strike="noStrike" dirty="0">
                          <a:solidFill>
                            <a:srgbClr val="000000"/>
                          </a:solidFill>
                          <a:effectLst/>
                          <a:latin typeface="Meiryo UI"/>
                        </a:rPr>
                        <a:t>うち</a:t>
                      </a:r>
                      <a:r>
                        <a:rPr lang="ja-JP" altLang="en-US" sz="800" b="0" i="0" u="none" strike="noStrike" dirty="0" smtClean="0">
                          <a:solidFill>
                            <a:srgbClr val="000000"/>
                          </a:solidFill>
                          <a:effectLst/>
                          <a:latin typeface="Meiryo UI"/>
                        </a:rPr>
                        <a:t>外国人延べ宿泊者数</a:t>
                      </a:r>
                      <a:r>
                        <a:rPr lang="ja-JP" altLang="en-US" sz="800" b="0" i="0" u="none" strike="noStrike" dirty="0">
                          <a:solidFill>
                            <a:srgbClr val="000000"/>
                          </a:solidFill>
                          <a:effectLst/>
                          <a:latin typeface="Meiryo UI"/>
                        </a:rPr>
                        <a:t>（</a:t>
                      </a:r>
                      <a:r>
                        <a:rPr lang="en-US" altLang="ja-JP" sz="800" b="0" i="0" u="none" strike="noStrike" dirty="0">
                          <a:solidFill>
                            <a:srgbClr val="000000"/>
                          </a:solidFill>
                          <a:effectLst/>
                          <a:latin typeface="Meiryo UI"/>
                        </a:rPr>
                        <a:t>B</a:t>
                      </a:r>
                      <a:r>
                        <a:rPr lang="ja-JP" altLang="en-US" sz="800" b="0" i="0" u="none" strike="noStrike" dirty="0">
                          <a:solidFill>
                            <a:srgbClr val="000000"/>
                          </a:solidFill>
                          <a:effectLst/>
                          <a:latin typeface="Meiryo UI"/>
                        </a:rPr>
                        <a:t>）</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dirty="0">
                          <a:solidFill>
                            <a:srgbClr val="000000"/>
                          </a:solidFill>
                          <a:effectLst/>
                          <a:latin typeface="Meiryo UI"/>
                        </a:rPr>
                        <a:t>3,061 </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dirty="0">
                          <a:solidFill>
                            <a:srgbClr val="000000"/>
                          </a:solidFill>
                          <a:effectLst/>
                          <a:latin typeface="Meiryo UI"/>
                        </a:rPr>
                        <a:t>8,292 </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dirty="0">
                          <a:solidFill>
                            <a:srgbClr val="000000"/>
                          </a:solidFill>
                          <a:effectLst/>
                          <a:latin typeface="Meiryo UI"/>
                        </a:rPr>
                        <a:t>26,314 </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dirty="0">
                          <a:solidFill>
                            <a:srgbClr val="000000"/>
                          </a:solidFill>
                          <a:effectLst/>
                          <a:latin typeface="Meiryo UI"/>
                        </a:rPr>
                        <a:t>4,315 </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dirty="0">
                          <a:solidFill>
                            <a:srgbClr val="000000"/>
                          </a:solidFill>
                          <a:effectLst/>
                          <a:latin typeface="Meiryo UI"/>
                        </a:rPr>
                        <a:t>9,831 </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dirty="0" smtClean="0">
                          <a:solidFill>
                            <a:srgbClr val="000000"/>
                          </a:solidFill>
                          <a:effectLst/>
                          <a:latin typeface="Meiryo UI"/>
                        </a:rPr>
                        <a:t>33,496 </a:t>
                      </a:r>
                      <a:endParaRPr lang="en-US" altLang="ja-JP" sz="800" b="0" i="0" u="none" strike="noStrike" dirty="0">
                        <a:solidFill>
                          <a:srgbClr val="000000"/>
                        </a:solidFill>
                        <a:effectLst/>
                        <a:latin typeface="Meiryo UI"/>
                      </a:endParaRP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dirty="0" smtClean="0">
                          <a:solidFill>
                            <a:schemeClr val="tx1"/>
                          </a:solidFill>
                          <a:effectLst/>
                          <a:latin typeface="Meiryo UI"/>
                        </a:rPr>
                        <a:t>6,200 </a:t>
                      </a:r>
                      <a:endParaRPr lang="en-US" altLang="ja-JP" sz="800" b="0" i="0" u="none" strike="noStrike" dirty="0">
                        <a:solidFill>
                          <a:schemeClr val="tx1"/>
                        </a:solidFill>
                        <a:effectLst/>
                        <a:latin typeface="Meiryo UI"/>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dirty="0" smtClean="0">
                          <a:solidFill>
                            <a:schemeClr val="tx1"/>
                          </a:solidFill>
                          <a:effectLst/>
                          <a:latin typeface="Meiryo UI"/>
                        </a:rPr>
                        <a:t>13,195</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dirty="0" smtClean="0">
                          <a:solidFill>
                            <a:schemeClr val="tx1"/>
                          </a:solidFill>
                          <a:effectLst/>
                          <a:latin typeface="Meiryo UI"/>
                        </a:rPr>
                        <a:t>44,825 </a:t>
                      </a:r>
                      <a:endParaRPr lang="en-US" altLang="ja-JP" sz="800" b="0" i="0" u="none" strike="noStrike" dirty="0">
                        <a:solidFill>
                          <a:schemeClr val="tx1"/>
                        </a:solidFill>
                        <a:effectLst/>
                        <a:latin typeface="Meiryo U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90500">
                <a:tc>
                  <a:txBody>
                    <a:bodyPr/>
                    <a:lstStyle/>
                    <a:p>
                      <a:pPr algn="l" fontAlgn="ctr"/>
                      <a:r>
                        <a:rPr lang="ja-JP" altLang="en-US" sz="800" b="0" i="0" u="none" strike="noStrike" dirty="0">
                          <a:solidFill>
                            <a:srgbClr val="000000"/>
                          </a:solidFill>
                          <a:effectLst/>
                          <a:latin typeface="Meiryo UI"/>
                        </a:rPr>
                        <a:t>伸び率</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fontAlgn="ctr"/>
                      <a:r>
                        <a:rPr lang="en-US" altLang="ja-JP" sz="800" b="0" i="1" u="none" strike="noStrike" dirty="0">
                          <a:solidFill>
                            <a:srgbClr val="000000"/>
                          </a:solidFill>
                          <a:effectLst/>
                          <a:latin typeface="Meiryo UI"/>
                        </a:rPr>
                        <a:t>29.4%</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fontAlgn="ctr"/>
                      <a:r>
                        <a:rPr lang="en-US" altLang="ja-JP" sz="800" b="0" i="1" u="none" strike="noStrike" dirty="0">
                          <a:solidFill>
                            <a:srgbClr val="000000"/>
                          </a:solidFill>
                          <a:effectLst/>
                          <a:latin typeface="Meiryo UI"/>
                        </a:rPr>
                        <a:t>46.7%</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fontAlgn="ctr"/>
                      <a:r>
                        <a:rPr lang="en-US" altLang="ja-JP" sz="800" b="0" i="1" u="none" strike="noStrike" dirty="0">
                          <a:solidFill>
                            <a:srgbClr val="000000"/>
                          </a:solidFill>
                          <a:effectLst/>
                          <a:latin typeface="Meiryo UI"/>
                        </a:rPr>
                        <a:t>42.9%</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fontAlgn="ctr"/>
                      <a:r>
                        <a:rPr lang="en-US" altLang="ja-JP" sz="800" b="0" i="1" u="none" strike="noStrike" dirty="0">
                          <a:solidFill>
                            <a:srgbClr val="000000"/>
                          </a:solidFill>
                          <a:effectLst/>
                          <a:latin typeface="Meiryo UI"/>
                        </a:rPr>
                        <a:t>41.0%</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fontAlgn="ctr"/>
                      <a:r>
                        <a:rPr lang="en-US" altLang="ja-JP" sz="800" b="0" i="1" u="none" strike="noStrike" dirty="0">
                          <a:solidFill>
                            <a:srgbClr val="000000"/>
                          </a:solidFill>
                          <a:effectLst/>
                          <a:latin typeface="Meiryo UI"/>
                        </a:rPr>
                        <a:t>18.6%</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fontAlgn="ctr"/>
                      <a:r>
                        <a:rPr lang="en-US" altLang="ja-JP" sz="800" b="0" i="1" u="none" strike="noStrike" dirty="0" smtClean="0">
                          <a:solidFill>
                            <a:srgbClr val="000000"/>
                          </a:solidFill>
                          <a:effectLst/>
                          <a:latin typeface="Meiryo UI"/>
                        </a:rPr>
                        <a:t>27.3%</a:t>
                      </a:r>
                      <a:endParaRPr lang="en-US" altLang="ja-JP" sz="800" b="0" i="1" u="none" strike="noStrike" dirty="0">
                        <a:solidFill>
                          <a:srgbClr val="000000"/>
                        </a:solidFill>
                        <a:effectLst/>
                        <a:latin typeface="Meiryo UI"/>
                      </a:endParaRP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fontAlgn="ctr"/>
                      <a:r>
                        <a:rPr lang="en-US" altLang="ja-JP" sz="800" b="0" i="1" u="none" strike="noStrike" dirty="0" smtClean="0">
                          <a:solidFill>
                            <a:schemeClr val="tx1"/>
                          </a:solidFill>
                          <a:effectLst/>
                          <a:latin typeface="Meiryo UI"/>
                        </a:rPr>
                        <a:t>43.7%</a:t>
                      </a:r>
                      <a:endParaRPr lang="en-US" altLang="ja-JP" sz="800" b="0" i="1" u="none" strike="noStrike" dirty="0">
                        <a:solidFill>
                          <a:schemeClr val="tx1"/>
                        </a:solidFill>
                        <a:effectLst/>
                        <a:latin typeface="Meiryo UI"/>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fontAlgn="ctr"/>
                      <a:r>
                        <a:rPr lang="en-US" altLang="ja-JP" sz="800" b="0" i="1" u="none" strike="noStrike" dirty="0" smtClean="0">
                          <a:solidFill>
                            <a:schemeClr val="tx1"/>
                          </a:solidFill>
                          <a:effectLst/>
                          <a:latin typeface="Meiryo UI"/>
                        </a:rPr>
                        <a:t>34.2%</a:t>
                      </a:r>
                      <a:endParaRPr lang="en-US" altLang="ja-JP" sz="800" b="0" i="1" u="none" strike="noStrike" dirty="0">
                        <a:solidFill>
                          <a:schemeClr val="tx1"/>
                        </a:solidFill>
                        <a:effectLst/>
                        <a:latin typeface="Meiryo UI"/>
                      </a:endParaRP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fontAlgn="ctr"/>
                      <a:r>
                        <a:rPr lang="en-US" altLang="ja-JP" sz="800" b="0" i="1" u="none" strike="noStrike" dirty="0" smtClean="0">
                          <a:solidFill>
                            <a:schemeClr val="tx1"/>
                          </a:solidFill>
                          <a:effectLst/>
                          <a:latin typeface="Meiryo UI"/>
                        </a:rPr>
                        <a:t>33.8%</a:t>
                      </a:r>
                      <a:endParaRPr lang="en-US" altLang="ja-JP" sz="800" b="0" i="1" u="none" strike="noStrike" dirty="0">
                        <a:solidFill>
                          <a:schemeClr val="tx1"/>
                        </a:solidFill>
                        <a:effectLst/>
                        <a:latin typeface="Meiryo U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r>
              <a:tr h="190500">
                <a:tc>
                  <a:txBody>
                    <a:bodyPr/>
                    <a:lstStyle/>
                    <a:p>
                      <a:pPr algn="l" fontAlgn="ctr"/>
                      <a:r>
                        <a:rPr lang="ja-JP" altLang="en-US" sz="800" b="0" i="0" u="none" strike="noStrike" dirty="0">
                          <a:solidFill>
                            <a:srgbClr val="000000"/>
                          </a:solidFill>
                          <a:effectLst/>
                          <a:latin typeface="Meiryo UI"/>
                        </a:rPr>
                        <a:t>うち</a:t>
                      </a:r>
                      <a:r>
                        <a:rPr lang="ja-JP" altLang="en-US" sz="800" b="0" i="0" u="none" strike="noStrike" dirty="0" smtClean="0">
                          <a:solidFill>
                            <a:srgbClr val="000000"/>
                          </a:solidFill>
                          <a:effectLst/>
                          <a:latin typeface="Meiryo UI"/>
                        </a:rPr>
                        <a:t>日本人延べ宿泊者数</a:t>
                      </a:r>
                      <a:r>
                        <a:rPr lang="ja-JP" altLang="en-US" sz="800" b="0" i="0" u="none" strike="noStrike" dirty="0">
                          <a:solidFill>
                            <a:srgbClr val="000000"/>
                          </a:solidFill>
                          <a:effectLst/>
                          <a:latin typeface="Meiryo UI"/>
                        </a:rPr>
                        <a:t>（</a:t>
                      </a:r>
                      <a:r>
                        <a:rPr lang="en-US" altLang="ja-JP" sz="800" b="0" i="0" u="none" strike="noStrike" dirty="0">
                          <a:solidFill>
                            <a:srgbClr val="000000"/>
                          </a:solidFill>
                          <a:effectLst/>
                          <a:latin typeface="Meiryo UI"/>
                        </a:rPr>
                        <a:t>A</a:t>
                      </a:r>
                      <a:r>
                        <a:rPr lang="ja-JP" altLang="en-US" sz="800" b="0" i="0" u="none" strike="noStrike" dirty="0">
                          <a:solidFill>
                            <a:srgbClr val="000000"/>
                          </a:solidFill>
                          <a:effectLst/>
                          <a:latin typeface="Meiryo UI"/>
                        </a:rPr>
                        <a:t>－</a:t>
                      </a:r>
                      <a:r>
                        <a:rPr lang="en-US" altLang="ja-JP" sz="800" b="0" i="0" u="none" strike="noStrike" dirty="0">
                          <a:solidFill>
                            <a:srgbClr val="000000"/>
                          </a:solidFill>
                          <a:effectLst/>
                          <a:latin typeface="Meiryo UI"/>
                        </a:rPr>
                        <a:t>B</a:t>
                      </a:r>
                      <a:r>
                        <a:rPr lang="ja-JP" altLang="en-US" sz="800" b="0" i="0" u="none" strike="noStrike" dirty="0">
                          <a:solidFill>
                            <a:srgbClr val="000000"/>
                          </a:solidFill>
                          <a:effectLst/>
                          <a:latin typeface="Meiryo UI"/>
                        </a:rPr>
                        <a:t>）</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a:rPr>
                        <a:t>20,283 </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a:rPr>
                        <a:t>40,898 </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dirty="0">
                          <a:solidFill>
                            <a:srgbClr val="000000"/>
                          </a:solidFill>
                          <a:effectLst/>
                          <a:latin typeface="Meiryo UI"/>
                        </a:rPr>
                        <a:t>413,181 </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dirty="0">
                          <a:solidFill>
                            <a:srgbClr val="000000"/>
                          </a:solidFill>
                          <a:effectLst/>
                          <a:latin typeface="Meiryo UI"/>
                        </a:rPr>
                        <a:t>19,567 </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dirty="0">
                          <a:solidFill>
                            <a:srgbClr val="000000"/>
                          </a:solidFill>
                          <a:effectLst/>
                          <a:latin typeface="Meiryo UI"/>
                        </a:rPr>
                        <a:t>42,993 </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dirty="0" smtClean="0">
                          <a:solidFill>
                            <a:srgbClr val="000000"/>
                          </a:solidFill>
                          <a:effectLst/>
                          <a:latin typeface="Meiryo UI"/>
                        </a:rPr>
                        <a:t>432,398 </a:t>
                      </a:r>
                      <a:endParaRPr lang="en-US" altLang="ja-JP" sz="800" b="0" i="0" u="none" strike="noStrike" dirty="0">
                        <a:solidFill>
                          <a:srgbClr val="000000"/>
                        </a:solidFill>
                        <a:effectLst/>
                        <a:latin typeface="Meiryo UI"/>
                      </a:endParaRP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dirty="0" smtClean="0">
                          <a:solidFill>
                            <a:schemeClr val="tx1"/>
                          </a:solidFill>
                          <a:effectLst/>
                          <a:latin typeface="Meiryo UI"/>
                        </a:rPr>
                        <a:t>22,169 </a:t>
                      </a:r>
                      <a:endParaRPr lang="en-US" altLang="ja-JP" sz="800" b="0" i="0" u="none" strike="noStrike" dirty="0">
                        <a:solidFill>
                          <a:schemeClr val="tx1"/>
                        </a:solidFill>
                        <a:effectLst/>
                        <a:latin typeface="Meiryo UI"/>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dirty="0" smtClean="0">
                          <a:solidFill>
                            <a:schemeClr val="tx1"/>
                          </a:solidFill>
                          <a:effectLst/>
                          <a:latin typeface="Meiryo UI"/>
                        </a:rPr>
                        <a:t>41,064 </a:t>
                      </a:r>
                      <a:endParaRPr lang="en-US" altLang="ja-JP" sz="800" b="0" i="0" u="none" strike="noStrike" dirty="0">
                        <a:solidFill>
                          <a:schemeClr val="tx1"/>
                        </a:solidFill>
                        <a:effectLst/>
                        <a:latin typeface="Meiryo UI"/>
                      </a:endParaRP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dirty="0" smtClean="0">
                          <a:solidFill>
                            <a:schemeClr val="tx1"/>
                          </a:solidFill>
                          <a:effectLst/>
                          <a:latin typeface="Meiryo UI"/>
                        </a:rPr>
                        <a:t>428,677 </a:t>
                      </a:r>
                      <a:endParaRPr lang="en-US" altLang="ja-JP" sz="800" b="0" i="0" u="none" strike="noStrike" dirty="0">
                        <a:solidFill>
                          <a:schemeClr val="tx1"/>
                        </a:solidFill>
                        <a:effectLst/>
                        <a:latin typeface="Meiryo U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90500">
                <a:tc>
                  <a:txBody>
                    <a:bodyPr/>
                    <a:lstStyle/>
                    <a:p>
                      <a:pPr algn="l" fontAlgn="ctr"/>
                      <a:r>
                        <a:rPr lang="ja-JP" altLang="en-US" sz="800" b="0" i="0" u="none" strike="noStrike" dirty="0">
                          <a:solidFill>
                            <a:srgbClr val="000000"/>
                          </a:solidFill>
                          <a:effectLst/>
                          <a:latin typeface="Meiryo UI"/>
                        </a:rPr>
                        <a:t>伸び率</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fontAlgn="ctr"/>
                      <a:r>
                        <a:rPr lang="en-US" altLang="ja-JP" sz="800" b="0" i="1" u="none" strike="noStrike" dirty="0">
                          <a:solidFill>
                            <a:srgbClr val="000000"/>
                          </a:solidFill>
                          <a:effectLst/>
                          <a:latin typeface="Meiryo UI"/>
                        </a:rPr>
                        <a:t>4.6%</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fontAlgn="ctr"/>
                      <a:r>
                        <a:rPr lang="en-US" altLang="ja-JP" sz="800" b="0" i="1" u="none" strike="noStrike" dirty="0">
                          <a:solidFill>
                            <a:srgbClr val="000000"/>
                          </a:solidFill>
                          <a:effectLst/>
                          <a:latin typeface="Meiryo UI"/>
                        </a:rPr>
                        <a:t>14.0%</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fontAlgn="ctr"/>
                      <a:r>
                        <a:rPr lang="en-US" altLang="ja-JP" sz="800" b="0" i="1" u="none" strike="noStrike" dirty="0">
                          <a:solidFill>
                            <a:srgbClr val="000000"/>
                          </a:solidFill>
                          <a:effectLst/>
                          <a:latin typeface="Meiryo UI"/>
                        </a:rPr>
                        <a:t>3.6%</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fontAlgn="ctr"/>
                      <a:r>
                        <a:rPr lang="ja-JP" altLang="en-US" sz="800" b="0" i="1" u="none" strike="noStrike" dirty="0">
                          <a:solidFill>
                            <a:srgbClr val="000000"/>
                          </a:solidFill>
                          <a:effectLst/>
                          <a:latin typeface="Meiryo UI"/>
                        </a:rPr>
                        <a:t>▲</a:t>
                      </a:r>
                      <a:r>
                        <a:rPr lang="en-US" altLang="ja-JP" sz="800" b="0" i="1" u="none" strike="noStrike" dirty="0">
                          <a:solidFill>
                            <a:srgbClr val="000000"/>
                          </a:solidFill>
                          <a:effectLst/>
                          <a:latin typeface="Meiryo UI"/>
                        </a:rPr>
                        <a:t>3.5%</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fontAlgn="ctr"/>
                      <a:r>
                        <a:rPr lang="en-US" altLang="ja-JP" sz="800" b="0" i="1" u="none" strike="noStrike" dirty="0">
                          <a:solidFill>
                            <a:srgbClr val="000000"/>
                          </a:solidFill>
                          <a:effectLst/>
                          <a:latin typeface="Meiryo UI"/>
                        </a:rPr>
                        <a:t>5.1%</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fontAlgn="ctr"/>
                      <a:r>
                        <a:rPr lang="en-US" altLang="ja-JP" sz="800" b="0" i="1" u="none" strike="noStrike" dirty="0" smtClean="0">
                          <a:solidFill>
                            <a:srgbClr val="000000"/>
                          </a:solidFill>
                          <a:effectLst/>
                          <a:latin typeface="Meiryo UI"/>
                        </a:rPr>
                        <a:t>4.7%</a:t>
                      </a:r>
                      <a:endParaRPr lang="en-US" altLang="ja-JP" sz="800" b="0" i="1" u="none" strike="noStrike" dirty="0">
                        <a:solidFill>
                          <a:srgbClr val="000000"/>
                        </a:solidFill>
                        <a:effectLst/>
                        <a:latin typeface="Meiryo UI"/>
                      </a:endParaRP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fontAlgn="ctr"/>
                      <a:r>
                        <a:rPr lang="en-US" altLang="ja-JP" sz="800" b="0" i="1" u="none" strike="noStrike" dirty="0" smtClean="0">
                          <a:solidFill>
                            <a:schemeClr val="tx1"/>
                          </a:solidFill>
                          <a:effectLst/>
                          <a:latin typeface="Meiryo UI"/>
                        </a:rPr>
                        <a:t>13.3%</a:t>
                      </a:r>
                      <a:endParaRPr lang="en-US" altLang="ja-JP" sz="800" b="0" i="1" u="none" strike="noStrike" dirty="0">
                        <a:solidFill>
                          <a:schemeClr val="tx1"/>
                        </a:solidFill>
                        <a:effectLst/>
                        <a:latin typeface="Meiryo UI"/>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fontAlgn="ctr"/>
                      <a:r>
                        <a:rPr lang="ja-JP" altLang="en-US" sz="800" b="0" i="1" u="none" strike="noStrike" dirty="0" smtClean="0">
                          <a:solidFill>
                            <a:schemeClr val="tx1"/>
                          </a:solidFill>
                          <a:effectLst/>
                          <a:latin typeface="Meiryo UI"/>
                        </a:rPr>
                        <a:t>▲</a:t>
                      </a:r>
                      <a:r>
                        <a:rPr lang="en-US" altLang="ja-JP" sz="800" b="0" i="1" u="none" strike="noStrike" dirty="0" smtClean="0">
                          <a:solidFill>
                            <a:schemeClr val="tx1"/>
                          </a:solidFill>
                          <a:effectLst/>
                          <a:latin typeface="Meiryo UI"/>
                        </a:rPr>
                        <a:t>4.5%</a:t>
                      </a:r>
                      <a:endParaRPr lang="en-US" altLang="ja-JP" sz="800" b="0" i="1" u="none" strike="noStrike" dirty="0">
                        <a:solidFill>
                          <a:schemeClr val="tx1"/>
                        </a:solidFill>
                        <a:effectLst/>
                        <a:latin typeface="Meiryo UI"/>
                      </a:endParaRP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r" fontAlgn="ctr"/>
                      <a:r>
                        <a:rPr lang="ja-JP" altLang="en-US" sz="800" b="0" i="1" u="none" strike="noStrike" dirty="0" smtClean="0">
                          <a:solidFill>
                            <a:schemeClr val="tx1"/>
                          </a:solidFill>
                          <a:effectLst/>
                          <a:latin typeface="Meiryo UI"/>
                        </a:rPr>
                        <a:t>▲</a:t>
                      </a:r>
                      <a:r>
                        <a:rPr lang="en-US" altLang="ja-JP" sz="800" b="0" i="1" u="none" strike="noStrike" dirty="0" smtClean="0">
                          <a:solidFill>
                            <a:schemeClr val="tx1"/>
                          </a:solidFill>
                          <a:effectLst/>
                          <a:latin typeface="Meiryo UI"/>
                        </a:rPr>
                        <a:t>0.9%</a:t>
                      </a:r>
                      <a:endParaRPr lang="en-US" altLang="ja-JP" sz="800" b="0" i="1" u="none" strike="noStrike" dirty="0">
                        <a:solidFill>
                          <a:schemeClr val="tx1"/>
                        </a:solidFill>
                        <a:effectLst/>
                        <a:latin typeface="Meiryo U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r>
            </a:tbl>
          </a:graphicData>
        </a:graphic>
      </p:graphicFrame>
      <p:cxnSp>
        <p:nvCxnSpPr>
          <p:cNvPr id="5" name="直線コネクタ 4"/>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テキスト ボックス 2"/>
          <p:cNvSpPr txBox="1"/>
          <p:nvPr/>
        </p:nvSpPr>
        <p:spPr>
          <a:xfrm>
            <a:off x="251520" y="148570"/>
            <a:ext cx="7848872" cy="400110"/>
          </a:xfrm>
          <a:prstGeom prst="rect">
            <a:avLst/>
          </a:prstGeom>
          <a:noFill/>
        </p:spPr>
        <p:txBody>
          <a:bodyPr wrap="square" rtlCol="0">
            <a:spAutoFit/>
          </a:bodyPr>
          <a:lstStyle/>
          <a:p>
            <a:pPr defTabSz="912813">
              <a:buClr>
                <a:srgbClr val="000000"/>
              </a:buClr>
              <a:buSzPct val="100000"/>
              <a:defRPr/>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（１）</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世界的</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な創造都市、国際エンターテイメント都市の創出</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角丸四角形 3"/>
          <p:cNvSpPr/>
          <p:nvPr/>
        </p:nvSpPr>
        <p:spPr>
          <a:xfrm>
            <a:off x="179512" y="764704"/>
            <a:ext cx="8712968" cy="1655676"/>
          </a:xfrm>
          <a:prstGeom prst="roundRect">
            <a:avLst>
              <a:gd name="adj" fmla="val 5749"/>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集客（延べ宿泊者数）</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Meiryo UI" panose="020B0604030504040204" pitchFamily="50" charset="-128"/>
              <a:buChar char="◇"/>
            </a:pP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東日本大震災後の我が国の延べ宿泊者数は、増加傾向。</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2014</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年の大阪府延べ宿泊者数は、対前年比で</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18.8%</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増加した。</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Meiryo UI" panose="020B0604030504040204" pitchFamily="50" charset="-128"/>
              <a:buChar char="◇"/>
            </a:pP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うち</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、外国人延べ宿泊者数</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は、前年度からの伸び率が</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43.7%</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と、全国的にも高い伸びを記録。</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2014</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年の日本人延べ宿泊者数も、対前年比で増加した。</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179512" y="2564904"/>
            <a:ext cx="5760640" cy="492443"/>
          </a:xfrm>
          <a:prstGeom prst="rect">
            <a:avLst/>
          </a:prstGeom>
        </p:spPr>
        <p:txBody>
          <a:bodyPr wrap="square">
            <a:spAutoFit/>
          </a:bodyPr>
          <a:lstStyle/>
          <a:p>
            <a:pPr marL="177800" indent="-177800"/>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宿泊者数（延べ、外国人、日本人）の推移</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出典</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観光庁</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「宿泊旅行統計調査」から大阪府企画室作成）</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4301970" y="2564904"/>
            <a:ext cx="5148572" cy="253916"/>
          </a:xfrm>
          <a:prstGeom prst="rect">
            <a:avLst/>
          </a:prstGeom>
          <a:noFill/>
        </p:spPr>
        <p:txBody>
          <a:bodyPr wrap="square" rtlCol="0">
            <a:spAutoFit/>
          </a:bodyPr>
          <a:lstStyle/>
          <a:p>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「うち日本人」は、「延べ宿泊者数全体</a:t>
            </a: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(A)</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」から「外国人</a:t>
            </a: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(B)</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」を引いて算出している。</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179512" y="4725144"/>
            <a:ext cx="6696744" cy="492443"/>
          </a:xfrm>
          <a:prstGeom prst="rect">
            <a:avLst/>
          </a:prstGeom>
        </p:spPr>
        <p:txBody>
          <a:bodyPr wrap="square">
            <a:spAutoFit/>
          </a:bodyPr>
          <a:lstStyle/>
          <a:p>
            <a:pPr marL="177800" indent="-177800"/>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近隣都道府県との比較</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出典：日本政府観光局（</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JNTO)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「宿泊旅行統計調査」から大阪府企画室作成）</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5940152" y="3284984"/>
            <a:ext cx="648072" cy="136815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3948342" y="5474721"/>
            <a:ext cx="648072" cy="136815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1979712" y="5489848"/>
            <a:ext cx="648072" cy="136815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1979712" y="3284984"/>
            <a:ext cx="648072" cy="136815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3945136" y="3284984"/>
            <a:ext cx="648072" cy="136815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5940152" y="5474721"/>
            <a:ext cx="648072" cy="136815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pPr/>
              <a:t>26</a:t>
            </a:fld>
            <a:endParaRPr kumimoji="1" lang="ja-JP" altLang="en-US"/>
          </a:p>
        </p:txBody>
      </p:sp>
    </p:spTree>
    <p:extLst>
      <p:ext uri="{BB962C8B-B14F-4D97-AF65-F5344CB8AC3E}">
        <p14:creationId xmlns:p14="http://schemas.microsoft.com/office/powerpoint/2010/main" val="8838976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グラフ 12"/>
          <p:cNvGraphicFramePr>
            <a:graphicFrameLocks/>
          </p:cNvGraphicFramePr>
          <p:nvPr>
            <p:extLst>
              <p:ext uri="{D42A27DB-BD31-4B8C-83A1-F6EECF244321}">
                <p14:modId xmlns:p14="http://schemas.microsoft.com/office/powerpoint/2010/main" val="2422202470"/>
              </p:ext>
            </p:extLst>
          </p:nvPr>
        </p:nvGraphicFramePr>
        <p:xfrm>
          <a:off x="4514772" y="3186401"/>
          <a:ext cx="4449894" cy="2978903"/>
        </p:xfrm>
        <a:graphic>
          <a:graphicData uri="http://schemas.openxmlformats.org/drawingml/2006/chart">
            <c:chart xmlns:c="http://schemas.openxmlformats.org/drawingml/2006/chart" xmlns:r="http://schemas.openxmlformats.org/officeDocument/2006/relationships" r:id="rId2"/>
          </a:graphicData>
        </a:graphic>
      </p:graphicFrame>
      <p:sp>
        <p:nvSpPr>
          <p:cNvPr id="9" name="角丸四角形 8"/>
          <p:cNvSpPr/>
          <p:nvPr/>
        </p:nvSpPr>
        <p:spPr>
          <a:xfrm>
            <a:off x="113524" y="188640"/>
            <a:ext cx="8802496" cy="2121486"/>
          </a:xfrm>
          <a:prstGeom prst="roundRect">
            <a:avLst>
              <a:gd name="adj" fmla="val 7559"/>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36000" rIns="91440" bIns="36000" numCol="1" spcCol="0" rtlCol="0" fromWordArt="0" anchor="t" anchorCtr="0" forceAA="0" compatLnSpc="1">
            <a:prstTxWarp prst="textNoShape">
              <a:avLst/>
            </a:prstTxWarp>
            <a:spAutoFit/>
          </a:bodyPr>
          <a:lstStyle/>
          <a:p>
            <a:pPr marL="271463" indent="-271463" algn="just">
              <a:spcAft>
                <a:spcPts val="0"/>
              </a:spcAft>
            </a:pP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来</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阪外客数</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・国際会議の状況</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85750" indent="-285750" algn="just">
              <a:buFont typeface="Meiryo UI" panose="020B0604030504040204" pitchFamily="50" charset="-128"/>
              <a:buChar char="◇"/>
            </a:pP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月には府市・経済界で「大阪観光局」を設立</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gn="just">
              <a:buFont typeface="Meiryo UI" panose="020B0604030504040204" pitchFamily="50" charset="-128"/>
              <a:buChar char="◇"/>
            </a:pP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来阪外客数</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H23</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2011</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）年以降増加し、Ｈ</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年は</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376</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万人と過去最高。あわせて、大阪府への訪問率</a:t>
            </a:r>
            <a:r>
              <a:rPr lang="en-US" altLang="ja-JP" sz="1600" kern="100" baseline="30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も、</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H26</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年には過去最高の</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27.9%</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で全国</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gn="just">
              <a:buFont typeface="Meiryo UI" panose="020B0604030504040204" pitchFamily="50" charset="-128"/>
              <a:buChar char="◇"/>
            </a:pP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我が国</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における国際会議の開催件数は、Ｈ</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23</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年以降増加。中でも大阪は大幅増となり（Ｈ</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23</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135</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件→Ｈ</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314</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）、Ｈ</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年は全国第</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位の開催</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件数。</a:t>
            </a:r>
            <a:endPar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gn="just">
              <a:buFont typeface="Meiryo UI" panose="020B0604030504040204" pitchFamily="50" charset="-128"/>
              <a:buChar char="◇"/>
            </a:pP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要因</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として</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、ビザ</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の大幅緩和や</a:t>
            </a:r>
            <a:r>
              <a:rPr lang="ja-JP"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消費税免税制度</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拡充</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アジア地域の経済成長に伴う海外旅行需要の拡大、円安など</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179512" y="2276872"/>
            <a:ext cx="8352928" cy="276999"/>
          </a:xfrm>
          <a:prstGeom prst="rect">
            <a:avLst/>
          </a:prstGeom>
          <a:noFill/>
        </p:spPr>
        <p:txBody>
          <a:bodyPr wrap="square" rtlCol="0">
            <a:spAutoFit/>
          </a:bodyPr>
          <a:lstStyle/>
          <a:p>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訪問率：　</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日本</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国内</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11</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空</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海</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港</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から出国する外国人客の内、大阪府を訪問したと回答した人数の割合</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113524" y="2724736"/>
            <a:ext cx="3810404" cy="461665"/>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177800" indent="-177800"/>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来阪外客数</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と</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主要都市訪問率</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出典</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：日本政府観光局（</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JNTO) </a:t>
            </a:r>
            <a:r>
              <a:rPr lang="ja-JP"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1000" dirty="0">
                <a:latin typeface="Meiryo UI" panose="020B0604030504040204" pitchFamily="50" charset="-128"/>
                <a:ea typeface="Meiryo UI" panose="020B0604030504040204" pitchFamily="50" charset="-128"/>
                <a:cs typeface="Meiryo UI" panose="020B0604030504040204" pitchFamily="50" charset="-128"/>
              </a:rPr>
              <a:t>訪日外国人消費動向調査</a:t>
            </a:r>
            <a:r>
              <a:rPr lang="ja-JP"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4600500" y="2748062"/>
            <a:ext cx="3116483" cy="307777"/>
          </a:xfrm>
          <a:prstGeom prst="rect">
            <a:avLst/>
          </a:prstGeom>
        </p:spPr>
        <p:txBody>
          <a:bodyPr wrap="square">
            <a:spAutoFit/>
          </a:bodyPr>
          <a:lstStyle/>
          <a:p>
            <a:pPr marL="177800" indent="-177800"/>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国際会議の開催</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件数</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4" name="直線矢印コネクタ 13"/>
          <p:cNvCxnSpPr/>
          <p:nvPr/>
        </p:nvCxnSpPr>
        <p:spPr>
          <a:xfrm flipH="1">
            <a:off x="5634990" y="3618602"/>
            <a:ext cx="161304" cy="58109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5479211" y="3356992"/>
            <a:ext cx="1685077" cy="261610"/>
          </a:xfrm>
          <a:prstGeom prst="rect">
            <a:avLst/>
          </a:prstGeom>
          <a:noFill/>
        </p:spPr>
        <p:txBody>
          <a:bodyPr wrap="none" rtlCol="0">
            <a:spAutoFit/>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全国（棒グラフ・右目盛）</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8539117" y="2748062"/>
            <a:ext cx="569387" cy="246221"/>
          </a:xfrm>
          <a:prstGeom prst="rect">
            <a:avLst/>
          </a:prstGeom>
          <a:noFill/>
        </p:spPr>
        <p:txBody>
          <a:bodyPr wrap="none" rtlCol="0">
            <a:spAutoFit/>
          </a:bodyPr>
          <a:lstStyle/>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（件）</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pPr/>
              <a:t>27</a:t>
            </a:fld>
            <a:endParaRPr kumimoji="1" lang="ja-JP" altLang="en-US" dirty="0"/>
          </a:p>
        </p:txBody>
      </p:sp>
      <p:sp>
        <p:nvSpPr>
          <p:cNvPr id="6" name="正方形/長方形 5"/>
          <p:cNvSpPr/>
          <p:nvPr/>
        </p:nvSpPr>
        <p:spPr>
          <a:xfrm>
            <a:off x="4586808" y="6216406"/>
            <a:ext cx="4572000" cy="246221"/>
          </a:xfrm>
          <a:prstGeom prst="rect">
            <a:avLst/>
          </a:prstGeom>
        </p:spPr>
        <p:txBody>
          <a:bodyPr>
            <a:spAutoFit/>
          </a:bodyPr>
          <a:lstStyle/>
          <a:p>
            <a:pPr marL="177800" indent="-177800"/>
            <a:r>
              <a:rPr lang="ja-JP" altLang="en-US" sz="1000" dirty="0">
                <a:latin typeface="Meiryo UI" panose="020B0604030504040204" pitchFamily="50" charset="-128"/>
                <a:ea typeface="Meiryo UI" panose="020B0604030504040204" pitchFamily="50" charset="-128"/>
                <a:cs typeface="Meiryo UI" panose="020B0604030504040204" pitchFamily="50" charset="-128"/>
              </a:rPr>
              <a:t>（出典：日本政府観光局（</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JNTO)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国際</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会議統計</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p>
        </p:txBody>
      </p:sp>
      <p:graphicFrame>
        <p:nvGraphicFramePr>
          <p:cNvPr id="19" name="グラフ 18"/>
          <p:cNvGraphicFramePr>
            <a:graphicFrameLocks/>
          </p:cNvGraphicFramePr>
          <p:nvPr>
            <p:extLst>
              <p:ext uri="{D42A27DB-BD31-4B8C-83A1-F6EECF244321}">
                <p14:modId xmlns:p14="http://schemas.microsoft.com/office/powerpoint/2010/main" val="4058858961"/>
              </p:ext>
            </p:extLst>
          </p:nvPr>
        </p:nvGraphicFramePr>
        <p:xfrm>
          <a:off x="-252536" y="2955568"/>
          <a:ext cx="4853036" cy="350705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781386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pPr/>
              <a:t>28</a:t>
            </a:fld>
            <a:endParaRPr kumimoji="1" lang="ja-JP" altLang="en-US"/>
          </a:p>
        </p:txBody>
      </p:sp>
      <p:sp>
        <p:nvSpPr>
          <p:cNvPr id="3" name="角丸四角形 2"/>
          <p:cNvSpPr/>
          <p:nvPr/>
        </p:nvSpPr>
        <p:spPr>
          <a:xfrm>
            <a:off x="216219" y="54580"/>
            <a:ext cx="8693039" cy="1505903"/>
          </a:xfrm>
          <a:prstGeom prst="roundRect">
            <a:avLst>
              <a:gd name="adj" fmla="val 3617"/>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271463" indent="-271463" algn="just"/>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宿泊施設</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85750" indent="-285750" algn="just">
              <a:buFont typeface="Meiryo UI" panose="020B0604030504040204" pitchFamily="50" charset="-128"/>
              <a:buChar char="◇"/>
            </a:pP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大阪府に届出のあるホテル・旅館数は</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1,157</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76,311</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室</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、客室数では全国</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endPar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gn="just">
              <a:buFont typeface="Meiryo UI" panose="020B0604030504040204" pitchFamily="50" charset="-128"/>
              <a:buChar char="◇"/>
            </a:pP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客室</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稼働率</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も</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年度は全体</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81.0</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全国１位</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タイプ別では、大阪ではリゾートホテル（</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85.8</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）・シティホテル（</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85.5%</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）が特に高い。対して、京都・神奈川に比べると旅館（</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43.1%</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）の稼働率が低い。</a:t>
            </a: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4" name="グラフ 3"/>
          <p:cNvGraphicFramePr/>
          <p:nvPr>
            <p:extLst>
              <p:ext uri="{D42A27DB-BD31-4B8C-83A1-F6EECF244321}">
                <p14:modId xmlns:p14="http://schemas.microsoft.com/office/powerpoint/2010/main" val="4117611376"/>
              </p:ext>
            </p:extLst>
          </p:nvPr>
        </p:nvGraphicFramePr>
        <p:xfrm>
          <a:off x="88159" y="2488749"/>
          <a:ext cx="4591332" cy="3608351"/>
        </p:xfrm>
        <a:graphic>
          <a:graphicData uri="http://schemas.openxmlformats.org/drawingml/2006/chart">
            <c:chart xmlns:c="http://schemas.openxmlformats.org/drawingml/2006/chart" xmlns:r="http://schemas.openxmlformats.org/officeDocument/2006/relationships" r:id="rId2"/>
          </a:graphicData>
        </a:graphic>
      </p:graphicFrame>
      <p:sp>
        <p:nvSpPr>
          <p:cNvPr id="6" name="テキスト ボックス 5"/>
          <p:cNvSpPr txBox="1"/>
          <p:nvPr/>
        </p:nvSpPr>
        <p:spPr>
          <a:xfrm>
            <a:off x="167504" y="1903186"/>
            <a:ext cx="3811837" cy="307777"/>
          </a:xfrm>
          <a:prstGeom prst="rect">
            <a:avLst/>
          </a:prstGeom>
          <a:noFill/>
        </p:spPr>
        <p:txBody>
          <a:bodyPr wrap="square" rtlCol="0">
            <a:spAutoFit/>
          </a:bodyPr>
          <a:lstStyle/>
          <a:p>
            <a:pPr algn="ct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■ホテル</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旅館</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営業の施設数・客室数（</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H25</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12948" y="2230125"/>
            <a:ext cx="646331" cy="276999"/>
          </a:xfrm>
          <a:prstGeom prst="rect">
            <a:avLst/>
          </a:prstGeom>
          <a:noFill/>
        </p:spPr>
        <p:txBody>
          <a:bodyPr wrap="none" rtlCol="0">
            <a:spAutoFit/>
          </a:bodyPr>
          <a:lstStyle/>
          <a:p>
            <a:r>
              <a:rPr kumimoji="1" lang="ja-JP" altLang="en-US" sz="1200" dirty="0" smtClean="0"/>
              <a:t>（</a:t>
            </a:r>
            <a:r>
              <a:rPr lang="ja-JP" altLang="en-US" sz="1200" dirty="0"/>
              <a:t>施設</a:t>
            </a:r>
            <a:r>
              <a:rPr kumimoji="1" lang="ja-JP" altLang="en-US" sz="1200" dirty="0" smtClean="0"/>
              <a:t>）</a:t>
            </a:r>
            <a:endParaRPr kumimoji="1" lang="ja-JP" altLang="en-US" sz="1200" dirty="0"/>
          </a:p>
        </p:txBody>
      </p:sp>
      <p:sp>
        <p:nvSpPr>
          <p:cNvPr id="10" name="テキスト ボックス 9"/>
          <p:cNvSpPr txBox="1"/>
          <p:nvPr/>
        </p:nvSpPr>
        <p:spPr>
          <a:xfrm>
            <a:off x="4870760" y="1862976"/>
            <a:ext cx="3617179" cy="307777"/>
          </a:xfrm>
          <a:prstGeom prst="rect">
            <a:avLst/>
          </a:prstGeom>
          <a:noFill/>
        </p:spPr>
        <p:txBody>
          <a:bodyPr wrap="square" rtlCol="0">
            <a:spAutoFit/>
          </a:bodyPr>
          <a:lstStyle/>
          <a:p>
            <a:pPr algn="ct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■都道府県別、タイプ別客室稼働率</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H26</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p>
        </p:txBody>
      </p:sp>
      <p:sp>
        <p:nvSpPr>
          <p:cNvPr id="11" name="テキスト ボックス 10"/>
          <p:cNvSpPr txBox="1"/>
          <p:nvPr/>
        </p:nvSpPr>
        <p:spPr>
          <a:xfrm>
            <a:off x="198212" y="5958600"/>
            <a:ext cx="2900153" cy="276999"/>
          </a:xfrm>
          <a:prstGeom prst="rect">
            <a:avLst/>
          </a:prstGeom>
          <a:noFill/>
        </p:spPr>
        <p:txBody>
          <a:bodyPr wrap="none" rtlCol="0">
            <a:spAutoFit/>
          </a:bodyPr>
          <a:lstStyle/>
          <a:p>
            <a:r>
              <a:rPr kumimoji="1" lang="ja-JP" altLang="en-US" sz="1200" dirty="0" smtClean="0"/>
              <a:t>（出典）厚労省「衛生行政報告例」（</a:t>
            </a:r>
            <a:r>
              <a:rPr kumimoji="1" lang="en-US" altLang="ja-JP" sz="1200" dirty="0" smtClean="0"/>
              <a:t>H25</a:t>
            </a:r>
            <a:r>
              <a:rPr kumimoji="1" lang="ja-JP" altLang="en-US" sz="1200" dirty="0" smtClean="0"/>
              <a:t>年）</a:t>
            </a:r>
            <a:endParaRPr kumimoji="1" lang="ja-JP" altLang="en-US" sz="1200" dirty="0"/>
          </a:p>
        </p:txBody>
      </p:sp>
      <p:sp>
        <p:nvSpPr>
          <p:cNvPr id="12" name="テキスト ボックス 11"/>
          <p:cNvSpPr txBox="1"/>
          <p:nvPr/>
        </p:nvSpPr>
        <p:spPr>
          <a:xfrm>
            <a:off x="4843252" y="6381328"/>
            <a:ext cx="4300748" cy="430887"/>
          </a:xfrm>
          <a:prstGeom prst="rect">
            <a:avLst/>
          </a:prstGeom>
          <a:noFill/>
        </p:spPr>
        <p:txBody>
          <a:bodyPr wrap="square" rtlCol="0">
            <a:spAutoFit/>
          </a:bodyPr>
          <a:lstStyle/>
          <a:p>
            <a:r>
              <a:rPr lang="ja-JP" altLang="en-US" sz="1100" dirty="0" smtClean="0"/>
              <a:t>（注）従業員数</a:t>
            </a:r>
            <a:r>
              <a:rPr lang="en-US" altLang="ja-JP" sz="1100" dirty="0" smtClean="0"/>
              <a:t>10</a:t>
            </a:r>
            <a:r>
              <a:rPr lang="ja-JP" altLang="en-US" sz="1100" dirty="0" smtClean="0"/>
              <a:t>人</a:t>
            </a:r>
            <a:r>
              <a:rPr lang="ja-JP" altLang="en-US" sz="1100" dirty="0"/>
              <a:t>以下</a:t>
            </a:r>
            <a:r>
              <a:rPr lang="ja-JP" altLang="en-US" sz="1100" dirty="0" smtClean="0"/>
              <a:t>の施設については抽出調査</a:t>
            </a:r>
            <a:endParaRPr lang="en-US" altLang="ja-JP" sz="1100" dirty="0" smtClean="0"/>
          </a:p>
          <a:p>
            <a:r>
              <a:rPr lang="ja-JP" altLang="en-US" sz="1100" dirty="0"/>
              <a:t>（出典</a:t>
            </a:r>
            <a:r>
              <a:rPr lang="ja-JP" altLang="en-US" sz="1100" dirty="0" smtClean="0"/>
              <a:t>）観光庁「</a:t>
            </a:r>
            <a:r>
              <a:rPr lang="ja-JP" altLang="en-US" sz="1100" dirty="0"/>
              <a:t>宿泊旅行統計</a:t>
            </a:r>
            <a:r>
              <a:rPr lang="ja-JP" altLang="en-US" sz="1100" dirty="0" smtClean="0"/>
              <a:t>調査」</a:t>
            </a:r>
            <a:r>
              <a:rPr lang="ja-JP" altLang="en-US" sz="1100" dirty="0"/>
              <a:t>（</a:t>
            </a:r>
            <a:r>
              <a:rPr lang="en-US" altLang="ja-JP" sz="1100" dirty="0"/>
              <a:t>H26</a:t>
            </a:r>
            <a:r>
              <a:rPr lang="ja-JP" altLang="en-US" sz="1100" dirty="0"/>
              <a:t>年</a:t>
            </a:r>
            <a:r>
              <a:rPr lang="ja-JP" altLang="en-US" sz="1100" dirty="0" smtClean="0"/>
              <a:t>）</a:t>
            </a:r>
            <a:endParaRPr lang="ja-JP" altLang="en-US" sz="1100" dirty="0"/>
          </a:p>
        </p:txBody>
      </p:sp>
      <p:sp>
        <p:nvSpPr>
          <p:cNvPr id="13" name="テキスト ボックス 12"/>
          <p:cNvSpPr txBox="1"/>
          <p:nvPr/>
        </p:nvSpPr>
        <p:spPr>
          <a:xfrm>
            <a:off x="3879272" y="2256433"/>
            <a:ext cx="800219" cy="276999"/>
          </a:xfrm>
          <a:prstGeom prst="rect">
            <a:avLst/>
          </a:prstGeom>
          <a:noFill/>
        </p:spPr>
        <p:txBody>
          <a:bodyPr wrap="none" rtlCol="0">
            <a:spAutoFit/>
          </a:bodyPr>
          <a:lstStyle/>
          <a:p>
            <a:r>
              <a:rPr kumimoji="1" lang="ja-JP" altLang="en-US" sz="1200" dirty="0" smtClean="0"/>
              <a:t>（客室数）</a:t>
            </a:r>
            <a:endParaRPr kumimoji="1" lang="ja-JP" altLang="en-US" sz="1200" dirty="0"/>
          </a:p>
        </p:txBody>
      </p:sp>
      <p:graphicFrame>
        <p:nvGraphicFramePr>
          <p:cNvPr id="14" name="グラフ 13"/>
          <p:cNvGraphicFramePr/>
          <p:nvPr>
            <p:extLst>
              <p:ext uri="{D42A27DB-BD31-4B8C-83A1-F6EECF244321}">
                <p14:modId xmlns:p14="http://schemas.microsoft.com/office/powerpoint/2010/main" val="253934"/>
              </p:ext>
            </p:extLst>
          </p:nvPr>
        </p:nvGraphicFramePr>
        <p:xfrm>
          <a:off x="4607496" y="2153880"/>
          <a:ext cx="4536504" cy="450031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410831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252606" y="134223"/>
            <a:ext cx="8622000" cy="2147203"/>
          </a:xfrm>
          <a:prstGeom prst="roundRect">
            <a:avLst>
              <a:gd name="adj" fmla="val 6510"/>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185738" indent="-185738" algn="just">
              <a:lnSpc>
                <a:spcPts val="2200"/>
              </a:lnSpc>
            </a:pP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ビッグイベント等を活用した観光集客</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185738" indent="-185738" algn="just">
              <a:lnSpc>
                <a:spcPts val="2200"/>
              </a:lnSpc>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年にはラグビーワールドカップ日本大会、</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年に</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は東京</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オリンピック・</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パラリンピックなど</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規模でのスポーツ大会の開催が予定されており、歴史</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、文化、食など大阪・関西の魅力を国際社会に向かってアピールし、さらなる観光集客につなげる絶好の機会。</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lgn="just">
              <a:lnSpc>
                <a:spcPts val="2200"/>
              </a:lnSpc>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さらに、このタイミングをとらえて、国際エンターテイメント都市・大阪のシンボルとなる都市魅力を創出することで、大阪の存在感を高めることが可能となる。関連法案の整備が前提であるが</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MICE</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機能</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など様々な機能を</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持つ</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統合型リゾート）の立地は、その有力な手段の一つとなる。</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1168" y="3280054"/>
            <a:ext cx="5063437" cy="2981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正方形/長方形 11"/>
          <p:cNvSpPr/>
          <p:nvPr/>
        </p:nvSpPr>
        <p:spPr>
          <a:xfrm>
            <a:off x="3844757" y="2752075"/>
            <a:ext cx="5035374" cy="492443"/>
          </a:xfrm>
          <a:prstGeom prst="rect">
            <a:avLst/>
          </a:prstGeom>
        </p:spPr>
        <p:txBody>
          <a:bodyPr wrap="square">
            <a:spAutoFit/>
          </a:bodyPr>
          <a:lstStyle/>
          <a:p>
            <a:pPr marL="177800" indent="-177800"/>
            <a:r>
              <a:rPr lang="ja-JP"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大阪におけるＩＲとは</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つの</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目標、７つの視点</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177800" indent="-177800"/>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（「大阪における統合型リゾート（</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）立地に向けて～基本コンセプト案」）</a:t>
            </a:r>
          </a:p>
        </p:txBody>
      </p:sp>
      <p:sp>
        <p:nvSpPr>
          <p:cNvPr id="13" name="正方形/長方形 12"/>
          <p:cNvSpPr/>
          <p:nvPr/>
        </p:nvSpPr>
        <p:spPr>
          <a:xfrm>
            <a:off x="230339" y="2752075"/>
            <a:ext cx="3563888" cy="307777"/>
          </a:xfrm>
          <a:prstGeom prst="rect">
            <a:avLst/>
          </a:prstGeom>
        </p:spPr>
        <p:txBody>
          <a:bodyPr wrap="square">
            <a:spAutoFit/>
          </a:bodyPr>
          <a:lstStyle/>
          <a:p>
            <a:pPr marL="177800" indent="-177800"/>
            <a:r>
              <a:rPr lang="ja-JP" altLang="ja-JP" sz="1400" dirty="0">
                <a:solidFill>
                  <a:prstClr val="black"/>
                </a:solidFill>
                <a:latin typeface="HGPｺﾞｼｯｸE" pitchFamily="50" charset="-128"/>
                <a:ea typeface="HGPｺﾞｼｯｸE" pitchFamily="50" charset="-128"/>
              </a:rPr>
              <a:t>■</a:t>
            </a:r>
            <a:r>
              <a:rPr lang="en-US" altLang="ja-JP" sz="1400" dirty="0">
                <a:solidFill>
                  <a:prstClr val="black"/>
                </a:solidFill>
                <a:latin typeface="HGPｺﾞｼｯｸE" pitchFamily="50" charset="-128"/>
                <a:ea typeface="HGPｺﾞｼｯｸE" pitchFamily="50" charset="-128"/>
              </a:rPr>
              <a:t>2020</a:t>
            </a:r>
            <a:r>
              <a:rPr lang="ja-JP" altLang="en-US" sz="1400" dirty="0">
                <a:solidFill>
                  <a:prstClr val="black"/>
                </a:solidFill>
                <a:latin typeface="HGPｺﾞｼｯｸE" pitchFamily="50" charset="-128"/>
                <a:ea typeface="HGPｺﾞｼｯｸE" pitchFamily="50" charset="-128"/>
              </a:rPr>
              <a:t>年</a:t>
            </a:r>
            <a:r>
              <a:rPr lang="ja-JP" altLang="en-US" sz="1400" dirty="0" smtClean="0">
                <a:latin typeface="HGPｺﾞｼｯｸE" pitchFamily="50" charset="-128"/>
                <a:ea typeface="HGPｺﾞｼｯｸE" pitchFamily="50" charset="-128"/>
              </a:rPr>
              <a:t>まで</a:t>
            </a:r>
            <a:r>
              <a:rPr lang="ja-JP" altLang="en-US" sz="1400" dirty="0" smtClean="0">
                <a:solidFill>
                  <a:prstClr val="black"/>
                </a:solidFill>
                <a:latin typeface="HGPｺﾞｼｯｸE" pitchFamily="50" charset="-128"/>
                <a:ea typeface="HGPｺﾞｼｯｸE" pitchFamily="50" charset="-128"/>
              </a:rPr>
              <a:t>の</a:t>
            </a:r>
            <a:r>
              <a:rPr lang="ja-JP" altLang="en-US" sz="1400" dirty="0">
                <a:solidFill>
                  <a:prstClr val="black"/>
                </a:solidFill>
                <a:latin typeface="HGPｺﾞｼｯｸE" pitchFamily="50" charset="-128"/>
                <a:ea typeface="HGPｺﾞｼｯｸE" pitchFamily="50" charset="-128"/>
              </a:rPr>
              <a:t>大阪・関西の主要な出来事</a:t>
            </a:r>
            <a:endParaRPr lang="ja-JP" altLang="en-US" sz="1200" dirty="0">
              <a:solidFill>
                <a:prstClr val="black"/>
              </a:solidFill>
              <a:latin typeface="HGPｺﾞｼｯｸE" pitchFamily="50" charset="-128"/>
              <a:ea typeface="HGPｺﾞｼｯｸE" pitchFamily="50" charset="-128"/>
            </a:endParaRPr>
          </a:p>
        </p:txBody>
      </p:sp>
      <p:graphicFrame>
        <p:nvGraphicFramePr>
          <p:cNvPr id="14" name="表 13"/>
          <p:cNvGraphicFramePr>
            <a:graphicFrameLocks noGrp="1"/>
          </p:cNvGraphicFramePr>
          <p:nvPr>
            <p:extLst>
              <p:ext uri="{D42A27DB-BD31-4B8C-83A1-F6EECF244321}">
                <p14:modId xmlns:p14="http://schemas.microsoft.com/office/powerpoint/2010/main" val="3987091013"/>
              </p:ext>
            </p:extLst>
          </p:nvPr>
        </p:nvGraphicFramePr>
        <p:xfrm>
          <a:off x="388831" y="3131095"/>
          <a:ext cx="3336132" cy="2695229"/>
        </p:xfrm>
        <a:graphic>
          <a:graphicData uri="http://schemas.openxmlformats.org/drawingml/2006/table">
            <a:tbl>
              <a:tblPr firstRow="1" firstCol="1" bandRow="1">
                <a:tableStyleId>{5940675A-B579-460E-94D1-54222C63F5DA}</a:tableStyleId>
              </a:tblPr>
              <a:tblGrid>
                <a:gridCol w="548248"/>
                <a:gridCol w="2787884"/>
              </a:tblGrid>
              <a:tr h="526546">
                <a:tc>
                  <a:txBody>
                    <a:bodyPr/>
                    <a:lstStyle/>
                    <a:p>
                      <a:pPr algn="ctr">
                        <a:lnSpc>
                          <a:spcPts val="1700"/>
                        </a:lnSpc>
                        <a:spcAft>
                          <a:spcPts val="0"/>
                        </a:spcAft>
                      </a:pPr>
                      <a:r>
                        <a:rPr lang="en-US" altLang="ja-JP" sz="1200"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2015</a:t>
                      </a:r>
                      <a:endParaRPr lang="ja-JP" sz="12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c>
                  <a:txBody>
                    <a:bodyPr/>
                    <a:lstStyle/>
                    <a:p>
                      <a:pPr algn="l">
                        <a:lnSpc>
                          <a:spcPts val="1700"/>
                        </a:lnSpc>
                        <a:spcAft>
                          <a:spcPts val="0"/>
                        </a:spcAft>
                      </a:pPr>
                      <a:r>
                        <a:rPr lang="ja-JP" altLang="en-US" sz="1200"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・シンボルイヤーの実施</a:t>
                      </a:r>
                      <a:endParaRPr lang="en-US" altLang="ja-JP" sz="1200"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algn="l">
                        <a:lnSpc>
                          <a:spcPts val="1700"/>
                        </a:lnSpc>
                        <a:spcAft>
                          <a:spcPts val="0"/>
                        </a:spcAft>
                      </a:pPr>
                      <a:r>
                        <a:rPr lang="ja-JP" altLang="en-US" sz="1100" u="none" kern="100" baseline="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u="none"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（大坂の陣４００年天下一祭、水都大阪</a:t>
                      </a:r>
                      <a:endParaRPr lang="en-US" altLang="ja-JP" sz="1100" u="none"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algn="l">
                        <a:lnSpc>
                          <a:spcPts val="1700"/>
                        </a:lnSpc>
                        <a:spcAft>
                          <a:spcPts val="0"/>
                        </a:spcAft>
                      </a:pPr>
                      <a:r>
                        <a:rPr lang="ja-JP" altLang="en-US" sz="1100" u="none"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100" u="none"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2015</a:t>
                      </a:r>
                      <a:r>
                        <a:rPr lang="ja-JP" altLang="en-US" sz="1100" u="none"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等）</a:t>
                      </a:r>
                      <a:endParaRPr lang="en-US" altLang="ja-JP" sz="1100" u="none"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algn="l">
                        <a:lnSpc>
                          <a:spcPts val="1700"/>
                        </a:lnSpc>
                        <a:spcAft>
                          <a:spcPts val="0"/>
                        </a:spcAft>
                      </a:pPr>
                      <a:r>
                        <a:rPr lang="ja-JP" altLang="en-US" sz="1200"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・万博公園南側ゾーン大規模複合施</a:t>
                      </a:r>
                      <a:endParaRPr lang="en-US" altLang="ja-JP" sz="1200"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algn="l">
                        <a:lnSpc>
                          <a:spcPts val="1700"/>
                        </a:lnSpc>
                        <a:spcAft>
                          <a:spcPts val="0"/>
                        </a:spcAft>
                      </a:pPr>
                      <a:r>
                        <a:rPr lang="ja-JP" altLang="en-US" sz="1200"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設オープン</a:t>
                      </a:r>
                      <a:endParaRPr lang="ja-JP" sz="12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r>
              <a:tr h="442417">
                <a:tc>
                  <a:txBody>
                    <a:bodyPr/>
                    <a:lstStyle/>
                    <a:p>
                      <a:pPr algn="ctr">
                        <a:lnSpc>
                          <a:spcPts val="1700"/>
                        </a:lnSpc>
                        <a:spcAft>
                          <a:spcPts val="0"/>
                        </a:spcAft>
                      </a:pPr>
                      <a:r>
                        <a:rPr lang="en-US" altLang="ja-JP" sz="1200"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2016</a:t>
                      </a:r>
                      <a:endParaRPr lang="ja-JP" sz="12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c>
                  <a:txBody>
                    <a:bodyPr/>
                    <a:lstStyle/>
                    <a:p>
                      <a:pPr algn="l">
                        <a:lnSpc>
                          <a:spcPts val="1700"/>
                        </a:lnSpc>
                        <a:spcAft>
                          <a:spcPts val="0"/>
                        </a:spcAft>
                      </a:pPr>
                      <a:r>
                        <a:rPr lang="ja-JP" altLang="en-US" sz="1200" b="0"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b="0"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NHK</a:t>
                      </a:r>
                      <a:r>
                        <a:rPr lang="ja-JP" altLang="en-US" sz="1200" b="0"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大河ドラマ「真田丸」</a:t>
                      </a:r>
                      <a:endParaRPr lang="en-US" altLang="ja-JP" sz="1200" b="0"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r>
              <a:tr h="381151">
                <a:tc>
                  <a:txBody>
                    <a:bodyPr/>
                    <a:lstStyle/>
                    <a:p>
                      <a:pPr algn="ctr">
                        <a:lnSpc>
                          <a:spcPts val="1700"/>
                        </a:lnSpc>
                        <a:spcAft>
                          <a:spcPts val="0"/>
                        </a:spcAft>
                      </a:pPr>
                      <a:r>
                        <a:rPr lang="en-US" altLang="ja-JP" sz="1200"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2017</a:t>
                      </a:r>
                      <a:endParaRPr lang="ja-JP" sz="12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c>
                  <a:txBody>
                    <a:bodyPr/>
                    <a:lstStyle/>
                    <a:p>
                      <a:pPr algn="l">
                        <a:lnSpc>
                          <a:spcPts val="1700"/>
                        </a:lnSpc>
                        <a:spcAft>
                          <a:spcPts val="0"/>
                        </a:spcAft>
                      </a:pPr>
                      <a:r>
                        <a:rPr lang="ja-JP" altLang="en-US" sz="1200" b="0"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・百舌鳥・古市古墳群世界文化遺産</a:t>
                      </a:r>
                      <a:endParaRPr lang="en-US" altLang="ja-JP" sz="1200" b="0"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algn="l">
                        <a:lnSpc>
                          <a:spcPts val="1700"/>
                        </a:lnSpc>
                        <a:spcAft>
                          <a:spcPts val="0"/>
                        </a:spcAft>
                      </a:pPr>
                      <a:r>
                        <a:rPr lang="ja-JP" altLang="en-US" sz="1200" b="0"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登録（目標）</a:t>
                      </a:r>
                      <a:endParaRPr lang="ja-JP" sz="1200" b="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r>
              <a:tr h="370756">
                <a:tc>
                  <a:txBody>
                    <a:bodyPr/>
                    <a:lstStyle/>
                    <a:p>
                      <a:pPr algn="ctr">
                        <a:lnSpc>
                          <a:spcPts val="1700"/>
                        </a:lnSpc>
                        <a:spcAft>
                          <a:spcPts val="0"/>
                        </a:spcAft>
                      </a:pPr>
                      <a:r>
                        <a:rPr lang="en-US" altLang="ja-JP" sz="1200"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2019</a:t>
                      </a:r>
                      <a:endParaRPr lang="ja-JP" sz="12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c>
                  <a:txBody>
                    <a:bodyPr/>
                    <a:lstStyle/>
                    <a:p>
                      <a:pPr algn="l">
                        <a:lnSpc>
                          <a:spcPts val="1700"/>
                        </a:lnSpc>
                        <a:spcAft>
                          <a:spcPts val="0"/>
                        </a:spcAft>
                      </a:pPr>
                      <a:r>
                        <a:rPr lang="ja-JP" altLang="en-US" sz="1200" b="0"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・ラグビーワールドカップ日本開催</a:t>
                      </a:r>
                      <a:endParaRPr lang="ja-JP" sz="1200" b="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r>
              <a:tr h="370756">
                <a:tc>
                  <a:txBody>
                    <a:bodyPr/>
                    <a:lstStyle/>
                    <a:p>
                      <a:pPr algn="ctr">
                        <a:lnSpc>
                          <a:spcPts val="1700"/>
                        </a:lnSpc>
                        <a:spcAft>
                          <a:spcPts val="0"/>
                        </a:spcAft>
                      </a:pPr>
                      <a:r>
                        <a:rPr lang="en-US" altLang="ja-JP" sz="1200" b="0"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2020</a:t>
                      </a:r>
                      <a:endParaRPr lang="ja-JP" sz="1200" b="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c>
                  <a:txBody>
                    <a:bodyPr/>
                    <a:lstStyle/>
                    <a:p>
                      <a:pPr algn="l">
                        <a:lnSpc>
                          <a:spcPts val="1700"/>
                        </a:lnSpc>
                        <a:spcAft>
                          <a:spcPts val="0"/>
                        </a:spcAft>
                      </a:pPr>
                      <a:r>
                        <a:rPr lang="ja-JP" altLang="en-US" sz="1200" b="0"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・東京五輪　（大阪万博</a:t>
                      </a:r>
                      <a:r>
                        <a:rPr lang="en-US" altLang="ja-JP" sz="1200" b="0"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50</a:t>
                      </a:r>
                      <a:r>
                        <a:rPr lang="ja-JP" altLang="en-US" sz="1200" b="0"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周年）</a:t>
                      </a:r>
                      <a:endParaRPr lang="ja-JP" sz="1200" b="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r>
            </a:tbl>
          </a:graphicData>
        </a:graphic>
      </p:graphicFrame>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pPr/>
              <a:t>29</a:t>
            </a:fld>
            <a:endParaRPr kumimoji="1" lang="ja-JP" altLang="en-US"/>
          </a:p>
        </p:txBody>
      </p:sp>
    </p:spTree>
    <p:extLst>
      <p:ext uri="{BB962C8B-B14F-4D97-AF65-F5344CB8AC3E}">
        <p14:creationId xmlns:p14="http://schemas.microsoft.com/office/powerpoint/2010/main" val="42599265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251520" y="764704"/>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251520" y="188640"/>
            <a:ext cx="4284476" cy="461665"/>
          </a:xfrm>
          <a:prstGeom prst="rect">
            <a:avLst/>
          </a:prstGeom>
          <a:noFill/>
        </p:spPr>
        <p:txBody>
          <a:bodyPr wrap="square" rtlCol="0">
            <a:spAutoFit/>
          </a:bodyPr>
          <a:lstStyle/>
          <a:p>
            <a:r>
              <a:rPr kumimoji="1"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目次</a:t>
            </a:r>
            <a:endParaRPr kumimoji="1" lang="ja-JP" altLang="en-US"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251520" y="1052736"/>
            <a:ext cx="8568952" cy="4524315"/>
          </a:xfrm>
          <a:prstGeom prst="rect">
            <a:avLst/>
          </a:prstGeom>
          <a:noFill/>
        </p:spPr>
        <p:txBody>
          <a:bodyPr wrap="square" rtlCol="0">
            <a:spAutoFit/>
          </a:bodyPr>
          <a:lstStyle/>
          <a:p>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○はじめに</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ページ</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○第１章　　成長目標の達成状況・現状</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経済</a:t>
            </a:r>
            <a:r>
              <a:rPr lang="en-US" altLang="ja-JP" dirty="0">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7</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ページ</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雇用　　　　　　　　　　　　　　　　　　　　　　　　　　　　　</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17</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ページ</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3.</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集客、人流・物流　　　　　　　　　　　　　　　　　　　　　</a:t>
            </a: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ページ</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○第</a:t>
            </a:r>
            <a:r>
              <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章　　</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成長のための源泉とその状況に</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ついて </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20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1.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内外の集客力強化</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25</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ページ</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dirty="0" smtClean="0">
                <a:latin typeface="Meiryo UI" panose="020B0604030504040204" pitchFamily="50" charset="-128"/>
                <a:ea typeface="Meiryo UI" panose="020B0604030504040204" pitchFamily="50" charset="-128"/>
                <a:cs typeface="Meiryo UI" panose="020B0604030504040204" pitchFamily="50" charset="-128"/>
              </a:rPr>
              <a:t>   2.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人材力強化・活躍の場づくり</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35</a:t>
            </a:r>
            <a:r>
              <a:rPr lang="ja-JP" altLang="en-US" dirty="0">
                <a:latin typeface="Meiryo UI" panose="020B0604030504040204" pitchFamily="50" charset="-128"/>
                <a:ea typeface="Meiryo UI" panose="020B0604030504040204" pitchFamily="50" charset="-128"/>
                <a:cs typeface="Meiryo UI" panose="020B0604030504040204" pitchFamily="50" charset="-128"/>
              </a:rPr>
              <a:t>ページ</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  3. </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強みを活かす産業・技術の強化</a:t>
            </a: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en-US" altLang="ja-JP" dirty="0">
                <a:latin typeface="Meiryo UI" panose="020B0604030504040204" pitchFamily="50" charset="-128"/>
                <a:ea typeface="Meiryo UI" panose="020B0604030504040204" pitchFamily="50" charset="-128"/>
                <a:cs typeface="Meiryo UI" panose="020B0604030504040204" pitchFamily="50" charset="-128"/>
              </a:rPr>
              <a:t>51</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ページ</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dirty="0">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  4.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アジア活力の取り込み強化・物流人流インフラの活用</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71</a:t>
            </a:r>
            <a:r>
              <a:rPr lang="ja-JP" altLang="en-US" dirty="0">
                <a:latin typeface="Meiryo UI" panose="020B0604030504040204" pitchFamily="50" charset="-128"/>
                <a:ea typeface="Meiryo UI" panose="020B0604030504040204" pitchFamily="50" charset="-128"/>
                <a:cs typeface="Meiryo UI" panose="020B0604030504040204" pitchFamily="50" charset="-128"/>
              </a:rPr>
              <a:t>ページ</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dirty="0" smtClean="0">
                <a:latin typeface="Meiryo UI" panose="020B0604030504040204" pitchFamily="50" charset="-128"/>
                <a:ea typeface="Meiryo UI" panose="020B0604030504040204" pitchFamily="50" charset="-128"/>
                <a:cs typeface="Meiryo UI" panose="020B0604030504040204" pitchFamily="50" charset="-128"/>
              </a:rPr>
              <a:t>   5.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都市の再生</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81</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ページ</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別冊　　　　　　　　　　　　　　　　　　　　　　　　　　　　　　　　　 </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0719938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8"/>
          <p:cNvSpPr/>
          <p:nvPr/>
        </p:nvSpPr>
        <p:spPr>
          <a:xfrm>
            <a:off x="234349" y="4365104"/>
            <a:ext cx="8820276" cy="2232248"/>
          </a:xfrm>
          <a:prstGeom prst="roundRect">
            <a:avLst>
              <a:gd name="adj" fmla="val 8313"/>
            </a:avLst>
          </a:prstGeom>
          <a:solidFill>
            <a:srgbClr val="FFFD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近年、大阪への集客力は大きく高まっている。対して、既存宿泊施設は限られていることから、稼働率の比較的低い旅館の活用など、宿泊受入体制の強化が課題</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b="1" strike="sng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この好調を維持すべく、大阪観光局と連携しながらエリアの更なる魅力発信に努めるとともに、ラグビーＷ杯や東京オリンピック・パラリンピック等</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ビッグ</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イベント</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を見据えた機運醸成を図ることが必要。</a:t>
            </a:r>
            <a:endPar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また、中長期的</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な観光魅力を高めるため、 </a:t>
            </a:r>
            <a:r>
              <a:rPr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の立地</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促進をはじめ、世界に通用する都市魅力の創造・向上が求められる</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角丸四角形 3"/>
          <p:cNvSpPr/>
          <p:nvPr/>
        </p:nvSpPr>
        <p:spPr>
          <a:xfrm>
            <a:off x="216220" y="54580"/>
            <a:ext cx="8622000" cy="2635329"/>
          </a:xfrm>
          <a:prstGeom prst="roundRect">
            <a:avLst>
              <a:gd name="adj" fmla="val 3617"/>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271463" indent="-271463" algn="just"/>
            <a:r>
              <a:rPr lang="en-US" altLang="ja-JP"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大阪の都市魅力の向上</a:t>
            </a:r>
            <a:r>
              <a:rPr lang="en-US" altLang="ja-JP"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285750" indent="-285750" algn="just">
              <a:buFont typeface="Meiryo UI" panose="020B0604030504040204" pitchFamily="50" charset="-128"/>
              <a:buChar char="◇"/>
            </a:pPr>
            <a:r>
              <a:rPr lang="ja-JP" altLang="en-US"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「大阪都市魅力創造戦略」（Ｈ</a:t>
            </a:r>
            <a:r>
              <a:rPr lang="en-US" altLang="ja-JP"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月策定）の</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もと、</a:t>
            </a:r>
            <a:r>
              <a:rPr lang="ja-JP" altLang="en-US"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大阪府・大阪市等が一体となって</a:t>
            </a:r>
            <a:r>
              <a:rPr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水都大阪や大阪・光の饗宴などの水と光とみどりのまちづくりのほか、</a:t>
            </a:r>
            <a:r>
              <a:rPr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マラソンなど、都市魅力の創造・発信、集客促進を図る様々な取組みを展開。</a:t>
            </a:r>
            <a:endParaRPr lang="en-US" altLang="ja-JP"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gn="just">
              <a:buFont typeface="Meiryo UI" panose="020B0604030504040204" pitchFamily="50" charset="-128"/>
              <a:buChar char="◇"/>
            </a:pPr>
            <a:r>
              <a:rPr lang="ja-JP" altLang="en-US"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市町村・地域間の情報共有と事業連携を促進・強化するため</a:t>
            </a:r>
            <a:r>
              <a:rPr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H25</a:t>
            </a:r>
            <a:r>
              <a:rPr lang="ja-JP" altLang="en-US"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月に「おおさか都市魅力・観光ネットワーク会議」を設置。</a:t>
            </a:r>
            <a:endParaRPr lang="en-US" altLang="ja-JP"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gn="just">
              <a:buFont typeface="Meiryo UI" panose="020B0604030504040204" pitchFamily="50" charset="-128"/>
              <a:buChar char="◇"/>
            </a:pPr>
            <a:r>
              <a:rPr lang="ja-JP" altLang="en-US"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文化については行政と一定の距離を保ち専門家の知見による評価・提案が求められてきたことから</a:t>
            </a:r>
            <a:r>
              <a:rPr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a:t>
            </a:r>
            <a:r>
              <a:rPr lang="en-US" altLang="ja-JP"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25</a:t>
            </a:r>
            <a:r>
              <a:rPr lang="ja-JP" altLang="en-US"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年度にアーツカウンシルの仕組みを導入。これにより、都市魅力となる大阪らしい文化を国内外に発信。</a:t>
            </a:r>
            <a:endParaRPr lang="en-US" altLang="ja-JP"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1185899354"/>
              </p:ext>
            </p:extLst>
          </p:nvPr>
        </p:nvGraphicFramePr>
        <p:xfrm>
          <a:off x="515773" y="3012021"/>
          <a:ext cx="7556504" cy="777019"/>
        </p:xfrm>
        <a:graphic>
          <a:graphicData uri="http://schemas.openxmlformats.org/drawingml/2006/table">
            <a:tbl>
              <a:tblPr firstRow="1" firstCol="1" bandRow="1"/>
              <a:tblGrid>
                <a:gridCol w="2044832"/>
                <a:gridCol w="918612"/>
                <a:gridCol w="918612"/>
                <a:gridCol w="918612"/>
                <a:gridCol w="918612"/>
                <a:gridCol w="918612"/>
                <a:gridCol w="918612"/>
              </a:tblGrid>
              <a:tr h="191391">
                <a:tc>
                  <a:txBody>
                    <a:bodyPr/>
                    <a:lstStyle/>
                    <a:p>
                      <a:pPr algn="just">
                        <a:lnSpc>
                          <a:spcPct val="100000"/>
                        </a:lnSpc>
                        <a:spcAft>
                          <a:spcPts val="0"/>
                        </a:spcAft>
                      </a:pPr>
                      <a:r>
                        <a:rPr lang="en-US" sz="1200" kern="100" dirty="0">
                          <a:solidFill>
                            <a:schemeClr val="tx1"/>
                          </a:solidFill>
                          <a:effectLst/>
                          <a:latin typeface="HGPｺﾞｼｯｸE" pitchFamily="50" charset="-128"/>
                          <a:ea typeface="HGPｺﾞｼｯｸE" pitchFamily="50" charset="-128"/>
                          <a:cs typeface="Times New Roman"/>
                        </a:rPr>
                        <a:t> </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H</a:t>
                      </a:r>
                      <a:r>
                        <a:rPr lang="en-US" sz="1200" kern="100" dirty="0" smtClean="0">
                          <a:solidFill>
                            <a:schemeClr val="tx1"/>
                          </a:solidFill>
                          <a:effectLst/>
                          <a:latin typeface="HGPｺﾞｼｯｸE" pitchFamily="50" charset="-128"/>
                          <a:ea typeface="HGPｺﾞｼｯｸE" pitchFamily="50" charset="-128"/>
                          <a:cs typeface="Times New Roman"/>
                        </a:rPr>
                        <a:t>21(2009)</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H</a:t>
                      </a:r>
                      <a:r>
                        <a:rPr lang="en-US" sz="1200" kern="100" dirty="0" smtClean="0">
                          <a:solidFill>
                            <a:schemeClr val="tx1"/>
                          </a:solidFill>
                          <a:effectLst/>
                          <a:latin typeface="HGPｺﾞｼｯｸE" pitchFamily="50" charset="-128"/>
                          <a:ea typeface="HGPｺﾞｼｯｸE" pitchFamily="50" charset="-128"/>
                          <a:cs typeface="Times New Roman"/>
                        </a:rPr>
                        <a:t>22</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H</a:t>
                      </a:r>
                      <a:r>
                        <a:rPr lang="en-US" sz="1200" kern="100" dirty="0" smtClean="0">
                          <a:solidFill>
                            <a:schemeClr val="tx1"/>
                          </a:solidFill>
                          <a:effectLst/>
                          <a:latin typeface="HGPｺﾞｼｯｸE" pitchFamily="50" charset="-128"/>
                          <a:ea typeface="HGPｺﾞｼｯｸE" pitchFamily="50" charset="-128"/>
                          <a:cs typeface="Times New Roman"/>
                        </a:rPr>
                        <a:t>23</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H24</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H25</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H26</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5370">
                <a:tc>
                  <a:txBody>
                    <a:bodyPr/>
                    <a:lstStyle/>
                    <a:p>
                      <a:pPr algn="just">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OSAKA</a:t>
                      </a:r>
                      <a:r>
                        <a:rPr lang="ja-JP" altLang="en-US" sz="1200" kern="100" dirty="0" smtClean="0">
                          <a:solidFill>
                            <a:schemeClr val="tx1"/>
                          </a:solidFill>
                          <a:effectLst/>
                          <a:latin typeface="HGPｺﾞｼｯｸE" pitchFamily="50" charset="-128"/>
                          <a:ea typeface="HGPｺﾞｼｯｸE" pitchFamily="50" charset="-128"/>
                          <a:cs typeface="Times New Roman"/>
                        </a:rPr>
                        <a:t>光のルネサンス</a:t>
                      </a:r>
                      <a:endParaRPr lang="en-US" altLang="ja-JP" sz="1200" kern="100" dirty="0" smtClean="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304</a:t>
                      </a:r>
                      <a:r>
                        <a:rPr lang="ja-JP" altLang="en-US" sz="1200" kern="100" dirty="0" smtClean="0">
                          <a:solidFill>
                            <a:schemeClr val="tx1"/>
                          </a:solidFill>
                          <a:effectLst/>
                          <a:latin typeface="HGPｺﾞｼｯｸE" pitchFamily="50" charset="-128"/>
                          <a:ea typeface="HGPｺﾞｼｯｸE" pitchFamily="50" charset="-128"/>
                          <a:cs typeface="Times New Roman"/>
                        </a:rPr>
                        <a:t>万人</a:t>
                      </a:r>
                      <a:endParaRPr lang="en-US" altLang="ja-JP" sz="1200" kern="100" dirty="0" smtClean="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286</a:t>
                      </a:r>
                      <a:r>
                        <a:rPr lang="ja-JP" altLang="en-US" sz="1200" kern="100" dirty="0" smtClean="0">
                          <a:solidFill>
                            <a:schemeClr val="tx1"/>
                          </a:solidFill>
                          <a:effectLst/>
                          <a:latin typeface="HGPｺﾞｼｯｸE" pitchFamily="50" charset="-128"/>
                          <a:ea typeface="HGPｺﾞｼｯｸE" pitchFamily="50" charset="-128"/>
                          <a:cs typeface="Times New Roman"/>
                        </a:rPr>
                        <a:t>万人</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329</a:t>
                      </a:r>
                      <a:r>
                        <a:rPr lang="ja-JP" altLang="en-US" sz="1200" kern="100" dirty="0" smtClean="0">
                          <a:solidFill>
                            <a:schemeClr val="tx1"/>
                          </a:solidFill>
                          <a:effectLst/>
                          <a:latin typeface="HGPｺﾞｼｯｸE" pitchFamily="50" charset="-128"/>
                          <a:ea typeface="HGPｺﾞｼｯｸE" pitchFamily="50" charset="-128"/>
                          <a:cs typeface="Times New Roman"/>
                        </a:rPr>
                        <a:t>万人</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301</a:t>
                      </a:r>
                      <a:r>
                        <a:rPr lang="ja-JP" altLang="en-US" sz="1200" kern="100" dirty="0" smtClean="0">
                          <a:solidFill>
                            <a:schemeClr val="tx1"/>
                          </a:solidFill>
                          <a:effectLst/>
                          <a:latin typeface="HGPｺﾞｼｯｸE" pitchFamily="50" charset="-128"/>
                          <a:ea typeface="HGPｺﾞｼｯｸE" pitchFamily="50" charset="-128"/>
                          <a:cs typeface="Times New Roman"/>
                        </a:rPr>
                        <a:t>万人</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201</a:t>
                      </a:r>
                      <a:r>
                        <a:rPr lang="ja-JP" altLang="en-US" sz="1200" kern="100" dirty="0" smtClean="0">
                          <a:solidFill>
                            <a:schemeClr val="tx1"/>
                          </a:solidFill>
                          <a:effectLst/>
                          <a:latin typeface="HGPｺﾞｼｯｸE" pitchFamily="50" charset="-128"/>
                          <a:ea typeface="HGPｺﾞｼｯｸE" pitchFamily="50" charset="-128"/>
                          <a:cs typeface="Times New Roman"/>
                        </a:rPr>
                        <a:t>万人</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246</a:t>
                      </a:r>
                      <a:r>
                        <a:rPr lang="ja-JP" altLang="en-US" sz="1200" kern="100" dirty="0" smtClean="0">
                          <a:solidFill>
                            <a:schemeClr val="tx1"/>
                          </a:solidFill>
                          <a:effectLst/>
                          <a:latin typeface="HGPｺﾞｼｯｸE" pitchFamily="50" charset="-128"/>
                          <a:ea typeface="HGPｺﾞｼｯｸE" pitchFamily="50" charset="-128"/>
                          <a:cs typeface="Times New Roman"/>
                        </a:rPr>
                        <a:t>万人</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42">
                <a:tc>
                  <a:txBody>
                    <a:bodyPr/>
                    <a:lstStyle/>
                    <a:p>
                      <a:pPr algn="just">
                        <a:lnSpc>
                          <a:spcPct val="100000"/>
                        </a:lnSpc>
                        <a:spcAft>
                          <a:spcPts val="0"/>
                        </a:spcAft>
                      </a:pPr>
                      <a:r>
                        <a:rPr lang="ja-JP" altLang="en-US" sz="1200" kern="100" dirty="0" smtClean="0">
                          <a:solidFill>
                            <a:schemeClr val="tx1"/>
                          </a:solidFill>
                          <a:effectLst/>
                          <a:latin typeface="HGPｺﾞｼｯｸE" pitchFamily="50" charset="-128"/>
                          <a:ea typeface="HGPｺﾞｼｯｸE" pitchFamily="50" charset="-128"/>
                          <a:cs typeface="Times New Roman"/>
                        </a:rPr>
                        <a:t>御堂筋イルミネーション</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160</a:t>
                      </a:r>
                      <a:r>
                        <a:rPr lang="ja-JP" altLang="en-US" sz="1200" kern="100" dirty="0" smtClean="0">
                          <a:solidFill>
                            <a:schemeClr val="tx1"/>
                          </a:solidFill>
                          <a:effectLst/>
                          <a:latin typeface="HGPｺﾞｼｯｸE" pitchFamily="50" charset="-128"/>
                          <a:ea typeface="HGPｺﾞｼｯｸE" pitchFamily="50" charset="-128"/>
                          <a:cs typeface="Times New Roman"/>
                        </a:rPr>
                        <a:t>万人</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168</a:t>
                      </a:r>
                      <a:r>
                        <a:rPr lang="ja-JP" altLang="en-US" sz="1200" kern="100" dirty="0" smtClean="0">
                          <a:solidFill>
                            <a:schemeClr val="tx1"/>
                          </a:solidFill>
                          <a:effectLst/>
                          <a:latin typeface="HGPｺﾞｼｯｸE" pitchFamily="50" charset="-128"/>
                          <a:ea typeface="HGPｺﾞｼｯｸE" pitchFamily="50" charset="-128"/>
                          <a:cs typeface="Times New Roman"/>
                        </a:rPr>
                        <a:t>万人</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188</a:t>
                      </a:r>
                      <a:r>
                        <a:rPr lang="ja-JP" altLang="en-US" sz="1200" kern="100" dirty="0" smtClean="0">
                          <a:solidFill>
                            <a:schemeClr val="tx1"/>
                          </a:solidFill>
                          <a:effectLst/>
                          <a:latin typeface="HGPｺﾞｼｯｸE" pitchFamily="50" charset="-128"/>
                          <a:ea typeface="HGPｺﾞｼｯｸE" pitchFamily="50" charset="-128"/>
                          <a:cs typeface="Times New Roman"/>
                        </a:rPr>
                        <a:t>万人</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147</a:t>
                      </a:r>
                      <a:r>
                        <a:rPr lang="ja-JP" altLang="en-US" sz="1200" kern="100" dirty="0" smtClean="0">
                          <a:solidFill>
                            <a:schemeClr val="tx1"/>
                          </a:solidFill>
                          <a:effectLst/>
                          <a:latin typeface="HGPｺﾞｼｯｸE" pitchFamily="50" charset="-128"/>
                          <a:ea typeface="HGPｺﾞｼｯｸE" pitchFamily="50" charset="-128"/>
                          <a:cs typeface="Times New Roman"/>
                        </a:rPr>
                        <a:t>万人</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95</a:t>
                      </a:r>
                      <a:r>
                        <a:rPr lang="ja-JP" altLang="en-US" sz="1200" kern="100" dirty="0" smtClean="0">
                          <a:solidFill>
                            <a:schemeClr val="tx1"/>
                          </a:solidFill>
                          <a:effectLst/>
                          <a:latin typeface="HGPｺﾞｼｯｸE" pitchFamily="50" charset="-128"/>
                          <a:ea typeface="HGPｺﾞｼｯｸE" pitchFamily="50" charset="-128"/>
                          <a:cs typeface="Times New Roman"/>
                        </a:rPr>
                        <a:t>万人</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269</a:t>
                      </a:r>
                      <a:r>
                        <a:rPr lang="ja-JP" altLang="en-US" sz="1200" kern="100" dirty="0" smtClean="0">
                          <a:solidFill>
                            <a:schemeClr val="tx1"/>
                          </a:solidFill>
                          <a:effectLst/>
                          <a:latin typeface="HGPｺﾞｼｯｸE" pitchFamily="50" charset="-128"/>
                          <a:ea typeface="HGPｺﾞｼｯｸE" pitchFamily="50" charset="-128"/>
                          <a:cs typeface="Times New Roman"/>
                        </a:rPr>
                        <a:t>万人</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2706">
                <a:tc>
                  <a:txBody>
                    <a:bodyPr/>
                    <a:lstStyle/>
                    <a:p>
                      <a:pPr algn="just">
                        <a:lnSpc>
                          <a:spcPct val="100000"/>
                        </a:lnSpc>
                        <a:spcAft>
                          <a:spcPts val="0"/>
                        </a:spcAft>
                      </a:pPr>
                      <a:r>
                        <a:rPr lang="ja-JP" altLang="en-US" sz="1200" kern="100" dirty="0" smtClean="0">
                          <a:solidFill>
                            <a:schemeClr val="tx1"/>
                          </a:solidFill>
                          <a:effectLst/>
                          <a:latin typeface="HGPｺﾞｼｯｸE" pitchFamily="50" charset="-128"/>
                          <a:ea typeface="HGPｺﾞｼｯｸE" pitchFamily="50" charset="-128"/>
                          <a:cs typeface="Times New Roman"/>
                        </a:rPr>
                        <a:t>大阪マラソン</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ja-JP" altLang="en-US" sz="1200" kern="100" dirty="0" smtClean="0">
                          <a:solidFill>
                            <a:schemeClr val="tx1"/>
                          </a:solidFill>
                          <a:effectLst/>
                          <a:latin typeface="HGPｺﾞｼｯｸE" pitchFamily="50" charset="-128"/>
                          <a:ea typeface="HGPｺﾞｼｯｸE" pitchFamily="50" charset="-128"/>
                          <a:cs typeface="Times New Roman"/>
                        </a:rPr>
                        <a:t>－</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ja-JP" altLang="en-US" sz="1200" kern="100" dirty="0" smtClean="0">
                          <a:solidFill>
                            <a:schemeClr val="tx1"/>
                          </a:solidFill>
                          <a:effectLst/>
                          <a:latin typeface="HGPｺﾞｼｯｸE" pitchFamily="50" charset="-128"/>
                          <a:ea typeface="HGPｺﾞｼｯｸE" pitchFamily="50" charset="-128"/>
                          <a:cs typeface="Times New Roman"/>
                        </a:rPr>
                        <a:t>－</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111</a:t>
                      </a:r>
                      <a:r>
                        <a:rPr lang="ja-JP" altLang="en-US" sz="1200" kern="100" dirty="0" smtClean="0">
                          <a:solidFill>
                            <a:schemeClr val="tx1"/>
                          </a:solidFill>
                          <a:effectLst/>
                          <a:latin typeface="HGPｺﾞｼｯｸE" pitchFamily="50" charset="-128"/>
                          <a:ea typeface="HGPｺﾞｼｯｸE" pitchFamily="50" charset="-128"/>
                          <a:cs typeface="Times New Roman"/>
                        </a:rPr>
                        <a:t>万人</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131</a:t>
                      </a:r>
                      <a:r>
                        <a:rPr lang="ja-JP" altLang="en-US" sz="1200" kern="100" dirty="0" smtClean="0">
                          <a:solidFill>
                            <a:schemeClr val="tx1"/>
                          </a:solidFill>
                          <a:effectLst/>
                          <a:latin typeface="HGPｺﾞｼｯｸE" pitchFamily="50" charset="-128"/>
                          <a:ea typeface="HGPｺﾞｼｯｸE" pitchFamily="50" charset="-128"/>
                          <a:cs typeface="Times New Roman"/>
                        </a:rPr>
                        <a:t>万人</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137</a:t>
                      </a:r>
                      <a:r>
                        <a:rPr lang="ja-JP" altLang="en-US" sz="1200" kern="100" dirty="0" smtClean="0">
                          <a:solidFill>
                            <a:schemeClr val="tx1"/>
                          </a:solidFill>
                          <a:effectLst/>
                          <a:latin typeface="HGPｺﾞｼｯｸE" pitchFamily="50" charset="-128"/>
                          <a:ea typeface="HGPｺﾞｼｯｸE" pitchFamily="50" charset="-128"/>
                          <a:cs typeface="Times New Roman"/>
                        </a:rPr>
                        <a:t>万人</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141</a:t>
                      </a:r>
                      <a:r>
                        <a:rPr lang="ja-JP" altLang="en-US" sz="1200" kern="100" dirty="0" smtClean="0">
                          <a:solidFill>
                            <a:schemeClr val="tx1"/>
                          </a:solidFill>
                          <a:effectLst/>
                          <a:latin typeface="HGPｺﾞｼｯｸE" pitchFamily="50" charset="-128"/>
                          <a:ea typeface="HGPｺﾞｼｯｸE" pitchFamily="50" charset="-128"/>
                          <a:cs typeface="Times New Roman"/>
                        </a:rPr>
                        <a:t>万人</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正方形/長方形 4"/>
          <p:cNvSpPr/>
          <p:nvPr/>
        </p:nvSpPr>
        <p:spPr>
          <a:xfrm>
            <a:off x="234349" y="2704244"/>
            <a:ext cx="3923960" cy="307777"/>
          </a:xfrm>
          <a:prstGeom prst="rect">
            <a:avLst/>
          </a:prstGeom>
        </p:spPr>
        <p:txBody>
          <a:bodyPr wrap="square">
            <a:spAutoFit/>
          </a:bodyPr>
          <a:lstStyle/>
          <a:p>
            <a:pPr marL="177800" indent="-177800"/>
            <a:r>
              <a:rPr lang="ja-JP" altLang="ja-JP" sz="1400" dirty="0">
                <a:solidFill>
                  <a:prstClr val="black"/>
                </a:solidFill>
                <a:latin typeface="HGPｺﾞｼｯｸE" pitchFamily="50" charset="-128"/>
                <a:ea typeface="HGPｺﾞｼｯｸE" pitchFamily="50" charset="-128"/>
              </a:rPr>
              <a:t>■</a:t>
            </a:r>
            <a:r>
              <a:rPr lang="ja-JP" altLang="en-US" sz="1400" dirty="0">
                <a:solidFill>
                  <a:prstClr val="black"/>
                </a:solidFill>
                <a:latin typeface="HGPｺﾞｼｯｸE" pitchFamily="50" charset="-128"/>
                <a:ea typeface="HGPｺﾞｼｯｸE" pitchFamily="50" charset="-128"/>
              </a:rPr>
              <a:t>イベント集客数</a:t>
            </a:r>
            <a:endParaRPr lang="ja-JP" altLang="en-US" sz="1200" dirty="0">
              <a:solidFill>
                <a:prstClr val="black"/>
              </a:solidFill>
              <a:latin typeface="HGPｺﾞｼｯｸE" pitchFamily="50" charset="-128"/>
              <a:ea typeface="HGPｺﾞｼｯｸE" pitchFamily="50" charset="-128"/>
            </a:endParaRPr>
          </a:p>
        </p:txBody>
      </p:sp>
      <p:sp>
        <p:nvSpPr>
          <p:cNvPr id="8" name="テキスト ボックス 7"/>
          <p:cNvSpPr txBox="1"/>
          <p:nvPr/>
        </p:nvSpPr>
        <p:spPr>
          <a:xfrm>
            <a:off x="386387" y="3813606"/>
            <a:ext cx="8139918" cy="477054"/>
          </a:xfrm>
          <a:prstGeom prst="rect">
            <a:avLst/>
          </a:prstGeom>
          <a:noFill/>
        </p:spPr>
        <p:txBody>
          <a:bodyPr wrap="square" rtlCol="0">
            <a:spAutoFit/>
          </a:bodyPr>
          <a:lstStyle/>
          <a:p>
            <a:pPr marL="171450" indent="-171450">
              <a:lnSpc>
                <a:spcPts val="1000"/>
              </a:lnSpc>
              <a:buFont typeface="ＭＳ Ｐゴシック" panose="020B0600070205080204" pitchFamily="50" charset="-128"/>
              <a:buChar char="※"/>
            </a:pPr>
            <a:r>
              <a:rPr lang="en-US" altLang="ja-JP" sz="1100" dirty="0" smtClean="0">
                <a:solidFill>
                  <a:prstClr val="black"/>
                </a:solidFill>
              </a:rPr>
              <a:t>H25</a:t>
            </a:r>
            <a:r>
              <a:rPr lang="ja-JP" altLang="en-US" sz="1100" dirty="0">
                <a:solidFill>
                  <a:prstClr val="black"/>
                </a:solidFill>
              </a:rPr>
              <a:t>年度は、「</a:t>
            </a:r>
            <a:r>
              <a:rPr lang="en-US" altLang="ja-JP" sz="1100" dirty="0">
                <a:solidFill>
                  <a:prstClr val="black"/>
                </a:solidFill>
              </a:rPr>
              <a:t>OSAKA</a:t>
            </a:r>
            <a:r>
              <a:rPr lang="ja-JP" altLang="en-US" sz="1100" dirty="0">
                <a:solidFill>
                  <a:prstClr val="black"/>
                </a:solidFill>
              </a:rPr>
              <a:t>光のルネサンス」と「御堂筋イルミネーション」を核に、大阪</a:t>
            </a:r>
            <a:r>
              <a:rPr lang="ja-JP" altLang="en-US" sz="1100" dirty="0"/>
              <a:t>市内各所で</a:t>
            </a:r>
            <a:r>
              <a:rPr lang="ja-JP" altLang="en-US" sz="1100" dirty="0" smtClean="0"/>
              <a:t>民間</a:t>
            </a:r>
            <a:r>
              <a:rPr lang="ja-JP" altLang="en-US" sz="1100" dirty="0"/>
              <a:t>団体等が主催</a:t>
            </a:r>
            <a:r>
              <a:rPr lang="ja-JP" altLang="en-US" sz="1100" dirty="0" smtClean="0"/>
              <a:t>する光</a:t>
            </a:r>
            <a:r>
              <a:rPr lang="ja-JP" altLang="en-US" sz="1100" dirty="0"/>
              <a:t>の</a:t>
            </a:r>
            <a:r>
              <a:rPr lang="ja-JP" altLang="en-US" sz="1100" dirty="0" smtClean="0"/>
              <a:t>プログラム</a:t>
            </a:r>
            <a:r>
              <a:rPr lang="ja-JP" altLang="en-US" sz="1100" dirty="0"/>
              <a:t>と連携して、「大阪・光の饗宴</a:t>
            </a:r>
            <a:r>
              <a:rPr lang="en-US" altLang="ja-JP" sz="1100" dirty="0"/>
              <a:t>2013</a:t>
            </a:r>
            <a:r>
              <a:rPr lang="ja-JP" altLang="en-US" sz="1100" dirty="0"/>
              <a:t>」を開催。</a:t>
            </a:r>
            <a:endParaRPr lang="en-US" altLang="ja-JP" sz="1100" dirty="0"/>
          </a:p>
          <a:p>
            <a:pPr marL="171450" indent="-171450">
              <a:lnSpc>
                <a:spcPts val="1000"/>
              </a:lnSpc>
              <a:buFont typeface="ＭＳ Ｐゴシック" panose="020B0600070205080204" pitchFamily="50" charset="-128"/>
              <a:buChar char="※"/>
            </a:pPr>
            <a:r>
              <a:rPr lang="ja-JP" altLang="en-US" sz="1100" dirty="0" smtClean="0"/>
              <a:t>「</a:t>
            </a:r>
            <a:r>
              <a:rPr lang="ja-JP" altLang="en-US" sz="1100" dirty="0"/>
              <a:t>大阪・光の饗宴</a:t>
            </a:r>
            <a:r>
              <a:rPr lang="en-US" altLang="ja-JP" sz="1100" dirty="0"/>
              <a:t>2014</a:t>
            </a:r>
            <a:r>
              <a:rPr lang="ja-JP" altLang="en-US" sz="1100" dirty="0"/>
              <a:t>」全体の来場者数は約</a:t>
            </a:r>
            <a:r>
              <a:rPr lang="en-US" altLang="ja-JP" sz="1100" dirty="0"/>
              <a:t>886</a:t>
            </a:r>
            <a:r>
              <a:rPr lang="ja-JP" altLang="en-US" sz="1100" dirty="0"/>
              <a:t>万人、経済波及効果は約</a:t>
            </a:r>
            <a:r>
              <a:rPr lang="en-US" altLang="ja-JP" sz="1100" dirty="0"/>
              <a:t>487</a:t>
            </a:r>
            <a:r>
              <a:rPr lang="ja-JP" altLang="en-US" sz="1100" dirty="0"/>
              <a:t>億円</a:t>
            </a:r>
            <a:r>
              <a:rPr lang="ja-JP" altLang="en-US" sz="1100" dirty="0" smtClean="0"/>
              <a:t>（</a:t>
            </a:r>
            <a:r>
              <a:rPr lang="en-US" altLang="ja-JP" sz="1100" dirty="0" smtClean="0"/>
              <a:t>H27.2.25 </a:t>
            </a:r>
            <a:r>
              <a:rPr lang="ja-JP" altLang="en-US" sz="1100" dirty="0"/>
              <a:t>大阪・光の饗宴実行委員会発表</a:t>
            </a:r>
            <a:r>
              <a:rPr lang="ja-JP" altLang="en-US" sz="1100" dirty="0" smtClean="0"/>
              <a:t>）</a:t>
            </a:r>
            <a:endParaRPr lang="en-US" altLang="ja-JP" sz="1100" strike="dblStrike" dirty="0"/>
          </a:p>
        </p:txBody>
      </p:sp>
      <p:sp>
        <p:nvSpPr>
          <p:cNvPr id="2" name="スライド番号プレースホルダー 1"/>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30</a:t>
            </a:fld>
            <a:endParaRPr lang="ja-JP" altLang="en-US">
              <a:solidFill>
                <a:prstClr val="black">
                  <a:tint val="75000"/>
                </a:prstClr>
              </a:solidFill>
            </a:endParaRPr>
          </a:p>
        </p:txBody>
      </p:sp>
    </p:spTree>
    <p:extLst>
      <p:ext uri="{BB962C8B-B14F-4D97-AF65-F5344CB8AC3E}">
        <p14:creationId xmlns:p14="http://schemas.microsoft.com/office/powerpoint/2010/main" val="6982744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251520" y="620688"/>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角丸四角形 5"/>
          <p:cNvSpPr/>
          <p:nvPr/>
        </p:nvSpPr>
        <p:spPr>
          <a:xfrm>
            <a:off x="179512" y="692696"/>
            <a:ext cx="8730488" cy="2070616"/>
          </a:xfrm>
          <a:prstGeom prst="roundRect">
            <a:avLst>
              <a:gd name="adj" fmla="val 3329"/>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271463" indent="-271463" algn="just"/>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関空の旅客便の</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状況①</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buFont typeface="Meiryo UI" panose="020B0604030504040204" pitchFamily="50" charset="-128"/>
              <a:buChar char="◇"/>
            </a:pP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関空の</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H26</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年の冬季国際線便数は</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関空を拠点とする</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LCC</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によるネットワークの拡大や、中国路線をはじめアジア路線の相次ぐ増便により</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942.5</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便（旅客便</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802</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便、貨物便</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140.5</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便）となり、開港以来過去</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最高を記録。</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また、</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H26</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年度の国際線・国内線合計の旅客数は、</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2004</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万人となり、</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14</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年ぶりに</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2000</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万人を</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突破。</a:t>
            </a: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buFont typeface="Meiryo UI" panose="020B0604030504040204" pitchFamily="50" charset="-128"/>
              <a:buChar char="◇"/>
            </a:pP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要因</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して、</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円安や</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月から開始された東南アジア</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諸国</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及び中国</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へ</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のビザ発給要件の緩和</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措置、</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LCC</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等の就航拡大などを背景に旅客数が伸びたことが</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挙げられる</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251520" y="169277"/>
            <a:ext cx="3744416" cy="400110"/>
          </a:xfrm>
          <a:prstGeom prst="rect">
            <a:avLst/>
          </a:prstGeom>
          <a:noFill/>
        </p:spPr>
        <p:txBody>
          <a:bodyPr wrap="square" rtlCol="0">
            <a:spAutoFit/>
          </a:bodyPr>
          <a:lstStyle/>
          <a:p>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（２）関空観光ハブ化の推進</a:t>
            </a:r>
            <a:r>
              <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p>
        </p:txBody>
      </p:sp>
      <p:sp>
        <p:nvSpPr>
          <p:cNvPr id="8" name="正方形/長方形 7"/>
          <p:cNvSpPr/>
          <p:nvPr/>
        </p:nvSpPr>
        <p:spPr>
          <a:xfrm>
            <a:off x="7702" y="2863028"/>
            <a:ext cx="5500403" cy="677108"/>
          </a:xfrm>
          <a:prstGeom prst="rect">
            <a:avLst/>
          </a:prstGeom>
        </p:spPr>
        <p:txBody>
          <a:bodyPr wrap="square">
            <a:spAutoFit/>
          </a:bodyPr>
          <a:lstStyle/>
          <a:p>
            <a:pPr marL="177800" indent="-177800"/>
            <a:r>
              <a:rPr lang="ja-JP" altLang="ja-JP" sz="1400" dirty="0">
                <a:solidFill>
                  <a:prstClr val="black"/>
                </a:solidFill>
                <a:latin typeface="HGPｺﾞｼｯｸE" pitchFamily="50" charset="-128"/>
                <a:ea typeface="HGPｺﾞｼｯｸE" pitchFamily="50" charset="-128"/>
              </a:rPr>
              <a:t>■</a:t>
            </a:r>
            <a:r>
              <a:rPr lang="ja-JP" altLang="en-US" sz="1400" dirty="0">
                <a:solidFill>
                  <a:prstClr val="black"/>
                </a:solidFill>
                <a:latin typeface="HGPｺﾞｼｯｸE" pitchFamily="50" charset="-128"/>
                <a:ea typeface="HGPｺﾞｼｯｸE" pitchFamily="50" charset="-128"/>
              </a:rPr>
              <a:t>関西国際空港における国際線就航便数の推移</a:t>
            </a:r>
            <a:endParaRPr lang="en-US" altLang="ja-JP" sz="1400" dirty="0">
              <a:solidFill>
                <a:prstClr val="black"/>
              </a:solidFill>
              <a:latin typeface="HGPｺﾞｼｯｸE" pitchFamily="50" charset="-128"/>
              <a:ea typeface="HGPｺﾞｼｯｸE" pitchFamily="50" charset="-128"/>
            </a:endParaRPr>
          </a:p>
          <a:p>
            <a:pPr marL="177800" indent="-177800"/>
            <a:r>
              <a:rPr lang="ja-JP" altLang="en-US" sz="1200" dirty="0">
                <a:solidFill>
                  <a:prstClr val="black"/>
                </a:solidFill>
                <a:latin typeface="HGPｺﾞｼｯｸE" pitchFamily="50" charset="-128"/>
                <a:ea typeface="HGPｺﾞｼｯｸE" pitchFamily="50" charset="-128"/>
              </a:rPr>
              <a:t>　（出典：新関西国際空港株式会社「関西国際空港の国際定期便運航計画</a:t>
            </a:r>
            <a:endParaRPr lang="en-US" altLang="ja-JP" sz="1200" dirty="0">
              <a:solidFill>
                <a:prstClr val="black"/>
              </a:solidFill>
              <a:latin typeface="HGPｺﾞｼｯｸE" pitchFamily="50" charset="-128"/>
              <a:ea typeface="HGPｺﾞｼｯｸE" pitchFamily="50" charset="-128"/>
            </a:endParaRPr>
          </a:p>
          <a:p>
            <a:pPr marL="177800" indent="-177800"/>
            <a:r>
              <a:rPr lang="ja-JP" altLang="en-US" sz="1200" dirty="0">
                <a:solidFill>
                  <a:prstClr val="black"/>
                </a:solidFill>
                <a:latin typeface="HGPｺﾞｼｯｸE" pitchFamily="50" charset="-128"/>
                <a:ea typeface="HGPｺﾞｼｯｸE" pitchFamily="50" charset="-128"/>
              </a:rPr>
              <a:t>について」）</a:t>
            </a:r>
            <a:endParaRPr lang="ja-JP" altLang="en-US" sz="1400" dirty="0">
              <a:solidFill>
                <a:prstClr val="black"/>
              </a:solidFill>
              <a:latin typeface="HGPｺﾞｼｯｸE" pitchFamily="50" charset="-128"/>
              <a:ea typeface="HGPｺﾞｼｯｸE" pitchFamily="50" charset="-128"/>
            </a:endParaRPr>
          </a:p>
        </p:txBody>
      </p:sp>
      <p:sp>
        <p:nvSpPr>
          <p:cNvPr id="14" name="テキスト ボックス 13"/>
          <p:cNvSpPr txBox="1"/>
          <p:nvPr/>
        </p:nvSpPr>
        <p:spPr>
          <a:xfrm>
            <a:off x="2063626" y="3359547"/>
            <a:ext cx="723275" cy="307777"/>
          </a:xfrm>
          <a:prstGeom prst="rect">
            <a:avLst/>
          </a:prstGeom>
          <a:noFill/>
        </p:spPr>
        <p:txBody>
          <a:bodyPr wrap="none" rtlCol="0">
            <a:spAutoFit/>
          </a:bodyPr>
          <a:lstStyle/>
          <a:p>
            <a:r>
              <a:rPr lang="ja-JP" altLang="en-US" sz="1400" dirty="0" smtClean="0">
                <a:solidFill>
                  <a:prstClr val="black"/>
                </a:solidFill>
              </a:rPr>
              <a:t>（冬期</a:t>
            </a:r>
            <a:r>
              <a:rPr lang="ja-JP" altLang="en-US" sz="1400" dirty="0">
                <a:solidFill>
                  <a:prstClr val="black"/>
                </a:solidFill>
              </a:rPr>
              <a:t>）</a:t>
            </a:r>
            <a:endParaRPr lang="ja-JP" altLang="en-US" dirty="0">
              <a:solidFill>
                <a:prstClr val="black"/>
              </a:solidFill>
            </a:endParaRPr>
          </a:p>
        </p:txBody>
      </p:sp>
      <p:sp>
        <p:nvSpPr>
          <p:cNvPr id="12" name="正方形/長方形 11"/>
          <p:cNvSpPr/>
          <p:nvPr/>
        </p:nvSpPr>
        <p:spPr>
          <a:xfrm>
            <a:off x="5076056" y="2893805"/>
            <a:ext cx="2664296" cy="307777"/>
          </a:xfrm>
          <a:prstGeom prst="rect">
            <a:avLst/>
          </a:prstGeom>
        </p:spPr>
        <p:txBody>
          <a:bodyPr wrap="square">
            <a:spAutoFit/>
          </a:bodyPr>
          <a:lstStyle/>
          <a:p>
            <a:pPr marL="177800" indent="-177800"/>
            <a:r>
              <a:rPr lang="ja-JP" altLang="ja-JP" sz="1400" dirty="0">
                <a:latin typeface="HGPｺﾞｼｯｸE" pitchFamily="50" charset="-128"/>
                <a:ea typeface="HGPｺﾞｼｯｸE" pitchFamily="50" charset="-128"/>
              </a:rPr>
              <a:t>■</a:t>
            </a:r>
            <a:r>
              <a:rPr lang="ja-JP" altLang="en-US" sz="1400" dirty="0">
                <a:latin typeface="HGPｺﾞｼｯｸE" pitchFamily="50" charset="-128"/>
                <a:ea typeface="HGPｺﾞｼｯｸE" pitchFamily="50" charset="-128"/>
              </a:rPr>
              <a:t>全国航空乗降客数（Ｈ</a:t>
            </a:r>
            <a:r>
              <a:rPr lang="en-US" altLang="ja-JP" sz="1400" dirty="0">
                <a:latin typeface="HGPｺﾞｼｯｸE" pitchFamily="50" charset="-128"/>
                <a:ea typeface="HGPｺﾞｼｯｸE" pitchFamily="50" charset="-128"/>
              </a:rPr>
              <a:t>25</a:t>
            </a:r>
            <a:r>
              <a:rPr lang="ja-JP" altLang="en-US" sz="1400" dirty="0">
                <a:latin typeface="HGPｺﾞｼｯｸE" pitchFamily="50" charset="-128"/>
                <a:ea typeface="HGPｺﾞｼｯｸE" pitchFamily="50" charset="-128"/>
              </a:rPr>
              <a:t>）</a:t>
            </a:r>
            <a:endParaRPr lang="en-US" altLang="ja-JP" sz="1400" dirty="0">
              <a:latin typeface="HGPｺﾞｼｯｸE" pitchFamily="50" charset="-128"/>
              <a:ea typeface="HGPｺﾞｼｯｸE"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1743079810"/>
              </p:ext>
            </p:extLst>
          </p:nvPr>
        </p:nvGraphicFramePr>
        <p:xfrm>
          <a:off x="5076055" y="3329751"/>
          <a:ext cx="3833944" cy="2973329"/>
        </p:xfrm>
        <a:graphic>
          <a:graphicData uri="http://schemas.openxmlformats.org/drawingml/2006/table">
            <a:tbl>
              <a:tblPr/>
              <a:tblGrid>
                <a:gridCol w="285782"/>
                <a:gridCol w="1154378"/>
                <a:gridCol w="797928"/>
                <a:gridCol w="797928"/>
                <a:gridCol w="797928"/>
              </a:tblGrid>
              <a:tr h="212904">
                <a:tc>
                  <a:txBody>
                    <a:bodyPr/>
                    <a:lstStyle/>
                    <a:p>
                      <a:pPr algn="ctr"/>
                      <a:r>
                        <a:rPr lang="ja-JP" altLang="en-US" sz="1100" dirty="0"/>
                        <a:t>順位</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ja-JP" altLang="en-US" sz="1100" dirty="0"/>
                        <a:t>空港名</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ja-JP" altLang="en-US" sz="1100" dirty="0"/>
                        <a:t>国内線</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ja-JP" altLang="en-US" sz="1100" dirty="0"/>
                        <a:t>国際線</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ja-JP" altLang="en-US" sz="1100" dirty="0"/>
                        <a:t>合計</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5170">
                <a:tc>
                  <a:txBody>
                    <a:bodyPr/>
                    <a:lstStyle/>
                    <a:p>
                      <a:r>
                        <a:rPr lang="en-US" altLang="ja-JP" sz="1100" dirty="0"/>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ja-JP" altLang="en-US" sz="1100" dirty="0"/>
                        <a:t>羽田</a:t>
                      </a:r>
                      <a:r>
                        <a:rPr lang="ja-JP" altLang="en-US" sz="1100" dirty="0" smtClean="0"/>
                        <a:t>空港</a:t>
                      </a:r>
                      <a:endParaRPr lang="en-US" altLang="ja-JP" sz="11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altLang="ja-JP" sz="1100" dirty="0" smtClean="0"/>
                        <a:t>60,449,654</a:t>
                      </a:r>
                      <a:endParaRPr lang="en-US" altLang="ja-JP" sz="11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altLang="ja-JP" sz="1100" dirty="0"/>
                        <a:t>7,974,122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altLang="ja-JP" sz="1100" dirty="0" smtClean="0"/>
                        <a:t>68,423,776</a:t>
                      </a:r>
                      <a:endParaRPr lang="en-US" altLang="ja-JP" sz="11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5170">
                <a:tc>
                  <a:txBody>
                    <a:bodyPr/>
                    <a:lstStyle/>
                    <a:p>
                      <a:r>
                        <a:rPr lang="en-US" altLang="ja-JP" sz="1100" dirty="0"/>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ja-JP" altLang="en-US" sz="1100" dirty="0"/>
                        <a:t>成田国際空港</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altLang="ja-JP" sz="1100" dirty="0"/>
                        <a:t>4,825,206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altLang="ja-JP" sz="1100" dirty="0" smtClean="0"/>
                        <a:t>27,640,233</a:t>
                      </a:r>
                      <a:endParaRPr lang="en-US" altLang="ja-JP" sz="11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altLang="ja-JP" sz="1100" dirty="0" smtClean="0"/>
                        <a:t>32,465,439</a:t>
                      </a:r>
                      <a:endParaRPr lang="en-US" altLang="ja-JP" sz="11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5170">
                <a:tc>
                  <a:txBody>
                    <a:bodyPr/>
                    <a:lstStyle/>
                    <a:p>
                      <a:r>
                        <a:rPr lang="en-US" altLang="ja-JP" sz="1100" dirty="0"/>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ja-JP" altLang="en-US" sz="1100"/>
                        <a:t>福岡空港</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altLang="ja-JP" sz="1100" dirty="0"/>
                        <a:t>15,833,928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altLang="ja-JP" sz="1100" dirty="0"/>
                        <a:t>3,117,724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altLang="ja-JP" sz="1100" dirty="0"/>
                        <a:t>18,951,652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5170">
                <a:tc>
                  <a:txBody>
                    <a:bodyPr/>
                    <a:lstStyle/>
                    <a:p>
                      <a:r>
                        <a:rPr lang="en-US" altLang="ja-JP" sz="1100" dirty="0"/>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ja-JP" altLang="en-US" sz="1100" dirty="0"/>
                        <a:t>新千歳空港</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altLang="ja-JP" sz="1100" dirty="0"/>
                        <a:t>17,398,764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altLang="ja-JP" sz="1100" dirty="0"/>
                        <a:t>1,275,580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altLang="ja-JP" sz="1100" dirty="0"/>
                        <a:t>18,674,344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5170">
                <a:tc>
                  <a:txBody>
                    <a:bodyPr/>
                    <a:lstStyle/>
                    <a:p>
                      <a:r>
                        <a:rPr lang="en-US" altLang="ja-JP" sz="1100" dirty="0"/>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r>
                        <a:rPr lang="ja-JP" altLang="en-US" sz="1100"/>
                        <a:t>関西国際空港</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a:r>
                        <a:rPr lang="en-US" altLang="ja-JP" sz="1100" dirty="0"/>
                        <a:t>5,996,003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a:r>
                        <a:rPr lang="en-US" altLang="ja-JP" sz="1100" dirty="0" smtClean="0"/>
                        <a:t>11,644,806</a:t>
                      </a:r>
                      <a:endParaRPr lang="en-US" altLang="ja-JP" sz="11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a:r>
                        <a:rPr lang="en-US" altLang="ja-JP" sz="1100" dirty="0" smtClean="0"/>
                        <a:t>17,640,809</a:t>
                      </a:r>
                      <a:endParaRPr lang="en-US" altLang="ja-JP" sz="11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215170">
                <a:tc>
                  <a:txBody>
                    <a:bodyPr/>
                    <a:lstStyle/>
                    <a:p>
                      <a:r>
                        <a:rPr lang="en-US" altLang="ja-JP" sz="1100" dirty="0"/>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ja-JP" altLang="en-US" sz="1100" dirty="0"/>
                        <a:t>那覇空港</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altLang="ja-JP" sz="1100" dirty="0"/>
                        <a:t>15,170,115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altLang="ja-JP" sz="1100" dirty="0"/>
                        <a:t>869,710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altLang="ja-JP" sz="1100" dirty="0"/>
                        <a:t>16,039,825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2904">
                <a:tc>
                  <a:txBody>
                    <a:bodyPr/>
                    <a:lstStyle/>
                    <a:p>
                      <a:r>
                        <a:rPr lang="en-US" altLang="ja-JP" sz="1100" dirty="0"/>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ja-JP" altLang="en-US" sz="1100" dirty="0"/>
                        <a:t>大阪国際</a:t>
                      </a:r>
                      <a:r>
                        <a:rPr lang="ja-JP" altLang="en-US" sz="1100" dirty="0" smtClean="0"/>
                        <a:t>空港</a:t>
                      </a:r>
                      <a:endParaRPr lang="en-US" altLang="ja-JP" sz="1100" dirty="0" smtClean="0"/>
                    </a:p>
                    <a:p>
                      <a:r>
                        <a:rPr lang="en-US" altLang="ja-JP" sz="1100" dirty="0" smtClean="0"/>
                        <a:t>(</a:t>
                      </a:r>
                      <a:r>
                        <a:rPr lang="ja-JP" altLang="en-US" sz="1100" dirty="0"/>
                        <a:t>伊丹</a:t>
                      </a:r>
                      <a:r>
                        <a:rPr lang="en-US" altLang="ja-JP" sz="1100" dirty="0"/>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altLang="ja-JP" sz="1100" dirty="0"/>
                        <a:t>13,823,922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altLang="ja-JP" sz="1100" dirty="0"/>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altLang="ja-JP" sz="1100" dirty="0"/>
                        <a:t>13,823,922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2904">
                <a:tc>
                  <a:txBody>
                    <a:bodyPr/>
                    <a:lstStyle/>
                    <a:p>
                      <a:r>
                        <a:rPr lang="en-US" altLang="ja-JP" sz="1100" dirty="0"/>
                        <a:t>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ja-JP" altLang="en-US" sz="1100" dirty="0"/>
                        <a:t>中部国際空港</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altLang="ja-JP" sz="1100" dirty="0"/>
                        <a:t>5,243,883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altLang="ja-JP" sz="1100" dirty="0" smtClean="0"/>
                        <a:t>4,308,984</a:t>
                      </a:r>
                      <a:endParaRPr lang="en-US" altLang="ja-JP" sz="11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altLang="ja-JP" sz="1100" dirty="0" smtClean="0"/>
                        <a:t>9,552,867</a:t>
                      </a:r>
                      <a:endParaRPr lang="en-US" altLang="ja-JP" sz="11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2904">
                <a:tc>
                  <a:txBody>
                    <a:bodyPr/>
                    <a:lstStyle/>
                    <a:p>
                      <a:r>
                        <a:rPr lang="en-US" altLang="ja-JP" sz="1100" dirty="0"/>
                        <a:t>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ja-JP" altLang="en-US" sz="1100"/>
                        <a:t>鹿児島空港</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altLang="ja-JP" sz="1100" dirty="0"/>
                        <a:t>4,939,850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altLang="ja-JP" sz="1100" dirty="0"/>
                        <a:t>102,905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altLang="ja-JP" sz="1100" dirty="0"/>
                        <a:t>5,042,755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2509">
                <a:tc>
                  <a:txBody>
                    <a:bodyPr/>
                    <a:lstStyle/>
                    <a:p>
                      <a:r>
                        <a:rPr lang="en-US" altLang="ja-JP" sz="1100" dirty="0"/>
                        <a:t>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ja-JP" altLang="en-US" sz="1100" dirty="0"/>
                        <a:t>仙台空港</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altLang="ja-JP" sz="1100" dirty="0"/>
                        <a:t>2,902,312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altLang="ja-JP" sz="1100" dirty="0"/>
                        <a:t>172,581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altLang="ja-JP" sz="1100" dirty="0" smtClean="0"/>
                        <a:t>3,074,893</a:t>
                      </a:r>
                      <a:endParaRPr lang="en-US" altLang="ja-JP" sz="11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2904">
                <a:tc>
                  <a:txBody>
                    <a:bodyPr/>
                    <a:lstStyle/>
                    <a:p>
                      <a:r>
                        <a:rPr lang="ja-JP" altLang="en-US" sz="1100" dirty="0" smtClean="0"/>
                        <a:t>・・・</a:t>
                      </a:r>
                      <a:endParaRPr lang="en-US" altLang="ja-JP" sz="1100" dirty="0" smtClean="0"/>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dirty="0" smtClean="0"/>
                        <a:t>・・・</a:t>
                      </a:r>
                      <a:endParaRPr lang="en-US" altLang="ja-JP" sz="1100" dirty="0" smtClean="0"/>
                    </a:p>
                    <a:p>
                      <a:endParaRPr lang="ja-JP" altLang="en-US" sz="1100" dirty="0"/>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ja-JP" altLang="en-US" sz="1100" dirty="0" smtClean="0"/>
                        <a:t>・・・</a:t>
                      </a:r>
                      <a:endParaRPr lang="en-US" altLang="ja-JP" sz="1100" dirty="0" smtClean="0"/>
                    </a:p>
                    <a:p>
                      <a:pPr algn="r"/>
                      <a:endParaRPr lang="en-US" altLang="ja-JP" sz="1100" dirty="0"/>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ja-JP" altLang="en-US" sz="1100" dirty="0" smtClean="0"/>
                        <a:t>・・・</a:t>
                      </a:r>
                      <a:endParaRPr lang="en-US" altLang="ja-JP" sz="1100" dirty="0" smtClean="0"/>
                    </a:p>
                    <a:p>
                      <a:pPr algn="r"/>
                      <a:endParaRPr lang="en-US" altLang="ja-JP" sz="1100" dirty="0"/>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ja-JP" altLang="en-US" sz="1100" dirty="0" smtClean="0"/>
                        <a:t>・・・</a:t>
                      </a:r>
                      <a:endParaRPr lang="en-US" altLang="ja-JP" sz="1100" dirty="0" smtClean="0"/>
                    </a:p>
                    <a:p>
                      <a:pPr algn="r"/>
                      <a:endParaRPr lang="en-US" altLang="ja-JP" sz="1100" dirty="0"/>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2904">
                <a:tc>
                  <a:txBody>
                    <a:bodyPr/>
                    <a:lstStyle/>
                    <a:p>
                      <a:r>
                        <a:rPr lang="en-US" altLang="ja-JP" sz="1100" dirty="0" smtClean="0"/>
                        <a:t>16</a:t>
                      </a:r>
                      <a:endParaRPr lang="en-US" altLang="ja-JP" sz="11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ja-JP" altLang="en-US" sz="1100" dirty="0" smtClean="0"/>
                        <a:t>神戸空港</a:t>
                      </a:r>
                      <a:endParaRPr lang="ja-JP" altLang="en-US" sz="11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altLang="ja-JP" sz="1100" dirty="0" smtClean="0"/>
                        <a:t>2,323,149</a:t>
                      </a:r>
                      <a:endParaRPr lang="en-US" altLang="ja-JP" sz="11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altLang="ja-JP" sz="1100" dirty="0" smtClean="0"/>
                        <a:t>43</a:t>
                      </a:r>
                      <a:endParaRPr lang="en-US" altLang="ja-JP" sz="11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altLang="ja-JP" sz="1100" dirty="0" smtClean="0"/>
                        <a:t>2,323,192</a:t>
                      </a:r>
                      <a:endParaRPr lang="en-US" altLang="ja-JP" sz="11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4" name="テキスト ボックス 3"/>
          <p:cNvSpPr txBox="1"/>
          <p:nvPr/>
        </p:nvSpPr>
        <p:spPr>
          <a:xfrm>
            <a:off x="5076842" y="6348284"/>
            <a:ext cx="2797561" cy="261610"/>
          </a:xfrm>
          <a:prstGeom prst="rect">
            <a:avLst/>
          </a:prstGeom>
          <a:noFill/>
        </p:spPr>
        <p:txBody>
          <a:bodyPr wrap="none" rtlCol="0">
            <a:spAutoFit/>
          </a:bodyPr>
          <a:lstStyle/>
          <a:p>
            <a:r>
              <a:rPr lang="ja-JP" altLang="en-US" sz="1100" dirty="0">
                <a:solidFill>
                  <a:prstClr val="black"/>
                </a:solidFill>
              </a:rPr>
              <a:t>出典：国交省「平成</a:t>
            </a:r>
            <a:r>
              <a:rPr lang="en-US" altLang="ja-JP" sz="1100" dirty="0">
                <a:solidFill>
                  <a:prstClr val="black"/>
                </a:solidFill>
              </a:rPr>
              <a:t>25</a:t>
            </a:r>
            <a:r>
              <a:rPr lang="ja-JP" altLang="en-US" sz="1100" dirty="0">
                <a:solidFill>
                  <a:prstClr val="black"/>
                </a:solidFill>
              </a:rPr>
              <a:t>年空港管理状況調書」</a:t>
            </a:r>
          </a:p>
        </p:txBody>
      </p:sp>
      <p:sp>
        <p:nvSpPr>
          <p:cNvPr id="9" name="テキスト ボックス 8"/>
          <p:cNvSpPr txBox="1"/>
          <p:nvPr/>
        </p:nvSpPr>
        <p:spPr>
          <a:xfrm>
            <a:off x="8090546" y="3097937"/>
            <a:ext cx="819455" cy="261610"/>
          </a:xfrm>
          <a:prstGeom prst="rect">
            <a:avLst/>
          </a:prstGeom>
          <a:noFill/>
        </p:spPr>
        <p:txBody>
          <a:bodyPr wrap="none" rtlCol="0">
            <a:spAutoFit/>
          </a:bodyPr>
          <a:lstStyle/>
          <a:p>
            <a:r>
              <a:rPr lang="ja-JP" altLang="en-US" sz="1100" dirty="0">
                <a:solidFill>
                  <a:prstClr val="black"/>
                </a:solidFill>
              </a:rPr>
              <a:t>（単位：人）</a:t>
            </a:r>
          </a:p>
        </p:txBody>
      </p:sp>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pPr/>
              <a:t>31</a:t>
            </a:fld>
            <a:endParaRPr kumimoji="1" lang="ja-JP" altLang="en-US" dirty="0"/>
          </a:p>
        </p:txBody>
      </p:sp>
      <p:graphicFrame>
        <p:nvGraphicFramePr>
          <p:cNvPr id="15" name="グラフ 14"/>
          <p:cNvGraphicFramePr>
            <a:graphicFrameLocks/>
          </p:cNvGraphicFramePr>
          <p:nvPr>
            <p:extLst>
              <p:ext uri="{D42A27DB-BD31-4B8C-83A1-F6EECF244321}">
                <p14:modId xmlns:p14="http://schemas.microsoft.com/office/powerpoint/2010/main" val="1254060072"/>
              </p:ext>
            </p:extLst>
          </p:nvPr>
        </p:nvGraphicFramePr>
        <p:xfrm>
          <a:off x="222477" y="3630845"/>
          <a:ext cx="4572000"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631357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角丸四角形 18"/>
          <p:cNvSpPr/>
          <p:nvPr/>
        </p:nvSpPr>
        <p:spPr>
          <a:xfrm>
            <a:off x="251520" y="5805264"/>
            <a:ext cx="8631278" cy="1010858"/>
          </a:xfrm>
          <a:prstGeom prst="roundRect">
            <a:avLst>
              <a:gd name="adj" fmla="val 8313"/>
            </a:avLst>
          </a:prstGeom>
          <a:solidFill>
            <a:srgbClr val="FFFD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今後</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とも</a:t>
            </a:r>
            <a:r>
              <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LCC</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を中心に便数の伸びが期待されるものの、他空港との競争も激化すると考えられることから</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、空港内の</a:t>
            </a:r>
            <a:r>
              <a:rPr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CIQ</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の混雑緩和など</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旅客の受入態勢を整えること</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が必要。</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また</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引き続き中長距離</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等国際線ネットワークの強化に向けた</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も求められる</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36512" y="1753071"/>
            <a:ext cx="4120843" cy="307777"/>
          </a:xfrm>
          <a:prstGeom prst="rect">
            <a:avLst/>
          </a:prstGeom>
        </p:spPr>
        <p:txBody>
          <a:bodyPr wrap="square">
            <a:spAutoFit/>
          </a:bodyPr>
          <a:lstStyle/>
          <a:p>
            <a:pPr marL="177800" indent="-177800"/>
            <a:r>
              <a:rPr lang="ja-JP"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関西国際空港の国際線</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LCC</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便数</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0" name="グラフ 19"/>
          <p:cNvGraphicFramePr>
            <a:graphicFrameLocks/>
          </p:cNvGraphicFramePr>
          <p:nvPr>
            <p:extLst>
              <p:ext uri="{D42A27DB-BD31-4B8C-83A1-F6EECF244321}">
                <p14:modId xmlns:p14="http://schemas.microsoft.com/office/powerpoint/2010/main" val="3867812603"/>
              </p:ext>
            </p:extLst>
          </p:nvPr>
        </p:nvGraphicFramePr>
        <p:xfrm>
          <a:off x="37515" y="1988840"/>
          <a:ext cx="4822517" cy="2753899"/>
        </p:xfrm>
        <a:graphic>
          <a:graphicData uri="http://schemas.openxmlformats.org/drawingml/2006/chart">
            <c:chart xmlns:c="http://schemas.openxmlformats.org/drawingml/2006/chart" xmlns:r="http://schemas.openxmlformats.org/officeDocument/2006/relationships" r:id="rId3"/>
          </a:graphicData>
        </a:graphic>
      </p:graphicFrame>
      <p:sp>
        <p:nvSpPr>
          <p:cNvPr id="21" name="角丸四角形 20"/>
          <p:cNvSpPr/>
          <p:nvPr/>
        </p:nvSpPr>
        <p:spPr>
          <a:xfrm>
            <a:off x="82322" y="13559"/>
            <a:ext cx="8730488" cy="1788259"/>
          </a:xfrm>
          <a:prstGeom prst="roundRect">
            <a:avLst>
              <a:gd name="adj" fmla="val 3329"/>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271463" indent="-271463" algn="just"/>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関空の旅客便の</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状況②</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buFont typeface="Meiryo UI" panose="020B0604030504040204" pitchFamily="50" charset="-128"/>
              <a:buChar char="◇"/>
            </a:pP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関空</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に乗り入れている</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LCC</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14</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社、</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21</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都市に就航しており、関西国際空港は国内空港最多のＬＣＣ乗り入れ空港となっている。</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2015</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年は前年度</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1.4</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倍近くの</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236</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便が就航し</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、国際旅客便に</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占める割合は</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26.8</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％に上る。深夜早朝便の増加に伴い、アクセス・施設等の利便性向上</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を求める声</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も多い。</a:t>
            </a: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buFont typeface="Meiryo UI" panose="020B0604030504040204" pitchFamily="50" charset="-128"/>
              <a:buChar char="◇"/>
            </a:pP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一方、欧米路線</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は成田空港に比べて旅客便数が少ない。</a:t>
            </a: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32</a:t>
            </a:fld>
            <a:endParaRPr lang="ja-JP" altLang="en-US">
              <a:solidFill>
                <a:prstClr val="black">
                  <a:tint val="75000"/>
                </a:prstClr>
              </a:solidFill>
            </a:endParaRPr>
          </a:p>
        </p:txBody>
      </p:sp>
      <p:sp>
        <p:nvSpPr>
          <p:cNvPr id="10" name="正方形/長方形 9"/>
          <p:cNvSpPr/>
          <p:nvPr/>
        </p:nvSpPr>
        <p:spPr>
          <a:xfrm>
            <a:off x="4914754" y="1825079"/>
            <a:ext cx="4120843" cy="307777"/>
          </a:xfrm>
          <a:prstGeom prst="rect">
            <a:avLst/>
          </a:prstGeom>
        </p:spPr>
        <p:txBody>
          <a:bodyPr wrap="square">
            <a:spAutoFit/>
          </a:bodyPr>
          <a:lstStyle/>
          <a:p>
            <a:pPr marL="177800" indent="-177800"/>
            <a:r>
              <a:rPr lang="ja-JP"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各空港の国際線旅客便数</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156453" y="5111287"/>
            <a:ext cx="8447995" cy="677108"/>
          </a:xfrm>
          <a:prstGeom prst="rect">
            <a:avLst/>
          </a:prstGeom>
        </p:spPr>
        <p:txBody>
          <a:bodyPr wrap="square">
            <a:spAutoFit/>
          </a:bodyPr>
          <a:lstStyle/>
          <a:p>
            <a:pPr marL="177800" indent="-177800"/>
            <a:r>
              <a:rPr lang="ja-JP"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関西空港の利便性向上施策</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200" dirty="0">
                <a:latin typeface="Meiryo UI" panose="020B0604030504040204" pitchFamily="50" charset="-128"/>
                <a:ea typeface="Meiryo UI" panose="020B0604030504040204" pitchFamily="50" charset="-128"/>
                <a:cs typeface="Meiryo UI" panose="020B0604030504040204" pitchFamily="50" charset="-128"/>
              </a:rPr>
              <a:t>・関空リムジンバス２４時間化（関西国際空港⇒大阪駅前）　・国際線保安検査場ブース増設</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200" dirty="0">
                <a:latin typeface="Meiryo UI" panose="020B0604030504040204" pitchFamily="50" charset="-128"/>
                <a:ea typeface="Meiryo UI" panose="020B0604030504040204" pitchFamily="50" charset="-128"/>
                <a:cs typeface="Meiryo UI" panose="020B0604030504040204" pitchFamily="50" charset="-128"/>
              </a:rPr>
              <a:t>・出入国審査場における自動化ゲートの更新及び増設　　　　・リノベーションによる利便性・快適性の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向上</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82322" y="4679239"/>
            <a:ext cx="3911648" cy="276999"/>
          </a:xfrm>
          <a:prstGeom prst="rect">
            <a:avLst/>
          </a:prstGeom>
          <a:noFill/>
        </p:spPr>
        <p:txBody>
          <a:bodyPr wrap="none" rtlCol="0">
            <a:spAutoFit/>
          </a:bodyPr>
          <a:lstStyle/>
          <a:p>
            <a:r>
              <a:rPr lang="ja-JP" altLang="en-US" sz="1200" dirty="0">
                <a:solidFill>
                  <a:prstClr val="black"/>
                </a:solidFill>
                <a:latin typeface="+mn-ea"/>
              </a:rPr>
              <a:t>（出典：「関西国際空港の国際定期便運航計画について」</a:t>
            </a:r>
            <a:r>
              <a:rPr lang="ja-JP" altLang="en-US" sz="1200" dirty="0" smtClean="0">
                <a:solidFill>
                  <a:prstClr val="black"/>
                </a:solidFill>
                <a:latin typeface="+mn-ea"/>
              </a:rPr>
              <a:t>）</a:t>
            </a:r>
            <a:endParaRPr lang="ja-JP" altLang="en-US" sz="1200" dirty="0">
              <a:solidFill>
                <a:prstClr val="black"/>
              </a:solidFill>
              <a:latin typeface="+mn-ea"/>
            </a:endParaRPr>
          </a:p>
        </p:txBody>
      </p:sp>
      <p:sp>
        <p:nvSpPr>
          <p:cNvPr id="12" name="正方形/長方形 11"/>
          <p:cNvSpPr/>
          <p:nvPr/>
        </p:nvSpPr>
        <p:spPr>
          <a:xfrm>
            <a:off x="4914754" y="4747210"/>
            <a:ext cx="4273642" cy="553998"/>
          </a:xfrm>
          <a:prstGeom prst="rect">
            <a:avLst/>
          </a:prstGeom>
        </p:spPr>
        <p:txBody>
          <a:bodyPr wrap="square">
            <a:spAutoFit/>
          </a:bodyPr>
          <a:lstStyle/>
          <a:p>
            <a:pPr marL="177800" indent="-177800"/>
            <a:r>
              <a:rPr lang="ja-JP" altLang="en-US" sz="1000" dirty="0" smtClean="0">
                <a:solidFill>
                  <a:prstClr val="black"/>
                </a:solidFill>
                <a:latin typeface="+mn-ea"/>
              </a:rPr>
              <a:t>（出典：「関西空港の国際定期便運航計画について」、「成田空港の</a:t>
            </a:r>
            <a:r>
              <a:rPr lang="en-US" altLang="ja-JP" sz="1000" dirty="0" smtClean="0">
                <a:solidFill>
                  <a:prstClr val="black"/>
                </a:solidFill>
                <a:latin typeface="+mn-ea"/>
              </a:rPr>
              <a:t>2015</a:t>
            </a:r>
            <a:r>
              <a:rPr lang="ja-JP" altLang="en-US" sz="1000" dirty="0" smtClean="0">
                <a:solidFill>
                  <a:prstClr val="black"/>
                </a:solidFill>
                <a:latin typeface="+mn-ea"/>
              </a:rPr>
              <a:t>年夏ダイヤ定期航空会社別スケジュール」「中部国際空港国際線時刻表」より企画室推計）</a:t>
            </a:r>
            <a:endParaRPr lang="ja-JP" altLang="en-US" sz="1000" dirty="0">
              <a:solidFill>
                <a:prstClr val="black"/>
              </a:solidFill>
              <a:latin typeface="+mn-ea"/>
            </a:endParaRPr>
          </a:p>
        </p:txBody>
      </p:sp>
      <p:graphicFrame>
        <p:nvGraphicFramePr>
          <p:cNvPr id="13" name="グラフ 12"/>
          <p:cNvGraphicFramePr>
            <a:graphicFrameLocks/>
          </p:cNvGraphicFramePr>
          <p:nvPr>
            <p:extLst>
              <p:ext uri="{D42A27DB-BD31-4B8C-83A1-F6EECF244321}">
                <p14:modId xmlns:p14="http://schemas.microsoft.com/office/powerpoint/2010/main" val="4022115399"/>
              </p:ext>
            </p:extLst>
          </p:nvPr>
        </p:nvGraphicFramePr>
        <p:xfrm>
          <a:off x="4881607" y="2104441"/>
          <a:ext cx="4153990" cy="26445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676268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p:cNvSpPr/>
          <p:nvPr/>
        </p:nvSpPr>
        <p:spPr>
          <a:xfrm>
            <a:off x="233441" y="5733257"/>
            <a:ext cx="8664710" cy="864096"/>
          </a:xfrm>
          <a:prstGeom prst="roundRect">
            <a:avLst>
              <a:gd name="adj" fmla="val 8313"/>
            </a:avLst>
          </a:prstGeom>
          <a:solidFill>
            <a:srgbClr val="FFFD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特色ある観光魅力を有する都市が集積する「関西」が、全体として国際的な認知度</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を高め、</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観光客等域内への交流人口の</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増加を図るため、関西圏</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での連携をさらに進め、エリア全体で魅力発信や受入態勢を</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整える必要。</a:t>
            </a:r>
            <a:endPar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角丸四角形 2"/>
          <p:cNvSpPr/>
          <p:nvPr/>
        </p:nvSpPr>
        <p:spPr>
          <a:xfrm>
            <a:off x="371786" y="610990"/>
            <a:ext cx="8622000" cy="1108472"/>
          </a:xfrm>
          <a:prstGeom prst="roundRect">
            <a:avLst>
              <a:gd name="adj" fmla="val 5190"/>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271463" indent="-271463" algn="just"/>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関西広域での連携</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342900" indent="-342900" algn="just">
              <a:buFont typeface="Meiryo UI" panose="020B0604030504040204" pitchFamily="50" charset="-128"/>
              <a:buChar char="◇"/>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関西広域連合では、</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H27</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月に「関西観光・文化振興計画」</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改訂</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し</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年に関西への訪日外国人訪問率</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40%</a:t>
            </a:r>
            <a:r>
              <a:rPr lang="ja-JP" altLang="en-US" sz="1600" kern="1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訪日外国人旅行者数</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800</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万人を目指して、一体的な事業に取り組んでいる。</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一方、「関西」のアジアでの認知度は、「大阪」「京都」「神戸」等の各都市と比較して低い。</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88256" y="4040354"/>
            <a:ext cx="4608511" cy="307777"/>
          </a:xfrm>
          <a:prstGeom prst="rect">
            <a:avLst/>
          </a:prstGeom>
        </p:spPr>
        <p:txBody>
          <a:bodyPr wrap="square">
            <a:spAutoFit/>
          </a:bodyPr>
          <a:lstStyle/>
          <a:p>
            <a:pPr marL="177800" indent="-177800"/>
            <a:r>
              <a:rPr lang="ja-JP"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関西広域連合における観光集客の取組み</a:t>
            </a:r>
            <a:endParaRPr lang="zh-TW"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2747866603"/>
              </p:ext>
            </p:extLst>
          </p:nvPr>
        </p:nvGraphicFramePr>
        <p:xfrm>
          <a:off x="280683" y="4266971"/>
          <a:ext cx="3931277" cy="1394277"/>
        </p:xfrm>
        <a:graphic>
          <a:graphicData uri="http://schemas.openxmlformats.org/drawingml/2006/table">
            <a:tbl>
              <a:tblPr/>
              <a:tblGrid>
                <a:gridCol w="3931277"/>
              </a:tblGrid>
              <a:tr h="1394277">
                <a:tc>
                  <a:txBody>
                    <a:bodyPr/>
                    <a:lstStyle/>
                    <a:p>
                      <a:pPr algn="l" rtl="0" fontAlgn="ctr">
                        <a:lnSpc>
                          <a:spcPts val="2100"/>
                        </a:lnSpc>
                      </a:pP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○「関西観光・文化振興計画」の策定</a:t>
                      </a:r>
                      <a:b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b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○関西</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の豊富な魅力の情報発信</a:t>
                      </a:r>
                      <a:b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b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KANSAI</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国際観光</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YEAR]</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の実施</a:t>
                      </a:r>
                      <a:b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b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○海外</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観光プロモーションの実施</a:t>
                      </a:r>
                      <a:b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b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○関西</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全域を対象とする観光案内表示の基</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準統一　等</a:t>
                      </a:r>
                      <a:endPar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lnL>
                      <a:noFill/>
                    </a:lnL>
                    <a:lnR>
                      <a:noFill/>
                    </a:lnR>
                    <a:lnT>
                      <a:noFill/>
                    </a:lnT>
                    <a:lnB>
                      <a:noFill/>
                    </a:lnB>
                  </a:tcPr>
                </a:tc>
              </a:tr>
            </a:tbl>
          </a:graphicData>
        </a:graphic>
      </p:graphicFrame>
      <p:sp>
        <p:nvSpPr>
          <p:cNvPr id="6" name="スライド番号プレースホルダー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33</a:t>
            </a:fld>
            <a:endParaRPr lang="ja-JP" altLang="en-US">
              <a:solidFill>
                <a:prstClr val="black">
                  <a:tint val="75000"/>
                </a:prstClr>
              </a:solidFill>
            </a:endParaRPr>
          </a:p>
        </p:txBody>
      </p:sp>
      <p:graphicFrame>
        <p:nvGraphicFramePr>
          <p:cNvPr id="5" name="表 4"/>
          <p:cNvGraphicFramePr>
            <a:graphicFrameLocks noGrp="1"/>
          </p:cNvGraphicFramePr>
          <p:nvPr>
            <p:extLst>
              <p:ext uri="{D42A27DB-BD31-4B8C-83A1-F6EECF244321}">
                <p14:modId xmlns:p14="http://schemas.microsoft.com/office/powerpoint/2010/main" val="2603735223"/>
              </p:ext>
            </p:extLst>
          </p:nvPr>
        </p:nvGraphicFramePr>
        <p:xfrm>
          <a:off x="4601162" y="4225157"/>
          <a:ext cx="4147303" cy="1275940"/>
        </p:xfrm>
        <a:graphic>
          <a:graphicData uri="http://schemas.openxmlformats.org/drawingml/2006/table">
            <a:tbl>
              <a:tblPr firstRow="1" bandRow="1">
                <a:tableStyleId>{9D7B26C5-4107-4FEC-AEDC-1716B250A1EF}</a:tableStyleId>
              </a:tblPr>
              <a:tblGrid>
                <a:gridCol w="2150453"/>
                <a:gridCol w="998425"/>
                <a:gridCol w="998425"/>
              </a:tblGrid>
              <a:tr h="255188">
                <a:tc>
                  <a:txBody>
                    <a:bodyPr/>
                    <a:lstStyle/>
                    <a:p>
                      <a:pPr>
                        <a:lnSpc>
                          <a:spcPts val="1100"/>
                        </a:lnSpc>
                      </a:pPr>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100"/>
                        </a:lnSpc>
                      </a:pPr>
                      <a:r>
                        <a:rPr kumimoji="1" lang="en-US" altLang="ja-JP" sz="1200" dirty="0" smtClean="0"/>
                        <a:t>2013</a:t>
                      </a:r>
                      <a:r>
                        <a:rPr kumimoji="1" lang="ja-JP" altLang="en-US" sz="1200" dirty="0" smtClean="0"/>
                        <a:t>年</a:t>
                      </a:r>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100"/>
                        </a:lnSpc>
                      </a:pPr>
                      <a:r>
                        <a:rPr kumimoji="1" lang="en-US" altLang="ja-JP" sz="1200" dirty="0" smtClean="0"/>
                        <a:t>2020</a:t>
                      </a:r>
                      <a:r>
                        <a:rPr kumimoji="1" lang="ja-JP" altLang="en-US" sz="1200" dirty="0" smtClean="0"/>
                        <a:t>年</a:t>
                      </a:r>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5188">
                <a:tc>
                  <a:txBody>
                    <a:bodyPr/>
                    <a:lstStyle/>
                    <a:p>
                      <a:pPr>
                        <a:lnSpc>
                          <a:spcPts val="1100"/>
                        </a:lnSpc>
                      </a:pPr>
                      <a:r>
                        <a:rPr kumimoji="1" lang="ja-JP" altLang="en-US" sz="1100" dirty="0" smtClean="0"/>
                        <a:t>関西への訪日外国人訪問率</a:t>
                      </a:r>
                      <a:endParaRPr kumimoji="1" lang="ja-JP" alt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100"/>
                        </a:lnSpc>
                      </a:pPr>
                      <a:r>
                        <a:rPr kumimoji="1" lang="en-US" altLang="ja-JP" sz="1200" dirty="0" smtClean="0"/>
                        <a:t>33.3%</a:t>
                      </a:r>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100"/>
                        </a:lnSpc>
                      </a:pPr>
                      <a:r>
                        <a:rPr kumimoji="1" lang="en-US" altLang="ja-JP" sz="1200" dirty="0" smtClean="0"/>
                        <a:t>40%</a:t>
                      </a:r>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5188">
                <a:tc>
                  <a:txBody>
                    <a:bodyPr/>
                    <a:lstStyle/>
                    <a:p>
                      <a:pPr>
                        <a:lnSpc>
                          <a:spcPts val="1100"/>
                        </a:lnSpc>
                      </a:pPr>
                      <a:r>
                        <a:rPr kumimoji="1" lang="ja-JP" altLang="en-US" sz="1100" dirty="0" smtClean="0"/>
                        <a:t>関西への訪日外国人旅行者数</a:t>
                      </a:r>
                      <a:endParaRPr kumimoji="1" lang="ja-JP" alt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100"/>
                        </a:lnSpc>
                      </a:pPr>
                      <a:r>
                        <a:rPr kumimoji="1" lang="ja-JP" altLang="en-US" sz="1200" dirty="0" smtClean="0"/>
                        <a:t>約</a:t>
                      </a:r>
                      <a:r>
                        <a:rPr kumimoji="1" lang="en-US" altLang="ja-JP" sz="1200" dirty="0" smtClean="0"/>
                        <a:t>345</a:t>
                      </a:r>
                      <a:r>
                        <a:rPr kumimoji="1" lang="ja-JP" altLang="en-US" sz="1200" dirty="0" smtClean="0"/>
                        <a:t>万人</a:t>
                      </a:r>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100"/>
                        </a:lnSpc>
                      </a:pPr>
                      <a:r>
                        <a:rPr kumimoji="1" lang="en-US" altLang="ja-JP" sz="1200" dirty="0" smtClean="0"/>
                        <a:t>800</a:t>
                      </a:r>
                      <a:r>
                        <a:rPr kumimoji="1" lang="ja-JP" altLang="en-US" sz="1200" dirty="0" smtClean="0"/>
                        <a:t>万人</a:t>
                      </a:r>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5188">
                <a:tc>
                  <a:txBody>
                    <a:bodyPr/>
                    <a:lstStyle/>
                    <a:p>
                      <a:pPr>
                        <a:lnSpc>
                          <a:spcPts val="1100"/>
                        </a:lnSpc>
                      </a:pPr>
                      <a:r>
                        <a:rPr kumimoji="1" lang="ja-JP" altLang="en-US" sz="1100" dirty="0" smtClean="0"/>
                        <a:t>関西での外国人延べ宿泊者数</a:t>
                      </a:r>
                      <a:endParaRPr kumimoji="1" lang="ja-JP" alt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100"/>
                        </a:lnSpc>
                      </a:pPr>
                      <a:r>
                        <a:rPr kumimoji="1" lang="en-US" altLang="ja-JP" sz="1200" dirty="0" smtClean="0"/>
                        <a:t>793</a:t>
                      </a:r>
                      <a:r>
                        <a:rPr kumimoji="1" lang="ja-JP" altLang="en-US" sz="1200" dirty="0" smtClean="0"/>
                        <a:t>万人</a:t>
                      </a:r>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100"/>
                        </a:lnSpc>
                      </a:pPr>
                      <a:r>
                        <a:rPr kumimoji="1" lang="en-US" altLang="ja-JP" sz="1200" dirty="0" smtClean="0"/>
                        <a:t>2,000</a:t>
                      </a:r>
                      <a:r>
                        <a:rPr kumimoji="1" lang="ja-JP" altLang="en-US" sz="1200" dirty="0" smtClean="0"/>
                        <a:t>万人</a:t>
                      </a:r>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5188">
                <a:tc>
                  <a:txBody>
                    <a:bodyPr/>
                    <a:lstStyle/>
                    <a:p>
                      <a:pPr>
                        <a:lnSpc>
                          <a:spcPts val="1100"/>
                        </a:lnSpc>
                      </a:pPr>
                      <a:r>
                        <a:rPr kumimoji="1" lang="ja-JP" altLang="en-US" sz="1100" dirty="0" smtClean="0"/>
                        <a:t>関西での訪日外国人旅行消費額</a:t>
                      </a:r>
                      <a:endParaRPr kumimoji="1" lang="ja-JP" alt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100"/>
                        </a:lnSpc>
                      </a:pPr>
                      <a:r>
                        <a:rPr kumimoji="1" lang="ja-JP" altLang="en-US" sz="1200" dirty="0" smtClean="0"/>
                        <a:t>約</a:t>
                      </a:r>
                      <a:r>
                        <a:rPr kumimoji="1" lang="en-US" altLang="ja-JP" sz="1200" dirty="0" smtClean="0"/>
                        <a:t>4,700</a:t>
                      </a:r>
                      <a:r>
                        <a:rPr kumimoji="1" lang="ja-JP" altLang="en-US" sz="1200" dirty="0" smtClean="0"/>
                        <a:t>億円</a:t>
                      </a:r>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100"/>
                        </a:lnSpc>
                      </a:pPr>
                      <a:r>
                        <a:rPr kumimoji="1" lang="ja-JP" altLang="en-US" sz="1200" dirty="0" smtClean="0"/>
                        <a:t>約</a:t>
                      </a:r>
                      <a:r>
                        <a:rPr kumimoji="1" lang="en-US" altLang="ja-JP" sz="1200" dirty="0" smtClean="0"/>
                        <a:t>1</a:t>
                      </a:r>
                      <a:r>
                        <a:rPr kumimoji="1" lang="ja-JP" altLang="en-US" sz="1200" dirty="0" smtClean="0"/>
                        <a:t>兆円</a:t>
                      </a:r>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9" name="正方形/長方形 8"/>
          <p:cNvSpPr/>
          <p:nvPr/>
        </p:nvSpPr>
        <p:spPr>
          <a:xfrm>
            <a:off x="4270562" y="1757884"/>
            <a:ext cx="4873438" cy="2492990"/>
          </a:xfrm>
          <a:prstGeom prst="rect">
            <a:avLst/>
          </a:prstGeom>
        </p:spPr>
        <p:txBody>
          <a:bodyPr wrap="square">
            <a:spAutoFit/>
          </a:bodyPr>
          <a:lstStyle/>
          <a:p>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「関西観光・文化振興計画の概要」</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１．計画期間：　概ね</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年までの期間</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２．基本方針と目標：</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）基本方針</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①国際観光なくしてＫＡＮＳＡＩの発展なし</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②文化観光資源の宝庫・強みを活かす</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③関西ファンをつくる</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④文化芸術の継承・創造を通じて観光を振興する</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⑤「関西は一つ」になって国際観光振興と文化振興に取り組む</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）将来像　　 アジアの文化観光首都</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）数値目標　</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0" y="218490"/>
            <a:ext cx="3140603" cy="369332"/>
          </a:xfrm>
          <a:prstGeom prst="rect">
            <a:avLst/>
          </a:prstGeom>
        </p:spPr>
        <p:txBody>
          <a:bodyPr wrap="none">
            <a:spAutoFit/>
          </a:bodyPr>
          <a:lstStyle/>
          <a:p>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 </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関西観光ポータル化の推進</a:t>
            </a:r>
            <a:endParaRPr lang="ja-JP" altLang="en-US" dirty="0">
              <a:solidFill>
                <a:prstClr val="black"/>
              </a:solidFill>
            </a:endParaRPr>
          </a:p>
        </p:txBody>
      </p:sp>
      <p:cxnSp>
        <p:nvCxnSpPr>
          <p:cNvPr id="10" name="直線コネクタ 9"/>
          <p:cNvCxnSpPr/>
          <p:nvPr/>
        </p:nvCxnSpPr>
        <p:spPr>
          <a:xfrm>
            <a:off x="107504"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正方形/長方形 11"/>
          <p:cNvSpPr/>
          <p:nvPr/>
        </p:nvSpPr>
        <p:spPr>
          <a:xfrm>
            <a:off x="107505" y="1664218"/>
            <a:ext cx="4163058" cy="307777"/>
          </a:xfrm>
          <a:prstGeom prst="rect">
            <a:avLst/>
          </a:prstGeom>
        </p:spPr>
        <p:txBody>
          <a:bodyPr wrap="square">
            <a:spAutoFit/>
          </a:bodyPr>
          <a:lstStyle/>
          <a:p>
            <a:pPr marL="177800" indent="-177800"/>
            <a:r>
              <a:rPr lang="ja-JP"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関西の認知度</a:t>
            </a:r>
            <a:endParaRPr lang="zh-TW"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4" name="表 13"/>
          <p:cNvGraphicFramePr>
            <a:graphicFrameLocks noGrp="1"/>
          </p:cNvGraphicFramePr>
          <p:nvPr>
            <p:extLst>
              <p:ext uri="{D42A27DB-BD31-4B8C-83A1-F6EECF244321}">
                <p14:modId xmlns:p14="http://schemas.microsoft.com/office/powerpoint/2010/main" val="2656795913"/>
              </p:ext>
            </p:extLst>
          </p:nvPr>
        </p:nvGraphicFramePr>
        <p:xfrm>
          <a:off x="229009" y="1971995"/>
          <a:ext cx="3920050" cy="1682805"/>
        </p:xfrm>
        <a:graphic>
          <a:graphicData uri="http://schemas.openxmlformats.org/drawingml/2006/table">
            <a:tbl>
              <a:tblPr firstRow="1" bandRow="1">
                <a:tableStyleId>{5C22544A-7EE6-4342-B048-85BDC9FD1C3A}</a:tableStyleId>
              </a:tblPr>
              <a:tblGrid>
                <a:gridCol w="784010"/>
                <a:gridCol w="784010"/>
                <a:gridCol w="784010"/>
                <a:gridCol w="784010"/>
                <a:gridCol w="784010"/>
              </a:tblGrid>
              <a:tr h="259715">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地域</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全体</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韓国</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中国</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台湾</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286615">
                <a:tc>
                  <a:txBody>
                    <a:bodyPr/>
                    <a:lstStyle/>
                    <a:p>
                      <a:r>
                        <a:rPr kumimoji="1" lang="ja-JP" altLang="en-US" sz="1200" b="1" u="none" dirty="0" smtClean="0">
                          <a:latin typeface="Meiryo UI" panose="020B0604030504040204" pitchFamily="50" charset="-128"/>
                          <a:ea typeface="Meiryo UI" panose="020B0604030504040204" pitchFamily="50" charset="-128"/>
                          <a:cs typeface="Meiryo UI" panose="020B0604030504040204" pitchFamily="50" charset="-128"/>
                        </a:rPr>
                        <a:t>関西</a:t>
                      </a:r>
                      <a:endParaRPr kumimoji="1" lang="ja-JP" altLang="en-US" sz="1200" b="1" u="none"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r"/>
                      <a:r>
                        <a:rPr kumimoji="1" lang="en-US" altLang="ja-JP" sz="1200" b="1" u="none" dirty="0" smtClean="0">
                          <a:latin typeface="Meiryo UI" panose="020B0604030504040204" pitchFamily="50" charset="-128"/>
                          <a:ea typeface="Meiryo UI" panose="020B0604030504040204" pitchFamily="50" charset="-128"/>
                          <a:cs typeface="Meiryo UI" panose="020B0604030504040204" pitchFamily="50" charset="-128"/>
                        </a:rPr>
                        <a:t>34</a:t>
                      </a:r>
                      <a:r>
                        <a:rPr kumimoji="1" lang="ja-JP" altLang="en-US" sz="1200" b="1" u="none"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u="none"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r"/>
                      <a:r>
                        <a:rPr kumimoji="1" lang="en-US" altLang="ja-JP" sz="1200" b="1" u="none" dirty="0" smtClean="0">
                          <a:latin typeface="Meiryo UI" panose="020B0604030504040204" pitchFamily="50" charset="-128"/>
                          <a:ea typeface="Meiryo UI" panose="020B0604030504040204" pitchFamily="50" charset="-128"/>
                          <a:cs typeface="Meiryo UI" panose="020B0604030504040204" pitchFamily="50" charset="-128"/>
                        </a:rPr>
                        <a:t>34</a:t>
                      </a:r>
                      <a:r>
                        <a:rPr kumimoji="1" lang="ja-JP" altLang="en-US" sz="1200" b="1" u="none"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u="none"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r"/>
                      <a:r>
                        <a:rPr kumimoji="1" lang="en-US" altLang="ja-JP" sz="1200" b="1" u="none" dirty="0" smtClean="0">
                          <a:latin typeface="Meiryo UI" panose="020B0604030504040204" pitchFamily="50" charset="-128"/>
                          <a:ea typeface="Meiryo UI" panose="020B0604030504040204" pitchFamily="50" charset="-128"/>
                          <a:cs typeface="Meiryo UI" panose="020B0604030504040204" pitchFamily="50" charset="-128"/>
                        </a:rPr>
                        <a:t>38</a:t>
                      </a:r>
                      <a:r>
                        <a:rPr kumimoji="1" lang="ja-JP" altLang="en-US" sz="1200" b="1" u="none"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u="none"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r"/>
                      <a:r>
                        <a:rPr kumimoji="1" lang="en-US" altLang="ja-JP" sz="1200" b="1" u="none" dirty="0" smtClean="0">
                          <a:latin typeface="Meiryo UI" panose="020B0604030504040204" pitchFamily="50" charset="-128"/>
                          <a:ea typeface="Meiryo UI" panose="020B0604030504040204" pitchFamily="50" charset="-128"/>
                          <a:cs typeface="Meiryo UI" panose="020B0604030504040204" pitchFamily="50" charset="-128"/>
                        </a:rPr>
                        <a:t>64</a:t>
                      </a:r>
                      <a:r>
                        <a:rPr kumimoji="1" lang="ja-JP" altLang="en-US" sz="1200" b="1" u="none"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u="none"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286615">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京都</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63</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63</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74</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78</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286615">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奈良</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33</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36</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54</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61</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155403">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神戸</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46</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67</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69</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155403">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大阪</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69</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66</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75</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80</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bl>
          </a:graphicData>
        </a:graphic>
      </p:graphicFrame>
      <p:sp>
        <p:nvSpPr>
          <p:cNvPr id="15" name="正方形/長方形 14"/>
          <p:cNvSpPr/>
          <p:nvPr/>
        </p:nvSpPr>
        <p:spPr>
          <a:xfrm>
            <a:off x="97198" y="3661574"/>
            <a:ext cx="4284475" cy="415498"/>
          </a:xfrm>
          <a:prstGeom prst="rect">
            <a:avLst/>
          </a:prstGeom>
        </p:spPr>
        <p:txBody>
          <a:bodyPr wrap="square">
            <a:spAutoFit/>
          </a:bodyPr>
          <a:lstStyle/>
          <a:p>
            <a:pPr marL="177800" indent="-177800"/>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（出典：日本政策投資銀行</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05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　　　　「アジア</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8</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地域・訪日外国人旅行者の意向調査</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(H26</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年版）」）</a:t>
            </a:r>
            <a:endParaRPr lang="zh-TW"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3419816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pPr/>
              <a:t>34</a:t>
            </a:fld>
            <a:endParaRPr kumimoji="1" lang="ja-JP" altLang="en-US"/>
          </a:p>
        </p:txBody>
      </p:sp>
    </p:spTree>
    <p:extLst>
      <p:ext uri="{BB962C8B-B14F-4D97-AF65-F5344CB8AC3E}">
        <p14:creationId xmlns:p14="http://schemas.microsoft.com/office/powerpoint/2010/main" val="34725021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5"/>
          <p:cNvSpPr>
            <a:spLocks noChangeArrowheads="1"/>
          </p:cNvSpPr>
          <p:nvPr/>
        </p:nvSpPr>
        <p:spPr bwMode="auto">
          <a:xfrm>
            <a:off x="0" y="-27383"/>
            <a:ext cx="9144000" cy="432048"/>
          </a:xfrm>
          <a:prstGeom prst="rect">
            <a:avLst/>
          </a:prstGeom>
          <a:solidFill>
            <a:schemeClr val="tx2">
              <a:lumMod val="20000"/>
              <a:lumOff val="80000"/>
            </a:schemeClr>
          </a:solidFill>
          <a:ln w="9525">
            <a:noFill/>
            <a:miter lim="800000"/>
            <a:headEnd/>
            <a:tailEnd/>
          </a:ln>
          <a:effectLst/>
        </p:spPr>
        <p:txBody>
          <a:bodyPr wrap="none" anchor="ctr"/>
          <a:lstStyle>
            <a:defPPr>
              <a:defRPr lang="zh-CN"/>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kumimoji="1"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defTabSz="912813">
              <a:buClr>
                <a:srgbClr val="000000"/>
              </a:buClr>
              <a:buSzPct val="100000"/>
              <a:defRPr/>
            </a:pPr>
            <a:r>
              <a:rPr kumimoji="0" lang="ja-JP" altLang="en-US" sz="2400" b="1" dirty="0">
                <a:latin typeface="Verdana" pitchFamily="34" charset="0"/>
                <a:ea typeface="HGPｺﾞｼｯｸE" pitchFamily="50" charset="-128"/>
              </a:rPr>
              <a:t>　</a:t>
            </a:r>
            <a:r>
              <a:rPr kumimoji="0" lang="ja-JP" altLang="en-US" sz="2400" dirty="0">
                <a:latin typeface="Meiryo UI" panose="020B0604030504040204" pitchFamily="50" charset="-128"/>
                <a:ea typeface="Meiryo UI" panose="020B0604030504040204" pitchFamily="50" charset="-128"/>
                <a:cs typeface="Meiryo UI" panose="020B0604030504040204" pitchFamily="50" charset="-128"/>
              </a:rPr>
              <a:t>２</a:t>
            </a:r>
            <a:r>
              <a:rPr kumimoji="0" lang="ja-JP" altLang="en-US" sz="2400" dirty="0" smtClean="0">
                <a:latin typeface="Meiryo UI" panose="020B0604030504040204" pitchFamily="50" charset="-128"/>
                <a:ea typeface="Meiryo UI" panose="020B0604030504040204" pitchFamily="50" charset="-128"/>
                <a:cs typeface="Meiryo UI" panose="020B0604030504040204" pitchFamily="50" charset="-128"/>
              </a:rPr>
              <a:t>．人材力強化・活躍の場づくり</a:t>
            </a:r>
            <a:endParaRPr kumimoji="0"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441672223"/>
              </p:ext>
            </p:extLst>
          </p:nvPr>
        </p:nvGraphicFramePr>
        <p:xfrm>
          <a:off x="119106" y="1124744"/>
          <a:ext cx="8917393" cy="4718851"/>
        </p:xfrm>
        <a:graphic>
          <a:graphicData uri="http://schemas.openxmlformats.org/drawingml/2006/table">
            <a:tbl>
              <a:tblPr firstRow="1" bandRow="1">
                <a:tableStyleId>{5940675A-B579-460E-94D1-54222C63F5DA}</a:tableStyleId>
              </a:tblPr>
              <a:tblGrid>
                <a:gridCol w="1140526"/>
                <a:gridCol w="792088"/>
                <a:gridCol w="1008112"/>
                <a:gridCol w="1008112"/>
                <a:gridCol w="1008112"/>
                <a:gridCol w="1008112"/>
                <a:gridCol w="1063444"/>
                <a:gridCol w="1888887"/>
              </a:tblGrid>
              <a:tr h="356804">
                <a:tc gridSpan="2">
                  <a:txBody>
                    <a:bodyPr/>
                    <a:lstStyle/>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指　　標　</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hMerge="1">
                  <a:txBody>
                    <a:bodyPr/>
                    <a:lstStyle/>
                    <a:p>
                      <a:endParaRPr kumimoji="1" lang="ja-JP" altLang="en-US"/>
                    </a:p>
                  </a:txBody>
                  <a:tcPr/>
                </a:tc>
                <a:tc>
                  <a:txBody>
                    <a:bodyPr/>
                    <a:lstStyle/>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2010</a:t>
                      </a:r>
                    </a:p>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H22</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2011</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p>
                  </a:txBody>
                  <a:tcPr anchor="ctr">
                    <a:solidFill>
                      <a:schemeClr val="accent5">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2012</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p>
                  </a:txBody>
                  <a:tcPr anchor="ctr">
                    <a:solidFill>
                      <a:schemeClr val="accent5">
                        <a:lumMod val="60000"/>
                        <a:lumOff val="40000"/>
                      </a:schemeClr>
                    </a:solidFill>
                  </a:tcPr>
                </a:tc>
                <a:tc>
                  <a:txBody>
                    <a:bodyPr/>
                    <a:lstStyle/>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2013</a:t>
                      </a:r>
                    </a:p>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2014</a:t>
                      </a:r>
                    </a:p>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出　　典</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r>
              <a:tr h="587333">
                <a:tc gridSpan="2">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大阪府内の留学生数</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r>
                      <a:b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kumimoji="1" lang="ja-JP" altLang="en-US" sz="11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（高等教育機関及び日本語学校）</a:t>
                      </a:r>
                      <a:endParaRPr kumimoji="1" lang="en-US" altLang="ja-JP" sz="11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hMerge="1">
                  <a:txBody>
                    <a:bodyPr/>
                    <a:lstStyle/>
                    <a:p>
                      <a:endParaRPr kumimoji="1" lang="ja-JP" altLang="en-US"/>
                    </a:p>
                  </a:txBody>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11,982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11,841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12,133</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12,513</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13,588</a:t>
                      </a:r>
                      <a:r>
                        <a:rPr kumimoji="1" lang="ja-JP" altLang="en-US" sz="120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日本学生支援機構「外国人留学生在籍状況調査結果」</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587333">
                <a:tc gridSpan="2">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「専門的・技術的分野」の在留資格を有し、府内事業所に勤務する外国人労働者数</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hMerge="1">
                  <a:txBody>
                    <a:bodyPr/>
                    <a:lstStyle/>
                    <a:p>
                      <a:endParaRPr kumimoji="1" lang="ja-JP" altLang="en-US"/>
                    </a:p>
                  </a:txBody>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7,763</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8,704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9,044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9,339</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9,759</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tabLst/>
                      </a:pP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月末時点</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厚生労働省「外国人雇用状況の届出状況」</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587333">
                <a:tc rowSpan="2">
                  <a:txBody>
                    <a:bodyPr/>
                    <a:lstStyle/>
                    <a:p>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学力調査結果</a:t>
                      </a:r>
                      <a:endPar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（正答率）</a:t>
                      </a:r>
                      <a:endPar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は全国</a:t>
                      </a:r>
                      <a:endParaRPr kumimoji="1" lang="ja-JP" altLang="en-US" sz="12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小学校</a:t>
                      </a:r>
                      <a:endParaRPr kumimoji="1" lang="ja-JP" altLang="en-US" sz="12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　</a:t>
                      </a: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70.1</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71.2</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　</a:t>
                      </a: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66.7</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67.4</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　</a:t>
                      </a: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60.9</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[61.9</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tc>
                <a:tc>
                  <a:txBody>
                    <a:bodyPr/>
                    <a:lstStyle/>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　</a:t>
                      </a: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64.2</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[66.2</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tc>
                <a:tc>
                  <a:txBody>
                    <a:bodyPr/>
                    <a:lstStyle/>
                    <a:p>
                      <a:pPr marL="182563" marR="0" indent="-182563" algn="l" defTabSz="914400" rtl="0" eaLnBrk="1" fontAlgn="auto" latinLnBrk="0" hangingPunct="1">
                        <a:lnSpc>
                          <a:spcPct val="100000"/>
                        </a:lnSpc>
                        <a:spcBef>
                          <a:spcPts val="0"/>
                        </a:spcBef>
                        <a:spcAft>
                          <a:spcPts val="0"/>
                        </a:spcAft>
                        <a:buClrTx/>
                        <a:buSzTx/>
                        <a:buFontTx/>
                        <a:buNone/>
                        <a:tabLst>
                          <a:tab pos="92075" algn="l"/>
                        </a:tabLst>
                        <a:defRPr/>
                      </a:pPr>
                      <a:r>
                        <a:rPr kumimoji="1" lang="ja-JP" altLang="en-US"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文部科学省</a:t>
                      </a:r>
                      <a:endPar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marR="0" indent="-182563" algn="l" defTabSz="914400" rtl="0" eaLnBrk="1" fontAlgn="auto" latinLnBrk="0" hangingPunct="1">
                        <a:lnSpc>
                          <a:spcPct val="100000"/>
                        </a:lnSpc>
                        <a:spcBef>
                          <a:spcPts val="0"/>
                        </a:spcBef>
                        <a:spcAft>
                          <a:spcPts val="0"/>
                        </a:spcAft>
                        <a:buClrTx/>
                        <a:buSzTx/>
                        <a:buFontTx/>
                        <a:buNone/>
                        <a:tabLst>
                          <a:tab pos="92075" algn="l"/>
                        </a:tabLst>
                        <a:defRPr/>
                      </a:pPr>
                      <a:r>
                        <a:rPr kumimoji="1" lang="ja-JP" altLang="en-US"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「全国学力・学習状況調査」</a:t>
                      </a:r>
                      <a:endPar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marR="0" indent="-182563" algn="l"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kumimoji="1" lang="ja-JP" altLang="en-US"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は実施せず</a:t>
                      </a:r>
                    </a:p>
                  </a:txBody>
                  <a:tcPr anchor="ctr"/>
                </a:tc>
              </a:tr>
              <a:tr h="562181">
                <a:tc vMerge="1">
                  <a:txBody>
                    <a:bodyPr/>
                    <a:lstStyle/>
                    <a:p>
                      <a:endParaRPr kumimoji="1" lang="ja-JP" altLang="en-US" sz="1200" dirty="0">
                        <a:latin typeface="HGPｺﾞｼｯｸE" pitchFamily="50" charset="-128"/>
                        <a:ea typeface="HGPｺﾞｼｯｸE" pitchFamily="50" charset="-128"/>
                      </a:endParaRPr>
                    </a:p>
                  </a:txBody>
                  <a:tcPr/>
                </a:tc>
                <a:tc>
                  <a:txBody>
                    <a:bodyPr/>
                    <a:lstStyle/>
                    <a:p>
                      <a:pPr algn="ct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中学校</a:t>
                      </a:r>
                      <a:endParaRPr kumimoji="1" lang="ja-JP" altLang="en-US" sz="12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　</a:t>
                      </a: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58.5%</a:t>
                      </a:r>
                    </a:p>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62.1%</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　</a:t>
                      </a: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59.6</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62.5</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　</a:t>
                      </a: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59.2</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[62.3</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　</a:t>
                      </a: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61.5</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[64.4</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tc>
                <a:tc>
                  <a:txBody>
                    <a:bodyPr/>
                    <a:lstStyle/>
                    <a:p>
                      <a:pPr marL="182563" marR="0" indent="-182563" algn="l" defTabSz="914400" rtl="0" eaLnBrk="1" fontAlgn="auto" latinLnBrk="0" hangingPunct="1">
                        <a:lnSpc>
                          <a:spcPct val="100000"/>
                        </a:lnSpc>
                        <a:spcBef>
                          <a:spcPts val="0"/>
                        </a:spcBef>
                        <a:spcAft>
                          <a:spcPts val="0"/>
                        </a:spcAft>
                        <a:buClrTx/>
                        <a:buSzTx/>
                        <a:buFontTx/>
                        <a:buNone/>
                        <a:tabLst>
                          <a:tab pos="92075" algn="l"/>
                        </a:tabLst>
                        <a:defRPr/>
                      </a:pPr>
                      <a:r>
                        <a:rPr kumimoji="1" lang="ja-JP" altLang="en-US"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文部科学省</a:t>
                      </a:r>
                      <a:endPar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marR="0" indent="-182563" algn="l" defTabSz="914400" rtl="0" eaLnBrk="1" fontAlgn="auto" latinLnBrk="0" hangingPunct="1">
                        <a:lnSpc>
                          <a:spcPct val="100000"/>
                        </a:lnSpc>
                        <a:spcBef>
                          <a:spcPts val="0"/>
                        </a:spcBef>
                        <a:spcAft>
                          <a:spcPts val="0"/>
                        </a:spcAft>
                        <a:buClrTx/>
                        <a:buSzTx/>
                        <a:buFontTx/>
                        <a:buNone/>
                        <a:tabLst>
                          <a:tab pos="92075" algn="l"/>
                        </a:tabLst>
                        <a:defRPr/>
                      </a:pPr>
                      <a:r>
                        <a:rPr kumimoji="1" lang="ja-JP" altLang="en-US"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「全国学力・学習状況調査」</a:t>
                      </a:r>
                      <a:endPar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marR="0" indent="-182563" algn="l"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kumimoji="1" lang="ja-JP" altLang="en-US"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は実施せず</a:t>
                      </a:r>
                    </a:p>
                  </a:txBody>
                  <a:tcPr anchor="ctr"/>
                </a:tc>
              </a:tr>
              <a:tr h="582297">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府立高校</a:t>
                      </a: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年生の英検準</a:t>
                      </a: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級以上の割合 </a:t>
                      </a:r>
                      <a:endPar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は全国</a:t>
                      </a:r>
                    </a:p>
                  </a:txBody>
                  <a:tcPr anchor="ctr"/>
                </a:tc>
                <a:tc hMerge="1">
                  <a:txBody>
                    <a:bodyPr/>
                    <a:lstStyle/>
                    <a:p>
                      <a:endParaRPr kumimoji="1" lang="ja-JP" altLang="en-US"/>
                    </a:p>
                  </a:txBody>
                  <a:tcPr/>
                </a:tc>
                <a:tc>
                  <a:txBody>
                    <a:bodyPr/>
                    <a:lstStyle/>
                    <a:p>
                      <a:pPr marL="182563" indent="-182563" algn="ctr">
                        <a:tabLst>
                          <a:tab pos="92075" algn="l"/>
                        </a:tabLst>
                      </a:pP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25.8</a:t>
                      </a:r>
                      <a:r>
                        <a:rPr kumimoji="1" lang="ja-JP" altLang="en-US"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ja-JP" altLang="en-US"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i="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30.4</a:t>
                      </a:r>
                      <a:r>
                        <a:rPr kumimoji="1" lang="ja-JP" altLang="en-US"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tc>
                <a:tc>
                  <a:txBody>
                    <a:bodyPr/>
                    <a:lstStyle/>
                    <a:p>
                      <a:pPr marL="182563" indent="-182563" algn="ctr">
                        <a:tabLst>
                          <a:tab pos="92075" algn="l"/>
                        </a:tabLst>
                      </a:pPr>
                      <a:r>
                        <a:rPr kumimoji="1" lang="en-US" altLang="ja-JP"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28.2</a:t>
                      </a:r>
                      <a:r>
                        <a:rPr kumimoji="1" lang="ja-JP" altLang="en-US"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ja-JP" altLang="en-US"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31.0</a:t>
                      </a:r>
                      <a:r>
                        <a:rPr kumimoji="1" lang="ja-JP" altLang="en-US"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tc>
                <a:tc>
                  <a:txBody>
                    <a:bodyPr/>
                    <a:lstStyle/>
                    <a:p>
                      <a:pPr marL="182563" indent="-182563" algn="ctr">
                        <a:tabLst>
                          <a:tab pos="92075" algn="l"/>
                        </a:tabLst>
                      </a:pPr>
                      <a:r>
                        <a:rPr kumimoji="1" lang="en-US" altLang="ja-JP"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27.2</a:t>
                      </a:r>
                      <a:r>
                        <a:rPr kumimoji="1" lang="ja-JP" altLang="en-US"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ja-JP" altLang="en-US"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31.9</a:t>
                      </a:r>
                      <a:r>
                        <a:rPr kumimoji="1" lang="ja-JP" altLang="en-US"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tc>
                <a:tc>
                  <a:txBody>
                    <a:bodyPr/>
                    <a:lstStyle/>
                    <a:p>
                      <a:pPr marL="0" indent="0">
                        <a:tabLst/>
                      </a:pPr>
                      <a:r>
                        <a:rPr kumimoji="1" lang="ja-JP" altLang="en-US"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文部科学省「公立高等学校・中等教育学校（後期課程）における英語教育実施状況調査」</a:t>
                      </a:r>
                      <a:endParaRPr kumimoji="1" lang="ja-JP" altLang="en-US"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582297">
                <a:tc rowSpan="2">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就業率 </a:t>
                      </a: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は全国</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全体</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53.2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[56.6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53.6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[56.5</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53.6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[56.5</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54.6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[56.9</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54.6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[57.3</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rowSpan="2">
                  <a:txBody>
                    <a:bodyPr/>
                    <a:lstStyle/>
                    <a:p>
                      <a:pPr marL="0" indent="0">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総務省「労働力調査」</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大阪府統計課「労働力調査地方集計結果（年平均）」</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582297">
                <a:tc vMerge="1">
                  <a:txBody>
                    <a:bodyPr/>
                    <a:lstStyle/>
                    <a:p>
                      <a:pPr algn="l"/>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女性</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(35</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歳</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59.6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[65.2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61.4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[65.9</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61.3</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[66.7</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62.9</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[68.6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64.7</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[70.1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vMerge="1">
                  <a:txBody>
                    <a:bodyPr/>
                    <a:lstStyle/>
                    <a:p>
                      <a:pPr marL="0" indent="0">
                        <a:tabLst/>
                      </a:pP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bl>
          </a:graphicData>
        </a:graphic>
      </p:graphicFrame>
      <p:sp>
        <p:nvSpPr>
          <p:cNvPr id="7" name="正方形/長方形 4"/>
          <p:cNvSpPr>
            <a:spLocks noChangeArrowheads="1"/>
          </p:cNvSpPr>
          <p:nvPr/>
        </p:nvSpPr>
        <p:spPr bwMode="auto">
          <a:xfrm>
            <a:off x="251520" y="692696"/>
            <a:ext cx="8785225" cy="325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2813">
              <a:lnSpc>
                <a:spcPts val="2000"/>
              </a:lnSpc>
              <a:spcBef>
                <a:spcPct val="20000"/>
              </a:spcBef>
            </a:pPr>
            <a:r>
              <a:rPr lang="ja-JP" altLang="en-US" sz="1600" dirty="0" smtClean="0">
                <a:latin typeface="Meiryo UI" pitchFamily="50" charset="-128"/>
                <a:ea typeface="Meiryo UI" pitchFamily="50" charset="-128"/>
                <a:cs typeface="Meiryo UI" pitchFamily="50" charset="-128"/>
              </a:rPr>
              <a:t>◇進捗状況を把握するための指標</a:t>
            </a:r>
            <a:endParaRPr lang="ja-JP" altLang="en-US" sz="1600" dirty="0">
              <a:latin typeface="Meiryo UI" pitchFamily="50" charset="-128"/>
              <a:ea typeface="Meiryo UI" pitchFamily="50" charset="-128"/>
              <a:cs typeface="Meiryo UI" pitchFamily="50" charset="-128"/>
            </a:endParaRPr>
          </a:p>
        </p:txBody>
      </p:sp>
      <p:sp>
        <p:nvSpPr>
          <p:cNvPr id="8" name="テキスト ボックス 7"/>
          <p:cNvSpPr txBox="1"/>
          <p:nvPr/>
        </p:nvSpPr>
        <p:spPr>
          <a:xfrm>
            <a:off x="-5556" y="5877272"/>
            <a:ext cx="4842538" cy="246221"/>
          </a:xfrm>
          <a:prstGeom prst="rect">
            <a:avLst/>
          </a:prstGeom>
          <a:noFill/>
        </p:spPr>
        <p:txBody>
          <a:bodyPr wrap="square" rtlCol="0">
            <a:spAutoFit/>
          </a:bodyPr>
          <a:lstStyle/>
          <a:p>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*:15</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歳以上人口に占める就業者の割合</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pPr/>
              <a:t>35</a:t>
            </a:fld>
            <a:endParaRPr kumimoji="1" lang="ja-JP" altLang="en-US"/>
          </a:p>
        </p:txBody>
      </p:sp>
    </p:spTree>
    <p:extLst>
      <p:ext uri="{BB962C8B-B14F-4D97-AF65-F5344CB8AC3E}">
        <p14:creationId xmlns:p14="http://schemas.microsoft.com/office/powerpoint/2010/main" val="25384662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8"/>
          <p:cNvSpPr/>
          <p:nvPr/>
        </p:nvSpPr>
        <p:spPr>
          <a:xfrm>
            <a:off x="251519" y="5340697"/>
            <a:ext cx="8639175" cy="1400671"/>
          </a:xfrm>
          <a:prstGeom prst="roundRect">
            <a:avLst>
              <a:gd name="adj" fmla="val 8313"/>
            </a:avLst>
          </a:prstGeom>
          <a:solidFill>
            <a:srgbClr val="FFFD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・関西の大学</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は研究のグローバル化</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進んでいる。また、府立</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高校においても、</a:t>
            </a:r>
            <a:r>
              <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より</a:t>
            </a:r>
            <a:r>
              <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TOEFL </a:t>
            </a:r>
            <a:r>
              <a:rPr lang="en-US" altLang="ja-JP" b="1"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iBT</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等を活用した英語教育を</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推進</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するなど</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、グローバル人材の育成に向けた環境</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が整いつつある。</a:t>
            </a:r>
            <a:endPar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今後</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は、これらの取組により育成されたグローバル人材が、大阪で活躍できるための環境整備、産業構造の確立が重要。</a:t>
            </a:r>
            <a:endParaRPr lang="ja-JP" altLang="en-US" b="1" dirty="0">
              <a:solidFill>
                <a:schemeClr val="tx1"/>
              </a:solidFill>
            </a:endParaRPr>
          </a:p>
        </p:txBody>
      </p:sp>
      <p:cxnSp>
        <p:nvCxnSpPr>
          <p:cNvPr id="5" name="直線コネクタ 4"/>
          <p:cNvCxnSpPr/>
          <p:nvPr/>
        </p:nvCxnSpPr>
        <p:spPr>
          <a:xfrm>
            <a:off x="107504" y="444734"/>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テキスト ボックス 2"/>
          <p:cNvSpPr txBox="1"/>
          <p:nvPr/>
        </p:nvSpPr>
        <p:spPr>
          <a:xfrm>
            <a:off x="35496" y="44624"/>
            <a:ext cx="7488832" cy="400110"/>
          </a:xfrm>
          <a:prstGeom prst="rect">
            <a:avLst/>
          </a:prstGeom>
          <a:noFill/>
        </p:spPr>
        <p:txBody>
          <a:bodyPr wrap="square" rtlCol="0">
            <a:spAutoFit/>
          </a:bodyPr>
          <a:lstStyle/>
          <a:p>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（１）国際競争を勝ち抜くハイエンド人材の育成</a:t>
            </a:r>
            <a:endPar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角丸四角形 3"/>
          <p:cNvSpPr/>
          <p:nvPr/>
        </p:nvSpPr>
        <p:spPr>
          <a:xfrm>
            <a:off x="251520" y="571059"/>
            <a:ext cx="8639175" cy="2281878"/>
          </a:xfrm>
          <a:prstGeom prst="roundRect">
            <a:avLst>
              <a:gd name="adj" fmla="val 7582"/>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oAutofit/>
          </a:bodyPr>
          <a:lstStyle/>
          <a:p>
            <a:pPr marL="271463" indent="-271463" algn="just">
              <a:defRPr/>
            </a:pPr>
            <a:r>
              <a:rPr lang="en-US" altLang="ja-JP"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大学のグローバル化・グローバル人材の育成</a:t>
            </a:r>
            <a:r>
              <a:rPr lang="en-US" altLang="ja-JP"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342900" indent="-342900" algn="just">
              <a:buFont typeface="Meiryo UI" panose="020B0604030504040204" pitchFamily="50" charset="-128"/>
              <a:buChar char="◇"/>
              <a:defRPr/>
            </a:pPr>
            <a:r>
              <a:rPr kumimoji="0"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a:t>
            </a:r>
            <a:r>
              <a:rPr kumimoji="0" lang="ja-JP" altLang="en-US"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トップ</a:t>
            </a:r>
            <a:r>
              <a:rPr kumimoji="0" lang="en-US" altLang="ja-JP"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200</a:t>
            </a:r>
            <a:r>
              <a:rPr kumimoji="0" lang="ja-JP" altLang="en-US"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大学に関西から</a:t>
            </a:r>
            <a:r>
              <a:rPr kumimoji="0" lang="en-US" altLang="ja-JP"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kumimoji="0" lang="ja-JP" altLang="en-US"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校ランクイン（京都大学・大阪大学）</a:t>
            </a:r>
            <a:endParaRPr kumimoji="0" lang="en-US" altLang="ja-JP"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buFont typeface="Meiryo UI" panose="020B0604030504040204" pitchFamily="50" charset="-128"/>
              <a:buChar char="◇"/>
              <a:defRPr/>
            </a:pPr>
            <a:r>
              <a:rPr kumimoji="0" lang="ja-JP" altLang="en-US"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主要科学技術賞受賞者数が世界主要都市で</a:t>
            </a:r>
            <a:r>
              <a:rPr kumimoji="0" lang="en-US" altLang="ja-JP"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kumimoji="0" lang="ja-JP" altLang="en-US"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位と日本最高位</a:t>
            </a:r>
            <a:r>
              <a:rPr kumimoji="0"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（森記念財団</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「世界の都市総合ランキング</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2014</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より）</a:t>
            </a:r>
            <a:endParaRPr kumimoji="0" lang="en-US" altLang="ja-JP"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buFont typeface="Meiryo UI" panose="020B0604030504040204" pitchFamily="50" charset="-128"/>
              <a:buChar char="◇"/>
              <a:defRPr/>
            </a:pPr>
            <a:r>
              <a:rPr kumimoji="0" lang="ja-JP" altLang="en-US"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「大阪府国際化戦略アクションプログラム」（Ｈ</a:t>
            </a:r>
            <a:r>
              <a:rPr kumimoji="0" lang="en-US" altLang="ja-JP"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23.12</a:t>
            </a:r>
            <a:r>
              <a:rPr kumimoji="0" lang="ja-JP" altLang="en-US"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策定）では、「大阪から海外へ留学生・研修生を１千人送り出す」取組みを実施。</a:t>
            </a:r>
            <a:endParaRPr kumimoji="0" lang="en-US" altLang="ja-JP"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buFont typeface="Meiryo UI" panose="020B0604030504040204" pitchFamily="50" charset="-128"/>
              <a:buChar char="◇"/>
              <a:defRPr/>
            </a:pPr>
            <a:r>
              <a:rPr kumimoji="0" lang="ja-JP" altLang="en-US"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大阪から海外へ留学する学生数は徐々に増加し、</a:t>
            </a:r>
            <a:r>
              <a:rPr kumimoji="0" lang="en-US" altLang="ja-JP"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2013</a:t>
            </a:r>
            <a:r>
              <a:rPr kumimoji="0" lang="ja-JP" altLang="en-US"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年度は協定等に基づく留学生が</a:t>
            </a:r>
            <a:r>
              <a:rPr kumimoji="0" lang="en-US" altLang="ja-JP"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2000</a:t>
            </a:r>
            <a:r>
              <a:rPr kumimoji="0" lang="ja-JP" altLang="en-US"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人を突破。</a:t>
            </a:r>
            <a:endParaRPr kumimoji="0" lang="en-US" altLang="ja-JP"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517868694"/>
              </p:ext>
            </p:extLst>
          </p:nvPr>
        </p:nvGraphicFramePr>
        <p:xfrm>
          <a:off x="435096" y="3479523"/>
          <a:ext cx="8241358" cy="1207291"/>
        </p:xfrm>
        <a:graphic>
          <a:graphicData uri="http://schemas.openxmlformats.org/drawingml/2006/table">
            <a:tbl>
              <a:tblPr firstRow="1" bandRow="1">
                <a:tableStyleId>{5C22544A-7EE6-4342-B048-85BDC9FD1C3A}</a:tableStyleId>
              </a:tblPr>
              <a:tblGrid>
                <a:gridCol w="1832648"/>
                <a:gridCol w="915530"/>
                <a:gridCol w="915530"/>
                <a:gridCol w="915530"/>
                <a:gridCol w="915530"/>
                <a:gridCol w="915530"/>
                <a:gridCol w="915530"/>
                <a:gridCol w="915530"/>
              </a:tblGrid>
              <a:tr h="357567">
                <a:tc>
                  <a:txBody>
                    <a:bodyPr/>
                    <a:lstStyle/>
                    <a:p>
                      <a:pPr>
                        <a:lnSpc>
                          <a:spcPts val="1200"/>
                        </a:lnSpc>
                      </a:pPr>
                      <a:endParaRPr kumimoji="1" lang="ja-JP" altLang="en-US" sz="1400" dirty="0"/>
                    </a:p>
                  </a:txBody>
                  <a:tcPr/>
                </a:tc>
                <a:tc>
                  <a:txBody>
                    <a:bodyPr/>
                    <a:lstStyle/>
                    <a:p>
                      <a:pPr algn="ctr">
                        <a:lnSpc>
                          <a:spcPts val="1200"/>
                        </a:lnSpc>
                      </a:pPr>
                      <a:r>
                        <a:rPr kumimoji="1" lang="en-US" altLang="ja-JP" sz="1400" dirty="0" smtClean="0"/>
                        <a:t>2007</a:t>
                      </a:r>
                      <a:r>
                        <a:rPr kumimoji="1" lang="ja-JP" altLang="en-US" sz="1400" dirty="0" smtClean="0"/>
                        <a:t>年度</a:t>
                      </a:r>
                      <a:endParaRPr kumimoji="1" lang="en-US" altLang="ja-JP" sz="1400" dirty="0" smtClean="0"/>
                    </a:p>
                    <a:p>
                      <a:pPr algn="ctr">
                        <a:lnSpc>
                          <a:spcPts val="1200"/>
                        </a:lnSpc>
                      </a:pPr>
                      <a:r>
                        <a:rPr kumimoji="1" lang="en-US" altLang="ja-JP" sz="1400" dirty="0" smtClean="0"/>
                        <a:t>(H19)</a:t>
                      </a:r>
                      <a:endParaRPr kumimoji="1" lang="ja-JP" altLang="en-US" sz="1400" dirty="0"/>
                    </a:p>
                  </a:txBody>
                  <a:tcPr/>
                </a:tc>
                <a:tc>
                  <a:txBody>
                    <a:bodyPr/>
                    <a:lstStyle/>
                    <a:p>
                      <a:pPr algn="ctr">
                        <a:lnSpc>
                          <a:spcPts val="1200"/>
                        </a:lnSpc>
                      </a:pPr>
                      <a:r>
                        <a:rPr kumimoji="1" lang="en-US" altLang="ja-JP" sz="1400" dirty="0" smtClean="0"/>
                        <a:t>2008</a:t>
                      </a:r>
                      <a:r>
                        <a:rPr kumimoji="1" lang="ja-JP" altLang="en-US" sz="1400" dirty="0" smtClean="0"/>
                        <a:t>年度</a:t>
                      </a:r>
                      <a:endParaRPr kumimoji="1" lang="en-US" altLang="ja-JP" sz="1400" dirty="0" smtClean="0"/>
                    </a:p>
                    <a:p>
                      <a:pPr marL="0" marR="0" indent="0" algn="ctr" defTabSz="914400" rtl="0" eaLnBrk="1" fontAlgn="auto" latinLnBrk="0" hangingPunct="1">
                        <a:lnSpc>
                          <a:spcPts val="1200"/>
                        </a:lnSpc>
                        <a:spcBef>
                          <a:spcPts val="0"/>
                        </a:spcBef>
                        <a:spcAft>
                          <a:spcPts val="0"/>
                        </a:spcAft>
                        <a:buClrTx/>
                        <a:buSzTx/>
                        <a:buFontTx/>
                        <a:buNone/>
                        <a:tabLst/>
                        <a:defRPr/>
                      </a:pPr>
                      <a:r>
                        <a:rPr kumimoji="1" lang="en-US" altLang="ja-JP" sz="1400" dirty="0" smtClean="0"/>
                        <a:t>(H20)</a:t>
                      </a:r>
                      <a:endParaRPr kumimoji="1" lang="ja-JP" altLang="en-US" sz="1400" dirty="0" smtClean="0"/>
                    </a:p>
                  </a:txBody>
                  <a:tcPr/>
                </a:tc>
                <a:tc>
                  <a:txBody>
                    <a:bodyPr/>
                    <a:lstStyle/>
                    <a:p>
                      <a:pPr algn="ctr">
                        <a:lnSpc>
                          <a:spcPts val="1200"/>
                        </a:lnSpc>
                      </a:pPr>
                      <a:r>
                        <a:rPr kumimoji="1" lang="en-US" altLang="ja-JP" sz="1400" dirty="0" smtClean="0"/>
                        <a:t>2009</a:t>
                      </a:r>
                      <a:r>
                        <a:rPr kumimoji="1" lang="ja-JP" altLang="en-US" sz="1400" dirty="0" smtClean="0"/>
                        <a:t>年度</a:t>
                      </a:r>
                      <a:endParaRPr kumimoji="1" lang="en-US" altLang="ja-JP" sz="1400" dirty="0" smtClean="0"/>
                    </a:p>
                    <a:p>
                      <a:pPr marL="0" marR="0" indent="0" algn="ctr" defTabSz="914400" rtl="0" eaLnBrk="1" fontAlgn="auto" latinLnBrk="0" hangingPunct="1">
                        <a:lnSpc>
                          <a:spcPts val="1200"/>
                        </a:lnSpc>
                        <a:spcBef>
                          <a:spcPts val="0"/>
                        </a:spcBef>
                        <a:spcAft>
                          <a:spcPts val="0"/>
                        </a:spcAft>
                        <a:buClrTx/>
                        <a:buSzTx/>
                        <a:buFontTx/>
                        <a:buNone/>
                        <a:tabLst/>
                        <a:defRPr/>
                      </a:pPr>
                      <a:r>
                        <a:rPr kumimoji="1" lang="en-US" altLang="ja-JP" sz="1400" dirty="0" smtClean="0"/>
                        <a:t>(H21)</a:t>
                      </a:r>
                      <a:endParaRPr kumimoji="1" lang="ja-JP" altLang="en-US" sz="1400" dirty="0" smtClean="0"/>
                    </a:p>
                  </a:txBody>
                  <a:tcPr/>
                </a:tc>
                <a:tc>
                  <a:txBody>
                    <a:bodyPr/>
                    <a:lstStyle/>
                    <a:p>
                      <a:pPr algn="ctr">
                        <a:lnSpc>
                          <a:spcPts val="1200"/>
                        </a:lnSpc>
                      </a:pPr>
                      <a:r>
                        <a:rPr kumimoji="1" lang="en-US" altLang="ja-JP" sz="1400" dirty="0" smtClean="0"/>
                        <a:t>2010</a:t>
                      </a:r>
                      <a:r>
                        <a:rPr kumimoji="1" lang="ja-JP" altLang="en-US" sz="1400" dirty="0" smtClean="0"/>
                        <a:t>年度</a:t>
                      </a:r>
                      <a:endParaRPr kumimoji="1" lang="en-US" altLang="ja-JP" sz="1400" dirty="0" smtClean="0"/>
                    </a:p>
                    <a:p>
                      <a:pPr algn="ctr">
                        <a:lnSpc>
                          <a:spcPts val="1200"/>
                        </a:lnSpc>
                      </a:pPr>
                      <a:r>
                        <a:rPr kumimoji="1" lang="en-US" altLang="ja-JP" sz="1400" dirty="0" smtClean="0"/>
                        <a:t>(H22)</a:t>
                      </a:r>
                      <a:endParaRPr kumimoji="1" lang="ja-JP" altLang="en-US" sz="1400" dirty="0"/>
                    </a:p>
                  </a:txBody>
                  <a:tcPr/>
                </a:tc>
                <a:tc>
                  <a:txBody>
                    <a:bodyPr/>
                    <a:lstStyle/>
                    <a:p>
                      <a:pPr algn="ctr">
                        <a:lnSpc>
                          <a:spcPts val="1200"/>
                        </a:lnSpc>
                      </a:pPr>
                      <a:r>
                        <a:rPr kumimoji="1" lang="en-US" altLang="ja-JP" sz="1400" dirty="0" smtClean="0"/>
                        <a:t>2011</a:t>
                      </a:r>
                      <a:r>
                        <a:rPr kumimoji="1" lang="ja-JP" altLang="en-US" sz="1400" dirty="0" smtClean="0"/>
                        <a:t>年度</a:t>
                      </a:r>
                      <a:endParaRPr kumimoji="1" lang="en-US" altLang="ja-JP" sz="1400" dirty="0" smtClean="0"/>
                    </a:p>
                    <a:p>
                      <a:pPr algn="ctr">
                        <a:lnSpc>
                          <a:spcPts val="1200"/>
                        </a:lnSpc>
                      </a:pPr>
                      <a:r>
                        <a:rPr kumimoji="1" lang="en-US" altLang="ja-JP" sz="1400" dirty="0" smtClean="0"/>
                        <a:t>(H23)</a:t>
                      </a:r>
                      <a:endParaRPr kumimoji="1" lang="ja-JP" altLang="en-US" sz="1400" dirty="0"/>
                    </a:p>
                  </a:txBody>
                  <a:tcPr/>
                </a:tc>
                <a:tc>
                  <a:txBody>
                    <a:bodyPr/>
                    <a:lstStyle/>
                    <a:p>
                      <a:pPr algn="ctr">
                        <a:lnSpc>
                          <a:spcPts val="1200"/>
                        </a:lnSpc>
                      </a:pPr>
                      <a:r>
                        <a:rPr kumimoji="1" lang="en-US" altLang="ja-JP" sz="1400" dirty="0" smtClean="0"/>
                        <a:t>2012</a:t>
                      </a:r>
                      <a:r>
                        <a:rPr kumimoji="1" lang="ja-JP" altLang="en-US" sz="1400" dirty="0" smtClean="0"/>
                        <a:t>年度</a:t>
                      </a:r>
                      <a:endParaRPr kumimoji="1" lang="en-US" altLang="ja-JP" sz="1400" dirty="0" smtClean="0"/>
                    </a:p>
                    <a:p>
                      <a:pPr algn="ctr">
                        <a:lnSpc>
                          <a:spcPts val="1200"/>
                        </a:lnSpc>
                      </a:pPr>
                      <a:r>
                        <a:rPr kumimoji="1" lang="en-US" altLang="ja-JP" sz="1400" dirty="0" smtClean="0"/>
                        <a:t>(H24)</a:t>
                      </a:r>
                      <a:endParaRPr kumimoji="1" lang="ja-JP" altLang="en-US" sz="1400" dirty="0"/>
                    </a:p>
                  </a:txBody>
                  <a:tcPr/>
                </a:tc>
                <a:tc>
                  <a:txBody>
                    <a:bodyPr/>
                    <a:lstStyle/>
                    <a:p>
                      <a:pPr algn="ctr">
                        <a:lnSpc>
                          <a:spcPts val="1200"/>
                        </a:lnSpc>
                      </a:pPr>
                      <a:r>
                        <a:rPr kumimoji="1" lang="en-US" altLang="ja-JP" sz="1400" dirty="0" smtClean="0"/>
                        <a:t>2013</a:t>
                      </a:r>
                      <a:r>
                        <a:rPr kumimoji="1" lang="ja-JP" altLang="en-US" sz="1400" dirty="0" smtClean="0"/>
                        <a:t>年度</a:t>
                      </a:r>
                      <a:endParaRPr kumimoji="1" lang="en-US" altLang="ja-JP" sz="1400" dirty="0" smtClean="0"/>
                    </a:p>
                    <a:p>
                      <a:pPr algn="ctr">
                        <a:lnSpc>
                          <a:spcPts val="1200"/>
                        </a:lnSpc>
                      </a:pPr>
                      <a:r>
                        <a:rPr kumimoji="1" lang="en-US" altLang="ja-JP" sz="1400" dirty="0" smtClean="0"/>
                        <a:t>(H25)</a:t>
                      </a:r>
                      <a:endParaRPr kumimoji="1" lang="ja-JP" altLang="en-US" sz="1400" dirty="0"/>
                    </a:p>
                  </a:txBody>
                  <a:tcPr/>
                </a:tc>
              </a:tr>
              <a:tr h="210333">
                <a:tc>
                  <a:txBody>
                    <a:bodyPr/>
                    <a:lstStyle/>
                    <a:p>
                      <a:pPr>
                        <a:lnSpc>
                          <a:spcPts val="1200"/>
                        </a:lnSpc>
                      </a:pPr>
                      <a:r>
                        <a:rPr kumimoji="1" lang="ja-JP" altLang="en-US" sz="1400" dirty="0" smtClean="0"/>
                        <a:t>大阪府</a:t>
                      </a:r>
                      <a:endParaRPr kumimoji="1" lang="ja-JP" altLang="en-US" sz="1400" dirty="0"/>
                    </a:p>
                  </a:txBody>
                  <a:tcPr/>
                </a:tc>
                <a:tc>
                  <a:txBody>
                    <a:bodyPr/>
                    <a:lstStyle/>
                    <a:p>
                      <a:pPr algn="r" fontAlgn="ctr">
                        <a:lnSpc>
                          <a:spcPts val="1200"/>
                        </a:lnSpc>
                      </a:pPr>
                      <a:r>
                        <a:rPr lang="en-US" altLang="ja-JP" sz="1400" b="0" i="0" u="none" strike="noStrike">
                          <a:solidFill>
                            <a:srgbClr val="000000"/>
                          </a:solidFill>
                          <a:effectLst/>
                          <a:latin typeface="Meiryo UI"/>
                        </a:rPr>
                        <a:t>1,188</a:t>
                      </a:r>
                    </a:p>
                  </a:txBody>
                  <a:tcPr marL="9525" marR="9525" marT="9525" marB="0" anchor="ctr"/>
                </a:tc>
                <a:tc>
                  <a:txBody>
                    <a:bodyPr/>
                    <a:lstStyle/>
                    <a:p>
                      <a:pPr algn="r" fontAlgn="ctr">
                        <a:lnSpc>
                          <a:spcPts val="1200"/>
                        </a:lnSpc>
                      </a:pPr>
                      <a:r>
                        <a:rPr lang="en-US" altLang="ja-JP" sz="1400" b="0" i="0" u="none" strike="noStrike">
                          <a:solidFill>
                            <a:srgbClr val="000000"/>
                          </a:solidFill>
                          <a:effectLst/>
                          <a:latin typeface="Meiryo UI"/>
                        </a:rPr>
                        <a:t>1,299</a:t>
                      </a:r>
                    </a:p>
                  </a:txBody>
                  <a:tcPr marL="9525" marR="9525" marT="9525" marB="0" anchor="ctr"/>
                </a:tc>
                <a:tc>
                  <a:txBody>
                    <a:bodyPr/>
                    <a:lstStyle/>
                    <a:p>
                      <a:pPr algn="r" fontAlgn="ctr">
                        <a:lnSpc>
                          <a:spcPts val="1200"/>
                        </a:lnSpc>
                      </a:pPr>
                      <a:r>
                        <a:rPr lang="en-US" altLang="ja-JP" sz="1400" b="0" i="0" u="none" strike="noStrike" dirty="0">
                          <a:solidFill>
                            <a:srgbClr val="000000"/>
                          </a:solidFill>
                          <a:effectLst/>
                          <a:latin typeface="Meiryo UI"/>
                        </a:rPr>
                        <a:t>1,524</a:t>
                      </a:r>
                    </a:p>
                  </a:txBody>
                  <a:tcPr marL="9525" marR="9525" marT="9525" marB="0" anchor="ctr"/>
                </a:tc>
                <a:tc>
                  <a:txBody>
                    <a:bodyPr/>
                    <a:lstStyle/>
                    <a:p>
                      <a:pPr algn="r" fontAlgn="ctr">
                        <a:lnSpc>
                          <a:spcPts val="1200"/>
                        </a:lnSpc>
                      </a:pPr>
                      <a:r>
                        <a:rPr lang="en-US" altLang="ja-JP" sz="1400" b="0" i="0" u="none" strike="noStrike" dirty="0">
                          <a:solidFill>
                            <a:srgbClr val="000000"/>
                          </a:solidFill>
                          <a:effectLst/>
                          <a:latin typeface="Meiryo UI"/>
                        </a:rPr>
                        <a:t>1,587</a:t>
                      </a:r>
                    </a:p>
                  </a:txBody>
                  <a:tcPr marL="9525" marR="9525" marT="9525" marB="0" anchor="ctr"/>
                </a:tc>
                <a:tc>
                  <a:txBody>
                    <a:bodyPr/>
                    <a:lstStyle/>
                    <a:p>
                      <a:pPr algn="r" fontAlgn="ctr">
                        <a:lnSpc>
                          <a:spcPts val="1200"/>
                        </a:lnSpc>
                      </a:pPr>
                      <a:r>
                        <a:rPr lang="en-US" altLang="ja-JP" sz="1400" b="0" i="0" u="none" strike="noStrike" dirty="0">
                          <a:solidFill>
                            <a:srgbClr val="000000"/>
                          </a:solidFill>
                          <a:effectLst/>
                          <a:latin typeface="Meiryo UI"/>
                        </a:rPr>
                        <a:t>1,908</a:t>
                      </a:r>
                    </a:p>
                  </a:txBody>
                  <a:tcPr marL="9525" marR="9525" marT="9525" marB="0" anchor="ctr"/>
                </a:tc>
                <a:tc>
                  <a:txBody>
                    <a:bodyPr/>
                    <a:lstStyle/>
                    <a:p>
                      <a:pPr algn="r" fontAlgn="ctr">
                        <a:lnSpc>
                          <a:spcPts val="1200"/>
                        </a:lnSpc>
                      </a:pPr>
                      <a:r>
                        <a:rPr lang="en-US" altLang="ja-JP" sz="1400" b="0" i="0" u="none" strike="noStrike" dirty="0">
                          <a:solidFill>
                            <a:srgbClr val="000000"/>
                          </a:solidFill>
                          <a:effectLst/>
                          <a:latin typeface="Meiryo UI"/>
                        </a:rPr>
                        <a:t>1,927</a:t>
                      </a:r>
                    </a:p>
                  </a:txBody>
                  <a:tcPr marL="9525" marR="9525" marT="9525" marB="0" anchor="ctr"/>
                </a:tc>
                <a:tc>
                  <a:txBody>
                    <a:bodyPr/>
                    <a:lstStyle/>
                    <a:p>
                      <a:pPr algn="r" fontAlgn="ctr">
                        <a:lnSpc>
                          <a:spcPts val="1200"/>
                        </a:lnSpc>
                      </a:pPr>
                      <a:r>
                        <a:rPr lang="en-US" altLang="ja-JP" sz="1400" b="0" i="0" u="none" strike="noStrike" dirty="0">
                          <a:solidFill>
                            <a:srgbClr val="000000"/>
                          </a:solidFill>
                          <a:effectLst/>
                          <a:latin typeface="Meiryo UI"/>
                        </a:rPr>
                        <a:t>2,077</a:t>
                      </a:r>
                    </a:p>
                  </a:txBody>
                  <a:tcPr marL="9525" marR="9525" marT="9525" marB="0" anchor="ctr"/>
                </a:tc>
              </a:tr>
              <a:tr h="210333">
                <a:tc>
                  <a:txBody>
                    <a:bodyPr/>
                    <a:lstStyle/>
                    <a:p>
                      <a:pPr>
                        <a:lnSpc>
                          <a:spcPts val="1200"/>
                        </a:lnSpc>
                      </a:pPr>
                      <a:r>
                        <a:rPr kumimoji="1" lang="ja-JP" altLang="en-US" sz="1400" dirty="0" smtClean="0"/>
                        <a:t>全国</a:t>
                      </a:r>
                      <a:endParaRPr kumimoji="1" lang="ja-JP" altLang="en-US" sz="1400" dirty="0"/>
                    </a:p>
                  </a:txBody>
                  <a:tcPr/>
                </a:tc>
                <a:tc>
                  <a:txBody>
                    <a:bodyPr/>
                    <a:lstStyle/>
                    <a:p>
                      <a:pPr algn="r" fontAlgn="ctr">
                        <a:lnSpc>
                          <a:spcPts val="1200"/>
                        </a:lnSpc>
                      </a:pPr>
                      <a:r>
                        <a:rPr lang="en-US" altLang="ja-JP" sz="1400" b="0" i="0" u="none" strike="noStrike">
                          <a:solidFill>
                            <a:srgbClr val="000000"/>
                          </a:solidFill>
                          <a:effectLst/>
                          <a:latin typeface="Meiryo UI"/>
                        </a:rPr>
                        <a:t>9,215</a:t>
                      </a:r>
                    </a:p>
                  </a:txBody>
                  <a:tcPr marL="9525" marR="9525" marT="9525" marB="0" anchor="ctr"/>
                </a:tc>
                <a:tc>
                  <a:txBody>
                    <a:bodyPr/>
                    <a:lstStyle/>
                    <a:p>
                      <a:pPr algn="r" fontAlgn="ctr">
                        <a:lnSpc>
                          <a:spcPts val="1200"/>
                        </a:lnSpc>
                      </a:pPr>
                      <a:r>
                        <a:rPr lang="en-US" altLang="ja-JP" sz="1400" b="0" i="0" u="none" strike="noStrike">
                          <a:solidFill>
                            <a:srgbClr val="000000"/>
                          </a:solidFill>
                          <a:effectLst/>
                          <a:latin typeface="Meiryo UI"/>
                        </a:rPr>
                        <a:t>9,414</a:t>
                      </a:r>
                    </a:p>
                  </a:txBody>
                  <a:tcPr marL="9525" marR="9525" marT="9525" marB="0" anchor="ctr"/>
                </a:tc>
                <a:tc>
                  <a:txBody>
                    <a:bodyPr/>
                    <a:lstStyle/>
                    <a:p>
                      <a:pPr algn="r" fontAlgn="ctr">
                        <a:lnSpc>
                          <a:spcPts val="1200"/>
                        </a:lnSpc>
                      </a:pPr>
                      <a:r>
                        <a:rPr lang="en-US" altLang="ja-JP" sz="1400" b="0" i="0" u="none" strike="noStrike">
                          <a:solidFill>
                            <a:srgbClr val="000000"/>
                          </a:solidFill>
                          <a:effectLst/>
                          <a:latin typeface="Meiryo UI"/>
                        </a:rPr>
                        <a:t>10,437</a:t>
                      </a:r>
                    </a:p>
                  </a:txBody>
                  <a:tcPr marL="9525" marR="9525" marT="9525" marB="0" anchor="ctr"/>
                </a:tc>
                <a:tc>
                  <a:txBody>
                    <a:bodyPr/>
                    <a:lstStyle/>
                    <a:p>
                      <a:pPr algn="r" fontAlgn="ctr">
                        <a:lnSpc>
                          <a:spcPts val="1200"/>
                        </a:lnSpc>
                      </a:pPr>
                      <a:r>
                        <a:rPr lang="en-US" altLang="ja-JP" sz="1400" b="0" i="0" u="none" strike="noStrike" dirty="0">
                          <a:solidFill>
                            <a:srgbClr val="000000"/>
                          </a:solidFill>
                          <a:effectLst/>
                          <a:latin typeface="Meiryo UI"/>
                        </a:rPr>
                        <a:t>11,182</a:t>
                      </a:r>
                    </a:p>
                  </a:txBody>
                  <a:tcPr marL="9525" marR="9525" marT="9525" marB="0" anchor="ctr"/>
                </a:tc>
                <a:tc>
                  <a:txBody>
                    <a:bodyPr/>
                    <a:lstStyle/>
                    <a:p>
                      <a:pPr algn="r" fontAlgn="ctr">
                        <a:lnSpc>
                          <a:spcPts val="1200"/>
                        </a:lnSpc>
                      </a:pPr>
                      <a:r>
                        <a:rPr lang="en-US" altLang="ja-JP" sz="1400" b="0" i="0" u="none" strike="noStrike" dirty="0">
                          <a:solidFill>
                            <a:srgbClr val="000000"/>
                          </a:solidFill>
                          <a:effectLst/>
                          <a:latin typeface="Meiryo UI"/>
                        </a:rPr>
                        <a:t>12,399</a:t>
                      </a:r>
                    </a:p>
                  </a:txBody>
                  <a:tcPr marL="9525" marR="9525" marT="9525" marB="0" anchor="ctr"/>
                </a:tc>
                <a:tc>
                  <a:txBody>
                    <a:bodyPr/>
                    <a:lstStyle/>
                    <a:p>
                      <a:pPr algn="r" fontAlgn="ctr">
                        <a:lnSpc>
                          <a:spcPts val="1200"/>
                        </a:lnSpc>
                      </a:pPr>
                      <a:r>
                        <a:rPr lang="en-US" altLang="ja-JP" sz="1400" b="0" i="0" u="none" strike="noStrike" dirty="0" smtClean="0">
                          <a:solidFill>
                            <a:schemeClr val="tx1"/>
                          </a:solidFill>
                          <a:effectLst/>
                          <a:latin typeface="Meiryo UI"/>
                        </a:rPr>
                        <a:t>13,456</a:t>
                      </a:r>
                      <a:endParaRPr lang="en-US" altLang="ja-JP" sz="1400" b="0" i="0" u="none" strike="noStrike" dirty="0">
                        <a:solidFill>
                          <a:schemeClr val="tx1"/>
                        </a:solidFill>
                        <a:effectLst/>
                        <a:latin typeface="Meiryo UI"/>
                      </a:endParaRPr>
                    </a:p>
                  </a:txBody>
                  <a:tcPr marL="9525" marR="9525" marT="9525" marB="0" anchor="ctr"/>
                </a:tc>
                <a:tc>
                  <a:txBody>
                    <a:bodyPr/>
                    <a:lstStyle/>
                    <a:p>
                      <a:pPr algn="r" fontAlgn="ctr">
                        <a:lnSpc>
                          <a:spcPts val="1200"/>
                        </a:lnSpc>
                      </a:pPr>
                      <a:r>
                        <a:rPr lang="en-US" altLang="ja-JP" sz="1400" b="0" i="0" u="none" strike="noStrike" dirty="0">
                          <a:solidFill>
                            <a:srgbClr val="000000"/>
                          </a:solidFill>
                          <a:effectLst/>
                          <a:latin typeface="Meiryo UI"/>
                        </a:rPr>
                        <a:t>14,268</a:t>
                      </a:r>
                    </a:p>
                  </a:txBody>
                  <a:tcPr marL="9525" marR="9525" marT="9525" marB="0" anchor="ctr"/>
                </a:tc>
              </a:tr>
              <a:tr h="323371">
                <a:tc>
                  <a:txBody>
                    <a:bodyPr/>
                    <a:lstStyle/>
                    <a:p>
                      <a:pPr>
                        <a:lnSpc>
                          <a:spcPts val="1200"/>
                        </a:lnSpc>
                      </a:pPr>
                      <a:r>
                        <a:rPr kumimoji="1" lang="ja-JP" altLang="en-US" sz="1400" dirty="0" smtClean="0"/>
                        <a:t>全国に占める割合</a:t>
                      </a:r>
                      <a:endParaRPr kumimoji="1" lang="ja-JP" altLang="en-US" sz="1400" dirty="0"/>
                    </a:p>
                  </a:txBody>
                  <a:tcPr/>
                </a:tc>
                <a:tc>
                  <a:txBody>
                    <a:bodyPr/>
                    <a:lstStyle/>
                    <a:p>
                      <a:pPr algn="r" fontAlgn="ctr">
                        <a:lnSpc>
                          <a:spcPts val="1200"/>
                        </a:lnSpc>
                      </a:pPr>
                      <a:r>
                        <a:rPr lang="en-US" altLang="ja-JP" sz="1400" b="0" i="0" u="none" strike="noStrike" dirty="0">
                          <a:solidFill>
                            <a:srgbClr val="000000"/>
                          </a:solidFill>
                          <a:effectLst/>
                          <a:latin typeface="Meiryo UI"/>
                        </a:rPr>
                        <a:t>12.9%</a:t>
                      </a:r>
                    </a:p>
                  </a:txBody>
                  <a:tcPr marL="9525" marR="9525" marT="9525" marB="0" anchor="ctr"/>
                </a:tc>
                <a:tc>
                  <a:txBody>
                    <a:bodyPr/>
                    <a:lstStyle/>
                    <a:p>
                      <a:pPr algn="r" fontAlgn="ctr">
                        <a:lnSpc>
                          <a:spcPts val="1200"/>
                        </a:lnSpc>
                      </a:pPr>
                      <a:r>
                        <a:rPr lang="en-US" altLang="ja-JP" sz="1400" b="0" i="0" u="none" strike="noStrike">
                          <a:solidFill>
                            <a:srgbClr val="000000"/>
                          </a:solidFill>
                          <a:effectLst/>
                          <a:latin typeface="Meiryo UI"/>
                        </a:rPr>
                        <a:t>13.8%</a:t>
                      </a:r>
                    </a:p>
                  </a:txBody>
                  <a:tcPr marL="9525" marR="9525" marT="9525" marB="0" anchor="ctr"/>
                </a:tc>
                <a:tc>
                  <a:txBody>
                    <a:bodyPr/>
                    <a:lstStyle/>
                    <a:p>
                      <a:pPr algn="r" fontAlgn="ctr">
                        <a:lnSpc>
                          <a:spcPts val="1200"/>
                        </a:lnSpc>
                      </a:pPr>
                      <a:r>
                        <a:rPr lang="en-US" altLang="ja-JP" sz="1400" b="0" i="0" u="none" strike="noStrike" dirty="0">
                          <a:solidFill>
                            <a:srgbClr val="000000"/>
                          </a:solidFill>
                          <a:effectLst/>
                          <a:latin typeface="Meiryo UI"/>
                        </a:rPr>
                        <a:t>14.6%</a:t>
                      </a:r>
                    </a:p>
                  </a:txBody>
                  <a:tcPr marL="9525" marR="9525" marT="9525" marB="0" anchor="ctr"/>
                </a:tc>
                <a:tc>
                  <a:txBody>
                    <a:bodyPr/>
                    <a:lstStyle/>
                    <a:p>
                      <a:pPr algn="r" fontAlgn="ctr">
                        <a:lnSpc>
                          <a:spcPts val="1200"/>
                        </a:lnSpc>
                      </a:pPr>
                      <a:r>
                        <a:rPr lang="en-US" altLang="ja-JP" sz="1400" b="0" i="0" u="none" strike="noStrike" dirty="0">
                          <a:solidFill>
                            <a:srgbClr val="000000"/>
                          </a:solidFill>
                          <a:effectLst/>
                          <a:latin typeface="Meiryo UI"/>
                        </a:rPr>
                        <a:t>14.2%</a:t>
                      </a:r>
                    </a:p>
                  </a:txBody>
                  <a:tcPr marL="9525" marR="9525" marT="9525" marB="0" anchor="ctr"/>
                </a:tc>
                <a:tc>
                  <a:txBody>
                    <a:bodyPr/>
                    <a:lstStyle/>
                    <a:p>
                      <a:pPr algn="r" fontAlgn="ctr">
                        <a:lnSpc>
                          <a:spcPts val="1200"/>
                        </a:lnSpc>
                      </a:pPr>
                      <a:r>
                        <a:rPr lang="en-US" altLang="ja-JP" sz="1400" b="0" i="0" u="none" strike="noStrike" dirty="0">
                          <a:solidFill>
                            <a:srgbClr val="000000"/>
                          </a:solidFill>
                          <a:effectLst/>
                          <a:latin typeface="Meiryo UI"/>
                        </a:rPr>
                        <a:t>15.4%</a:t>
                      </a:r>
                    </a:p>
                  </a:txBody>
                  <a:tcPr marL="9525" marR="9525" marT="9525" marB="0" anchor="ctr"/>
                </a:tc>
                <a:tc>
                  <a:txBody>
                    <a:bodyPr/>
                    <a:lstStyle/>
                    <a:p>
                      <a:pPr algn="r" fontAlgn="ctr">
                        <a:lnSpc>
                          <a:spcPts val="1200"/>
                        </a:lnSpc>
                      </a:pPr>
                      <a:r>
                        <a:rPr lang="en-US" altLang="ja-JP" sz="1400" b="0" i="0" u="none" strike="noStrike" dirty="0" smtClean="0">
                          <a:solidFill>
                            <a:schemeClr val="tx1"/>
                          </a:solidFill>
                          <a:effectLst/>
                          <a:latin typeface="Meiryo UI"/>
                        </a:rPr>
                        <a:t>14.3%</a:t>
                      </a:r>
                      <a:endParaRPr lang="en-US" altLang="ja-JP" sz="1400" b="0" i="0" u="none" strike="noStrike" dirty="0">
                        <a:solidFill>
                          <a:schemeClr val="tx1"/>
                        </a:solidFill>
                        <a:effectLst/>
                        <a:latin typeface="Meiryo UI"/>
                      </a:endParaRPr>
                    </a:p>
                  </a:txBody>
                  <a:tcPr marL="9525" marR="9525" marT="9525" marB="0" anchor="ctr"/>
                </a:tc>
                <a:tc>
                  <a:txBody>
                    <a:bodyPr/>
                    <a:lstStyle/>
                    <a:p>
                      <a:pPr algn="r" fontAlgn="ctr">
                        <a:lnSpc>
                          <a:spcPts val="1200"/>
                        </a:lnSpc>
                      </a:pPr>
                      <a:r>
                        <a:rPr lang="en-US" altLang="ja-JP" sz="1400" b="0" i="0" u="none" strike="noStrike" dirty="0">
                          <a:solidFill>
                            <a:srgbClr val="000000"/>
                          </a:solidFill>
                          <a:effectLst/>
                          <a:latin typeface="Meiryo UI"/>
                        </a:rPr>
                        <a:t>14.6%</a:t>
                      </a:r>
                    </a:p>
                  </a:txBody>
                  <a:tcPr marL="9525" marR="9525" marT="9525" marB="0" anchor="ctr"/>
                </a:tc>
              </a:tr>
            </a:tbl>
          </a:graphicData>
        </a:graphic>
      </p:graphicFrame>
      <p:sp>
        <p:nvSpPr>
          <p:cNvPr id="17" name="テキスト ボックス 16"/>
          <p:cNvSpPr txBox="1"/>
          <p:nvPr/>
        </p:nvSpPr>
        <p:spPr>
          <a:xfrm>
            <a:off x="287523" y="2977788"/>
            <a:ext cx="8567166" cy="523220"/>
          </a:xfrm>
          <a:prstGeom prst="rect">
            <a:avLst/>
          </a:prstGeom>
          <a:noFill/>
        </p:spPr>
        <p:txBody>
          <a:bodyPr wrap="square" rtlCol="0">
            <a:spAutoFit/>
          </a:bodyPr>
          <a:lstStyle/>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■大阪から海外に留学する学生数　（</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ヶ月未満の留学を除く</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出典：大阪府府民文化部（資料提供：日本学生支援機構</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dirty="0">
              <a:solidFill>
                <a:prstClr val="black"/>
              </a:solidFill>
            </a:endParaRPr>
          </a:p>
        </p:txBody>
      </p:sp>
      <p:sp>
        <p:nvSpPr>
          <p:cNvPr id="6" name="テキスト ボックス 5"/>
          <p:cNvSpPr txBox="1"/>
          <p:nvPr/>
        </p:nvSpPr>
        <p:spPr>
          <a:xfrm>
            <a:off x="355258" y="4725144"/>
            <a:ext cx="8186821" cy="430887"/>
          </a:xfrm>
          <a:prstGeom prst="rect">
            <a:avLst/>
          </a:prstGeom>
          <a:noFill/>
        </p:spPr>
        <p:txBody>
          <a:bodyPr wrap="square" rtlCol="0">
            <a:spAutoFit/>
          </a:bodyPr>
          <a:lstStyle/>
          <a:p>
            <a:r>
              <a:rPr lang="ja-JP" altLang="en-US" sz="1100" dirty="0">
                <a:solidFill>
                  <a:prstClr val="black"/>
                </a:solidFill>
              </a:rPr>
              <a:t>＊　日本国内の大学等と諸外国の大学等との学生交流に関する協定等に基づき、教育又は研究等を目的として、海外の大学等（海外に所在する日本の大学等の分校は除く。）で留学を開始した日本人学生の</a:t>
            </a:r>
            <a:r>
              <a:rPr lang="ja-JP" altLang="en-US" sz="1100" dirty="0" smtClean="0">
                <a:solidFill>
                  <a:prstClr val="black"/>
                </a:solidFill>
              </a:rPr>
              <a:t>数</a:t>
            </a:r>
            <a:endParaRPr lang="ja-JP" altLang="en-US" sz="1200" dirty="0">
              <a:solidFill>
                <a:prstClr val="black"/>
              </a:solidFill>
            </a:endParaRPr>
          </a:p>
        </p:txBody>
      </p:sp>
      <p:sp>
        <p:nvSpPr>
          <p:cNvPr id="7" name="スライド番号プレースホルダー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36</a:t>
            </a:fld>
            <a:endParaRPr lang="ja-JP" altLang="en-US">
              <a:solidFill>
                <a:prstClr val="black">
                  <a:tint val="75000"/>
                </a:prstClr>
              </a:solidFill>
            </a:endParaRPr>
          </a:p>
        </p:txBody>
      </p:sp>
    </p:spTree>
    <p:extLst>
      <p:ext uri="{BB962C8B-B14F-4D97-AF65-F5344CB8AC3E}">
        <p14:creationId xmlns:p14="http://schemas.microsoft.com/office/powerpoint/2010/main" val="17033935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p:cNvSpPr/>
          <p:nvPr/>
        </p:nvSpPr>
        <p:spPr>
          <a:xfrm>
            <a:off x="35496" y="692696"/>
            <a:ext cx="9108504" cy="1570276"/>
          </a:xfrm>
          <a:prstGeom prst="roundRect">
            <a:avLst>
              <a:gd name="adj" fmla="val 8295"/>
            </a:avLst>
          </a:prstGeom>
          <a:noFill/>
          <a:ln w="12700" cap="flat" cmpd="sng" algn="ctr">
            <a:solidFill>
              <a:sysClr val="windowText" lastClr="000000"/>
            </a:solidFill>
            <a:prstDash val="solid"/>
          </a:ln>
          <a:effectLst/>
        </p:spPr>
        <p:txBody>
          <a:bodyPr rot="0" spcFirstLastPara="0" vert="horz" wrap="square" lIns="91440" tIns="45720" rIns="91440" bIns="45720" numCol="1" spcCol="0" rtlCol="0" fromWordArt="0" anchor="t" anchorCtr="0" forceAA="0" compatLnSpc="1">
            <a:prstTxWarp prst="textNoShape">
              <a:avLst/>
            </a:prstTxWarp>
            <a:spAutoFit/>
          </a:bodyPr>
          <a:lstStyle/>
          <a:p>
            <a:pPr marL="271463" marR="0" lvl="0" indent="-271463" algn="just" defTabSz="914400" eaLnBrk="1" fontAlgn="auto" latinLnBrk="0" hangingPunct="1">
              <a:lnSpc>
                <a:spcPct val="100000"/>
              </a:lnSpc>
              <a:spcBef>
                <a:spcPts val="0"/>
              </a:spcBef>
              <a:spcAft>
                <a:spcPts val="0"/>
              </a:spcAft>
              <a:buClrTx/>
              <a:buSzTx/>
              <a:buFontTx/>
              <a:buNone/>
              <a:tabLst/>
              <a:defRPr/>
            </a:pPr>
            <a:r>
              <a:rPr kumimoji="0" lang="en-US" altLang="ja-JP"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留学生の呼び込み</a:t>
            </a:r>
            <a:r>
              <a:rPr kumimoji="0" lang="en-US" altLang="ja-JP"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285750" lvl="0" indent="-285750" algn="just">
              <a:lnSpc>
                <a:spcPts val="2200"/>
              </a:lnSpc>
              <a:buFont typeface="Meiryo UI" panose="020B0604030504040204" pitchFamily="50" charset="-128"/>
              <a:buChar char="◇"/>
              <a:defRPr/>
            </a:pPr>
            <a:r>
              <a:rPr kumimoji="0" lang="ja-JP" altLang="en-US"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大阪府内の受入留学生数（高等教育</a:t>
            </a:r>
            <a:r>
              <a:rPr kumimoji="0" lang="ja-JP" altLang="en-US" kern="100" dirty="0">
                <a:latin typeface="Meiryo UI" panose="020B0604030504040204" pitchFamily="50" charset="-128"/>
                <a:ea typeface="Meiryo UI" panose="020B0604030504040204" pitchFamily="50" charset="-128"/>
                <a:cs typeface="Meiryo UI" panose="020B0604030504040204" pitchFamily="50" charset="-128"/>
              </a:rPr>
              <a:t>機関及び日本語</a:t>
            </a:r>
            <a:r>
              <a:rPr kumimoji="0" lang="ja-JP" altLang="en-US" kern="100" dirty="0" smtClean="0">
                <a:latin typeface="Meiryo UI" panose="020B0604030504040204" pitchFamily="50" charset="-128"/>
                <a:ea typeface="Meiryo UI" panose="020B0604030504040204" pitchFamily="50" charset="-128"/>
                <a:cs typeface="Meiryo UI" panose="020B0604030504040204" pitchFamily="50" charset="-128"/>
              </a:rPr>
              <a:t>学校）</a:t>
            </a:r>
            <a:r>
              <a:rPr kumimoji="0" lang="ja-JP" altLang="en-US"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は、</a:t>
            </a:r>
            <a:r>
              <a:rPr kumimoji="0" lang="en-US" altLang="ja-JP"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2011</a:t>
            </a:r>
            <a:r>
              <a:rPr kumimoji="0" lang="ja-JP" altLang="en-US"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en-US" altLang="ja-JP"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H23</a:t>
            </a:r>
            <a:r>
              <a:rPr kumimoji="0" lang="ja-JP" altLang="en-US"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）年以降</a:t>
            </a:r>
            <a:r>
              <a:rPr kumimoji="0" lang="ja-JP" altLang="en-US" kern="100" dirty="0">
                <a:latin typeface="Meiryo UI" panose="020B0604030504040204" pitchFamily="50" charset="-128"/>
                <a:ea typeface="Meiryo UI" panose="020B0604030504040204" pitchFamily="50" charset="-128"/>
                <a:cs typeface="Meiryo UI" panose="020B0604030504040204" pitchFamily="50" charset="-128"/>
              </a:rPr>
              <a:t>増加して</a:t>
            </a:r>
            <a:r>
              <a:rPr kumimoji="0" lang="ja-JP" altLang="en-US" kern="100" dirty="0" smtClean="0">
                <a:latin typeface="Meiryo UI" panose="020B0604030504040204" pitchFamily="50" charset="-128"/>
                <a:ea typeface="Meiryo UI" panose="020B0604030504040204" pitchFamily="50" charset="-128"/>
                <a:cs typeface="Meiryo UI" panose="020B0604030504040204" pitchFamily="50" charset="-128"/>
              </a:rPr>
              <a:t>おり、</a:t>
            </a:r>
            <a:r>
              <a:rPr kumimoji="0" lang="en-US" altLang="ja-JP" kern="100" noProof="0" dirty="0" smtClean="0">
                <a:latin typeface="Meiryo UI" panose="020B0604030504040204" pitchFamily="50" charset="-128"/>
                <a:ea typeface="Meiryo UI" panose="020B0604030504040204" pitchFamily="50" charset="-128"/>
                <a:cs typeface="Meiryo UI" panose="020B0604030504040204" pitchFamily="50" charset="-128"/>
              </a:rPr>
              <a:t>2014</a:t>
            </a:r>
            <a:r>
              <a:rPr kumimoji="0" lang="ja-JP" altLang="en-US"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年は全国</a:t>
            </a:r>
            <a:r>
              <a:rPr kumimoji="0" lang="en-US" altLang="ja-JP"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3</a:t>
            </a:r>
            <a:r>
              <a:rPr kumimoji="0" lang="ja-JP" altLang="en-US"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位。高等教育機関では全国</a:t>
            </a:r>
            <a:r>
              <a:rPr kumimoji="0" lang="en-US" altLang="ja-JP"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2</a:t>
            </a:r>
            <a:r>
              <a:rPr kumimoji="0" lang="ja-JP" altLang="en-US"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位。</a:t>
            </a:r>
            <a:endParaRPr kumimoji="0" lang="en-US" altLang="ja-JP" kern="100" dirty="0">
              <a:latin typeface="Meiryo UI" panose="020B0604030504040204" pitchFamily="50" charset="-128"/>
              <a:ea typeface="Meiryo UI" panose="020B0604030504040204" pitchFamily="50" charset="-128"/>
              <a:cs typeface="Meiryo UI" panose="020B0604030504040204" pitchFamily="50" charset="-128"/>
            </a:endParaRPr>
          </a:p>
          <a:p>
            <a:pPr marL="285750" lvl="0" indent="-285750" algn="just">
              <a:lnSpc>
                <a:spcPts val="2200"/>
              </a:lnSpc>
              <a:buFont typeface="Meiryo UI" panose="020B0604030504040204" pitchFamily="50" charset="-128"/>
              <a:buChar char="◇"/>
              <a:defRPr/>
            </a:pPr>
            <a:r>
              <a:rPr kumimoji="0" lang="ja-JP" altLang="en-US" kern="100" dirty="0" smtClean="0">
                <a:latin typeface="Meiryo UI" panose="020B0604030504040204" pitchFamily="50" charset="-128"/>
                <a:ea typeface="Meiryo UI" panose="020B0604030504040204" pitchFamily="50" charset="-128"/>
                <a:cs typeface="Meiryo UI" panose="020B0604030504040204" pitchFamily="50" charset="-128"/>
              </a:rPr>
              <a:t>高等教育機関に在籍する留学生を国</a:t>
            </a:r>
            <a:r>
              <a:rPr kumimoji="0" lang="ja-JP" altLang="en-US"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・地域別でみると、アジアからの留学生数が約</a:t>
            </a:r>
            <a:r>
              <a:rPr kumimoji="0" lang="en-US" altLang="ja-JP"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9</a:t>
            </a:r>
            <a:r>
              <a:rPr kumimoji="0" lang="ja-JP" altLang="en-US"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割を占める。中国・韓国・台湾に加え、近年はベトナムも増加。</a:t>
            </a:r>
            <a:endParaRPr kumimoji="0" lang="en-US" altLang="ja-JP"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4339" y="2742018"/>
            <a:ext cx="4608511" cy="492443"/>
          </a:xfrm>
          <a:prstGeom prst="rect">
            <a:avLst/>
          </a:prstGeom>
        </p:spPr>
        <p:txBody>
          <a:bodyPr wrap="square">
            <a:spAutoFit/>
          </a:bodyPr>
          <a:lstStyle/>
          <a:p>
            <a:pPr marL="177800" indent="-177800"/>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受入</a:t>
            </a:r>
            <a:r>
              <a:rPr lang="zh-CN" altLang="en-US" sz="1400" dirty="0" smtClean="0">
                <a:latin typeface="Meiryo UI" panose="020B0604030504040204" pitchFamily="50" charset="-128"/>
                <a:ea typeface="Meiryo UI" panose="020B0604030504040204" pitchFamily="50" charset="-128"/>
                <a:cs typeface="Meiryo UI" panose="020B0604030504040204" pitchFamily="50" charset="-128"/>
              </a:rPr>
              <a:t>留学生数</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日現在、高等教育機関及び日本語学校）</a:t>
            </a:r>
            <a:endParaRPr lang="en-US" altLang="zh-CN" sz="14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zh-CN" altLang="en-US" sz="1200" dirty="0" smtClean="0">
                <a:latin typeface="Meiryo UI" panose="020B0604030504040204" pitchFamily="50" charset="-128"/>
                <a:ea typeface="Meiryo UI" panose="020B0604030504040204" pitchFamily="50" charset="-128"/>
                <a:cs typeface="Meiryo UI" panose="020B0604030504040204" pitchFamily="50" charset="-128"/>
              </a:rPr>
              <a:t>（出典：日本学生支援機構「外国人留学生在籍状況調査結果」）</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1444971345"/>
              </p:ext>
            </p:extLst>
          </p:nvPr>
        </p:nvGraphicFramePr>
        <p:xfrm>
          <a:off x="140715" y="3434819"/>
          <a:ext cx="4437183" cy="2992246"/>
        </p:xfrm>
        <a:graphic>
          <a:graphicData uri="http://schemas.openxmlformats.org/drawingml/2006/table">
            <a:tbl>
              <a:tblPr firstRow="1" firstCol="1" bandRow="1"/>
              <a:tblGrid>
                <a:gridCol w="902893"/>
                <a:gridCol w="706858"/>
                <a:gridCol w="706858"/>
                <a:gridCol w="706858"/>
                <a:gridCol w="706858"/>
                <a:gridCol w="706858"/>
              </a:tblGrid>
              <a:tr h="445567">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ctr">
                        <a:lnSpc>
                          <a:spcPct val="100000"/>
                        </a:lnSpc>
                        <a:spcAft>
                          <a:spcPts val="0"/>
                        </a:spcAft>
                      </a:pPr>
                      <a:r>
                        <a:rPr lang="en-US"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ctr">
                        <a:lnSpc>
                          <a:spcPct val="100000"/>
                        </a:lnSpc>
                        <a:spcAft>
                          <a:spcPts val="0"/>
                        </a:spcAft>
                      </a:pPr>
                      <a:r>
                        <a:rPr lang="en-US" altLang="ja-JP"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2010</a:t>
                      </a:r>
                    </a:p>
                    <a:p>
                      <a:pPr algn="ctr">
                        <a:lnSpc>
                          <a:spcPct val="100000"/>
                        </a:lnSpc>
                        <a:spcAft>
                          <a:spcPts val="0"/>
                        </a:spcAft>
                      </a:pPr>
                      <a:r>
                        <a:rPr lang="en-US" altLang="ja-JP"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a:t>
                      </a:r>
                      <a:r>
                        <a:rPr lang="en-US"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22</a:t>
                      </a:r>
                      <a:r>
                        <a:rPr lang="ja-JP" altLang="en-US"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05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ctr">
                        <a:lnSpc>
                          <a:spcPct val="100000"/>
                        </a:lnSpc>
                        <a:spcAft>
                          <a:spcPts val="0"/>
                        </a:spcAft>
                      </a:pPr>
                      <a:r>
                        <a:rPr lang="en-US" altLang="ja-JP"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2011</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(H23</a:t>
                      </a:r>
                      <a:r>
                        <a:rPr lang="ja-JP" altLang="en-US"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2012</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(H24</a:t>
                      </a:r>
                      <a:r>
                        <a:rPr lang="ja-JP" altLang="en-US"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US" altLang="ja-JP"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2013</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(H25</a:t>
                      </a:r>
                      <a:r>
                        <a:rPr lang="ja-JP" altLang="en-US"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US" altLang="ja-JP"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2014</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(H26</a:t>
                      </a:r>
                      <a:r>
                        <a:rPr lang="ja-JP" altLang="en-US"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327164">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ctr">
                        <a:lnSpc>
                          <a:spcPct val="100000"/>
                        </a:lnSpc>
                        <a:spcAft>
                          <a:spcPts val="0"/>
                        </a:spcAft>
                      </a:pPr>
                      <a:r>
                        <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182563" indent="-182563" algn="ctr">
                        <a:tabLst>
                          <a:tab pos="92075" algn="l"/>
                        </a:tabLst>
                      </a:pPr>
                      <a:r>
                        <a:rPr kumimoji="1" lang="en-US" altLang="ja-JP" sz="1050" b="1"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11,982</a:t>
                      </a:r>
                      <a:endParaRPr kumimoji="1" lang="ja-JP" altLang="en-US" sz="1050" b="1" strike="noStrike"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182563" indent="-182563" algn="ctr">
                        <a:tabLst>
                          <a:tab pos="92075" algn="l"/>
                        </a:tabLst>
                      </a:pPr>
                      <a:r>
                        <a:rPr kumimoji="1" lang="en-US" altLang="ja-JP" sz="1050" b="1"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11,841</a:t>
                      </a:r>
                      <a:endParaRPr kumimoji="1" lang="ja-JP" altLang="en-US" sz="1050" b="1" strike="noStrike"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182563" indent="-182563" algn="ctr">
                        <a:tabLst>
                          <a:tab pos="92075" algn="l"/>
                        </a:tabLst>
                      </a:pPr>
                      <a:r>
                        <a:rPr kumimoji="1" lang="en-US" altLang="ja-JP" sz="1050" b="1"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12,133</a:t>
                      </a:r>
                      <a:endParaRPr kumimoji="1" lang="ja-JP" altLang="en-US" sz="1050" b="1" strike="noStrike"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indent="0" algn="ctr">
                        <a:tabLst/>
                      </a:pPr>
                      <a:r>
                        <a:rPr kumimoji="1" lang="en-US" altLang="ja-JP" sz="1050" b="1"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12,513</a:t>
                      </a:r>
                      <a:endParaRPr kumimoji="1" lang="ja-JP" altLang="en-US" sz="1050" b="1" strike="noStrike"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indent="0" algn="ctr">
                        <a:tabLst/>
                      </a:pPr>
                      <a:r>
                        <a:rPr kumimoji="1" lang="en-US" altLang="ja-JP" sz="1050" b="1"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13,588</a:t>
                      </a:r>
                      <a:endParaRPr kumimoji="1" lang="ja-JP" altLang="en-US" sz="1050" b="1" strike="noStrike"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r>
              <a:tr h="157554">
                <a:tc>
                  <a:txBody>
                    <a:bodyPr/>
                    <a:lstStyle/>
                    <a:p>
                      <a:pPr algn="r">
                        <a:lnSpc>
                          <a:spcPct val="100000"/>
                        </a:lnSpc>
                        <a:spcAft>
                          <a:spcPts val="0"/>
                        </a:spcAft>
                      </a:pP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うち</a:t>
                      </a: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r">
                        <a:lnSpc>
                          <a:spcPct val="100000"/>
                        </a:lnSpc>
                        <a:spcAft>
                          <a:spcPts val="0"/>
                        </a:spcAft>
                      </a:pP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高等教育機関</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05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10,791</a:t>
                      </a:r>
                      <a:endParaRPr lang="ja-JP" sz="105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05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10,325</a:t>
                      </a:r>
                      <a:endParaRPr lang="ja-JP" sz="105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10,521</a:t>
                      </a:r>
                      <a:endParaRPr lang="ja-JP" sz="105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10,533</a:t>
                      </a:r>
                      <a:endParaRPr lang="ja-JP" sz="105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kumimoji="1" lang="en-US" altLang="ja-JP" sz="1050" b="0" i="0" u="none" strike="noStrike" kern="12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10,853</a:t>
                      </a:r>
                      <a:endParaRPr lang="ja-JP" sz="105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171266">
                <a:tc>
                  <a:txBody>
                    <a:bodyPr/>
                    <a:lstStyle/>
                    <a:p>
                      <a:pPr algn="r">
                        <a:lnSpc>
                          <a:spcPct val="100000"/>
                        </a:lnSpc>
                        <a:spcAft>
                          <a:spcPts val="0"/>
                        </a:spcAft>
                      </a:pP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うち</a:t>
                      </a: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r">
                        <a:lnSpc>
                          <a:spcPct val="100000"/>
                        </a:lnSpc>
                        <a:spcAft>
                          <a:spcPts val="0"/>
                        </a:spcAft>
                      </a:pP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日本語学校</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1,191</a:t>
                      </a:r>
                      <a:endParaRPr lang="ja-JP" sz="105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1,516</a:t>
                      </a:r>
                      <a:endParaRPr lang="ja-JP" sz="105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1,612</a:t>
                      </a:r>
                      <a:endParaRPr lang="ja-JP" sz="105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1,980</a:t>
                      </a:r>
                      <a:endParaRPr lang="ja-JP" sz="105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2,735</a:t>
                      </a:r>
                      <a:endParaRPr lang="ja-JP" sz="105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334175">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ctr">
                        <a:lnSpc>
                          <a:spcPct val="100000"/>
                        </a:lnSpc>
                        <a:spcAft>
                          <a:spcPts val="0"/>
                        </a:spcAft>
                      </a:pPr>
                      <a:r>
                        <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東京都</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050" b="0" i="0" u="none" strike="noStrike" dirty="0">
                          <a:solidFill>
                            <a:srgbClr val="000000"/>
                          </a:solidFill>
                          <a:effectLst/>
                          <a:latin typeface="Meiryo UI"/>
                        </a:rPr>
                        <a:t>64,535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050" b="0" i="0" u="none" strike="noStrike" dirty="0" smtClean="0">
                          <a:solidFill>
                            <a:schemeClr val="tx1"/>
                          </a:solidFill>
                          <a:effectLst/>
                          <a:latin typeface="Meiryo UI"/>
                        </a:rPr>
                        <a:t>57,435</a:t>
                      </a:r>
                      <a:endParaRPr lang="en-US" altLang="ja-JP" sz="1050" b="0" i="0" u="none" strike="noStrike" dirty="0">
                        <a:solidFill>
                          <a:schemeClr val="tx1"/>
                        </a:solidFill>
                        <a:effectLst/>
                        <a:latin typeface="Meiryo U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050" b="0" i="0" u="none" strike="noStrike" dirty="0">
                          <a:solidFill>
                            <a:srgbClr val="000000"/>
                          </a:solidFill>
                          <a:effectLst/>
                          <a:latin typeface="Meiryo UI"/>
                        </a:rPr>
                        <a:t>56,782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050" b="0" i="0" u="none" strike="noStrike" dirty="0">
                          <a:solidFill>
                            <a:srgbClr val="000000"/>
                          </a:solidFill>
                          <a:effectLst/>
                          <a:latin typeface="Meiryo UI"/>
                        </a:rPr>
                        <a:t>60,515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050" b="0" i="0" u="none" strike="noStrike" dirty="0">
                          <a:solidFill>
                            <a:srgbClr val="000000"/>
                          </a:solidFill>
                          <a:effectLst/>
                          <a:latin typeface="Meiryo UI"/>
                        </a:rPr>
                        <a:t>69,903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334175">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ctr">
                        <a:lnSpc>
                          <a:spcPct val="100000"/>
                        </a:lnSpc>
                        <a:spcAft>
                          <a:spcPts val="0"/>
                        </a:spcAft>
                      </a:pPr>
                      <a:r>
                        <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福岡県</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050" b="0" i="0" u="none" strike="noStrike" dirty="0">
                          <a:solidFill>
                            <a:srgbClr val="000000"/>
                          </a:solidFill>
                          <a:effectLst/>
                          <a:latin typeface="Meiryo UI"/>
                        </a:rPr>
                        <a:t>11,642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050" b="0" i="0" u="none" strike="noStrike" dirty="0">
                          <a:solidFill>
                            <a:srgbClr val="000000"/>
                          </a:solidFill>
                          <a:effectLst/>
                          <a:latin typeface="Meiryo UI"/>
                        </a:rPr>
                        <a:t>12,478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050" b="0" i="0" u="none" strike="noStrike">
                          <a:solidFill>
                            <a:srgbClr val="000000"/>
                          </a:solidFill>
                          <a:effectLst/>
                          <a:latin typeface="Meiryo UI"/>
                        </a:rPr>
                        <a:t>12,115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050" b="0" i="0" u="none" strike="noStrike" dirty="0">
                          <a:solidFill>
                            <a:srgbClr val="000000"/>
                          </a:solidFill>
                          <a:effectLst/>
                          <a:latin typeface="Meiryo UI"/>
                        </a:rPr>
                        <a:t>13,707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050" b="0" i="0" u="none" strike="noStrike" dirty="0">
                          <a:solidFill>
                            <a:srgbClr val="000000"/>
                          </a:solidFill>
                          <a:effectLst/>
                          <a:latin typeface="Meiryo UI"/>
                        </a:rPr>
                        <a:t>14,252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334175">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ctr">
                        <a:lnSpc>
                          <a:spcPct val="100000"/>
                        </a:lnSpc>
                        <a:spcAft>
                          <a:spcPts val="0"/>
                        </a:spcAft>
                      </a:pPr>
                      <a:r>
                        <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愛知県</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050" b="0" i="0" u="none" strike="noStrike">
                          <a:solidFill>
                            <a:srgbClr val="000000"/>
                          </a:solidFill>
                          <a:effectLst/>
                          <a:latin typeface="Meiryo UI"/>
                        </a:rPr>
                        <a:t>7,783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050" b="0" i="0" u="none" strike="noStrike">
                          <a:solidFill>
                            <a:srgbClr val="000000"/>
                          </a:solidFill>
                          <a:effectLst/>
                          <a:latin typeface="Meiryo UI"/>
                        </a:rPr>
                        <a:t>7,537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050" b="0" i="0" u="none" strike="noStrike">
                          <a:solidFill>
                            <a:srgbClr val="000000"/>
                          </a:solidFill>
                          <a:effectLst/>
                          <a:latin typeface="Meiryo UI"/>
                        </a:rPr>
                        <a:t>7,447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050" b="0" i="0" u="none" strike="noStrike" dirty="0">
                          <a:solidFill>
                            <a:srgbClr val="000000"/>
                          </a:solidFill>
                          <a:effectLst/>
                          <a:latin typeface="Meiryo UI"/>
                        </a:rPr>
                        <a:t>7,074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050" b="0" i="0" u="none" strike="noStrike" dirty="0">
                          <a:solidFill>
                            <a:srgbClr val="000000"/>
                          </a:solidFill>
                          <a:effectLst/>
                          <a:latin typeface="Meiryo UI"/>
                        </a:rPr>
                        <a:t>7,494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334175">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ctr">
                        <a:lnSpc>
                          <a:spcPct val="100000"/>
                        </a:lnSpc>
                        <a:spcAft>
                          <a:spcPts val="0"/>
                        </a:spcAft>
                      </a:pPr>
                      <a:r>
                        <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京都府</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050" b="0" i="0" u="none" strike="noStrike">
                          <a:solidFill>
                            <a:srgbClr val="000000"/>
                          </a:solidFill>
                          <a:effectLst/>
                          <a:latin typeface="Meiryo UI"/>
                        </a:rPr>
                        <a:t>6,877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050" b="0" i="0" u="none" strike="noStrike">
                          <a:solidFill>
                            <a:srgbClr val="000000"/>
                          </a:solidFill>
                          <a:effectLst/>
                          <a:latin typeface="Meiryo UI"/>
                        </a:rPr>
                        <a:t>7,193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050" b="0" i="0" u="none" strike="noStrike">
                          <a:solidFill>
                            <a:srgbClr val="000000"/>
                          </a:solidFill>
                          <a:effectLst/>
                          <a:latin typeface="Meiryo UI"/>
                        </a:rPr>
                        <a:t>7,985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050" b="0" i="0" u="none" strike="noStrike" dirty="0">
                          <a:solidFill>
                            <a:srgbClr val="000000"/>
                          </a:solidFill>
                          <a:effectLst/>
                          <a:latin typeface="Meiryo UI"/>
                        </a:rPr>
                        <a:t>8,477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050" b="0" i="0" u="none" strike="noStrike" dirty="0">
                          <a:solidFill>
                            <a:srgbClr val="000000"/>
                          </a:solidFill>
                          <a:effectLst/>
                          <a:latin typeface="Meiryo UI"/>
                        </a:rPr>
                        <a:t>8,840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334175">
                <a:tc>
                  <a:txBody>
                    <a:bodyPr/>
                    <a:lstStyle/>
                    <a:p>
                      <a:pPr algn="ctr">
                        <a:lnSpc>
                          <a:spcPct val="100000"/>
                        </a:lnSpc>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全国</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r" rtl="0" fontAlgn="ctr"/>
                      <a:r>
                        <a:rPr lang="en-US" altLang="ja-JP" sz="1050" b="1" i="0" u="none" strike="noStrike">
                          <a:solidFill>
                            <a:srgbClr val="000000"/>
                          </a:solidFill>
                          <a:effectLst/>
                          <a:latin typeface="Meiryo UI"/>
                        </a:rPr>
                        <a:t>175,040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r" rtl="0" fontAlgn="ctr"/>
                      <a:r>
                        <a:rPr lang="en-US" altLang="ja-JP" sz="1050" b="1" i="0" u="none" strike="noStrike">
                          <a:solidFill>
                            <a:srgbClr val="000000"/>
                          </a:solidFill>
                          <a:effectLst/>
                          <a:latin typeface="Meiryo UI"/>
                        </a:rPr>
                        <a:t>163,697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r" rtl="0" fontAlgn="ctr"/>
                      <a:r>
                        <a:rPr lang="en-US" altLang="ja-JP" sz="1050" b="1" i="0" u="none" strike="noStrike">
                          <a:solidFill>
                            <a:srgbClr val="000000"/>
                          </a:solidFill>
                          <a:effectLst/>
                          <a:latin typeface="Meiryo UI"/>
                        </a:rPr>
                        <a:t>161,848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r" rtl="0" fontAlgn="ctr"/>
                      <a:r>
                        <a:rPr lang="en-US" altLang="ja-JP" sz="1050" b="1" i="0" u="none" strike="noStrike">
                          <a:solidFill>
                            <a:srgbClr val="000000"/>
                          </a:solidFill>
                          <a:effectLst/>
                          <a:latin typeface="Meiryo UI"/>
                        </a:rPr>
                        <a:t>168,145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r" rtl="0" fontAlgn="ctr"/>
                      <a:r>
                        <a:rPr lang="en-US" altLang="ja-JP" sz="1050" b="1" i="0" u="none" strike="noStrike" dirty="0">
                          <a:solidFill>
                            <a:srgbClr val="000000"/>
                          </a:solidFill>
                          <a:effectLst/>
                          <a:latin typeface="Meiryo UI"/>
                        </a:rPr>
                        <a:t>184,155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bl>
          </a:graphicData>
        </a:graphic>
      </p:graphicFrame>
      <p:sp>
        <p:nvSpPr>
          <p:cNvPr id="11" name="正方形/長方形 10"/>
          <p:cNvSpPr/>
          <p:nvPr/>
        </p:nvSpPr>
        <p:spPr>
          <a:xfrm>
            <a:off x="4331870" y="2742018"/>
            <a:ext cx="4608004" cy="677108"/>
          </a:xfrm>
          <a:prstGeom prst="rect">
            <a:avLst/>
          </a:prstGeom>
        </p:spPr>
        <p:txBody>
          <a:bodyPr wrap="square">
            <a:spAutoFit/>
          </a:bodyPr>
          <a:lstStyle/>
          <a:p>
            <a:pPr marL="177800" indent="-177800"/>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国・地域別</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の大阪府内高等教育機関受入留学生数</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日</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現在）</a:t>
            </a:r>
            <a:endParaRPr lang="en-US" altLang="zh-CN" sz="140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出典：大阪府府民文化部（資料提供：日本学生支援機構））</a:t>
            </a:r>
          </a:p>
        </p:txBody>
      </p:sp>
      <p:graphicFrame>
        <p:nvGraphicFramePr>
          <p:cNvPr id="12" name="表 11"/>
          <p:cNvGraphicFramePr>
            <a:graphicFrameLocks noGrp="1"/>
          </p:cNvGraphicFramePr>
          <p:nvPr>
            <p:extLst>
              <p:ext uri="{D42A27DB-BD31-4B8C-83A1-F6EECF244321}">
                <p14:modId xmlns:p14="http://schemas.microsoft.com/office/powerpoint/2010/main" val="3975556688"/>
              </p:ext>
            </p:extLst>
          </p:nvPr>
        </p:nvGraphicFramePr>
        <p:xfrm>
          <a:off x="4637651" y="3310345"/>
          <a:ext cx="4411749" cy="3056047"/>
        </p:xfrm>
        <a:graphic>
          <a:graphicData uri="http://schemas.openxmlformats.org/drawingml/2006/table">
            <a:tbl>
              <a:tblPr firstRow="1" firstCol="1" bandRow="1"/>
              <a:tblGrid>
                <a:gridCol w="253364"/>
                <a:gridCol w="720100"/>
                <a:gridCol w="687657"/>
                <a:gridCol w="687657"/>
                <a:gridCol w="687657"/>
                <a:gridCol w="687657"/>
                <a:gridCol w="687657"/>
              </a:tblGrid>
              <a:tr h="200423">
                <a:tc gridSpan="7">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ja-JP" sz="1200" kern="100" dirty="0">
                          <a:solidFill>
                            <a:schemeClr val="tx1"/>
                          </a:solidFill>
                          <a:effectLst/>
                          <a:latin typeface="HGPｺﾞｼｯｸE" pitchFamily="50" charset="-128"/>
                          <a:ea typeface="HGPｺﾞｼｯｸE" pitchFamily="50" charset="-128"/>
                          <a:cs typeface="Times New Roman"/>
                        </a:rPr>
                        <a:t>（人）</a:t>
                      </a:r>
                    </a:p>
                  </a:txBody>
                  <a:tcPr marL="68580" marR="68580" marT="0" marB="0">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400847">
                <a:tc gridSpan="2">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just">
                        <a:lnSpc>
                          <a:spcPct val="100000"/>
                        </a:lnSpc>
                        <a:spcAft>
                          <a:spcPts val="0"/>
                        </a:spcAft>
                      </a:pPr>
                      <a:r>
                        <a:rPr lang="en-US"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ctr">
                        <a:lnSpc>
                          <a:spcPct val="100000"/>
                        </a:lnSpc>
                        <a:spcAft>
                          <a:spcPts val="0"/>
                        </a:spcAft>
                      </a:pP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2010</a:t>
                      </a:r>
                    </a:p>
                    <a:p>
                      <a:pPr algn="ctr">
                        <a:lnSpc>
                          <a:spcPct val="100000"/>
                        </a:lnSpc>
                        <a:spcAft>
                          <a:spcPts val="0"/>
                        </a:spcAft>
                      </a:pP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a:t>
                      </a:r>
                      <a:r>
                        <a:rPr 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22)</a:t>
                      </a:r>
                      <a:endPar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ctr">
                        <a:lnSpc>
                          <a:spcPct val="100000"/>
                        </a:lnSpc>
                        <a:spcAft>
                          <a:spcPts val="0"/>
                        </a:spcAft>
                      </a:pP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2011</a:t>
                      </a:r>
                    </a:p>
                    <a:p>
                      <a:pPr algn="ctr">
                        <a:lnSpc>
                          <a:spcPct val="100000"/>
                        </a:lnSpc>
                        <a:spcAft>
                          <a:spcPts val="0"/>
                        </a:spcAft>
                      </a:pP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a:t>
                      </a:r>
                      <a:r>
                        <a:rPr 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23</a:t>
                      </a: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ctr">
                        <a:lnSpc>
                          <a:spcPct val="100000"/>
                        </a:lnSpc>
                        <a:spcAft>
                          <a:spcPts val="0"/>
                        </a:spcAft>
                      </a:pP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2012</a:t>
                      </a:r>
                    </a:p>
                    <a:p>
                      <a:pPr algn="ctr">
                        <a:lnSpc>
                          <a:spcPct val="100000"/>
                        </a:lnSpc>
                        <a:spcAft>
                          <a:spcPts val="0"/>
                        </a:spcAft>
                      </a:pP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a:t>
                      </a:r>
                      <a:r>
                        <a:rPr 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endPar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2013</a:t>
                      </a:r>
                    </a:p>
                    <a:p>
                      <a:pPr algn="ctr">
                        <a:lnSpc>
                          <a:spcPct val="100000"/>
                        </a:lnSpc>
                        <a:spcAft>
                          <a:spcPts val="0"/>
                        </a:spcAft>
                      </a:pP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(H25)</a:t>
                      </a:r>
                      <a:endPar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ctr">
                        <a:lnSpc>
                          <a:spcPct val="100000"/>
                        </a:lnSpc>
                        <a:spcAft>
                          <a:spcPts val="0"/>
                        </a:spcAft>
                      </a:pP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2014</a:t>
                      </a:r>
                    </a:p>
                    <a:p>
                      <a:pPr algn="ctr">
                        <a:lnSpc>
                          <a:spcPct val="100000"/>
                        </a:lnSpc>
                        <a:spcAft>
                          <a:spcPts val="0"/>
                        </a:spcAft>
                      </a:pP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a:t>
                      </a:r>
                      <a:r>
                        <a:rPr 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00423">
                <a:tc gridSpan="2">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just">
                        <a:lnSpc>
                          <a:spcPct val="100000"/>
                        </a:lnSpc>
                        <a:spcAft>
                          <a:spcPts val="0"/>
                        </a:spcAft>
                      </a:pPr>
                      <a:r>
                        <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アジア</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9,683</a:t>
                      </a:r>
                      <a:endPar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9,422</a:t>
                      </a:r>
                      <a:endPar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9,456</a:t>
                      </a:r>
                      <a:endPar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9,487</a:t>
                      </a:r>
                      <a:endPar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9,704</a:t>
                      </a:r>
                      <a:endPar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200423">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just">
                        <a:lnSpc>
                          <a:spcPct val="100000"/>
                        </a:lnSpc>
                        <a:spcAft>
                          <a:spcPts val="0"/>
                        </a:spcAft>
                      </a:pPr>
                      <a:r>
                        <a:rPr lang="en-US" sz="1200" kern="100" dirty="0">
                          <a:solidFill>
                            <a:schemeClr val="tx1"/>
                          </a:solidFill>
                          <a:effectLst/>
                          <a:latin typeface="HGPｺﾞｼｯｸE" pitchFamily="50" charset="-128"/>
                          <a:ea typeface="HGPｺﾞｼｯｸE" pitchFamily="50" charset="-128"/>
                          <a:cs typeface="Times New Roman"/>
                        </a:rPr>
                        <a:t> </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just">
                        <a:lnSpc>
                          <a:spcPct val="100000"/>
                        </a:lnSpc>
                        <a:spcAft>
                          <a:spcPts val="0"/>
                        </a:spcAft>
                      </a:pPr>
                      <a:r>
                        <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中国</a:t>
                      </a: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7,000</a:t>
                      </a:r>
                      <a:endPar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6,722</a:t>
                      </a:r>
                      <a:endPar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6,688</a:t>
                      </a:r>
                      <a:endPar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6,704</a:t>
                      </a:r>
                      <a:endPar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6,517</a:t>
                      </a:r>
                      <a:endPar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r>
              <a:tr h="200423">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just">
                        <a:lnSpc>
                          <a:spcPct val="100000"/>
                        </a:lnSpc>
                        <a:spcAft>
                          <a:spcPts val="0"/>
                        </a:spcAft>
                      </a:pPr>
                      <a:r>
                        <a:rPr lang="en-US" sz="1200" kern="100" dirty="0">
                          <a:solidFill>
                            <a:schemeClr val="tx1"/>
                          </a:solidFill>
                          <a:effectLst/>
                          <a:latin typeface="HGPｺﾞｼｯｸE" pitchFamily="50" charset="-128"/>
                          <a:ea typeface="HGPｺﾞｼｯｸE" pitchFamily="50" charset="-128"/>
                          <a:cs typeface="Times New Roman"/>
                        </a:rPr>
                        <a:t> </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just">
                        <a:lnSpc>
                          <a:spcPct val="100000"/>
                        </a:lnSpc>
                        <a:spcAft>
                          <a:spcPts val="0"/>
                        </a:spcAft>
                      </a:pPr>
                      <a:r>
                        <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韓国</a:t>
                      </a: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1,185</a:t>
                      </a:r>
                      <a:endPar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1,067</a:t>
                      </a:r>
                      <a:endPar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1,072</a:t>
                      </a:r>
                      <a:endPar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1,007</a:t>
                      </a:r>
                      <a:endPar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974</a:t>
                      </a:r>
                      <a:endPar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r>
              <a:tr h="200423">
                <a:tc>
                  <a:txBody>
                    <a:bodyPr/>
                    <a:lstStyle/>
                    <a:p>
                      <a:pPr algn="just">
                        <a:lnSpc>
                          <a:spcPct val="100000"/>
                        </a:lnSpc>
                        <a:spcAft>
                          <a:spcPts val="0"/>
                        </a:spcAft>
                      </a:pP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just">
                        <a:lnSpc>
                          <a:spcPct val="100000"/>
                        </a:lnSpc>
                        <a:spcAft>
                          <a:spcPts val="0"/>
                        </a:spcAft>
                      </a:pPr>
                      <a:r>
                        <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台湾</a:t>
                      </a: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588</a:t>
                      </a:r>
                      <a:endPar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623</a:t>
                      </a:r>
                      <a:endPar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666</a:t>
                      </a:r>
                      <a:endPar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719</a:t>
                      </a:r>
                      <a:endPar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748</a:t>
                      </a:r>
                      <a:endPar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r>
              <a:tr h="200423">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just">
                        <a:lnSpc>
                          <a:spcPct val="100000"/>
                        </a:lnSpc>
                        <a:spcAft>
                          <a:spcPts val="0"/>
                        </a:spcAft>
                      </a:pPr>
                      <a:r>
                        <a:rPr lang="en-US" sz="1200" kern="100" dirty="0">
                          <a:solidFill>
                            <a:schemeClr val="tx1"/>
                          </a:solidFill>
                          <a:effectLst/>
                          <a:latin typeface="HGPｺﾞｼｯｸE" pitchFamily="50" charset="-128"/>
                          <a:ea typeface="HGPｺﾞｼｯｸE" pitchFamily="50" charset="-128"/>
                          <a:cs typeface="Times New Roman"/>
                        </a:rPr>
                        <a:t> </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just">
                        <a:lnSpc>
                          <a:spcPct val="100000"/>
                        </a:lnSpc>
                        <a:spcAft>
                          <a:spcPts val="0"/>
                        </a:spcAft>
                      </a:pP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ベトナム</a:t>
                      </a:r>
                      <a:endPar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186</a:t>
                      </a:r>
                      <a:endPar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279</a:t>
                      </a:r>
                      <a:endPar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258</a:t>
                      </a:r>
                      <a:endPar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334</a:t>
                      </a:r>
                      <a:endPar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629</a:t>
                      </a:r>
                      <a:endParaRPr lang="ja-JP"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248552">
                <a:tc gridSpan="2">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just">
                        <a:lnSpc>
                          <a:spcPct val="100000"/>
                        </a:lnSpc>
                        <a:spcAft>
                          <a:spcPts val="0"/>
                        </a:spcAft>
                      </a:pPr>
                      <a:r>
                        <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ヨーロッパ</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429</a:t>
                      </a:r>
                      <a:endPar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372</a:t>
                      </a:r>
                      <a:endPar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442</a:t>
                      </a:r>
                      <a:endPar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467</a:t>
                      </a:r>
                      <a:endPar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519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00685">
                <a:tc gridSpan="2">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just">
                        <a:lnSpc>
                          <a:spcPct val="100000"/>
                        </a:lnSpc>
                        <a:spcAft>
                          <a:spcPts val="0"/>
                        </a:spcAft>
                      </a:pPr>
                      <a:r>
                        <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中近東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107</a:t>
                      </a:r>
                      <a:endPar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104</a:t>
                      </a:r>
                      <a:endPar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125</a:t>
                      </a:r>
                      <a:endPar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119</a:t>
                      </a:r>
                      <a:endPar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116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00685">
                <a:tc gridSpan="2">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just">
                        <a:lnSpc>
                          <a:spcPct val="100000"/>
                        </a:lnSpc>
                        <a:spcAft>
                          <a:spcPts val="0"/>
                        </a:spcAft>
                      </a:pPr>
                      <a:r>
                        <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アフリカ</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59</a:t>
                      </a:r>
                      <a:endPar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49</a:t>
                      </a:r>
                      <a:endPar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46</a:t>
                      </a:r>
                      <a:endPar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47</a:t>
                      </a:r>
                      <a:endPar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64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00685">
                <a:tc gridSpan="2">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just">
                        <a:lnSpc>
                          <a:spcPct val="100000"/>
                        </a:lnSpc>
                        <a:spcAft>
                          <a:spcPts val="0"/>
                        </a:spcAft>
                      </a:pPr>
                      <a:r>
                        <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オセアニア</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68</a:t>
                      </a:r>
                      <a:endPar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59</a:t>
                      </a:r>
                      <a:endPar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a:t>
                      </a:r>
                      <a:endPar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47</a:t>
                      </a:r>
                      <a:endPar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46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00685">
                <a:tc gridSpan="2">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just">
                        <a:lnSpc>
                          <a:spcPct val="100000"/>
                        </a:lnSpc>
                        <a:spcAft>
                          <a:spcPts val="0"/>
                        </a:spcAft>
                      </a:pPr>
                      <a:r>
                        <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北米</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364</a:t>
                      </a:r>
                      <a:endPar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250</a:t>
                      </a:r>
                      <a:endPar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333</a:t>
                      </a:r>
                      <a:endPar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294</a:t>
                      </a:r>
                      <a:endPar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312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00685">
                <a:tc gridSpan="2">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just">
                        <a:lnSpc>
                          <a:spcPct val="100000"/>
                        </a:lnSpc>
                        <a:spcAft>
                          <a:spcPts val="0"/>
                        </a:spcAft>
                      </a:pPr>
                      <a:r>
                        <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中南米</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81</a:t>
                      </a:r>
                      <a:endPar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69</a:t>
                      </a:r>
                      <a:endPar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69</a:t>
                      </a:r>
                      <a:endPar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72</a:t>
                      </a:r>
                      <a:endPar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92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00685">
                <a:tc gridSpan="2">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ctr">
                        <a:lnSpc>
                          <a:spcPct val="100000"/>
                        </a:lnSpc>
                        <a:spcAft>
                          <a:spcPts val="0"/>
                        </a:spcAft>
                      </a:pPr>
                      <a:r>
                        <a:rPr lang="ja-JP" sz="11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計</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endParaRPr kumimoji="1" lang="ja-JP" altLang="en-US"/>
                    </a:p>
                  </a:txBody>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1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10,791</a:t>
                      </a:r>
                      <a:endParaRPr lang="ja-JP" sz="11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1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10,325</a:t>
                      </a:r>
                      <a:endParaRPr lang="ja-JP" sz="11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11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10,521</a:t>
                      </a:r>
                      <a:endParaRPr lang="ja-JP" sz="11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r">
                        <a:lnSpc>
                          <a:spcPct val="100000"/>
                        </a:lnSpc>
                        <a:spcAft>
                          <a:spcPts val="0"/>
                        </a:spcAft>
                      </a:pPr>
                      <a:r>
                        <a:rPr lang="en-US" altLang="ja-JP" sz="11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10,533</a:t>
                      </a:r>
                      <a:endParaRPr lang="ja-JP" sz="11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r" fontAlgn="ctr"/>
                      <a:r>
                        <a:rPr lang="en-US" altLang="ja-JP" sz="11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10,853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bl>
          </a:graphicData>
        </a:graphic>
      </p:graphicFrame>
      <p:sp>
        <p:nvSpPr>
          <p:cNvPr id="14" name="テキスト ボックス 13"/>
          <p:cNvSpPr txBox="1"/>
          <p:nvPr/>
        </p:nvSpPr>
        <p:spPr>
          <a:xfrm>
            <a:off x="251520" y="148570"/>
            <a:ext cx="7272808"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cs typeface="Meiryo UI" panose="020B0604030504040204" pitchFamily="50" charset="-128"/>
              </a:rPr>
              <a:t>（２）</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外国人高度専門人材等の受入拡大</a:t>
            </a:r>
            <a:endPar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pPr/>
              <a:t>37</a:t>
            </a:fld>
            <a:endParaRPr kumimoji="1" lang="ja-JP" altLang="en-US"/>
          </a:p>
        </p:txBody>
      </p:sp>
      <p:cxnSp>
        <p:nvCxnSpPr>
          <p:cNvPr id="15" name="直線コネクタ 14"/>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テキスト ボックス 2"/>
          <p:cNvSpPr txBox="1"/>
          <p:nvPr/>
        </p:nvSpPr>
        <p:spPr>
          <a:xfrm>
            <a:off x="3779912" y="3212976"/>
            <a:ext cx="954107" cy="246221"/>
          </a:xfrm>
          <a:prstGeom prst="rect">
            <a:avLst/>
          </a:prstGeom>
          <a:noFill/>
        </p:spPr>
        <p:txBody>
          <a:bodyPr wrap="none" rtlCol="0">
            <a:spAutoFit/>
          </a:bodyPr>
          <a:lstStyle/>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（単位：人）</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04944604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p:cNvSpPr/>
          <p:nvPr/>
        </p:nvSpPr>
        <p:spPr>
          <a:xfrm>
            <a:off x="354525" y="44624"/>
            <a:ext cx="8562975" cy="1871424"/>
          </a:xfrm>
          <a:prstGeom prst="roundRect">
            <a:avLst>
              <a:gd name="adj" fmla="val 9052"/>
            </a:avLst>
          </a:prstGeom>
          <a:noFill/>
          <a:ln w="12700" cap="flat" cmpd="sng" algn="ctr">
            <a:solidFill>
              <a:sysClr val="windowText" lastClr="000000"/>
            </a:solidFill>
            <a:prstDash val="solid"/>
          </a:ln>
          <a:effectLst/>
        </p:spPr>
        <p:txBody>
          <a:bodyPr wrap="square">
            <a:spAutoFit/>
          </a:bodyPr>
          <a:lstStyle/>
          <a:p>
            <a:pPr marL="271463" marR="0" lvl="0" indent="-271463" algn="just" defTabSz="914400" eaLnBrk="1" fontAlgn="auto" latinLnBrk="0" hangingPunct="1">
              <a:lnSpc>
                <a:spcPct val="100000"/>
              </a:lnSpc>
              <a:spcBef>
                <a:spcPts val="0"/>
              </a:spcBef>
              <a:spcAft>
                <a:spcPts val="0"/>
              </a:spcAft>
              <a:buClrTx/>
              <a:buSzTx/>
              <a:buFontTx/>
              <a:buNone/>
              <a:tabLst/>
              <a:defRPr/>
            </a:pPr>
            <a:r>
              <a:rPr kumimoji="0" lang="en-US" altLang="ja-JP" sz="20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2000" kern="100" dirty="0" smtClean="0">
                <a:latin typeface="Meiryo UI" panose="020B0604030504040204" pitchFamily="50" charset="-128"/>
                <a:ea typeface="Meiryo UI" panose="020B0604030504040204" pitchFamily="50" charset="-128"/>
                <a:cs typeface="Meiryo UI" panose="020B0604030504040204" pitchFamily="50" charset="-128"/>
              </a:rPr>
              <a:t>留学生の就職</a:t>
            </a:r>
            <a:r>
              <a:rPr kumimoji="0" lang="en-US" altLang="ja-JP" sz="2000"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285750" indent="-285750" algn="just">
              <a:buFont typeface="Meiryo UI" panose="020B0604030504040204" pitchFamily="50" charset="-128"/>
              <a:buChar char="◇"/>
              <a:defRPr/>
            </a:pPr>
            <a:r>
              <a:rPr lang="ja-JP" altLang="en-US" dirty="0" smtClean="0">
                <a:solidFill>
                  <a:srgbClr val="000000"/>
                </a:solidFill>
                <a:latin typeface="メイリオ" pitchFamily="50" charset="-128"/>
                <a:ea typeface="メイリオ" pitchFamily="50" charset="-128"/>
                <a:cs typeface="メイリオ" pitchFamily="50" charset="-128"/>
              </a:rPr>
              <a:t>大阪府では「国際化</a:t>
            </a:r>
            <a:r>
              <a:rPr lang="ja-JP" altLang="en-US" dirty="0">
                <a:latin typeface="メイリオ" pitchFamily="50" charset="-128"/>
                <a:ea typeface="メイリオ" pitchFamily="50" charset="-128"/>
                <a:cs typeface="メイリオ" pitchFamily="50" charset="-128"/>
              </a:rPr>
              <a:t>戦略アクションプログラム」</a:t>
            </a:r>
            <a:r>
              <a:rPr kumimoji="0" lang="en-US" altLang="ja-JP" kern="100" dirty="0">
                <a:latin typeface="Meiryo UI" panose="020B0604030504040204" pitchFamily="50" charset="-128"/>
                <a:ea typeface="Meiryo UI" panose="020B0604030504040204" pitchFamily="50" charset="-128"/>
                <a:cs typeface="Meiryo UI" panose="020B0604030504040204" pitchFamily="50" charset="-128"/>
              </a:rPr>
              <a:t>(</a:t>
            </a:r>
            <a:r>
              <a:rPr kumimoji="0" lang="ja-JP" altLang="en-US" kern="100" dirty="0">
                <a:latin typeface="Meiryo UI" panose="020B0604030504040204" pitchFamily="50" charset="-128"/>
                <a:ea typeface="Meiryo UI" panose="020B0604030504040204" pitchFamily="50" charset="-128"/>
                <a:cs typeface="Meiryo UI" panose="020B0604030504040204" pitchFamily="50" charset="-128"/>
              </a:rPr>
              <a:t>Ｈ</a:t>
            </a:r>
            <a:r>
              <a:rPr kumimoji="0" lang="en-US" altLang="ja-JP" kern="100" dirty="0" smtClean="0">
                <a:latin typeface="Meiryo UI" panose="020B0604030504040204" pitchFamily="50" charset="-128"/>
                <a:ea typeface="Meiryo UI" panose="020B0604030504040204" pitchFamily="50" charset="-128"/>
                <a:cs typeface="Meiryo UI" panose="020B0604030504040204" pitchFamily="50" charset="-128"/>
              </a:rPr>
              <a:t>23.10</a:t>
            </a:r>
            <a:r>
              <a:rPr kumimoji="0" lang="ja-JP" altLang="en-US" kern="100" dirty="0" smtClean="0">
                <a:latin typeface="Meiryo UI" panose="020B0604030504040204" pitchFamily="50" charset="-128"/>
                <a:ea typeface="Meiryo UI" panose="020B0604030504040204" pitchFamily="50" charset="-128"/>
                <a:cs typeface="Meiryo UI" panose="020B0604030504040204" pitchFamily="50" charset="-128"/>
              </a:rPr>
              <a:t>策定</a:t>
            </a:r>
            <a:r>
              <a:rPr kumimoji="0" lang="en-US" altLang="ja-JP" kern="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メイリオ" pitchFamily="50" charset="-128"/>
                <a:ea typeface="メイリオ" pitchFamily="50" charset="-128"/>
                <a:cs typeface="メイリオ" pitchFamily="50" charset="-128"/>
              </a:rPr>
              <a:t>に基づき、外国人留学生の就労支援を実施。</a:t>
            </a:r>
            <a:endParaRPr lang="en-US" altLang="ja-JP" dirty="0" smtClean="0">
              <a:latin typeface="メイリオ" pitchFamily="50" charset="-128"/>
              <a:ea typeface="メイリオ" pitchFamily="50" charset="-128"/>
              <a:cs typeface="メイリオ" pitchFamily="50" charset="-128"/>
            </a:endParaRPr>
          </a:p>
          <a:p>
            <a:pPr marL="285750" indent="-285750" algn="just">
              <a:buFont typeface="Meiryo UI" panose="020B0604030504040204" pitchFamily="50" charset="-128"/>
              <a:buChar char="◇"/>
              <a:defRPr/>
            </a:pPr>
            <a:r>
              <a:rPr lang="ja-JP" altLang="ja-JP" dirty="0" smtClean="0">
                <a:solidFill>
                  <a:srgbClr val="000000"/>
                </a:solidFill>
                <a:latin typeface="メイリオ" pitchFamily="50" charset="-128"/>
                <a:ea typeface="メイリオ" pitchFamily="50" charset="-128"/>
                <a:cs typeface="メイリオ" pitchFamily="50" charset="-128"/>
              </a:rPr>
              <a:t>大阪府</a:t>
            </a:r>
            <a:r>
              <a:rPr lang="ja-JP" altLang="ja-JP" dirty="0">
                <a:solidFill>
                  <a:srgbClr val="000000"/>
                </a:solidFill>
                <a:latin typeface="メイリオ" pitchFamily="50" charset="-128"/>
                <a:ea typeface="メイリオ" pitchFamily="50" charset="-128"/>
                <a:cs typeface="メイリオ" pitchFamily="50" charset="-128"/>
              </a:rPr>
              <a:t>に所在する企業等</a:t>
            </a:r>
            <a:r>
              <a:rPr lang="ja-JP" altLang="ja-JP" dirty="0" smtClean="0">
                <a:solidFill>
                  <a:srgbClr val="000000"/>
                </a:solidFill>
                <a:latin typeface="メイリオ" pitchFamily="50" charset="-128"/>
                <a:ea typeface="メイリオ" pitchFamily="50" charset="-128"/>
                <a:cs typeface="メイリオ" pitchFamily="50" charset="-128"/>
              </a:rPr>
              <a:t>に</a:t>
            </a:r>
            <a:r>
              <a:rPr lang="ja-JP" altLang="en-US" dirty="0" smtClean="0">
                <a:solidFill>
                  <a:srgbClr val="000000"/>
                </a:solidFill>
                <a:latin typeface="メイリオ" pitchFamily="50" charset="-128"/>
                <a:ea typeface="メイリオ" pitchFamily="50" charset="-128"/>
                <a:cs typeface="メイリオ" pitchFamily="50" charset="-128"/>
              </a:rPr>
              <a:t>就職</a:t>
            </a:r>
            <a:r>
              <a:rPr lang="ja-JP" altLang="en-US" dirty="0">
                <a:solidFill>
                  <a:srgbClr val="000000"/>
                </a:solidFill>
                <a:latin typeface="メイリオ" pitchFamily="50" charset="-128"/>
                <a:ea typeface="メイリオ" pitchFamily="50" charset="-128"/>
                <a:cs typeface="メイリオ" pitchFamily="50" charset="-128"/>
              </a:rPr>
              <a:t>した留学生</a:t>
            </a:r>
            <a:r>
              <a:rPr lang="ja-JP" altLang="en-US" dirty="0" smtClean="0">
                <a:solidFill>
                  <a:srgbClr val="000000"/>
                </a:solidFill>
                <a:latin typeface="メイリオ" pitchFamily="50" charset="-128"/>
                <a:ea typeface="メイリオ" pitchFamily="50" charset="-128"/>
                <a:cs typeface="メイリオ" pitchFamily="50" charset="-128"/>
              </a:rPr>
              <a:t>は</a:t>
            </a:r>
            <a:r>
              <a:rPr lang="ja-JP" altLang="en-US" dirty="0">
                <a:latin typeface="メイリオ" pitchFamily="50" charset="-128"/>
                <a:ea typeface="メイリオ" pitchFamily="50" charset="-128"/>
                <a:cs typeface="メイリオ" pitchFamily="50" charset="-128"/>
              </a:rPr>
              <a:t>平成</a:t>
            </a:r>
            <a:r>
              <a:rPr lang="en-US" altLang="ja-JP" dirty="0">
                <a:latin typeface="メイリオ" pitchFamily="50" charset="-128"/>
                <a:ea typeface="メイリオ" pitchFamily="50" charset="-128"/>
                <a:cs typeface="メイリオ" pitchFamily="50" charset="-128"/>
              </a:rPr>
              <a:t>23</a:t>
            </a:r>
            <a:r>
              <a:rPr lang="ja-JP" altLang="en-US" dirty="0">
                <a:latin typeface="メイリオ" pitchFamily="50" charset="-128"/>
                <a:ea typeface="メイリオ" pitchFamily="50" charset="-128"/>
                <a:cs typeface="メイリオ" pitchFamily="50" charset="-128"/>
              </a:rPr>
              <a:t>年より増加を</a:t>
            </a:r>
            <a:r>
              <a:rPr lang="ja-JP" altLang="en-US" dirty="0" smtClean="0">
                <a:latin typeface="メイリオ" pitchFamily="50" charset="-128"/>
                <a:ea typeface="メイリオ" pitchFamily="50" charset="-128"/>
                <a:cs typeface="メイリオ" pitchFamily="50" charset="-128"/>
              </a:rPr>
              <a:t>続け、</a:t>
            </a:r>
            <a:r>
              <a:rPr lang="ja-JP" altLang="ja-JP" dirty="0">
                <a:latin typeface="メイリオ" pitchFamily="50" charset="-128"/>
                <a:ea typeface="メイリオ" pitchFamily="50" charset="-128"/>
                <a:cs typeface="メイリオ" pitchFamily="50" charset="-128"/>
              </a:rPr>
              <a:t>平成</a:t>
            </a:r>
            <a:r>
              <a:rPr lang="en-US" altLang="ja-JP" dirty="0">
                <a:latin typeface="メイリオ" pitchFamily="50" charset="-128"/>
                <a:ea typeface="メイリオ" pitchFamily="50" charset="-128"/>
                <a:cs typeface="メイリオ" pitchFamily="50" charset="-128"/>
              </a:rPr>
              <a:t>25</a:t>
            </a:r>
            <a:r>
              <a:rPr lang="ja-JP" altLang="en-US" dirty="0">
                <a:latin typeface="メイリオ" pitchFamily="50" charset="-128"/>
                <a:ea typeface="メイリオ" pitchFamily="50" charset="-128"/>
                <a:cs typeface="メイリオ" pitchFamily="50" charset="-128"/>
              </a:rPr>
              <a:t>年には</a:t>
            </a:r>
            <a:r>
              <a:rPr lang="en-US" altLang="ja-JP" dirty="0">
                <a:latin typeface="メイリオ" pitchFamily="50" charset="-128"/>
                <a:ea typeface="メイリオ" pitchFamily="50" charset="-128"/>
                <a:cs typeface="メイリオ" pitchFamily="50" charset="-128"/>
              </a:rPr>
              <a:t>1,084</a:t>
            </a:r>
            <a:r>
              <a:rPr lang="ja-JP" altLang="en-US" dirty="0" smtClean="0">
                <a:latin typeface="メイリオ" pitchFamily="50" charset="-128"/>
                <a:ea typeface="メイリオ" pitchFamily="50" charset="-128"/>
                <a:cs typeface="メイリオ" pitchFamily="50" charset="-128"/>
              </a:rPr>
              <a:t>人となった。都道府県別では、東京が圧倒的に多く、次いで大阪、神奈川、愛知と続く。</a:t>
            </a:r>
            <a:endParaRPr lang="ja-JP" altLang="en-US" dirty="0">
              <a:latin typeface="Arial" pitchFamily="34" charset="0"/>
              <a:ea typeface="ＭＳ Ｐゴシック" pitchFamily="50" charset="-128"/>
              <a:cs typeface="ＭＳ Ｐゴシック" pitchFamily="50" charset="-128"/>
            </a:endParaRPr>
          </a:p>
        </p:txBody>
      </p:sp>
      <p:sp>
        <p:nvSpPr>
          <p:cNvPr id="7" name="テキスト ボックス 6"/>
          <p:cNvSpPr txBox="1"/>
          <p:nvPr/>
        </p:nvSpPr>
        <p:spPr>
          <a:xfrm>
            <a:off x="179512" y="2545740"/>
            <a:ext cx="8433329" cy="523220"/>
          </a:xfrm>
          <a:prstGeom prst="rect">
            <a:avLst/>
          </a:prstGeom>
          <a:noFill/>
        </p:spPr>
        <p:txBody>
          <a:bodyPr wrap="square" rtlCol="0">
            <a:spAutoFit/>
          </a:bodyPr>
          <a:lstStyle/>
          <a:p>
            <a:pPr lvl="0" indent="133350" eaLnBrk="0" fontAlgn="base" hangingPunct="0">
              <a:spcBef>
                <a:spcPct val="0"/>
              </a:spcBef>
              <a:spcAft>
                <a:spcPct val="0"/>
              </a:spcAft>
            </a:pPr>
            <a:r>
              <a:rPr lang="ja-JP" altLang="en-US" sz="14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■就職先</a:t>
            </a:r>
            <a:r>
              <a:rPr lang="ja-JP" altLang="en-US"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企業等の所在地別許可人員の推移</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pPr lvl="0" indent="133350" eaLnBrk="0" fontAlgn="base" hangingPunct="0">
              <a:spcBef>
                <a:spcPct val="0"/>
              </a:spcBef>
              <a:spcAft>
                <a:spcPct val="0"/>
              </a:spcAft>
            </a:pPr>
            <a:r>
              <a:rPr lang="ja-JP" altLang="en-US"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出典</a:t>
            </a:r>
            <a:r>
              <a:rPr lang="ja-JP" altLang="en-US"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法務省入国管理局「平成</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25</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年における留学生の日本企業等への就職状況について」）</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pPr/>
              <a:t>38</a:t>
            </a:fld>
            <a:endParaRPr kumimoji="1" lang="ja-JP" altLang="en-US"/>
          </a:p>
        </p:txBody>
      </p:sp>
      <p:graphicFrame>
        <p:nvGraphicFramePr>
          <p:cNvPr id="3" name="表 2"/>
          <p:cNvGraphicFramePr>
            <a:graphicFrameLocks noGrp="1"/>
          </p:cNvGraphicFramePr>
          <p:nvPr>
            <p:extLst>
              <p:ext uri="{D42A27DB-BD31-4B8C-83A1-F6EECF244321}">
                <p14:modId xmlns:p14="http://schemas.microsoft.com/office/powerpoint/2010/main" val="2870719297"/>
              </p:ext>
            </p:extLst>
          </p:nvPr>
        </p:nvGraphicFramePr>
        <p:xfrm>
          <a:off x="899579" y="3284984"/>
          <a:ext cx="6538182" cy="2664295"/>
        </p:xfrm>
        <a:graphic>
          <a:graphicData uri="http://schemas.openxmlformats.org/drawingml/2006/table">
            <a:tbl>
              <a:tblPr/>
              <a:tblGrid>
                <a:gridCol w="934026"/>
                <a:gridCol w="934026"/>
                <a:gridCol w="934026"/>
                <a:gridCol w="934026"/>
                <a:gridCol w="934026"/>
                <a:gridCol w="934026"/>
                <a:gridCol w="934026"/>
              </a:tblGrid>
              <a:tr h="445777">
                <a:tc>
                  <a:txBody>
                    <a:bodyPr/>
                    <a:lstStyle/>
                    <a:p>
                      <a:pPr algn="ctr" rtl="0" fontAlgn="ctr"/>
                      <a:r>
                        <a:rPr lang="ja-JP" altLang="en-US" sz="1200" b="1" i="0" u="none" strike="noStrike" dirty="0">
                          <a:solidFill>
                            <a:srgbClr val="000000"/>
                          </a:solidFill>
                          <a:effectLst/>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rtl="0" fontAlgn="ctr"/>
                      <a:r>
                        <a:rPr lang="en-US" sz="1200" b="1" i="0" u="none" strike="noStrike" dirty="0">
                          <a:solidFill>
                            <a:srgbClr val="FFFFFF"/>
                          </a:solidFill>
                          <a:effectLst/>
                          <a:latin typeface="Calibri"/>
                        </a:rPr>
                        <a:t>2008</a:t>
                      </a:r>
                      <a:br>
                        <a:rPr lang="en-US" sz="1200" b="1" i="0" u="none" strike="noStrike" dirty="0">
                          <a:solidFill>
                            <a:srgbClr val="FFFFFF"/>
                          </a:solidFill>
                          <a:effectLst/>
                          <a:latin typeface="Calibri"/>
                        </a:rPr>
                      </a:br>
                      <a:r>
                        <a:rPr lang="en-US" sz="1200" b="1" i="0" u="none" strike="noStrike" dirty="0">
                          <a:solidFill>
                            <a:srgbClr val="FFFFFF"/>
                          </a:solidFill>
                          <a:effectLst/>
                          <a:latin typeface="Calibri"/>
                        </a:rPr>
                        <a:t>(H20</a:t>
                      </a:r>
                      <a:r>
                        <a:rPr lang="en-US" sz="1200" b="1" i="0" u="none" strike="noStrike" dirty="0" smtClean="0">
                          <a:solidFill>
                            <a:srgbClr val="FFFFFF"/>
                          </a:solidFill>
                          <a:effectLst/>
                          <a:latin typeface="Calibri"/>
                        </a:rPr>
                        <a:t>)</a:t>
                      </a:r>
                      <a:endParaRPr lang="ja-JP" altLang="en-US" sz="1200" b="1" i="0" u="none" strike="noStrike" dirty="0">
                        <a:solidFill>
                          <a:srgbClr val="FFFFFF"/>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rtl="0" fontAlgn="ctr"/>
                      <a:r>
                        <a:rPr lang="en-US" sz="1200" b="1" i="0" u="none" strike="noStrike" dirty="0">
                          <a:solidFill>
                            <a:srgbClr val="FFFFFF"/>
                          </a:solidFill>
                          <a:effectLst/>
                          <a:latin typeface="Calibri"/>
                        </a:rPr>
                        <a:t>2009</a:t>
                      </a:r>
                      <a:br>
                        <a:rPr lang="en-US" sz="1200" b="1" i="0" u="none" strike="noStrike" dirty="0">
                          <a:solidFill>
                            <a:srgbClr val="FFFFFF"/>
                          </a:solidFill>
                          <a:effectLst/>
                          <a:latin typeface="Calibri"/>
                        </a:rPr>
                      </a:br>
                      <a:r>
                        <a:rPr lang="en-US" sz="1200" b="1" i="0" u="none" strike="noStrike" dirty="0">
                          <a:solidFill>
                            <a:srgbClr val="FFFFFF"/>
                          </a:solidFill>
                          <a:effectLst/>
                          <a:latin typeface="Calibri"/>
                        </a:rPr>
                        <a:t>(H21</a:t>
                      </a:r>
                      <a:r>
                        <a:rPr lang="en-US" sz="1200" b="1" i="0" u="none" strike="noStrike" dirty="0" smtClean="0">
                          <a:solidFill>
                            <a:srgbClr val="FFFFFF"/>
                          </a:solidFill>
                          <a:effectLst/>
                          <a:latin typeface="Calibri"/>
                        </a:rPr>
                        <a:t>)</a:t>
                      </a:r>
                      <a:endParaRPr lang="ja-JP" altLang="en-US" sz="1200" b="1" i="0" u="none" strike="noStrike" dirty="0">
                        <a:solidFill>
                          <a:srgbClr val="FFFFFF"/>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rtl="0" fontAlgn="ctr"/>
                      <a:r>
                        <a:rPr lang="en-US" sz="1200" b="1" i="0" u="none" strike="noStrike" dirty="0">
                          <a:solidFill>
                            <a:srgbClr val="FFFFFF"/>
                          </a:solidFill>
                          <a:effectLst/>
                          <a:latin typeface="Calibri"/>
                        </a:rPr>
                        <a:t>2010</a:t>
                      </a:r>
                      <a:br>
                        <a:rPr lang="en-US" sz="1200" b="1" i="0" u="none" strike="noStrike" dirty="0">
                          <a:solidFill>
                            <a:srgbClr val="FFFFFF"/>
                          </a:solidFill>
                          <a:effectLst/>
                          <a:latin typeface="Calibri"/>
                        </a:rPr>
                      </a:br>
                      <a:r>
                        <a:rPr lang="en-US" sz="1200" b="1" i="0" u="none" strike="noStrike" dirty="0">
                          <a:solidFill>
                            <a:srgbClr val="FFFFFF"/>
                          </a:solidFill>
                          <a:effectLst/>
                          <a:latin typeface="Calibri"/>
                        </a:rPr>
                        <a:t>(H22</a:t>
                      </a:r>
                      <a:r>
                        <a:rPr lang="en-US" sz="1200" b="1" i="0" u="none" strike="noStrike" dirty="0" smtClean="0">
                          <a:solidFill>
                            <a:srgbClr val="FFFFFF"/>
                          </a:solidFill>
                          <a:effectLst/>
                          <a:latin typeface="Calibri"/>
                        </a:rPr>
                        <a:t>)</a:t>
                      </a:r>
                      <a:endParaRPr lang="ja-JP" altLang="en-US" sz="1200" b="1" i="0" u="none" strike="noStrike" dirty="0">
                        <a:solidFill>
                          <a:srgbClr val="FFFFFF"/>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rtl="0" fontAlgn="ctr"/>
                      <a:r>
                        <a:rPr lang="en-US" sz="1200" b="1" i="0" u="none" strike="noStrike" dirty="0">
                          <a:solidFill>
                            <a:srgbClr val="FFFFFF"/>
                          </a:solidFill>
                          <a:effectLst/>
                          <a:latin typeface="Calibri"/>
                        </a:rPr>
                        <a:t>2011</a:t>
                      </a:r>
                      <a:br>
                        <a:rPr lang="en-US" sz="1200" b="1" i="0" u="none" strike="noStrike" dirty="0">
                          <a:solidFill>
                            <a:srgbClr val="FFFFFF"/>
                          </a:solidFill>
                          <a:effectLst/>
                          <a:latin typeface="Calibri"/>
                        </a:rPr>
                      </a:br>
                      <a:r>
                        <a:rPr lang="en-US" sz="1200" b="1" i="0" u="none" strike="noStrike" dirty="0">
                          <a:solidFill>
                            <a:srgbClr val="FFFFFF"/>
                          </a:solidFill>
                          <a:effectLst/>
                          <a:latin typeface="Calibri"/>
                        </a:rPr>
                        <a:t>(H23</a:t>
                      </a:r>
                      <a:r>
                        <a:rPr lang="en-US" sz="1200" b="1" i="0" u="none" strike="noStrike" dirty="0" smtClean="0">
                          <a:solidFill>
                            <a:srgbClr val="FFFFFF"/>
                          </a:solidFill>
                          <a:effectLst/>
                          <a:latin typeface="Calibri"/>
                        </a:rPr>
                        <a:t>)</a:t>
                      </a:r>
                      <a:endParaRPr lang="ja-JP" altLang="en-US" sz="1200" b="1" i="0" u="none" strike="noStrike" dirty="0">
                        <a:solidFill>
                          <a:srgbClr val="FFFFFF"/>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rtl="0" fontAlgn="ctr"/>
                      <a:r>
                        <a:rPr lang="en-US" sz="1200" b="1" i="0" u="none" strike="noStrike" dirty="0">
                          <a:solidFill>
                            <a:srgbClr val="FFFFFF"/>
                          </a:solidFill>
                          <a:effectLst/>
                          <a:latin typeface="Calibri"/>
                        </a:rPr>
                        <a:t>2012</a:t>
                      </a:r>
                      <a:br>
                        <a:rPr lang="en-US" sz="1200" b="1" i="0" u="none" strike="noStrike" dirty="0">
                          <a:solidFill>
                            <a:srgbClr val="FFFFFF"/>
                          </a:solidFill>
                          <a:effectLst/>
                          <a:latin typeface="Calibri"/>
                        </a:rPr>
                      </a:br>
                      <a:r>
                        <a:rPr lang="en-US" sz="1200" b="1" i="0" u="none" strike="noStrike" dirty="0">
                          <a:solidFill>
                            <a:srgbClr val="FFFFFF"/>
                          </a:solidFill>
                          <a:effectLst/>
                          <a:latin typeface="Calibri"/>
                        </a:rPr>
                        <a:t>(H24</a:t>
                      </a:r>
                      <a:r>
                        <a:rPr lang="en-US" sz="1200" b="1" i="0" u="none" strike="noStrike" dirty="0" smtClean="0">
                          <a:solidFill>
                            <a:srgbClr val="FFFFFF"/>
                          </a:solidFill>
                          <a:effectLst/>
                          <a:latin typeface="Calibri"/>
                        </a:rPr>
                        <a:t>)</a:t>
                      </a:r>
                      <a:endParaRPr lang="ja-JP" altLang="en-US" sz="1200" b="1" i="0" u="none" strike="noStrike" dirty="0">
                        <a:solidFill>
                          <a:srgbClr val="FFFFFF"/>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rtl="0" fontAlgn="ctr"/>
                      <a:r>
                        <a:rPr lang="en-US" sz="1200" b="1" i="0" u="none" strike="noStrike" dirty="0">
                          <a:solidFill>
                            <a:srgbClr val="FFFFFF"/>
                          </a:solidFill>
                          <a:effectLst/>
                          <a:latin typeface="Calibri"/>
                        </a:rPr>
                        <a:t>2013</a:t>
                      </a:r>
                      <a:br>
                        <a:rPr lang="en-US" sz="1200" b="1" i="0" u="none" strike="noStrike" dirty="0">
                          <a:solidFill>
                            <a:srgbClr val="FFFFFF"/>
                          </a:solidFill>
                          <a:effectLst/>
                          <a:latin typeface="Calibri"/>
                        </a:rPr>
                      </a:br>
                      <a:r>
                        <a:rPr lang="en-US" sz="1200" b="1" i="0" u="none" strike="noStrike" dirty="0">
                          <a:solidFill>
                            <a:srgbClr val="FFFFFF"/>
                          </a:solidFill>
                          <a:effectLst/>
                          <a:latin typeface="Calibri"/>
                        </a:rPr>
                        <a:t>(H25</a:t>
                      </a:r>
                      <a:r>
                        <a:rPr lang="en-US" sz="1200" b="1" i="0" u="none" strike="noStrike" dirty="0" smtClean="0">
                          <a:solidFill>
                            <a:srgbClr val="FFFFFF"/>
                          </a:solidFill>
                          <a:effectLst/>
                          <a:latin typeface="Calibri"/>
                        </a:rPr>
                        <a:t>)</a:t>
                      </a:r>
                      <a:endParaRPr lang="ja-JP" altLang="en-US" sz="1200" b="1" i="0" u="none" strike="noStrike" dirty="0">
                        <a:solidFill>
                          <a:srgbClr val="FFFFFF"/>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r>
              <a:tr h="321374">
                <a:tc rowSpan="2">
                  <a:txBody>
                    <a:bodyPr/>
                    <a:lstStyle/>
                    <a:p>
                      <a:pPr algn="ctr" fontAlgn="ctr"/>
                      <a:r>
                        <a:rPr lang="ja-JP" altLang="en-US" sz="1200" b="1" i="0" u="none" strike="noStrike" dirty="0" smtClean="0">
                          <a:solidFill>
                            <a:srgbClr val="FFFFFF"/>
                          </a:solidFill>
                          <a:effectLst/>
                          <a:latin typeface="ＭＳ Ｐゴシック"/>
                        </a:rPr>
                        <a:t>大阪</a:t>
                      </a:r>
                      <a:endParaRPr lang="en-US" altLang="ja-JP" sz="1200" b="1" i="0" u="none" strike="noStrike" dirty="0" smtClean="0">
                        <a:solidFill>
                          <a:srgbClr val="FFFFFF"/>
                        </a:solidFill>
                        <a:effectLst/>
                        <a:latin typeface="ＭＳ Ｐゴシック"/>
                      </a:endParaRPr>
                    </a:p>
                    <a:p>
                      <a:pPr algn="ctr" fontAlgn="ctr"/>
                      <a:r>
                        <a:rPr lang="ja-JP" altLang="en-US" sz="1200" b="1" i="0" u="none" strike="noStrike" dirty="0" smtClean="0">
                          <a:solidFill>
                            <a:srgbClr val="FFFFFF"/>
                          </a:solidFill>
                          <a:effectLst/>
                          <a:latin typeface="ＭＳ Ｐゴシック"/>
                        </a:rPr>
                        <a:t>（全国比）</a:t>
                      </a:r>
                      <a:endParaRPr lang="ja-JP" altLang="en-US" sz="1200" b="1" i="0" u="none" strike="noStrike" dirty="0">
                        <a:solidFill>
                          <a:srgbClr val="FFFFFF"/>
                        </a:solidFill>
                        <a:effectLst/>
                        <a:latin typeface="ＭＳ Ｐゴシック"/>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rtl="0" fontAlgn="ctr"/>
                      <a:r>
                        <a:rPr lang="en-US" altLang="ja-JP" sz="1400" b="0" i="0" u="none" strike="noStrike" dirty="0">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1,003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5"/>
                    </a:solidFill>
                  </a:tcPr>
                </a:tc>
                <a:tc>
                  <a:txBody>
                    <a:bodyPr/>
                    <a:lstStyle/>
                    <a:p>
                      <a:pPr algn="r" rtl="0" fontAlgn="ctr"/>
                      <a:r>
                        <a:rPr lang="en-US" altLang="ja-JP" sz="1400" b="0" i="0" u="none" strike="noStrike" dirty="0">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855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5"/>
                    </a:solidFill>
                  </a:tcPr>
                </a:tc>
                <a:tc>
                  <a:txBody>
                    <a:bodyPr/>
                    <a:lstStyle/>
                    <a:p>
                      <a:pPr algn="r" rtl="0" fontAlgn="ctr"/>
                      <a:r>
                        <a:rPr lang="en-US" altLang="ja-JP" sz="1400" b="0" i="0" u="none" strike="noStrike" dirty="0">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694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5"/>
                    </a:solidFill>
                  </a:tcPr>
                </a:tc>
                <a:tc>
                  <a:txBody>
                    <a:bodyPr/>
                    <a:lstStyle/>
                    <a:p>
                      <a:pPr algn="r" rtl="0" fontAlgn="ctr"/>
                      <a:r>
                        <a:rPr lang="en-US" altLang="ja-JP" sz="1400" b="0" i="0" u="none" strike="noStrike" dirty="0">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832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5"/>
                    </a:solidFill>
                  </a:tcPr>
                </a:tc>
                <a:tc>
                  <a:txBody>
                    <a:bodyPr/>
                    <a:lstStyle/>
                    <a:p>
                      <a:pPr algn="r" rtl="0" fontAlgn="ctr"/>
                      <a:r>
                        <a:rPr lang="en-US" altLang="ja-JP" sz="1400" b="0" i="0" u="none" strike="noStrike" dirty="0">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970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5"/>
                    </a:solidFill>
                  </a:tcPr>
                </a:tc>
                <a:tc>
                  <a:txBody>
                    <a:bodyPr/>
                    <a:lstStyle/>
                    <a:p>
                      <a:pPr algn="r" rtl="0" fontAlgn="ctr"/>
                      <a:r>
                        <a:rPr lang="en-US" altLang="ja-JP" sz="1400" b="0" i="0" u="none" strike="noStrike" dirty="0">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1,084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5"/>
                    </a:solidFill>
                  </a:tcPr>
                </a:tc>
              </a:tr>
              <a:tr h="311008">
                <a:tc vMerge="1">
                  <a:txBody>
                    <a:bodyPr/>
                    <a:lstStyle/>
                    <a:p>
                      <a:endParaRPr kumimoji="1" lang="ja-JP" altLang="en-US"/>
                    </a:p>
                  </a:txBody>
                  <a:tcPr/>
                </a:tc>
                <a:tc>
                  <a:txBody>
                    <a:bodyPr/>
                    <a:lstStyle/>
                    <a:p>
                      <a:pPr algn="r" rtl="0" fontAlgn="ctr"/>
                      <a:r>
                        <a:rPr lang="en-US" altLang="ja-JP" sz="1400" b="0" i="0" u="none" strike="noStrike" dirty="0" smtClean="0">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(9.1)</a:t>
                      </a:r>
                      <a:endParaRPr lang="en-US" altLang="ja-JP" sz="1400" b="0" i="0" u="none" strike="noStrike" dirty="0">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5"/>
                    </a:solidFill>
                  </a:tcPr>
                </a:tc>
                <a:tc>
                  <a:txBody>
                    <a:bodyPr/>
                    <a:lstStyle/>
                    <a:p>
                      <a:pPr algn="r" rtl="0" fontAlgn="ctr"/>
                      <a:r>
                        <a:rPr lang="en-US" altLang="ja-JP" sz="1400" b="0" i="0" u="none" strike="noStrike" dirty="0" smtClean="0">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(8.9)</a:t>
                      </a:r>
                      <a:endParaRPr lang="en-US" altLang="ja-JP" sz="1400" b="0" i="0" u="none" strike="noStrike" dirty="0">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5"/>
                    </a:solidFill>
                  </a:tcPr>
                </a:tc>
                <a:tc>
                  <a:txBody>
                    <a:bodyPr/>
                    <a:lstStyle/>
                    <a:p>
                      <a:pPr algn="r" rtl="0" fontAlgn="ctr"/>
                      <a:r>
                        <a:rPr lang="en-US" altLang="ja-JP" sz="1400" b="0" i="0" u="none" strike="noStrike" dirty="0" smtClean="0">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(8.9)</a:t>
                      </a:r>
                      <a:endParaRPr lang="en-US" altLang="ja-JP" sz="1400" b="0" i="0" u="none" strike="noStrike" dirty="0">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5"/>
                    </a:solidFill>
                  </a:tcPr>
                </a:tc>
                <a:tc>
                  <a:txBody>
                    <a:bodyPr/>
                    <a:lstStyle/>
                    <a:p>
                      <a:pPr algn="r" rtl="0" fontAlgn="ctr"/>
                      <a:r>
                        <a:rPr lang="en-US" altLang="ja-JP" sz="1400" b="0" i="0" u="none" strike="noStrike" dirty="0" smtClean="0">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(9.7)</a:t>
                      </a:r>
                      <a:endParaRPr lang="en-US" altLang="ja-JP" sz="1400" b="0" i="0" u="none" strike="noStrike" dirty="0">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5"/>
                    </a:solidFill>
                  </a:tcPr>
                </a:tc>
                <a:tc>
                  <a:txBody>
                    <a:bodyPr/>
                    <a:lstStyle/>
                    <a:p>
                      <a:pPr algn="r" rtl="0" fontAlgn="ctr"/>
                      <a:r>
                        <a:rPr lang="en-US" altLang="ja-JP" sz="1400" b="0" i="0" u="none" strike="noStrike" dirty="0" smtClean="0">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(8.8)</a:t>
                      </a:r>
                      <a:endParaRPr lang="en-US" altLang="ja-JP" sz="1400" b="0" i="0" u="none" strike="noStrike" dirty="0">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5"/>
                    </a:solidFill>
                  </a:tcPr>
                </a:tc>
                <a:tc>
                  <a:txBody>
                    <a:bodyPr/>
                    <a:lstStyle/>
                    <a:p>
                      <a:pPr algn="r" rtl="0" fontAlgn="ctr"/>
                      <a:r>
                        <a:rPr lang="en-US" altLang="ja-JP" sz="1400" b="0" i="0" u="none" strike="noStrike" dirty="0" smtClean="0">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(9.3)</a:t>
                      </a:r>
                      <a:endParaRPr lang="en-US" altLang="ja-JP" sz="1400" b="0" i="0" u="none" strike="noStrike" dirty="0">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5"/>
                    </a:solidFill>
                  </a:tcPr>
                </a:tc>
              </a:tr>
              <a:tr h="269539">
                <a:tc>
                  <a:txBody>
                    <a:bodyPr/>
                    <a:lstStyle/>
                    <a:p>
                      <a:pPr algn="ctr" fontAlgn="t"/>
                      <a:r>
                        <a:rPr lang="ja-JP" altLang="en-US" sz="1200" b="1" i="0" u="none" strike="noStrike" dirty="0">
                          <a:solidFill>
                            <a:srgbClr val="FFFFFF"/>
                          </a:solidFill>
                          <a:effectLst/>
                          <a:latin typeface="ＭＳ Ｐゴシック"/>
                        </a:rPr>
                        <a:t>東京</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rtl="0" fontAlgn="ctr"/>
                      <a:r>
                        <a:rPr lang="en-US" altLang="ja-JP" sz="1400" b="0" i="0" u="none" strike="noStrike" dirty="0">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5,894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5,050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3,851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4,088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5,254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5,359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59173">
                <a:tc>
                  <a:txBody>
                    <a:bodyPr/>
                    <a:lstStyle/>
                    <a:p>
                      <a:pPr algn="ctr" fontAlgn="t"/>
                      <a:r>
                        <a:rPr lang="ja-JP" altLang="en-US" sz="1200" b="1" i="0" u="none" strike="noStrike" dirty="0">
                          <a:solidFill>
                            <a:srgbClr val="FFFFFF"/>
                          </a:solidFill>
                          <a:effectLst/>
                          <a:latin typeface="ＭＳ Ｐゴシック"/>
                        </a:rPr>
                        <a:t>神奈川</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rtl="0" fontAlgn="ctr"/>
                      <a:r>
                        <a:rPr lang="en-US" altLang="ja-JP" sz="1400" b="0" i="0" u="none" strike="noStrike" dirty="0">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576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626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474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488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596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759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69539">
                <a:tc>
                  <a:txBody>
                    <a:bodyPr/>
                    <a:lstStyle/>
                    <a:p>
                      <a:pPr algn="ctr" fontAlgn="t"/>
                      <a:r>
                        <a:rPr lang="ja-JP" altLang="en-US" sz="1200" b="1" i="0" u="none" strike="noStrike" dirty="0">
                          <a:solidFill>
                            <a:srgbClr val="FFFFFF"/>
                          </a:solidFill>
                          <a:effectLst/>
                          <a:latin typeface="ＭＳ Ｐゴシック"/>
                        </a:rPr>
                        <a:t>愛知</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rtl="0" fontAlgn="ctr"/>
                      <a:r>
                        <a:rPr lang="en-US" altLang="ja-JP" sz="1400" b="0" i="0" u="none" strike="noStrike" dirty="0">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675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518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371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450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667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622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59173">
                <a:tc>
                  <a:txBody>
                    <a:bodyPr/>
                    <a:lstStyle/>
                    <a:p>
                      <a:pPr algn="ctr" fontAlgn="t"/>
                      <a:r>
                        <a:rPr lang="ja-JP" altLang="en-US" sz="1200" b="1" i="0" u="none" strike="noStrike" dirty="0">
                          <a:solidFill>
                            <a:srgbClr val="FFFFFF"/>
                          </a:solidFill>
                          <a:effectLst/>
                          <a:latin typeface="ＭＳ Ｐゴシック"/>
                        </a:rPr>
                        <a:t>京都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rtl="0" fontAlgn="ctr"/>
                      <a:r>
                        <a:rPr lang="en-US" altLang="ja-JP" sz="1400" b="0" i="0" u="none" strike="noStrike" dirty="0">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186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117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161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187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238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289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69539">
                <a:tc>
                  <a:txBody>
                    <a:bodyPr/>
                    <a:lstStyle/>
                    <a:p>
                      <a:pPr algn="ctr" fontAlgn="t"/>
                      <a:r>
                        <a:rPr lang="ja-JP" altLang="en-US" sz="1200" b="1" i="0" u="none" strike="noStrike" dirty="0">
                          <a:solidFill>
                            <a:srgbClr val="FFFFFF"/>
                          </a:solidFill>
                          <a:effectLst/>
                          <a:latin typeface="ＭＳ Ｐゴシック"/>
                        </a:rPr>
                        <a:t>福岡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rtl="0" fontAlgn="ctr"/>
                      <a:r>
                        <a:rPr lang="en-US" altLang="ja-JP" sz="1400" b="0" i="0" u="none" strike="noStrike" dirty="0">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289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279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274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293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404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402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59173">
                <a:tc>
                  <a:txBody>
                    <a:bodyPr/>
                    <a:lstStyle/>
                    <a:p>
                      <a:pPr algn="ctr" fontAlgn="t"/>
                      <a:r>
                        <a:rPr lang="ja-JP" altLang="en-US" sz="1200" b="1" i="0" u="none" strike="noStrike" dirty="0">
                          <a:solidFill>
                            <a:srgbClr val="FFFFFF"/>
                          </a:solidFill>
                          <a:effectLst/>
                          <a:latin typeface="ＭＳ Ｐゴシック"/>
                        </a:rPr>
                        <a:t>全国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rtl="0" fontAlgn="ctr"/>
                      <a:r>
                        <a:rPr lang="en-US" altLang="ja-JP" sz="1400" b="1" i="0" u="none" strike="noStrike" dirty="0">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11,040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1" i="0" u="none" strike="noStrike" dirty="0">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9,584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1" i="0" u="none" strike="noStrike" dirty="0">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7,831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1" i="0" u="none" strike="noStrike" dirty="0">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8,586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1" i="0" u="none" strike="noStrike" dirty="0">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10,969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1" i="0" u="none" strike="noStrike" dirty="0">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11,647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
        <p:nvSpPr>
          <p:cNvPr id="4" name="テキスト ボックス 3"/>
          <p:cNvSpPr txBox="1"/>
          <p:nvPr/>
        </p:nvSpPr>
        <p:spPr>
          <a:xfrm>
            <a:off x="6156176" y="3018893"/>
            <a:ext cx="1584176" cy="261610"/>
          </a:xfrm>
          <a:prstGeom prst="rect">
            <a:avLst/>
          </a:prstGeom>
          <a:noFill/>
        </p:spPr>
        <p:txBody>
          <a:bodyPr wrap="square" rtlCol="0">
            <a:spAutoFit/>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（単位：人、％）</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87678858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p:cNvSpPr/>
          <p:nvPr/>
        </p:nvSpPr>
        <p:spPr>
          <a:xfrm>
            <a:off x="107504" y="45879"/>
            <a:ext cx="8928991" cy="3491686"/>
          </a:xfrm>
          <a:prstGeom prst="roundRect">
            <a:avLst>
              <a:gd name="adj" fmla="val 5923"/>
            </a:avLst>
          </a:prstGeom>
          <a:noFill/>
          <a:ln w="12700" cap="flat" cmpd="sng" algn="ctr">
            <a:solidFill>
              <a:sysClr val="windowText" lastClr="000000"/>
            </a:solidFill>
            <a:prstDash val="solid"/>
          </a:ln>
          <a:effectLst/>
        </p:spPr>
        <p:txBody>
          <a:bodyPr wrap="square" bIns="0">
            <a:spAutoFit/>
          </a:bodyPr>
          <a:lstStyle/>
          <a:p>
            <a:pPr marL="271463" lvl="0" indent="-271463" algn="just">
              <a:lnSpc>
                <a:spcPts val="2300"/>
              </a:lnSpc>
              <a:defRPr/>
            </a:pPr>
            <a:r>
              <a:rPr kumimoji="0" lang="en-US" altLang="ja-JP" sz="20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2000" kern="100" dirty="0">
                <a:latin typeface="Meiryo UI" panose="020B0604030504040204" pitchFamily="50" charset="-128"/>
                <a:ea typeface="Meiryo UI" panose="020B0604030504040204" pitchFamily="50" charset="-128"/>
                <a:cs typeface="Meiryo UI" panose="020B0604030504040204" pitchFamily="50" charset="-128"/>
              </a:rPr>
              <a:t>高度人材の受入状況</a:t>
            </a:r>
            <a:r>
              <a:rPr kumimoji="0" lang="en-US" altLang="ja-JP" sz="2000"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285750" marR="0" lvl="0" indent="-285750" algn="just" defTabSz="914400" eaLnBrk="1" fontAlgn="auto" latinLnBrk="0" hangingPunct="1">
              <a:lnSpc>
                <a:spcPts val="2100"/>
              </a:lnSpc>
              <a:spcBef>
                <a:spcPts val="0"/>
              </a:spcBef>
              <a:spcAft>
                <a:spcPts val="0"/>
              </a:spcAft>
              <a:buClrTx/>
              <a:buSzTx/>
              <a:buFont typeface="Meiryo UI" panose="020B0604030504040204" pitchFamily="50" charset="-128"/>
              <a:buChar char="◇"/>
              <a:tabLst/>
              <a:defRPr/>
            </a:pPr>
            <a:r>
              <a:rPr kumimoji="0" lang="ja-JP" altLang="en-US"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国内における外国人労働者</a:t>
            </a:r>
            <a:r>
              <a:rPr kumimoji="0" lang="ja-JP" altLang="en-US" kern="100" dirty="0" smtClean="0">
                <a:latin typeface="Meiryo UI" panose="020B0604030504040204" pitchFamily="50" charset="-128"/>
                <a:ea typeface="Meiryo UI" panose="020B0604030504040204" pitchFamily="50" charset="-128"/>
                <a:cs typeface="Meiryo UI" panose="020B0604030504040204" pitchFamily="50" charset="-128"/>
              </a:rPr>
              <a:t>数は約</a:t>
            </a:r>
            <a:r>
              <a:rPr kumimoji="0" lang="en-US" altLang="ja-JP" kern="100" dirty="0" smtClean="0">
                <a:latin typeface="Meiryo UI" panose="020B0604030504040204" pitchFamily="50" charset="-128"/>
                <a:ea typeface="Meiryo UI" panose="020B0604030504040204" pitchFamily="50" charset="-128"/>
                <a:cs typeface="Meiryo UI" panose="020B0604030504040204" pitchFamily="50" charset="-128"/>
              </a:rPr>
              <a:t>78.8</a:t>
            </a:r>
            <a:r>
              <a:rPr kumimoji="0" lang="ja-JP" altLang="en-US" kern="100" dirty="0" smtClean="0">
                <a:latin typeface="Meiryo UI" panose="020B0604030504040204" pitchFamily="50" charset="-128"/>
                <a:ea typeface="Meiryo UI" panose="020B0604030504040204" pitchFamily="50" charset="-128"/>
                <a:cs typeface="Meiryo UI" panose="020B0604030504040204" pitchFamily="50" charset="-128"/>
              </a:rPr>
              <a:t>万人とＨ</a:t>
            </a:r>
            <a:r>
              <a:rPr kumimoji="0" lang="en-US" altLang="ja-JP" kern="100" dirty="0" smtClean="0">
                <a:latin typeface="Meiryo UI" panose="020B0604030504040204" pitchFamily="50" charset="-128"/>
                <a:ea typeface="Meiryo UI" panose="020B0604030504040204" pitchFamily="50" charset="-128"/>
                <a:cs typeface="Meiryo UI" panose="020B0604030504040204" pitchFamily="50" charset="-128"/>
              </a:rPr>
              <a:t>26</a:t>
            </a:r>
            <a:r>
              <a:rPr kumimoji="0" lang="ja-JP" altLang="en-US" kern="100" dirty="0" smtClean="0">
                <a:latin typeface="Meiryo UI" panose="020B0604030504040204" pitchFamily="50" charset="-128"/>
                <a:ea typeface="Meiryo UI" panose="020B0604030504040204" pitchFamily="50" charset="-128"/>
                <a:cs typeface="Meiryo UI" panose="020B0604030504040204" pitchFamily="50" charset="-128"/>
              </a:rPr>
              <a:t>年過去最高を記録。</a:t>
            </a:r>
            <a:r>
              <a:rPr kumimoji="0" lang="ja-JP" altLang="en-US"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都道府県別では、東京都が</a:t>
            </a:r>
            <a:r>
              <a:rPr kumimoji="0" lang="en-US" altLang="ja-JP"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29.1</a:t>
            </a:r>
            <a:r>
              <a:rPr kumimoji="0" lang="ja-JP" altLang="en-US"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％を占めており、次いで愛知</a:t>
            </a:r>
            <a:r>
              <a:rPr kumimoji="0" lang="en-US" altLang="ja-JP"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10.7</a:t>
            </a:r>
            <a:r>
              <a:rPr kumimoji="0" lang="ja-JP" altLang="en-US"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％、神奈川</a:t>
            </a:r>
            <a:r>
              <a:rPr kumimoji="0" lang="en-US" altLang="ja-JP" kern="100" dirty="0" smtClean="0">
                <a:latin typeface="Meiryo UI" panose="020B0604030504040204" pitchFamily="50" charset="-128"/>
                <a:ea typeface="Meiryo UI" panose="020B0604030504040204" pitchFamily="50" charset="-128"/>
                <a:cs typeface="Meiryo UI" panose="020B0604030504040204" pitchFamily="50" charset="-128"/>
              </a:rPr>
              <a:t>6</a:t>
            </a:r>
            <a:r>
              <a:rPr kumimoji="0" lang="en-US" altLang="ja-JP"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.0</a:t>
            </a:r>
            <a:r>
              <a:rPr kumimoji="0" lang="ja-JP" altLang="en-US"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b="0" i="0" u="sng"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大阪</a:t>
            </a:r>
            <a:r>
              <a:rPr kumimoji="0" lang="en-US" altLang="ja-JP" b="0" i="0" u="sng"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5.1</a:t>
            </a:r>
            <a:r>
              <a:rPr kumimoji="0" lang="ja-JP" altLang="en-US" b="0" i="0" u="sng"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、静岡</a:t>
            </a:r>
            <a:r>
              <a:rPr kumimoji="0" lang="en-US" altLang="ja-JP" kern="100" dirty="0" smtClean="0">
                <a:latin typeface="Meiryo UI" panose="020B0604030504040204" pitchFamily="50" charset="-128"/>
                <a:ea typeface="Meiryo UI" panose="020B0604030504040204" pitchFamily="50" charset="-128"/>
                <a:cs typeface="Meiryo UI" panose="020B0604030504040204" pitchFamily="50" charset="-128"/>
              </a:rPr>
              <a:t>4</a:t>
            </a:r>
            <a:r>
              <a:rPr kumimoji="0" lang="en-US" altLang="ja-JP"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.8</a:t>
            </a:r>
            <a:r>
              <a:rPr kumimoji="0" lang="ja-JP" altLang="en-US"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％となっている。</a:t>
            </a:r>
            <a:r>
              <a:rPr kumimoji="0" lang="en-US" altLang="ja-JP" sz="1500"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(H26.10</a:t>
            </a:r>
            <a:r>
              <a:rPr kumimoji="0" lang="ja-JP" altLang="en-US" sz="1500" kern="100" dirty="0" smtClean="0">
                <a:latin typeface="Meiryo UI" panose="020B0604030504040204" pitchFamily="50" charset="-128"/>
                <a:ea typeface="Meiryo UI" panose="020B0604030504040204" pitchFamily="50" charset="-128"/>
                <a:cs typeface="Meiryo UI" panose="020B0604030504040204" pitchFamily="50" charset="-128"/>
              </a:rPr>
              <a:t>末現在</a:t>
            </a:r>
            <a:r>
              <a:rPr kumimoji="0" lang="en-US" altLang="ja-JP" sz="1500" kern="100" dirty="0" smtClean="0">
                <a:latin typeface="Meiryo UI" panose="020B0604030504040204" pitchFamily="50" charset="-128"/>
                <a:ea typeface="Meiryo UI" panose="020B0604030504040204" pitchFamily="50" charset="-128"/>
                <a:cs typeface="Meiryo UI" panose="020B0604030504040204" pitchFamily="50" charset="-128"/>
              </a:rPr>
              <a:t>)</a:t>
            </a:r>
          </a:p>
          <a:p>
            <a:pPr marL="285750" marR="0" lvl="0" indent="-285750" algn="just" defTabSz="914400" eaLnBrk="1" fontAlgn="auto" latinLnBrk="0" hangingPunct="1">
              <a:lnSpc>
                <a:spcPts val="2100"/>
              </a:lnSpc>
              <a:spcBef>
                <a:spcPts val="0"/>
              </a:spcBef>
              <a:spcAft>
                <a:spcPts val="0"/>
              </a:spcAft>
              <a:buClrTx/>
              <a:buSzTx/>
              <a:buFont typeface="Meiryo UI" panose="020B0604030504040204" pitchFamily="50" charset="-128"/>
              <a:buChar char="◇"/>
              <a:tabLst/>
              <a:defRPr/>
            </a:pPr>
            <a:r>
              <a:rPr kumimoji="0" lang="ja-JP" altLang="en-US" kern="100" dirty="0" smtClean="0">
                <a:latin typeface="Meiryo UI" panose="020B0604030504040204" pitchFamily="50" charset="-128"/>
                <a:ea typeface="Meiryo UI" panose="020B0604030504040204" pitchFamily="50" charset="-128"/>
                <a:cs typeface="Meiryo UI" panose="020B0604030504040204" pitchFamily="50" charset="-128"/>
              </a:rPr>
              <a:t>外国人労働者のうち、「専門的・技術的分野の在留資格」を持つ者は全国で</a:t>
            </a:r>
            <a:r>
              <a:rPr kumimoji="0" lang="en-US" altLang="ja-JP" kern="100" dirty="0" smtClean="0">
                <a:latin typeface="Meiryo UI" panose="020B0604030504040204" pitchFamily="50" charset="-128"/>
                <a:ea typeface="Meiryo UI" panose="020B0604030504040204" pitchFamily="50" charset="-128"/>
                <a:cs typeface="Meiryo UI" panose="020B0604030504040204" pitchFamily="50" charset="-128"/>
              </a:rPr>
              <a:t>14.7</a:t>
            </a:r>
            <a:r>
              <a:rPr kumimoji="0" lang="ja-JP" altLang="en-US" kern="100" dirty="0" smtClean="0">
                <a:latin typeface="Meiryo UI" panose="020B0604030504040204" pitchFamily="50" charset="-128"/>
                <a:ea typeface="Meiryo UI" panose="020B0604030504040204" pitchFamily="50" charset="-128"/>
                <a:cs typeface="Meiryo UI" panose="020B0604030504040204" pitchFamily="50" charset="-128"/>
              </a:rPr>
              <a:t>万人（</a:t>
            </a:r>
            <a:r>
              <a:rPr kumimoji="0" lang="en-US" altLang="ja-JP" kern="100" dirty="0" smtClean="0">
                <a:latin typeface="Meiryo UI" panose="020B0604030504040204" pitchFamily="50" charset="-128"/>
                <a:ea typeface="Meiryo UI" panose="020B0604030504040204" pitchFamily="50" charset="-128"/>
                <a:cs typeface="Meiryo UI" panose="020B0604030504040204" pitchFamily="50" charset="-128"/>
              </a:rPr>
              <a:t>18.7</a:t>
            </a:r>
            <a:r>
              <a:rPr kumimoji="0" lang="ja-JP" altLang="en-US" kern="100" dirty="0" smtClean="0">
                <a:latin typeface="Meiryo UI" panose="020B0604030504040204" pitchFamily="50" charset="-128"/>
                <a:ea typeface="Meiryo UI" panose="020B0604030504040204" pitchFamily="50" charset="-128"/>
                <a:cs typeface="Meiryo UI" panose="020B0604030504040204" pitchFamily="50" charset="-128"/>
              </a:rPr>
              <a:t>％）。都道府県</a:t>
            </a:r>
            <a:r>
              <a:rPr kumimoji="0" lang="ja-JP" altLang="en-US" kern="100" dirty="0">
                <a:latin typeface="Meiryo UI" panose="020B0604030504040204" pitchFamily="50" charset="-128"/>
                <a:ea typeface="Meiryo UI" panose="020B0604030504040204" pitchFamily="50" charset="-128"/>
                <a:cs typeface="Meiryo UI" panose="020B0604030504040204" pitchFamily="50" charset="-128"/>
              </a:rPr>
              <a:t>別で</a:t>
            </a:r>
            <a:r>
              <a:rPr kumimoji="0" lang="ja-JP" altLang="en-US" kern="100" dirty="0" smtClean="0">
                <a:latin typeface="Meiryo UI" panose="020B0604030504040204" pitchFamily="50" charset="-128"/>
                <a:ea typeface="Meiryo UI" panose="020B0604030504040204" pitchFamily="50" charset="-128"/>
                <a:cs typeface="Meiryo UI" panose="020B0604030504040204" pitchFamily="50" charset="-128"/>
              </a:rPr>
              <a:t>は、東京</a:t>
            </a:r>
            <a:r>
              <a:rPr kumimoji="0" lang="en-US" altLang="ja-JP" kern="100" dirty="0" smtClean="0">
                <a:latin typeface="Meiryo UI" panose="020B0604030504040204" pitchFamily="50" charset="-128"/>
                <a:ea typeface="Meiryo UI" panose="020B0604030504040204" pitchFamily="50" charset="-128"/>
                <a:cs typeface="Meiryo UI" panose="020B0604030504040204" pitchFamily="50" charset="-128"/>
              </a:rPr>
              <a:t>(75,144</a:t>
            </a:r>
            <a:r>
              <a:rPr kumimoji="0" lang="ja-JP" altLang="en-US" kern="100" dirty="0" smtClean="0">
                <a:latin typeface="Meiryo UI" panose="020B0604030504040204" pitchFamily="50" charset="-128"/>
                <a:ea typeface="Meiryo UI" panose="020B0604030504040204" pitchFamily="50" charset="-128"/>
                <a:cs typeface="Meiryo UI" panose="020B0604030504040204" pitchFamily="50" charset="-128"/>
              </a:rPr>
              <a:t>人</a:t>
            </a:r>
            <a:r>
              <a:rPr kumimoji="0" lang="en-US" altLang="ja-JP" kern="100" dirty="0" smtClean="0">
                <a:latin typeface="Meiryo UI" panose="020B0604030504040204" pitchFamily="50" charset="-128"/>
                <a:ea typeface="Meiryo UI" panose="020B0604030504040204" pitchFamily="50" charset="-128"/>
                <a:cs typeface="Meiryo UI" panose="020B0604030504040204" pitchFamily="50" charset="-128"/>
              </a:rPr>
              <a:t>)</a:t>
            </a:r>
            <a:r>
              <a:rPr kumimoji="0" lang="ja-JP" altLang="en-US" kern="100" dirty="0" err="1" smtClean="0">
                <a:latin typeface="Meiryo UI" panose="020B0604030504040204" pitchFamily="50" charset="-128"/>
                <a:ea typeface="Meiryo UI" panose="020B0604030504040204" pitchFamily="50" charset="-128"/>
                <a:cs typeface="Meiryo UI" panose="020B0604030504040204" pitchFamily="50" charset="-128"/>
              </a:rPr>
              <a:t>、</a:t>
            </a:r>
            <a:r>
              <a:rPr kumimoji="0" lang="ja-JP" altLang="en-US" u="sng" kern="100" dirty="0" smtClean="0">
                <a:latin typeface="Meiryo UI" panose="020B0604030504040204" pitchFamily="50" charset="-128"/>
                <a:ea typeface="Meiryo UI" panose="020B0604030504040204" pitchFamily="50" charset="-128"/>
                <a:cs typeface="Meiryo UI" panose="020B0604030504040204" pitchFamily="50" charset="-128"/>
              </a:rPr>
              <a:t>大阪</a:t>
            </a:r>
            <a:r>
              <a:rPr kumimoji="0" lang="en-US" altLang="ja-JP" u="sng" kern="100" dirty="0" smtClean="0">
                <a:latin typeface="Meiryo UI" panose="020B0604030504040204" pitchFamily="50" charset="-128"/>
                <a:ea typeface="Meiryo UI" panose="020B0604030504040204" pitchFamily="50" charset="-128"/>
                <a:cs typeface="Meiryo UI" panose="020B0604030504040204" pitchFamily="50" charset="-128"/>
              </a:rPr>
              <a:t>(9,759</a:t>
            </a:r>
            <a:r>
              <a:rPr kumimoji="0" lang="ja-JP" altLang="en-US" u="sng" kern="100" dirty="0" smtClean="0">
                <a:latin typeface="Meiryo UI" panose="020B0604030504040204" pitchFamily="50" charset="-128"/>
                <a:ea typeface="Meiryo UI" panose="020B0604030504040204" pitchFamily="50" charset="-128"/>
                <a:cs typeface="Meiryo UI" panose="020B0604030504040204" pitchFamily="50" charset="-128"/>
              </a:rPr>
              <a:t>人</a:t>
            </a:r>
            <a:r>
              <a:rPr kumimoji="0" lang="en-US" altLang="ja-JP" u="sng" kern="100" dirty="0" smtClean="0">
                <a:latin typeface="Meiryo UI" panose="020B0604030504040204" pitchFamily="50" charset="-128"/>
                <a:ea typeface="Meiryo UI" panose="020B0604030504040204" pitchFamily="50" charset="-128"/>
                <a:cs typeface="Meiryo UI" panose="020B0604030504040204" pitchFamily="50" charset="-128"/>
              </a:rPr>
              <a:t>)</a:t>
            </a:r>
            <a:r>
              <a:rPr kumimoji="0" lang="ja-JP" altLang="en-US" kern="100" dirty="0" err="1" smtClean="0">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kern="100" dirty="0" smtClean="0">
              <a:latin typeface="Meiryo UI" panose="020B0604030504040204" pitchFamily="50" charset="-128"/>
              <a:ea typeface="Meiryo UI" panose="020B0604030504040204" pitchFamily="50" charset="-128"/>
              <a:cs typeface="Meiryo UI" panose="020B0604030504040204" pitchFamily="50" charset="-128"/>
            </a:endParaRPr>
          </a:p>
          <a:p>
            <a:pPr marR="0" lvl="0" algn="just" defTabSz="914400" eaLnBrk="1" fontAlgn="auto" latinLnBrk="0" hangingPunct="1">
              <a:lnSpc>
                <a:spcPts val="2100"/>
              </a:lnSpc>
              <a:spcBef>
                <a:spcPts val="0"/>
              </a:spcBef>
              <a:spcAft>
                <a:spcPts val="0"/>
              </a:spcAft>
              <a:buClrTx/>
              <a:buSzTx/>
              <a:tabLst/>
              <a:defRPr/>
            </a:pPr>
            <a:r>
              <a:rPr kumimoji="0" lang="ja-JP" altLang="en-US" kern="100" dirty="0" smtClean="0">
                <a:latin typeface="Meiryo UI" panose="020B0604030504040204" pitchFamily="50" charset="-128"/>
                <a:ea typeface="Meiryo UI" panose="020B0604030504040204" pitchFamily="50" charset="-128"/>
                <a:cs typeface="Meiryo UI" panose="020B0604030504040204" pitchFamily="50" charset="-128"/>
              </a:rPr>
              <a:t>　　　神奈川</a:t>
            </a:r>
            <a:r>
              <a:rPr kumimoji="0" lang="en-US" altLang="ja-JP" kern="100" dirty="0" smtClean="0">
                <a:latin typeface="Meiryo UI" panose="020B0604030504040204" pitchFamily="50" charset="-128"/>
                <a:ea typeface="Meiryo UI" panose="020B0604030504040204" pitchFamily="50" charset="-128"/>
                <a:cs typeface="Meiryo UI" panose="020B0604030504040204" pitchFamily="50" charset="-128"/>
              </a:rPr>
              <a:t>(9,429</a:t>
            </a:r>
            <a:r>
              <a:rPr kumimoji="0" lang="ja-JP" altLang="en-US" kern="100" dirty="0" smtClean="0">
                <a:latin typeface="Meiryo UI" panose="020B0604030504040204" pitchFamily="50" charset="-128"/>
                <a:ea typeface="Meiryo UI" panose="020B0604030504040204" pitchFamily="50" charset="-128"/>
                <a:cs typeface="Meiryo UI" panose="020B0604030504040204" pitchFamily="50" charset="-128"/>
              </a:rPr>
              <a:t>人</a:t>
            </a:r>
            <a:r>
              <a:rPr kumimoji="0" lang="en-US" altLang="ja-JP" kern="100" dirty="0" smtClean="0">
                <a:latin typeface="Meiryo UI" panose="020B0604030504040204" pitchFamily="50" charset="-128"/>
                <a:ea typeface="Meiryo UI" panose="020B0604030504040204" pitchFamily="50" charset="-128"/>
                <a:cs typeface="Meiryo UI" panose="020B0604030504040204" pitchFamily="50" charset="-128"/>
              </a:rPr>
              <a:t>)</a:t>
            </a:r>
            <a:r>
              <a:rPr kumimoji="0" lang="ja-JP" altLang="en-US" kern="100" dirty="0" err="1" smtClean="0">
                <a:latin typeface="Meiryo UI" panose="020B0604030504040204" pitchFamily="50" charset="-128"/>
                <a:ea typeface="Meiryo UI" panose="020B0604030504040204" pitchFamily="50" charset="-128"/>
                <a:cs typeface="Meiryo UI" panose="020B0604030504040204" pitchFamily="50" charset="-128"/>
              </a:rPr>
              <a:t>、</a:t>
            </a:r>
            <a:r>
              <a:rPr kumimoji="0" lang="ja-JP" altLang="en-US" kern="100" dirty="0" smtClean="0">
                <a:latin typeface="Meiryo UI" panose="020B0604030504040204" pitchFamily="50" charset="-128"/>
                <a:ea typeface="Meiryo UI" panose="020B0604030504040204" pitchFamily="50" charset="-128"/>
                <a:cs typeface="Meiryo UI" panose="020B0604030504040204" pitchFamily="50" charset="-128"/>
              </a:rPr>
              <a:t>愛知</a:t>
            </a:r>
            <a:r>
              <a:rPr kumimoji="0" lang="en-US" altLang="ja-JP" kern="100" dirty="0" smtClean="0">
                <a:latin typeface="Meiryo UI" panose="020B0604030504040204" pitchFamily="50" charset="-128"/>
                <a:ea typeface="Meiryo UI" panose="020B0604030504040204" pitchFamily="50" charset="-128"/>
                <a:cs typeface="Meiryo UI" panose="020B0604030504040204" pitchFamily="50" charset="-128"/>
              </a:rPr>
              <a:t>(9,416</a:t>
            </a:r>
            <a:r>
              <a:rPr kumimoji="0" lang="ja-JP" altLang="en-US" kern="100" dirty="0" smtClean="0">
                <a:latin typeface="Meiryo UI" panose="020B0604030504040204" pitchFamily="50" charset="-128"/>
                <a:ea typeface="Meiryo UI" panose="020B0604030504040204" pitchFamily="50" charset="-128"/>
                <a:cs typeface="Meiryo UI" panose="020B0604030504040204" pitchFamily="50" charset="-128"/>
              </a:rPr>
              <a:t>人</a:t>
            </a:r>
            <a:r>
              <a:rPr kumimoji="0" lang="en-US" altLang="ja-JP" kern="100" dirty="0" smtClean="0">
                <a:latin typeface="Meiryo UI" panose="020B0604030504040204" pitchFamily="50" charset="-128"/>
                <a:ea typeface="Meiryo UI" panose="020B0604030504040204" pitchFamily="50" charset="-128"/>
                <a:cs typeface="Meiryo UI" panose="020B0604030504040204" pitchFamily="50" charset="-128"/>
              </a:rPr>
              <a:t>)</a:t>
            </a:r>
            <a:r>
              <a:rPr kumimoji="0" lang="ja-JP" altLang="en-US" kern="100" dirty="0" smtClean="0">
                <a:latin typeface="Meiryo UI" panose="020B0604030504040204" pitchFamily="50" charset="-128"/>
                <a:ea typeface="Meiryo UI" panose="020B0604030504040204" pitchFamily="50" charset="-128"/>
                <a:cs typeface="Meiryo UI" panose="020B0604030504040204" pitchFamily="50" charset="-128"/>
              </a:rPr>
              <a:t>と続く。</a:t>
            </a:r>
            <a:endParaRPr kumimoji="0" lang="en-US" altLang="ja-JP" kern="100" dirty="0" smtClean="0">
              <a:latin typeface="Meiryo UI" panose="020B0604030504040204" pitchFamily="50" charset="-128"/>
              <a:ea typeface="Meiryo UI" panose="020B0604030504040204" pitchFamily="50" charset="-128"/>
              <a:cs typeface="Meiryo UI" panose="020B0604030504040204" pitchFamily="50" charset="-128"/>
            </a:endParaRPr>
          </a:p>
          <a:p>
            <a:pPr marL="812800" indent="-188913">
              <a:lnSpc>
                <a:spcPts val="2100"/>
              </a:lnSpc>
            </a:pP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専門的・技術的分野の在留資格」には、「教授」、「芸術」、「宗教」、「報道」、「投資・経営」、「法律</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・会計</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業務」、「医療」、「研究」、「教育」、「技術」、「人文知識・国際業務」、「企業内転勤」、「興行」、「技能</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」が</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該当する。</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285750" lvl="0" indent="-285750" algn="just">
              <a:lnSpc>
                <a:spcPts val="2100"/>
              </a:lnSpc>
              <a:buFont typeface="Meiryo UI" panose="020B0604030504040204" pitchFamily="50" charset="-128"/>
              <a:buChar char="◇"/>
              <a:defRPr/>
            </a:pPr>
            <a:r>
              <a:rPr lang="ja-JP"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dirty="0">
                <a:latin typeface="Meiryo UI" panose="020B0604030504040204" pitchFamily="50" charset="-128"/>
                <a:ea typeface="Meiryo UI" panose="020B0604030504040204" pitchFamily="50" charset="-128"/>
                <a:cs typeface="Meiryo UI" panose="020B0604030504040204" pitchFamily="50" charset="-128"/>
              </a:rPr>
              <a:t>専門的・技術的分野」の在留資格並び</a:t>
            </a:r>
            <a:r>
              <a:rPr lang="ja-JP" altLang="ja-JP" dirty="0" smtClean="0">
                <a:latin typeface="Meiryo UI" panose="020B0604030504040204" pitchFamily="50" charset="-128"/>
                <a:ea typeface="Meiryo UI" panose="020B0604030504040204" pitchFamily="50" charset="-128"/>
                <a:cs typeface="Meiryo UI" panose="020B0604030504040204" pitchFamily="50" charset="-128"/>
              </a:rPr>
              <a:t>に「</a:t>
            </a:r>
            <a:r>
              <a:rPr lang="ja-JP" altLang="ja-JP" dirty="0">
                <a:latin typeface="Meiryo UI" panose="020B0604030504040204" pitchFamily="50" charset="-128"/>
                <a:ea typeface="Meiryo UI" panose="020B0604030504040204" pitchFamily="50" charset="-128"/>
                <a:cs typeface="Meiryo UI" panose="020B0604030504040204" pitchFamily="50" charset="-128"/>
              </a:rPr>
              <a:t>高度学術研究活動」、「高度専門・技術活動」及び「高度経営・管理活動」を含む「特定活動」の在留資格の外国人労働者が増加しており、現在、政府が進めて</a:t>
            </a:r>
            <a:r>
              <a:rPr lang="ja-JP" altLang="ja-JP" dirty="0" smtClean="0">
                <a:latin typeface="Meiryo UI" panose="020B0604030504040204" pitchFamily="50" charset="-128"/>
                <a:ea typeface="Meiryo UI" panose="020B0604030504040204" pitchFamily="50" charset="-128"/>
                <a:cs typeface="Meiryo UI" panose="020B0604030504040204" pitchFamily="50" charset="-128"/>
              </a:rPr>
              <a:t>いる</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外国人</a:t>
            </a:r>
            <a:r>
              <a:rPr kumimoji="0" lang="ja-JP" altLang="en-US" kern="100" dirty="0" smtClean="0">
                <a:latin typeface="Meiryo UI" panose="020B0604030504040204" pitchFamily="50" charset="-128"/>
                <a:ea typeface="Meiryo UI" panose="020B0604030504040204" pitchFamily="50" charset="-128"/>
                <a:cs typeface="Meiryo UI" panose="020B0604030504040204" pitchFamily="50" charset="-128"/>
              </a:rPr>
              <a:t>高度</a:t>
            </a:r>
            <a:r>
              <a:rPr kumimoji="0" lang="ja-JP" altLang="en-US" kern="100" dirty="0">
                <a:latin typeface="Meiryo UI" panose="020B0604030504040204" pitchFamily="50" charset="-128"/>
                <a:ea typeface="Meiryo UI" panose="020B0604030504040204" pitchFamily="50" charset="-128"/>
                <a:cs typeface="Meiryo UI" panose="020B0604030504040204" pitchFamily="50" charset="-128"/>
              </a:rPr>
              <a:t>人材</a:t>
            </a:r>
            <a:r>
              <a:rPr kumimoji="0" lang="ja-JP" altLang="en-US" kern="100"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ja-JP" dirty="0" smtClean="0">
                <a:latin typeface="Meiryo UI" panose="020B0604030504040204" pitchFamily="50" charset="-128"/>
                <a:ea typeface="Meiryo UI" panose="020B0604030504040204" pitchFamily="50" charset="-128"/>
                <a:cs typeface="Meiryo UI" panose="020B0604030504040204" pitchFamily="50" charset="-128"/>
              </a:rPr>
              <a:t>受入れ</a:t>
            </a:r>
            <a:r>
              <a:rPr lang="ja-JP" altLang="ja-JP" dirty="0">
                <a:latin typeface="Meiryo UI" panose="020B0604030504040204" pitchFamily="50" charset="-128"/>
                <a:ea typeface="Meiryo UI" panose="020B0604030504040204" pitchFamily="50" charset="-128"/>
                <a:cs typeface="Meiryo UI" panose="020B0604030504040204" pitchFamily="50" charset="-128"/>
              </a:rPr>
              <a:t>は着実に増えていると考えられる。</a:t>
            </a:r>
            <a:endParaRPr kumimoji="0" lang="ja-JP" altLang="en-US" kern="1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271128" y="4163028"/>
            <a:ext cx="453970" cy="253916"/>
          </a:xfrm>
          <a:prstGeom prst="rect">
            <a:avLst/>
          </a:prstGeom>
          <a:noFill/>
        </p:spPr>
        <p:txBody>
          <a:bodyPr wrap="none" rtlCol="0">
            <a:spAutoFit/>
          </a:bodyPr>
          <a:lstStyle/>
          <a:p>
            <a:r>
              <a:rPr lang="ja-JP" altLang="en-US" sz="1050" dirty="0" smtClean="0"/>
              <a:t>（人）</a:t>
            </a:r>
            <a:endParaRPr kumimoji="1" lang="ja-JP" altLang="en-US" sz="1050" dirty="0"/>
          </a:p>
        </p:txBody>
      </p:sp>
      <p:sp>
        <p:nvSpPr>
          <p:cNvPr id="3" name="テキスト ボックス 2"/>
          <p:cNvSpPr txBox="1"/>
          <p:nvPr/>
        </p:nvSpPr>
        <p:spPr>
          <a:xfrm>
            <a:off x="52721" y="3645024"/>
            <a:ext cx="5527391" cy="461665"/>
          </a:xfrm>
          <a:prstGeom prst="rect">
            <a:avLst/>
          </a:prstGeom>
          <a:noFill/>
        </p:spPr>
        <p:txBody>
          <a:bodyPr wrap="square" rtlCol="0">
            <a:spAutoFit/>
          </a:bodyPr>
          <a:lstStyle/>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H26(2014)</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年度　都道府県別外国人</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労働者数</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と「専門・技術分野の在留資格」</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人数・割合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出典：厚生労働省「外国人雇用状況の届出状況</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pPr/>
              <a:t>39</a:t>
            </a:fld>
            <a:endParaRPr kumimoji="1" lang="ja-JP" altLang="en-US" dirty="0"/>
          </a:p>
        </p:txBody>
      </p:sp>
      <p:graphicFrame>
        <p:nvGraphicFramePr>
          <p:cNvPr id="7" name="グラフ 6"/>
          <p:cNvGraphicFramePr>
            <a:graphicFrameLocks/>
          </p:cNvGraphicFramePr>
          <p:nvPr>
            <p:extLst>
              <p:ext uri="{D42A27DB-BD31-4B8C-83A1-F6EECF244321}">
                <p14:modId xmlns:p14="http://schemas.microsoft.com/office/powerpoint/2010/main" val="2252184677"/>
              </p:ext>
            </p:extLst>
          </p:nvPr>
        </p:nvGraphicFramePr>
        <p:xfrm>
          <a:off x="267571" y="4010550"/>
          <a:ext cx="5467630" cy="2857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表 3"/>
          <p:cNvGraphicFramePr>
            <a:graphicFrameLocks noGrp="1"/>
          </p:cNvGraphicFramePr>
          <p:nvPr>
            <p:extLst>
              <p:ext uri="{D42A27DB-BD31-4B8C-83A1-F6EECF244321}">
                <p14:modId xmlns:p14="http://schemas.microsoft.com/office/powerpoint/2010/main" val="2360281234"/>
              </p:ext>
            </p:extLst>
          </p:nvPr>
        </p:nvGraphicFramePr>
        <p:xfrm>
          <a:off x="5929066" y="4218559"/>
          <a:ext cx="2652464" cy="1672756"/>
        </p:xfrm>
        <a:graphic>
          <a:graphicData uri="http://schemas.openxmlformats.org/drawingml/2006/table">
            <a:tbl>
              <a:tblPr firstRow="1" bandRow="1">
                <a:tableStyleId>{5C22544A-7EE6-4342-B048-85BDC9FD1C3A}</a:tableStyleId>
              </a:tblPr>
              <a:tblGrid>
                <a:gridCol w="1356320"/>
                <a:gridCol w="1296144"/>
              </a:tblGrid>
              <a:tr h="335280">
                <a:tc>
                  <a:txBody>
                    <a:bodyPr/>
                    <a:lstStyle/>
                    <a:p>
                      <a:pPr algn="ctr"/>
                      <a:r>
                        <a:rPr kumimoji="1" lang="ja-JP" altLang="en-US" sz="1600" dirty="0" smtClean="0"/>
                        <a:t>時点</a:t>
                      </a:r>
                      <a:endParaRPr kumimoji="1" lang="ja-JP" altLang="en-US" sz="1600" dirty="0"/>
                    </a:p>
                  </a:txBody>
                  <a:tcPr anchor="ctr"/>
                </a:tc>
                <a:tc>
                  <a:txBody>
                    <a:bodyPr/>
                    <a:lstStyle/>
                    <a:p>
                      <a:pPr algn="ctr"/>
                      <a:r>
                        <a:rPr kumimoji="1" lang="ja-JP" altLang="en-US" sz="1600" dirty="0" smtClean="0"/>
                        <a:t>人数</a:t>
                      </a:r>
                      <a:endParaRPr kumimoji="1" lang="ja-JP" altLang="en-US" sz="1600" dirty="0"/>
                    </a:p>
                  </a:txBody>
                  <a:tcPr anchor="ctr"/>
                </a:tc>
              </a:tr>
              <a:tr h="1440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H23.10</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月末</a:t>
                      </a:r>
                    </a:p>
                  </a:txBody>
                  <a:tcPr anchor="ctr"/>
                </a:tc>
                <a:tc>
                  <a:txBody>
                    <a:bodyPr/>
                    <a:lstStyle/>
                    <a:p>
                      <a:pPr algn="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8,704</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354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H24.10</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月末</a:t>
                      </a:r>
                    </a:p>
                  </a:txBody>
                  <a:tcPr anchor="ctr"/>
                </a:tc>
                <a:tc>
                  <a:txBody>
                    <a:bodyPr/>
                    <a:lstStyle/>
                    <a:p>
                      <a:pPr algn="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9,044</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354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H25.10</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月末</a:t>
                      </a:r>
                    </a:p>
                  </a:txBody>
                  <a:tcPr anchor="ctr"/>
                </a:tc>
                <a:tc>
                  <a:txBody>
                    <a:bodyPr/>
                    <a:lstStyle/>
                    <a:p>
                      <a:pPr algn="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9,339</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324036">
                <a:tc>
                  <a:txBody>
                    <a:bodyPr/>
                    <a:lstStyle/>
                    <a:p>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H26.10</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月末</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9,759</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bl>
          </a:graphicData>
        </a:graphic>
      </p:graphicFrame>
      <p:sp>
        <p:nvSpPr>
          <p:cNvPr id="6" name="テキスト ボックス 5"/>
          <p:cNvSpPr txBox="1"/>
          <p:nvPr/>
        </p:nvSpPr>
        <p:spPr>
          <a:xfrm>
            <a:off x="5712663" y="3733820"/>
            <a:ext cx="3085271" cy="461665"/>
          </a:xfrm>
          <a:prstGeom prst="rect">
            <a:avLst/>
          </a:prstGeom>
          <a:noFill/>
        </p:spPr>
        <p:txBody>
          <a:bodyPr wrap="square" rtlCol="0">
            <a:spAutoFit/>
          </a:bodyPr>
          <a:lstStyle/>
          <a:p>
            <a:pPr marL="88900" indent="-88900"/>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■専門・技術的分野の在留資格を持つ</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88900" indent="-88900"/>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外国人労働者数の推移（大阪府）</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5703719" y="6047429"/>
            <a:ext cx="3431338" cy="261610"/>
          </a:xfrm>
          <a:prstGeom prst="rect">
            <a:avLst/>
          </a:prstGeom>
          <a:noFill/>
        </p:spPr>
        <p:txBody>
          <a:bodyPr wrap="square" rtlCol="0">
            <a:spAutoFit/>
          </a:bodyPr>
          <a:lstStyle/>
          <a:p>
            <a:pPr marL="533400" indent="-533400"/>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（出典：厚生</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労働省「外国人雇用状況の届出状況」）</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7910277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422424" y="1258272"/>
            <a:ext cx="8525544" cy="2314743"/>
          </a:xfrm>
          <a:prstGeom prst="roundRect">
            <a:avLst>
              <a:gd name="adj" fmla="val 535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 name="直線コネクタ 4"/>
          <p:cNvCxnSpPr/>
          <p:nvPr/>
        </p:nvCxnSpPr>
        <p:spPr>
          <a:xfrm>
            <a:off x="251520" y="764704"/>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251520" y="188640"/>
            <a:ext cx="4284476" cy="461665"/>
          </a:xfrm>
          <a:prstGeom prst="rect">
            <a:avLst/>
          </a:prstGeom>
          <a:noFill/>
        </p:spPr>
        <p:txBody>
          <a:bodyPr wrap="square" rtlCol="0">
            <a:spAutoFit/>
          </a:bodyPr>
          <a:lstStyle/>
          <a:p>
            <a:r>
              <a:rPr kumimoji="1"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はじめに</a:t>
            </a:r>
            <a:endParaRPr kumimoji="1" lang="ja-JP" altLang="en-US"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450900" y="1303832"/>
            <a:ext cx="8136904" cy="923330"/>
          </a:xfrm>
          <a:prstGeom prst="rect">
            <a:avLst/>
          </a:prstGeom>
          <a:noFill/>
        </p:spPr>
        <p:txBody>
          <a:bodyPr wrap="square" rtlCol="0">
            <a:spAutoFit/>
          </a:bodyPr>
          <a:lstStyle/>
          <a:p>
            <a:r>
              <a:rPr lang="ja-JP" altLang="en-US" u="sng"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u="sng" dirty="0">
                <a:latin typeface="Meiryo UI" panose="020B0604030504040204" pitchFamily="50" charset="-128"/>
                <a:ea typeface="Meiryo UI" panose="020B0604030504040204" pitchFamily="50" charset="-128"/>
                <a:cs typeface="Meiryo UI" panose="020B0604030504040204" pitchFamily="50" charset="-128"/>
              </a:rPr>
              <a:t>22</a:t>
            </a:r>
            <a:r>
              <a:rPr lang="ja-JP" altLang="en-US" u="sng" dirty="0">
                <a:latin typeface="Meiryo UI" panose="020B0604030504040204" pitchFamily="50" charset="-128"/>
                <a:ea typeface="Meiryo UI" panose="020B0604030504040204" pitchFamily="50" charset="-128"/>
                <a:cs typeface="Meiryo UI" panose="020B0604030504040204" pitchFamily="50" charset="-128"/>
              </a:rPr>
              <a:t>（</a:t>
            </a:r>
            <a:r>
              <a:rPr lang="en-US" altLang="ja-JP" u="sng" dirty="0">
                <a:latin typeface="Meiryo UI" panose="020B0604030504040204" pitchFamily="50" charset="-128"/>
                <a:ea typeface="Meiryo UI" panose="020B0604030504040204" pitchFamily="50" charset="-128"/>
                <a:cs typeface="Meiryo UI" panose="020B0604030504040204" pitchFamily="50" charset="-128"/>
              </a:rPr>
              <a:t>2010</a:t>
            </a:r>
            <a:r>
              <a:rPr lang="ja-JP" altLang="en-US" u="sng" dirty="0">
                <a:latin typeface="Meiryo UI" panose="020B0604030504040204" pitchFamily="50" charset="-128"/>
                <a:ea typeface="Meiryo UI" panose="020B0604030504040204" pitchFamily="50" charset="-128"/>
                <a:cs typeface="Meiryo UI" panose="020B0604030504040204" pitchFamily="50" charset="-128"/>
              </a:rPr>
              <a:t>）年</a:t>
            </a:r>
            <a:r>
              <a:rPr lang="en-US" altLang="ja-JP" u="sng" dirty="0">
                <a:latin typeface="Meiryo UI" panose="020B0604030504040204" pitchFamily="50" charset="-128"/>
                <a:ea typeface="Meiryo UI" panose="020B0604030504040204" pitchFamily="50" charset="-128"/>
                <a:cs typeface="Meiryo UI" panose="020B0604030504040204" pitchFamily="50" charset="-128"/>
              </a:rPr>
              <a:t>12</a:t>
            </a:r>
            <a:r>
              <a:rPr lang="ja-JP" altLang="en-US" u="sng" dirty="0" smtClean="0">
                <a:latin typeface="Meiryo UI" panose="020B0604030504040204" pitchFamily="50" charset="-128"/>
                <a:ea typeface="Meiryo UI" panose="020B0604030504040204" pitchFamily="50" charset="-128"/>
                <a:cs typeface="Meiryo UI" panose="020B0604030504040204" pitchFamily="50" charset="-128"/>
              </a:rPr>
              <a:t>月</a:t>
            </a:r>
            <a:endParaRPr lang="en-US" altLang="ja-JP" u="sng" dirty="0" smtClean="0">
              <a:latin typeface="Meiryo UI" panose="020B0604030504040204" pitchFamily="50" charset="-128"/>
              <a:ea typeface="Meiryo UI" panose="020B0604030504040204" pitchFamily="50" charset="-128"/>
              <a:cs typeface="Meiryo UI" panose="020B0604030504040204" pitchFamily="50" charset="-128"/>
            </a:endParaRPr>
          </a:p>
          <a:p>
            <a:pPr marL="261938"/>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大阪がこれまでの長期低迷を脱し、日本の成長エンジンとして再生するための方向性を示すものとして、策定</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462856" y="2216758"/>
            <a:ext cx="8136904" cy="646331"/>
          </a:xfrm>
          <a:prstGeom prst="rect">
            <a:avLst/>
          </a:prstGeom>
          <a:noFill/>
        </p:spPr>
        <p:txBody>
          <a:bodyPr wrap="square" rtlCol="0">
            <a:spAutoFit/>
          </a:bodyPr>
          <a:lstStyle/>
          <a:p>
            <a:r>
              <a:rPr lang="ja-JP" altLang="en-US" u="sng"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u="sng" dirty="0" smtClean="0">
                <a:latin typeface="Meiryo UI" panose="020B0604030504040204" pitchFamily="50" charset="-128"/>
                <a:ea typeface="Meiryo UI" panose="020B0604030504040204" pitchFamily="50" charset="-128"/>
                <a:cs typeface="Meiryo UI" panose="020B0604030504040204" pitchFamily="50" charset="-128"/>
              </a:rPr>
              <a:t>25</a:t>
            </a:r>
            <a:r>
              <a:rPr lang="ja-JP" altLang="en-US" u="sng"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u="sng" dirty="0" smtClean="0">
                <a:latin typeface="Meiryo UI" panose="020B0604030504040204" pitchFamily="50" charset="-128"/>
                <a:ea typeface="Meiryo UI" panose="020B0604030504040204" pitchFamily="50" charset="-128"/>
                <a:cs typeface="Meiryo UI" panose="020B0604030504040204" pitchFamily="50" charset="-128"/>
              </a:rPr>
              <a:t>2013</a:t>
            </a:r>
            <a:r>
              <a:rPr lang="ja-JP" altLang="en-US" u="sng"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u="sng" dirty="0">
                <a:latin typeface="Meiryo UI" panose="020B0604030504040204" pitchFamily="50" charset="-128"/>
                <a:ea typeface="Meiryo UI" panose="020B0604030504040204" pitchFamily="50" charset="-128"/>
                <a:cs typeface="Meiryo UI" panose="020B0604030504040204" pitchFamily="50" charset="-128"/>
              </a:rPr>
              <a:t>年</a:t>
            </a:r>
            <a:r>
              <a:rPr lang="en-US" altLang="ja-JP" u="sng"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u="sng" dirty="0" smtClean="0">
                <a:latin typeface="Meiryo UI" panose="020B0604030504040204" pitchFamily="50" charset="-128"/>
                <a:ea typeface="Meiryo UI" panose="020B0604030504040204" pitchFamily="50" charset="-128"/>
                <a:cs typeface="Meiryo UI" panose="020B0604030504040204" pitchFamily="50" charset="-128"/>
              </a:rPr>
              <a:t>月</a:t>
            </a:r>
          </a:p>
          <a:p>
            <a:pPr marL="261938"/>
            <a:r>
              <a:rPr lang="ja-JP" altLang="en-US" dirty="0">
                <a:latin typeface="Meiryo UI" panose="020B0604030504040204" pitchFamily="50" charset="-128"/>
                <a:ea typeface="Meiryo UI" panose="020B0604030504040204" pitchFamily="50" charset="-128"/>
                <a:cs typeface="Meiryo UI" panose="020B0604030504040204" pitchFamily="50" charset="-128"/>
              </a:rPr>
              <a:t>大阪府</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・大阪市の成長戦略を「大阪の成長戦略」へ一本化</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423168" y="4257971"/>
            <a:ext cx="7661448" cy="923330"/>
          </a:xfrm>
          <a:prstGeom prst="rect">
            <a:avLst/>
          </a:prstGeom>
          <a:noFill/>
        </p:spPr>
        <p:txBody>
          <a:bodyPr wrap="square" rtlCol="0">
            <a:spAutoFit/>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「大阪の成長戦略」の何が進んでいて、何が進んでいないのか、</a:t>
            </a:r>
            <a:r>
              <a:rPr lang="ja-JP" altLang="en-US" dirty="0">
                <a:latin typeface="Meiryo UI" panose="020B0604030504040204" pitchFamily="50" charset="-128"/>
                <a:ea typeface="Meiryo UI" panose="020B0604030504040204" pitchFamily="50" charset="-128"/>
                <a:cs typeface="Meiryo UI" panose="020B0604030504040204" pitchFamily="50" charset="-128"/>
              </a:rPr>
              <a:t>これまでの取組みを評価・</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分析</a:t>
            </a:r>
            <a:r>
              <a:rPr lang="ja-JP" altLang="en-US" dirty="0">
                <a:latin typeface="Meiryo UI" panose="020B0604030504040204" pitchFamily="50" charset="-128"/>
                <a:ea typeface="Meiryo UI" panose="020B0604030504040204" pitchFamily="50" charset="-128"/>
                <a:cs typeface="Meiryo UI" panose="020B0604030504040204" pitchFamily="50" charset="-128"/>
              </a:rPr>
              <a:t>し</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、今後の取組みへと活かしていくための資料。</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cs typeface="Meiryo UI" panose="020B0604030504040204" pitchFamily="50" charset="-128"/>
              </a:rPr>
              <a:t>これ</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まで、</a:t>
            </a: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2012</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2013</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6</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2014</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7</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月に作成。</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二等辺三角形 11"/>
          <p:cNvSpPr/>
          <p:nvPr/>
        </p:nvSpPr>
        <p:spPr>
          <a:xfrm rot="10800000">
            <a:off x="2673151" y="5277049"/>
            <a:ext cx="3240360" cy="34725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471984" y="5733256"/>
            <a:ext cx="8237512" cy="707886"/>
          </a:xfrm>
          <a:prstGeom prst="rect">
            <a:avLst/>
          </a:prstGeom>
          <a:solidFill>
            <a:schemeClr val="accent5">
              <a:lumMod val="60000"/>
              <a:lumOff val="40000"/>
            </a:schemeClr>
          </a:solidFill>
        </p:spPr>
        <p:txBody>
          <a:bodyPr wrap="square" rtlCol="0">
            <a:spAutoFit/>
          </a:bodyPr>
          <a:lstStyle/>
          <a:p>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今回の評価・分析の結果明らかになった課題については、今後、取組みを重点的に強化し、大阪の成長を確実なものとしていく</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440904" y="903834"/>
            <a:ext cx="2232248" cy="34704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大阪の成長戦略</a:t>
            </a: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角丸四角形 13"/>
          <p:cNvSpPr/>
          <p:nvPr/>
        </p:nvSpPr>
        <p:spPr>
          <a:xfrm>
            <a:off x="438944" y="4005943"/>
            <a:ext cx="8525544" cy="1175358"/>
          </a:xfrm>
          <a:prstGeom prst="roundRect">
            <a:avLst>
              <a:gd name="adj" fmla="val 787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38944" y="3753915"/>
            <a:ext cx="3240360" cy="504056"/>
          </a:xfrm>
          <a:prstGeom prst="rect">
            <a:avLst/>
          </a:prstGeom>
          <a:solidFill>
            <a:srgbClr val="070A9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データでみる「大阪の成長戦略」</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462856" y="2863089"/>
            <a:ext cx="8136904" cy="646331"/>
          </a:xfrm>
          <a:prstGeom prst="rect">
            <a:avLst/>
          </a:prstGeom>
          <a:noFill/>
        </p:spPr>
        <p:txBody>
          <a:bodyPr wrap="square" rtlCol="0">
            <a:spAutoFit/>
          </a:bodyPr>
          <a:lstStyle/>
          <a:p>
            <a:r>
              <a:rPr lang="ja-JP" altLang="en-US" u="sng"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u="sng" dirty="0" smtClean="0">
                <a:latin typeface="Meiryo UI" panose="020B0604030504040204" pitchFamily="50" charset="-128"/>
                <a:ea typeface="Meiryo UI" panose="020B0604030504040204" pitchFamily="50" charset="-128"/>
                <a:cs typeface="Meiryo UI" panose="020B0604030504040204" pitchFamily="50" charset="-128"/>
              </a:rPr>
              <a:t>27</a:t>
            </a:r>
            <a:r>
              <a:rPr lang="ja-JP" altLang="en-US" u="sng"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u="sng" dirty="0" smtClean="0">
                <a:latin typeface="Meiryo UI" panose="020B0604030504040204" pitchFamily="50" charset="-128"/>
                <a:ea typeface="Meiryo UI" panose="020B0604030504040204" pitchFamily="50" charset="-128"/>
                <a:cs typeface="Meiryo UI" panose="020B0604030504040204" pitchFamily="50" charset="-128"/>
              </a:rPr>
              <a:t>2015</a:t>
            </a:r>
            <a:r>
              <a:rPr lang="ja-JP" altLang="en-US" u="sng"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u="sng"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u="sng" dirty="0" smtClean="0">
                <a:latin typeface="Meiryo UI" panose="020B0604030504040204" pitchFamily="50" charset="-128"/>
                <a:ea typeface="Meiryo UI" panose="020B0604030504040204" pitchFamily="50" charset="-128"/>
                <a:cs typeface="Meiryo UI" panose="020B0604030504040204" pitchFamily="50" charset="-128"/>
              </a:rPr>
              <a:t>月</a:t>
            </a:r>
          </a:p>
          <a:p>
            <a:pPr marL="261938"/>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目標年である</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2020</a:t>
            </a:r>
            <a:r>
              <a:rPr lang="ja-JP" altLang="en-US" dirty="0">
                <a:latin typeface="Meiryo UI" panose="020B0604030504040204" pitchFamily="50" charset="-128"/>
                <a:ea typeface="Meiryo UI" panose="020B0604030504040204" pitchFamily="50" charset="-128"/>
                <a:cs typeface="Meiryo UI" panose="020B0604030504040204" pitchFamily="50" charset="-128"/>
              </a:rPr>
              <a:t>年に向けて大阪の成長をより確実なものとする</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ため、戦略を</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改訂</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スライド番号プレースホルダー 7"/>
          <p:cNvSpPr>
            <a:spLocks noGrp="1"/>
          </p:cNvSpPr>
          <p:nvPr>
            <p:ph type="sldNum" sz="quarter" idx="12"/>
          </p:nvPr>
        </p:nvSpPr>
        <p:spPr/>
        <p:txBody>
          <a:bodyPr/>
          <a:lstStyle/>
          <a:p>
            <a:fld id="{D2D8002D-B5B0-4BAC-B1F6-782DDCCE6D9C}" type="slidenum">
              <a:rPr kumimoji="1" lang="ja-JP" altLang="en-US" smtClean="0"/>
              <a:pPr/>
              <a:t>4</a:t>
            </a:fld>
            <a:endParaRPr kumimoji="1" lang="ja-JP" altLang="en-US"/>
          </a:p>
        </p:txBody>
      </p:sp>
    </p:spTree>
    <p:extLst>
      <p:ext uri="{BB962C8B-B14F-4D97-AF65-F5344CB8AC3E}">
        <p14:creationId xmlns:p14="http://schemas.microsoft.com/office/powerpoint/2010/main" val="137642252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角丸四角形 9"/>
          <p:cNvSpPr/>
          <p:nvPr/>
        </p:nvSpPr>
        <p:spPr>
          <a:xfrm>
            <a:off x="352807" y="5805264"/>
            <a:ext cx="8395657" cy="956164"/>
          </a:xfrm>
          <a:prstGeom prst="roundRect">
            <a:avLst>
              <a:gd name="adj" fmla="val 8313"/>
            </a:avLst>
          </a:prstGeom>
          <a:solidFill>
            <a:srgbClr val="FFFD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内の外国人の留学生・高度専門人材の人数は増加傾向にある。引き続き留学生の受け入れや就労支援などに取組むとともに、今後は、高度専門人材が大阪で生活するために必要な教育環境や生活環境の充実等の受入態勢を</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整えていく必要がある</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b="1" dirty="0">
              <a:solidFill>
                <a:prstClr val="black"/>
              </a:solidFill>
            </a:endParaRPr>
          </a:p>
        </p:txBody>
      </p:sp>
      <p:sp>
        <p:nvSpPr>
          <p:cNvPr id="8" name="角丸四角形 7"/>
          <p:cNvSpPr/>
          <p:nvPr/>
        </p:nvSpPr>
        <p:spPr>
          <a:xfrm>
            <a:off x="354411" y="188640"/>
            <a:ext cx="8562975" cy="1581031"/>
          </a:xfrm>
          <a:prstGeom prst="roundRect">
            <a:avLst>
              <a:gd name="adj" fmla="val 9052"/>
            </a:avLst>
          </a:prstGeom>
          <a:noFill/>
          <a:ln w="12700" cap="flat" cmpd="sng" algn="ctr">
            <a:solidFill>
              <a:sysClr val="windowText" lastClr="000000"/>
            </a:solidFill>
            <a:prstDash val="solid"/>
          </a:ln>
          <a:effectLst/>
        </p:spPr>
        <p:txBody>
          <a:bodyPr wrap="square">
            <a:spAutoFit/>
          </a:bodyPr>
          <a:lstStyle/>
          <a:p>
            <a:pPr marL="271463" marR="0" lvl="0" indent="-271463" algn="just" defTabSz="914400" eaLnBrk="1" fontAlgn="auto" latinLnBrk="0" hangingPunct="1">
              <a:lnSpc>
                <a:spcPct val="100000"/>
              </a:lnSpc>
              <a:spcBef>
                <a:spcPts val="0"/>
              </a:spcBef>
              <a:spcAft>
                <a:spcPts val="0"/>
              </a:spcAft>
              <a:buClrTx/>
              <a:buSzTx/>
              <a:buFontTx/>
              <a:buNone/>
              <a:tabLst/>
              <a:defRPr/>
            </a:pPr>
            <a:r>
              <a:rPr kumimoji="0" lang="en-US" altLang="ja-JP" sz="20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20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外国人の就業・生活環境</a:t>
            </a:r>
            <a:r>
              <a:rPr kumimoji="0" lang="en-US" altLang="ja-JP" sz="20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285750" marR="0" lvl="0" indent="-285750" algn="just" defTabSz="914400" eaLnBrk="1" fontAlgn="auto" latinLnBrk="0" hangingPunct="1">
              <a:lnSpc>
                <a:spcPct val="100000"/>
              </a:lnSpc>
              <a:spcBef>
                <a:spcPts val="0"/>
              </a:spcBef>
              <a:spcAft>
                <a:spcPts val="0"/>
              </a:spcAft>
              <a:buClrTx/>
              <a:buSzTx/>
              <a:buFont typeface="Meiryo UI" panose="020B0604030504040204" pitchFamily="50" charset="-128"/>
              <a:buChar char="◇"/>
              <a:tabLst/>
              <a:defRPr/>
            </a:pPr>
            <a:r>
              <a:rPr kumimoji="0"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国際的</a:t>
            </a:r>
            <a:r>
              <a:rPr kumimoji="0" lang="ja-JP" altLang="en-US"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な認定・認証を受けた</a:t>
            </a:r>
            <a:r>
              <a:rPr kumimoji="0"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インターナショナルスクールは</a:t>
            </a:r>
            <a:r>
              <a:rPr kumimoji="0" lang="en-US" altLang="ja-JP"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2011</a:t>
            </a:r>
            <a:r>
              <a:rPr kumimoji="0"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年以降国内で</a:t>
            </a:r>
            <a:r>
              <a:rPr kumimoji="0" lang="en-US" altLang="ja-JP"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kumimoji="0"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校増加。しかし、世界でみるとまだ乏しい</a:t>
            </a:r>
            <a:r>
              <a:rPr kumimoji="0" lang="ja-JP" altLang="en-US"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状況に</a:t>
            </a:r>
            <a:r>
              <a:rPr kumimoji="0"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ある。</a:t>
            </a:r>
            <a:endParaRPr kumimoji="0" lang="en-US" altLang="ja-JP"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marR="0" lvl="0" indent="-285750" algn="just" defTabSz="914400" eaLnBrk="1" fontAlgn="auto" latinLnBrk="0" hangingPunct="1">
              <a:lnSpc>
                <a:spcPct val="100000"/>
              </a:lnSpc>
              <a:spcBef>
                <a:spcPts val="0"/>
              </a:spcBef>
              <a:spcAft>
                <a:spcPts val="0"/>
              </a:spcAft>
              <a:buClrTx/>
              <a:buSzTx/>
              <a:buFont typeface="Meiryo UI" panose="020B0604030504040204" pitchFamily="50" charset="-128"/>
              <a:buChar char="◇"/>
              <a:tabLst/>
              <a:defRPr/>
            </a:pPr>
            <a:r>
              <a:rPr kumimoji="0" lang="ja-JP" altLang="en-US" kern="10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ＪＣＩ（国際病院評価機構）認証病院についても国内で</a:t>
            </a:r>
            <a:r>
              <a:rPr kumimoji="0" lang="en-US" altLang="ja-JP" kern="10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2014</a:t>
            </a:r>
            <a:r>
              <a:rPr kumimoji="0" lang="ja-JP" altLang="en-US" kern="10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年以降</a:t>
            </a:r>
            <a:r>
              <a:rPr kumimoji="0" lang="en-US" altLang="ja-JP" kern="10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3</a:t>
            </a:r>
            <a:r>
              <a:rPr kumimoji="0" lang="ja-JP" altLang="en-US" kern="10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件増加。ただし、関西での認証病院はなし。</a:t>
            </a:r>
            <a:endParaRPr kumimoji="0" lang="en-US" altLang="ja-JP" kern="10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p:cNvSpPr/>
          <p:nvPr/>
        </p:nvSpPr>
        <p:spPr>
          <a:xfrm>
            <a:off x="166148" y="1824429"/>
            <a:ext cx="4362991" cy="425758"/>
          </a:xfrm>
          <a:prstGeom prst="rect">
            <a:avLst/>
          </a:prstGeom>
        </p:spPr>
        <p:txBody>
          <a:bodyPr wrap="square">
            <a:spAutoFit/>
          </a:bodyPr>
          <a:lstStyle/>
          <a:p>
            <a:pPr marL="177800" indent="-177800">
              <a:lnSpc>
                <a:spcPts val="1300"/>
              </a:lnSpc>
            </a:pPr>
            <a:r>
              <a:rPr lang="ja-JP" altLang="ja-JP" sz="1400" dirty="0" smtClean="0">
                <a:latin typeface="HGPｺﾞｼｯｸE" pitchFamily="50" charset="-128"/>
                <a:ea typeface="HGPｺﾞｼｯｸE" pitchFamily="50" charset="-128"/>
              </a:rPr>
              <a:t>■</a:t>
            </a:r>
            <a:r>
              <a:rPr lang="ja-JP" altLang="en-US" sz="1400" dirty="0" smtClean="0">
                <a:latin typeface="HGPｺﾞｼｯｸE" pitchFamily="50" charset="-128"/>
                <a:ea typeface="HGPｺﾞｼｯｸE" pitchFamily="50" charset="-128"/>
              </a:rPr>
              <a:t>国際バカロレアの認定を受けたインターナショナルスクール数　</a:t>
            </a:r>
            <a:r>
              <a:rPr lang="zh-CN" altLang="en-US" sz="1200" dirty="0" smtClean="0">
                <a:latin typeface="HGPｺﾞｼｯｸE" pitchFamily="50" charset="-128"/>
                <a:ea typeface="HGPｺﾞｼｯｸE" pitchFamily="50" charset="-128"/>
              </a:rPr>
              <a:t>（</a:t>
            </a:r>
            <a:r>
              <a:rPr lang="zh-CN" altLang="en-US" sz="1200" dirty="0">
                <a:latin typeface="HGPｺﾞｼｯｸE" pitchFamily="50" charset="-128"/>
                <a:ea typeface="HGPｺﾞｼｯｸE" pitchFamily="50" charset="-128"/>
              </a:rPr>
              <a:t>出典</a:t>
            </a:r>
            <a:r>
              <a:rPr lang="zh-CN" altLang="en-US" sz="1200" dirty="0" smtClean="0">
                <a:latin typeface="HGPｺﾞｼｯｸE" pitchFamily="50" charset="-128"/>
                <a:ea typeface="HGPｺﾞｼｯｸE" pitchFamily="50" charset="-128"/>
              </a:rPr>
              <a:t>：</a:t>
            </a:r>
            <a:r>
              <a:rPr lang="ja-JP" altLang="en-US" sz="1200" dirty="0" smtClean="0">
                <a:latin typeface="HGPｺﾞｼｯｸE" pitchFamily="50" charset="-128"/>
                <a:ea typeface="HGPｺﾞｼｯｸE" pitchFamily="50" charset="-128"/>
              </a:rPr>
              <a:t>文部科学省</a:t>
            </a:r>
            <a:r>
              <a:rPr lang="ja-JP" altLang="en-US" sz="1200" dirty="0">
                <a:latin typeface="HGPｺﾞｼｯｸE" pitchFamily="50" charset="-128"/>
                <a:ea typeface="HGPｺﾞｼｯｸE" pitchFamily="50" charset="-128"/>
              </a:rPr>
              <a:t>ホームページ</a:t>
            </a:r>
            <a:r>
              <a:rPr lang="ja-JP" altLang="en-US" sz="1200" dirty="0" smtClean="0">
                <a:latin typeface="HGPｺﾞｼｯｸE" pitchFamily="50" charset="-128"/>
                <a:ea typeface="HGPｺﾞｼｯｸE" pitchFamily="50" charset="-128"/>
              </a:rPr>
              <a:t>　　</a:t>
            </a:r>
            <a:r>
              <a:rPr lang="en-US" altLang="ja-JP" sz="1200" dirty="0" smtClean="0">
                <a:latin typeface="HGPｺﾞｼｯｸE" pitchFamily="50" charset="-128"/>
                <a:ea typeface="HGPｺﾞｼｯｸE" pitchFamily="50" charset="-128"/>
              </a:rPr>
              <a:t>2015.4</a:t>
            </a:r>
            <a:r>
              <a:rPr lang="ja-JP" altLang="en-US" sz="1200" dirty="0" smtClean="0">
                <a:latin typeface="HGPｺﾞｼｯｸE" pitchFamily="50" charset="-128"/>
                <a:ea typeface="HGPｺﾞｼｯｸE" pitchFamily="50" charset="-128"/>
              </a:rPr>
              <a:t>現在</a:t>
            </a:r>
            <a:r>
              <a:rPr lang="zh-CN" altLang="en-US" sz="1200" dirty="0" smtClean="0">
                <a:latin typeface="HGPｺﾞｼｯｸE" pitchFamily="50" charset="-128"/>
                <a:ea typeface="HGPｺﾞｼｯｸE" pitchFamily="50" charset="-128"/>
              </a:rPr>
              <a:t>）</a:t>
            </a:r>
            <a:endParaRPr lang="ja-JP" altLang="en-US" sz="1200" dirty="0">
              <a:latin typeface="HGPｺﾞｼｯｸE" pitchFamily="50" charset="-128"/>
              <a:ea typeface="HGPｺﾞｼｯｸE" pitchFamily="50" charset="-128"/>
            </a:endParaRPr>
          </a:p>
        </p:txBody>
      </p:sp>
      <p:graphicFrame>
        <p:nvGraphicFramePr>
          <p:cNvPr id="16" name="表 15"/>
          <p:cNvGraphicFramePr>
            <a:graphicFrameLocks noGrp="1"/>
          </p:cNvGraphicFramePr>
          <p:nvPr>
            <p:extLst>
              <p:ext uri="{D42A27DB-BD31-4B8C-83A1-F6EECF244321}">
                <p14:modId xmlns:p14="http://schemas.microsoft.com/office/powerpoint/2010/main" val="2632326365"/>
              </p:ext>
            </p:extLst>
          </p:nvPr>
        </p:nvGraphicFramePr>
        <p:xfrm>
          <a:off x="236255" y="2250187"/>
          <a:ext cx="4399643" cy="2609399"/>
        </p:xfrm>
        <a:graphic>
          <a:graphicData uri="http://schemas.openxmlformats.org/drawingml/2006/table">
            <a:tbl>
              <a:tblPr firstRow="1" bandRow="1">
                <a:tableStyleId>{5940675A-B579-460E-94D1-54222C63F5DA}</a:tableStyleId>
              </a:tblPr>
              <a:tblGrid>
                <a:gridCol w="3557159"/>
                <a:gridCol w="842484"/>
              </a:tblGrid>
              <a:tr h="523249">
                <a:tc>
                  <a:txBody>
                    <a:bodyPr/>
                    <a:lstStyle/>
                    <a:p>
                      <a:pPr algn="ctr"/>
                      <a:r>
                        <a:rPr kumimoji="1" lang="ja-JP" altLang="en-US" sz="1400" dirty="0" smtClean="0"/>
                        <a:t>都道府県</a:t>
                      </a:r>
                      <a:endParaRPr kumimoji="1" lang="ja-JP" altLang="en-US" sz="1400" dirty="0"/>
                    </a:p>
                  </a:txBody>
                  <a:tcPr>
                    <a:solidFill>
                      <a:schemeClr val="bg1">
                        <a:lumMod val="85000"/>
                      </a:schemeClr>
                    </a:solidFill>
                  </a:tcPr>
                </a:tc>
                <a:tc>
                  <a:txBody>
                    <a:bodyPr/>
                    <a:lstStyle/>
                    <a:p>
                      <a:pPr algn="ctr"/>
                      <a:r>
                        <a:rPr kumimoji="1" lang="ja-JP" altLang="en-US" sz="1400" dirty="0" smtClean="0"/>
                        <a:t>認定校数</a:t>
                      </a:r>
                      <a:endParaRPr kumimoji="1" lang="ja-JP" altLang="en-US" sz="1400" dirty="0"/>
                    </a:p>
                  </a:txBody>
                  <a:tcPr>
                    <a:solidFill>
                      <a:schemeClr val="bg1">
                        <a:lumMod val="85000"/>
                      </a:schemeClr>
                    </a:solidFill>
                  </a:tcPr>
                </a:tc>
              </a:tr>
              <a:tr h="307793">
                <a:tc>
                  <a:txBody>
                    <a:bodyPr/>
                    <a:lstStyle/>
                    <a:p>
                      <a:r>
                        <a:rPr kumimoji="1" lang="ja-JP" altLang="en-US" sz="1400" dirty="0" smtClean="0">
                          <a:solidFill>
                            <a:schemeClr val="tx1"/>
                          </a:solidFill>
                        </a:rPr>
                        <a:t>東京都</a:t>
                      </a:r>
                      <a:endParaRPr kumimoji="1" lang="ja-JP" altLang="en-US" sz="1400" dirty="0">
                        <a:solidFill>
                          <a:schemeClr val="tx1"/>
                        </a:solidFill>
                      </a:endParaRPr>
                    </a:p>
                  </a:txBody>
                  <a:tcPr/>
                </a:tc>
                <a:tc>
                  <a:txBody>
                    <a:bodyPr/>
                    <a:lstStyle/>
                    <a:p>
                      <a:pPr algn="r"/>
                      <a:r>
                        <a:rPr kumimoji="1" lang="ja-JP" altLang="en-US" sz="1400" dirty="0" smtClean="0"/>
                        <a:t>８校</a:t>
                      </a:r>
                      <a:endParaRPr kumimoji="1" lang="ja-JP" altLang="en-US" sz="1400" dirty="0"/>
                    </a:p>
                  </a:txBody>
                  <a:tcPr/>
                </a:tc>
              </a:tr>
              <a:tr h="307793">
                <a:tc>
                  <a:txBody>
                    <a:bodyPr/>
                    <a:lstStyle/>
                    <a:p>
                      <a:r>
                        <a:rPr kumimoji="1" lang="ja-JP" altLang="en-US" sz="1400" dirty="0" smtClean="0">
                          <a:solidFill>
                            <a:schemeClr val="tx1"/>
                          </a:solidFill>
                        </a:rPr>
                        <a:t>神奈川県、京都府</a:t>
                      </a:r>
                      <a:endParaRPr kumimoji="1" lang="ja-JP" altLang="en-US" sz="1400" dirty="0">
                        <a:solidFill>
                          <a:schemeClr val="tx1"/>
                        </a:solidFill>
                      </a:endParaRPr>
                    </a:p>
                  </a:txBody>
                  <a:tcPr/>
                </a:tc>
                <a:tc>
                  <a:txBody>
                    <a:bodyPr/>
                    <a:lstStyle/>
                    <a:p>
                      <a:pPr algn="r"/>
                      <a:r>
                        <a:rPr kumimoji="1" lang="ja-JP" altLang="en-US" sz="1400" dirty="0" smtClean="0"/>
                        <a:t>３校</a:t>
                      </a:r>
                      <a:endParaRPr kumimoji="1" lang="ja-JP" altLang="en-US" sz="1400" dirty="0"/>
                    </a:p>
                  </a:txBody>
                  <a:tcPr/>
                </a:tc>
              </a:tr>
              <a:tr h="846431">
                <a:tc>
                  <a:txBody>
                    <a:bodyPr/>
                    <a:lstStyle/>
                    <a:p>
                      <a:r>
                        <a:rPr kumimoji="1" lang="ja-JP" altLang="en-US" sz="1400" b="1" dirty="0" smtClean="0">
                          <a:solidFill>
                            <a:schemeClr val="tx1"/>
                          </a:solidFill>
                        </a:rPr>
                        <a:t>大阪府</a:t>
                      </a:r>
                      <a:endParaRPr kumimoji="1" lang="en-US" altLang="ja-JP" sz="1400" b="1" dirty="0" smtClean="0">
                        <a:solidFill>
                          <a:schemeClr val="tx1"/>
                        </a:solidFill>
                      </a:endParaRPr>
                    </a:p>
                    <a:p>
                      <a:r>
                        <a:rPr kumimoji="1" lang="ja-JP" altLang="en-US" sz="1050" b="1" dirty="0" smtClean="0">
                          <a:solidFill>
                            <a:schemeClr val="tx1"/>
                          </a:solidFill>
                        </a:rPr>
                        <a:t>（関西学院大阪インターナショナルスクール、</a:t>
                      </a:r>
                      <a:endParaRPr kumimoji="1" lang="en-US" altLang="ja-JP" sz="1050" b="1" dirty="0" smtClean="0">
                        <a:solidFill>
                          <a:schemeClr val="tx1"/>
                        </a:solidFill>
                      </a:endParaRPr>
                    </a:p>
                    <a:p>
                      <a:r>
                        <a:rPr kumimoji="1" lang="ja-JP" altLang="en-US" sz="1050" b="1" dirty="0" smtClean="0">
                          <a:solidFill>
                            <a:schemeClr val="tx1"/>
                          </a:solidFill>
                        </a:rPr>
                        <a:t>大阪</a:t>
                      </a:r>
                      <a:r>
                        <a:rPr kumimoji="1" lang="en-US" altLang="ja-JP" sz="1050" b="1" dirty="0" smtClean="0">
                          <a:solidFill>
                            <a:schemeClr val="tx1"/>
                          </a:solidFill>
                        </a:rPr>
                        <a:t>YMCA</a:t>
                      </a:r>
                      <a:r>
                        <a:rPr kumimoji="1" lang="ja-JP" altLang="en-US" sz="1050" b="1" dirty="0" smtClean="0">
                          <a:solidFill>
                            <a:schemeClr val="tx1"/>
                          </a:solidFill>
                        </a:rPr>
                        <a:t>インターナショナルスクール）</a:t>
                      </a:r>
                      <a:endParaRPr kumimoji="1" lang="en-US" altLang="ja-JP" sz="1050" b="1"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u="sng" dirty="0" smtClean="0">
                          <a:solidFill>
                            <a:schemeClr val="tx1"/>
                          </a:solidFill>
                        </a:rPr>
                        <a:t>愛知県</a:t>
                      </a:r>
                      <a:r>
                        <a:rPr kumimoji="1" lang="ja-JP" altLang="en-US" sz="1400" dirty="0" smtClean="0">
                          <a:solidFill>
                            <a:schemeClr val="tx1"/>
                          </a:solidFill>
                        </a:rPr>
                        <a:t>、兵庫県、広島県、福岡県、</a:t>
                      </a:r>
                      <a:r>
                        <a:rPr kumimoji="1" lang="ja-JP" altLang="en-US" sz="1400" u="sng" dirty="0" smtClean="0">
                          <a:solidFill>
                            <a:schemeClr val="tx1"/>
                          </a:solidFill>
                        </a:rPr>
                        <a:t>沖縄県</a:t>
                      </a:r>
                      <a:endParaRPr kumimoji="1" lang="en-US" altLang="ja-JP" sz="1400" u="sng" dirty="0" smtClean="0">
                        <a:solidFill>
                          <a:schemeClr val="tx1"/>
                        </a:solidFill>
                      </a:endParaRPr>
                    </a:p>
                  </a:txBody>
                  <a:tcPr/>
                </a:tc>
                <a:tc>
                  <a:txBody>
                    <a:bodyPr/>
                    <a:lstStyle/>
                    <a:p>
                      <a:pPr algn="r"/>
                      <a:r>
                        <a:rPr kumimoji="1" lang="ja-JP" altLang="en-US" sz="1400" dirty="0" smtClean="0"/>
                        <a:t>各２校</a:t>
                      </a:r>
                      <a:endParaRPr kumimoji="1" lang="ja-JP" altLang="en-US" sz="1400" dirty="0"/>
                    </a:p>
                  </a:txBody>
                  <a:tcPr/>
                </a:tc>
              </a:tr>
              <a:tr h="316340">
                <a:tc>
                  <a:txBody>
                    <a:bodyPr/>
                    <a:lstStyle/>
                    <a:p>
                      <a:r>
                        <a:rPr kumimoji="1" lang="ja-JP" altLang="en-US" sz="1400" u="sng" dirty="0" smtClean="0">
                          <a:solidFill>
                            <a:schemeClr val="tx1"/>
                          </a:solidFill>
                        </a:rPr>
                        <a:t>宮城県</a:t>
                      </a:r>
                      <a:r>
                        <a:rPr kumimoji="1" lang="ja-JP" altLang="en-US" sz="1400" dirty="0" smtClean="0">
                          <a:solidFill>
                            <a:schemeClr val="tx1"/>
                          </a:solidFill>
                        </a:rPr>
                        <a:t>、</a:t>
                      </a:r>
                      <a:r>
                        <a:rPr kumimoji="1" lang="ja-JP" altLang="en-US" sz="1400" u="sng" dirty="0" smtClean="0">
                          <a:solidFill>
                            <a:schemeClr val="tx1"/>
                          </a:solidFill>
                        </a:rPr>
                        <a:t>茨城県</a:t>
                      </a:r>
                      <a:r>
                        <a:rPr kumimoji="1" lang="ja-JP" altLang="en-US" sz="1400" dirty="0" smtClean="0">
                          <a:solidFill>
                            <a:schemeClr val="tx1"/>
                          </a:solidFill>
                        </a:rPr>
                        <a:t>、群馬県、長野県、静岡県、</a:t>
                      </a:r>
                      <a:endParaRPr kumimoji="1" lang="ja-JP" altLang="en-US" sz="1400" dirty="0">
                        <a:solidFill>
                          <a:schemeClr val="tx2">
                            <a:lumMod val="60000"/>
                            <a:lumOff val="40000"/>
                          </a:schemeClr>
                        </a:solidFill>
                      </a:endParaRPr>
                    </a:p>
                  </a:txBody>
                  <a:tcPr/>
                </a:tc>
                <a:tc>
                  <a:txBody>
                    <a:bodyPr/>
                    <a:lstStyle/>
                    <a:p>
                      <a:pPr algn="r"/>
                      <a:r>
                        <a:rPr kumimoji="1" lang="ja-JP" altLang="en-US" sz="1400" dirty="0" smtClean="0"/>
                        <a:t>各１校</a:t>
                      </a:r>
                      <a:endParaRPr kumimoji="1" lang="ja-JP" altLang="en-US" sz="1400" dirty="0"/>
                    </a:p>
                  </a:txBody>
                  <a:tcPr/>
                </a:tc>
              </a:tr>
              <a:tr h="307793">
                <a:tc>
                  <a:txBody>
                    <a:bodyPr/>
                    <a:lstStyle/>
                    <a:p>
                      <a:pPr algn="ctr"/>
                      <a:r>
                        <a:rPr kumimoji="1" lang="ja-JP" altLang="en-US" sz="1400" dirty="0" smtClean="0"/>
                        <a:t>計</a:t>
                      </a:r>
                      <a:endParaRPr kumimoji="1" lang="ja-JP" altLang="en-US" sz="1400" dirty="0"/>
                    </a:p>
                  </a:txBody>
                  <a:tcPr/>
                </a:tc>
                <a:tc>
                  <a:txBody>
                    <a:bodyPr/>
                    <a:lstStyle/>
                    <a:p>
                      <a:pPr algn="r"/>
                      <a:r>
                        <a:rPr kumimoji="1" lang="ja-JP" altLang="en-US" sz="1400" dirty="0" smtClean="0"/>
                        <a:t>３１校</a:t>
                      </a:r>
                      <a:endParaRPr kumimoji="1" lang="ja-JP" altLang="en-US" sz="1400" dirty="0"/>
                    </a:p>
                  </a:txBody>
                  <a:tcPr/>
                </a:tc>
              </a:tr>
            </a:tbl>
          </a:graphicData>
        </a:graphic>
      </p:graphicFrame>
      <p:sp>
        <p:nvSpPr>
          <p:cNvPr id="17" name="正方形/長方形 16"/>
          <p:cNvSpPr/>
          <p:nvPr/>
        </p:nvSpPr>
        <p:spPr>
          <a:xfrm>
            <a:off x="4681258" y="1824429"/>
            <a:ext cx="4362991" cy="492443"/>
          </a:xfrm>
          <a:prstGeom prst="rect">
            <a:avLst/>
          </a:prstGeom>
        </p:spPr>
        <p:txBody>
          <a:bodyPr wrap="square">
            <a:spAutoFit/>
          </a:bodyPr>
          <a:lstStyle/>
          <a:p>
            <a:pPr marL="177800" indent="-177800"/>
            <a:r>
              <a:rPr lang="ja-JP" altLang="ja-JP" sz="1400" dirty="0" smtClean="0">
                <a:latin typeface="HGPｺﾞｼｯｸE" pitchFamily="50" charset="-128"/>
                <a:ea typeface="HGPｺﾞｼｯｸE" pitchFamily="50" charset="-128"/>
              </a:rPr>
              <a:t>■</a:t>
            </a:r>
            <a:r>
              <a:rPr lang="en-US" altLang="ja-JP" sz="1400" dirty="0" smtClean="0">
                <a:latin typeface="HGPｺﾞｼｯｸE" pitchFamily="50" charset="-128"/>
                <a:ea typeface="HGPｺﾞｼｯｸE" pitchFamily="50" charset="-128"/>
              </a:rPr>
              <a:t>JCI</a:t>
            </a:r>
            <a:r>
              <a:rPr lang="ja-JP" altLang="en-US" sz="1400" dirty="0">
                <a:latin typeface="HGPｺﾞｼｯｸE" pitchFamily="50" charset="-128"/>
                <a:ea typeface="HGPｺﾞｼｯｸE" pitchFamily="50" charset="-128"/>
              </a:rPr>
              <a:t>（国際病院評価機構）認証病院</a:t>
            </a:r>
            <a:r>
              <a:rPr lang="ja-JP" altLang="en-US" sz="1400" dirty="0" smtClean="0">
                <a:latin typeface="HGPｺﾞｼｯｸE" pitchFamily="50" charset="-128"/>
                <a:ea typeface="HGPｺﾞｼｯｸE" pitchFamily="50" charset="-128"/>
              </a:rPr>
              <a:t>数</a:t>
            </a:r>
            <a:endParaRPr lang="en-US" altLang="zh-CN" sz="1400" dirty="0" smtClean="0">
              <a:latin typeface="HGPｺﾞｼｯｸE" pitchFamily="50" charset="-128"/>
              <a:ea typeface="HGPｺﾞｼｯｸE" pitchFamily="50" charset="-128"/>
            </a:endParaRPr>
          </a:p>
          <a:p>
            <a:pPr marL="177800" indent="-177800"/>
            <a:r>
              <a:rPr lang="ja-JP" altLang="en-US" sz="1200" dirty="0" smtClean="0">
                <a:latin typeface="HGPｺﾞｼｯｸE" pitchFamily="50" charset="-128"/>
                <a:ea typeface="HGPｺﾞｼｯｸE" pitchFamily="50" charset="-128"/>
              </a:rPr>
              <a:t>　</a:t>
            </a:r>
            <a:r>
              <a:rPr lang="zh-CN" altLang="en-US" sz="1200" dirty="0" smtClean="0">
                <a:latin typeface="HGPｺﾞｼｯｸE" pitchFamily="50" charset="-128"/>
                <a:ea typeface="HGPｺﾞｼｯｸE" pitchFamily="50" charset="-128"/>
              </a:rPr>
              <a:t>（</a:t>
            </a:r>
            <a:r>
              <a:rPr lang="zh-CN" altLang="en-US" sz="1200" dirty="0">
                <a:latin typeface="HGPｺﾞｼｯｸE" pitchFamily="50" charset="-128"/>
                <a:ea typeface="HGPｺﾞｼｯｸE" pitchFamily="50" charset="-128"/>
              </a:rPr>
              <a:t>出典</a:t>
            </a:r>
            <a:r>
              <a:rPr lang="zh-CN" altLang="en-US" sz="1200" dirty="0" smtClean="0">
                <a:latin typeface="HGPｺﾞｼｯｸE" pitchFamily="50" charset="-128"/>
                <a:ea typeface="HGPｺﾞｼｯｸE" pitchFamily="50" charset="-128"/>
              </a:rPr>
              <a:t>：</a:t>
            </a:r>
            <a:r>
              <a:rPr lang="en-US" altLang="zh-CN" sz="1200" dirty="0" smtClean="0">
                <a:latin typeface="HGPｺﾞｼｯｸE" pitchFamily="50" charset="-128"/>
                <a:ea typeface="HGPｺﾞｼｯｸE" pitchFamily="50" charset="-128"/>
              </a:rPr>
              <a:t>JCI</a:t>
            </a:r>
            <a:r>
              <a:rPr lang="ja-JP" altLang="en-US" sz="1200" dirty="0" smtClean="0">
                <a:latin typeface="HGPｺﾞｼｯｸE" pitchFamily="50" charset="-128"/>
                <a:ea typeface="HGPｺﾞｼｯｸE" pitchFamily="50" charset="-128"/>
              </a:rPr>
              <a:t>ホームページ　　</a:t>
            </a:r>
            <a:r>
              <a:rPr lang="en-US" altLang="ja-JP" sz="1200" dirty="0" smtClean="0">
                <a:latin typeface="HGPｺﾞｼｯｸE" pitchFamily="50" charset="-128"/>
                <a:ea typeface="HGPｺﾞｼｯｸE" pitchFamily="50" charset="-128"/>
              </a:rPr>
              <a:t>2015.5</a:t>
            </a:r>
            <a:r>
              <a:rPr lang="ja-JP" altLang="en-US" sz="1200" dirty="0" smtClean="0">
                <a:latin typeface="HGPｺﾞｼｯｸE" pitchFamily="50" charset="-128"/>
                <a:ea typeface="HGPｺﾞｼｯｸE" pitchFamily="50" charset="-128"/>
              </a:rPr>
              <a:t>現在</a:t>
            </a:r>
            <a:r>
              <a:rPr lang="zh-CN" altLang="en-US" sz="1200" dirty="0" smtClean="0">
                <a:latin typeface="HGPｺﾞｼｯｸE" pitchFamily="50" charset="-128"/>
                <a:ea typeface="HGPｺﾞｼｯｸE" pitchFamily="50" charset="-128"/>
              </a:rPr>
              <a:t>）</a:t>
            </a:r>
            <a:endParaRPr lang="ja-JP" altLang="en-US" sz="1200" dirty="0">
              <a:latin typeface="HGPｺﾞｼｯｸE" pitchFamily="50" charset="-128"/>
              <a:ea typeface="HGPｺﾞｼｯｸE" pitchFamily="50" charset="-128"/>
            </a:endParaRPr>
          </a:p>
        </p:txBody>
      </p:sp>
      <p:graphicFrame>
        <p:nvGraphicFramePr>
          <p:cNvPr id="18" name="表 17"/>
          <p:cNvGraphicFramePr>
            <a:graphicFrameLocks noGrp="1"/>
          </p:cNvGraphicFramePr>
          <p:nvPr>
            <p:extLst>
              <p:ext uri="{D42A27DB-BD31-4B8C-83A1-F6EECF244321}">
                <p14:modId xmlns:p14="http://schemas.microsoft.com/office/powerpoint/2010/main" val="3946233161"/>
              </p:ext>
            </p:extLst>
          </p:nvPr>
        </p:nvGraphicFramePr>
        <p:xfrm>
          <a:off x="4947928" y="2374661"/>
          <a:ext cx="3497253" cy="1976524"/>
        </p:xfrm>
        <a:graphic>
          <a:graphicData uri="http://schemas.openxmlformats.org/drawingml/2006/table">
            <a:tbl>
              <a:tblPr firstRow="1" bandRow="1">
                <a:tableStyleId>{5940675A-B579-460E-94D1-54222C63F5DA}</a:tableStyleId>
              </a:tblPr>
              <a:tblGrid>
                <a:gridCol w="2085172"/>
                <a:gridCol w="1412081"/>
              </a:tblGrid>
              <a:tr h="311251">
                <a:tc>
                  <a:txBody>
                    <a:bodyPr/>
                    <a:lstStyle/>
                    <a:p>
                      <a:pPr algn="ctr"/>
                      <a:r>
                        <a:rPr kumimoji="1" lang="ja-JP" altLang="en-US" sz="1400" dirty="0" smtClean="0"/>
                        <a:t>所在地都道府県</a:t>
                      </a:r>
                      <a:endParaRPr kumimoji="1" lang="ja-JP" altLang="en-US" sz="1400" dirty="0"/>
                    </a:p>
                  </a:txBody>
                  <a:tcPr>
                    <a:solidFill>
                      <a:schemeClr val="bg1">
                        <a:lumMod val="85000"/>
                      </a:schemeClr>
                    </a:solidFill>
                  </a:tcPr>
                </a:tc>
                <a:tc>
                  <a:txBody>
                    <a:bodyPr/>
                    <a:lstStyle/>
                    <a:p>
                      <a:pPr algn="ctr"/>
                      <a:r>
                        <a:rPr kumimoji="1" lang="ja-JP" altLang="en-US" sz="1400" dirty="0" smtClean="0"/>
                        <a:t>認定病院数</a:t>
                      </a:r>
                      <a:endParaRPr kumimoji="1" lang="ja-JP" altLang="en-US" sz="1400" dirty="0"/>
                    </a:p>
                  </a:txBody>
                  <a:tcPr>
                    <a:solidFill>
                      <a:schemeClr val="bg1">
                        <a:lumMod val="85000"/>
                      </a:schemeClr>
                    </a:solidFill>
                  </a:tcPr>
                </a:tc>
              </a:tr>
              <a:tr h="311251">
                <a:tc>
                  <a:txBody>
                    <a:bodyPr/>
                    <a:lstStyle/>
                    <a:p>
                      <a:r>
                        <a:rPr kumimoji="1" lang="ja-JP" altLang="en-US" sz="1400" b="0" dirty="0" smtClean="0"/>
                        <a:t>神奈川県</a:t>
                      </a:r>
                      <a:endParaRPr kumimoji="1" lang="ja-JP" altLang="en-US" sz="1400" b="0" dirty="0"/>
                    </a:p>
                  </a:txBody>
                  <a:tcPr/>
                </a:tc>
                <a:tc>
                  <a:txBody>
                    <a:bodyPr/>
                    <a:lstStyle/>
                    <a:p>
                      <a:pPr algn="r"/>
                      <a:r>
                        <a:rPr kumimoji="1" lang="ja-JP" altLang="en-US" sz="1400" b="0" dirty="0" smtClean="0"/>
                        <a:t>３</a:t>
                      </a:r>
                      <a:endParaRPr kumimoji="1" lang="ja-JP" altLang="en-US" sz="1400" b="0" dirty="0"/>
                    </a:p>
                  </a:txBody>
                  <a:tcPr/>
                </a:tc>
              </a:tr>
              <a:tr h="311251">
                <a:tc>
                  <a:txBody>
                    <a:bodyPr/>
                    <a:lstStyle/>
                    <a:p>
                      <a:r>
                        <a:rPr kumimoji="1" lang="ja-JP" altLang="en-US" sz="1400" b="0" u="sng" dirty="0" smtClean="0"/>
                        <a:t>東京都</a:t>
                      </a:r>
                      <a:endParaRPr kumimoji="1" lang="ja-JP" altLang="en-US" sz="1400" b="0" u="sng" dirty="0"/>
                    </a:p>
                  </a:txBody>
                  <a:tcPr/>
                </a:tc>
                <a:tc>
                  <a:txBody>
                    <a:bodyPr/>
                    <a:lstStyle/>
                    <a:p>
                      <a:pPr algn="r"/>
                      <a:r>
                        <a:rPr kumimoji="1" lang="ja-JP" altLang="en-US" sz="1400" b="0" dirty="0" smtClean="0"/>
                        <a:t>３</a:t>
                      </a:r>
                      <a:endParaRPr kumimoji="1" lang="ja-JP" altLang="en-US" sz="1400" b="0" dirty="0"/>
                    </a:p>
                  </a:txBody>
                  <a:tcPr/>
                </a:tc>
              </a:tr>
              <a:tr h="552634">
                <a:tc>
                  <a:txBody>
                    <a:bodyPr/>
                    <a:lstStyle/>
                    <a:p>
                      <a:r>
                        <a:rPr kumimoji="1" lang="ja-JP" altLang="en-US" sz="1400" b="0" u="sng" dirty="0" smtClean="0"/>
                        <a:t>栃木県</a:t>
                      </a:r>
                      <a:r>
                        <a:rPr kumimoji="1" lang="ja-JP" altLang="en-US" sz="1400" b="0" dirty="0" smtClean="0"/>
                        <a:t>、</a:t>
                      </a:r>
                      <a:r>
                        <a:rPr kumimoji="1" lang="ja-JP" altLang="en-US" sz="1400" b="0" u="sng" dirty="0" smtClean="0"/>
                        <a:t>埼玉県</a:t>
                      </a:r>
                      <a:r>
                        <a:rPr kumimoji="1" lang="ja-JP" altLang="en-US" sz="1400" b="0" dirty="0" smtClean="0"/>
                        <a:t>、</a:t>
                      </a:r>
                      <a:r>
                        <a:rPr kumimoji="1" lang="ja-JP" altLang="en-US" sz="1400" b="0" u="sng" dirty="0" smtClean="0"/>
                        <a:t>千葉県</a:t>
                      </a:r>
                      <a:r>
                        <a:rPr kumimoji="1" lang="ja-JP" altLang="en-US" sz="1400" b="0" dirty="0" smtClean="0"/>
                        <a:t>、長野県、静岡県、熊本県</a:t>
                      </a:r>
                      <a:endParaRPr kumimoji="1" lang="en-US" altLang="ja-JP" sz="1400"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smtClean="0"/>
                        <a:t>鹿児島県</a:t>
                      </a:r>
                      <a:endParaRPr kumimoji="1" lang="en-US" altLang="ja-JP" sz="1400" b="0" dirty="0" smtClean="0"/>
                    </a:p>
                  </a:txBody>
                  <a:tcPr/>
                </a:tc>
                <a:tc>
                  <a:txBody>
                    <a:bodyPr/>
                    <a:lstStyle/>
                    <a:p>
                      <a:pPr algn="r"/>
                      <a:r>
                        <a:rPr kumimoji="1" lang="ja-JP" altLang="en-US" sz="1400" b="0" dirty="0" smtClean="0"/>
                        <a:t>各１</a:t>
                      </a:r>
                      <a:endParaRPr kumimoji="1" lang="en-US" altLang="ja-JP" sz="1400" b="0" dirty="0" smtClean="0"/>
                    </a:p>
                  </a:txBody>
                  <a:tcPr/>
                </a:tc>
              </a:tr>
              <a:tr h="311251">
                <a:tc>
                  <a:txBody>
                    <a:bodyPr/>
                    <a:lstStyle/>
                    <a:p>
                      <a:pPr algn="ctr"/>
                      <a:r>
                        <a:rPr kumimoji="1" lang="ja-JP" altLang="en-US" sz="1400" dirty="0" smtClean="0"/>
                        <a:t>計</a:t>
                      </a:r>
                      <a:endParaRPr kumimoji="1" lang="ja-JP" altLang="en-US" sz="1400" dirty="0"/>
                    </a:p>
                  </a:txBody>
                  <a:tcPr/>
                </a:tc>
                <a:tc>
                  <a:txBody>
                    <a:bodyPr/>
                    <a:lstStyle/>
                    <a:p>
                      <a:pPr algn="r"/>
                      <a:r>
                        <a:rPr kumimoji="1" lang="en-US" altLang="ja-JP" sz="1400" baseline="0" dirty="0" smtClean="0"/>
                        <a:t>                   </a:t>
                      </a:r>
                      <a:r>
                        <a:rPr kumimoji="1" lang="ja-JP" altLang="en-US" sz="1400" baseline="0" dirty="0" smtClean="0"/>
                        <a:t>１３</a:t>
                      </a:r>
                      <a:endParaRPr kumimoji="1" lang="en-US" altLang="ja-JP" sz="1400" dirty="0" smtClean="0"/>
                    </a:p>
                  </a:txBody>
                  <a:tcPr/>
                </a:tc>
              </a:tr>
            </a:tbl>
          </a:graphicData>
        </a:graphic>
      </p:graphicFrame>
      <p:sp>
        <p:nvSpPr>
          <p:cNvPr id="19" name="テキスト ボックス 18"/>
          <p:cNvSpPr txBox="1"/>
          <p:nvPr/>
        </p:nvSpPr>
        <p:spPr>
          <a:xfrm>
            <a:off x="166148" y="4850650"/>
            <a:ext cx="4608512" cy="892552"/>
          </a:xfrm>
          <a:prstGeom prst="rect">
            <a:avLst/>
          </a:prstGeom>
          <a:noFill/>
        </p:spPr>
        <p:txBody>
          <a:bodyPr wrap="square" rtlCol="0">
            <a:spAutoFit/>
          </a:bodyPr>
          <a:lstStyle/>
          <a:p>
            <a:r>
              <a:rPr lang="ja-JP" altLang="en-US" sz="1200" dirty="0">
                <a:latin typeface="+mn-ea"/>
              </a:rPr>
              <a:t>※　下線の県においてインターナショナルスクールが増加</a:t>
            </a:r>
            <a:r>
              <a:rPr lang="ja-JP" altLang="en-US" sz="1200" dirty="0" smtClean="0">
                <a:latin typeface="+mn-ea"/>
              </a:rPr>
              <a:t>。</a:t>
            </a:r>
            <a:r>
              <a:rPr lang="en-US" altLang="ja-JP" sz="1200" dirty="0" smtClean="0">
                <a:latin typeface="HGPｺﾞｼｯｸE" pitchFamily="50" charset="-128"/>
                <a:ea typeface="HGPｺﾞｼｯｸE" pitchFamily="50" charset="-128"/>
              </a:rPr>
              <a:t/>
            </a:r>
            <a:br>
              <a:rPr lang="en-US" altLang="ja-JP" sz="1200" dirty="0" smtClean="0">
                <a:latin typeface="HGPｺﾞｼｯｸE" pitchFamily="50" charset="-128"/>
                <a:ea typeface="HGPｺﾞｼｯｸE" pitchFamily="50" charset="-128"/>
              </a:rPr>
            </a:br>
            <a:r>
              <a:rPr kumimoji="1" lang="ja-JP" altLang="en-US" sz="1000" dirty="0" smtClean="0">
                <a:latin typeface="+mn-ea"/>
              </a:rPr>
              <a:t>（参考）アジア主要国の国際バカロレア認定校数</a:t>
            </a:r>
            <a:r>
              <a:rPr lang="ja-JP" altLang="en-US" sz="1000" dirty="0" smtClean="0">
                <a:latin typeface="+mn-ea"/>
              </a:rPr>
              <a:t>　</a:t>
            </a:r>
            <a:r>
              <a:rPr kumimoji="1" lang="ja-JP" altLang="en-US" sz="1000" dirty="0" smtClean="0">
                <a:latin typeface="+mn-ea"/>
              </a:rPr>
              <a:t>（国際バカロレアホームページ　</a:t>
            </a:r>
            <a:r>
              <a:rPr kumimoji="1" lang="en-US" altLang="ja-JP" sz="1000" dirty="0" smtClean="0">
                <a:latin typeface="+mn-ea"/>
              </a:rPr>
              <a:t>2015.5</a:t>
            </a:r>
            <a:r>
              <a:rPr lang="ja-JP" altLang="en-US" sz="1000" dirty="0" smtClean="0">
                <a:latin typeface="+mn-ea"/>
              </a:rPr>
              <a:t>現在）　（アジア全体では</a:t>
            </a:r>
            <a:r>
              <a:rPr lang="en-US" altLang="ja-JP" sz="1000" dirty="0" smtClean="0">
                <a:latin typeface="+mn-ea"/>
              </a:rPr>
              <a:t>658</a:t>
            </a:r>
            <a:r>
              <a:rPr lang="ja-JP" altLang="en-US" sz="1000" dirty="0" smtClean="0">
                <a:latin typeface="+mn-ea"/>
              </a:rPr>
              <a:t>校）</a:t>
            </a:r>
            <a:endParaRPr kumimoji="1" lang="en-US" altLang="ja-JP" sz="1000" dirty="0" smtClean="0">
              <a:latin typeface="+mn-ea"/>
            </a:endParaRPr>
          </a:p>
          <a:p>
            <a:r>
              <a:rPr lang="ja-JP" altLang="en-US" sz="1000" dirty="0" smtClean="0">
                <a:latin typeface="+mn-ea"/>
              </a:rPr>
              <a:t>インド</a:t>
            </a:r>
            <a:r>
              <a:rPr lang="en-US" altLang="ja-JP" sz="1000" dirty="0" smtClean="0">
                <a:latin typeface="+mn-ea"/>
              </a:rPr>
              <a:t>119</a:t>
            </a:r>
            <a:r>
              <a:rPr lang="ja-JP" altLang="en-US" sz="1000" dirty="0" smtClean="0">
                <a:latin typeface="+mn-ea"/>
              </a:rPr>
              <a:t>校、中国</a:t>
            </a:r>
            <a:r>
              <a:rPr lang="en-US" altLang="ja-JP" sz="1000" dirty="0" smtClean="0">
                <a:latin typeface="+mn-ea"/>
              </a:rPr>
              <a:t>89</a:t>
            </a:r>
            <a:r>
              <a:rPr lang="ja-JP" altLang="en-US" sz="1000" dirty="0" smtClean="0">
                <a:latin typeface="+mn-ea"/>
              </a:rPr>
              <a:t>校、香港</a:t>
            </a:r>
            <a:r>
              <a:rPr lang="en-US" altLang="ja-JP" sz="1000" dirty="0" smtClean="0">
                <a:latin typeface="+mn-ea"/>
              </a:rPr>
              <a:t>54</a:t>
            </a:r>
            <a:r>
              <a:rPr lang="ja-JP" altLang="en-US" sz="1000" dirty="0" smtClean="0">
                <a:latin typeface="+mn-ea"/>
              </a:rPr>
              <a:t>校、インドネシア</a:t>
            </a:r>
            <a:r>
              <a:rPr lang="en-US" altLang="ja-JP" sz="1000" dirty="0" smtClean="0">
                <a:latin typeface="+mn-ea"/>
              </a:rPr>
              <a:t>44</a:t>
            </a:r>
            <a:r>
              <a:rPr lang="ja-JP" altLang="en-US" sz="1000" dirty="0" smtClean="0">
                <a:latin typeface="+mn-ea"/>
              </a:rPr>
              <a:t>校、</a:t>
            </a:r>
            <a:r>
              <a:rPr kumimoji="1" lang="ja-JP" altLang="en-US" sz="1000" dirty="0" smtClean="0">
                <a:latin typeface="+mn-ea"/>
              </a:rPr>
              <a:t>シンガポール</a:t>
            </a:r>
            <a:r>
              <a:rPr lang="en-US" altLang="ja-JP" sz="1000" dirty="0" smtClean="0">
                <a:latin typeface="+mn-ea"/>
              </a:rPr>
              <a:t>30</a:t>
            </a:r>
            <a:r>
              <a:rPr kumimoji="1" lang="ja-JP" altLang="en-US" sz="1000" dirty="0" smtClean="0">
                <a:latin typeface="+mn-ea"/>
              </a:rPr>
              <a:t>校、タイ</a:t>
            </a:r>
            <a:r>
              <a:rPr kumimoji="1" lang="en-US" altLang="ja-JP" sz="1000" dirty="0" smtClean="0">
                <a:latin typeface="+mn-ea"/>
              </a:rPr>
              <a:t>20</a:t>
            </a:r>
            <a:r>
              <a:rPr lang="ja-JP" altLang="en-US" sz="1000" dirty="0" smtClean="0">
                <a:latin typeface="+mn-ea"/>
              </a:rPr>
              <a:t>校、マレーシア</a:t>
            </a:r>
            <a:r>
              <a:rPr lang="en-US" altLang="ja-JP" sz="1000" dirty="0" smtClean="0">
                <a:latin typeface="+mn-ea"/>
              </a:rPr>
              <a:t>18</a:t>
            </a:r>
            <a:r>
              <a:rPr lang="ja-JP" altLang="en-US" sz="1000" dirty="0" smtClean="0">
                <a:latin typeface="+mn-ea"/>
              </a:rPr>
              <a:t>校</a:t>
            </a:r>
            <a:r>
              <a:rPr lang="ja-JP" altLang="en-US" sz="1000" dirty="0">
                <a:latin typeface="+mn-ea"/>
              </a:rPr>
              <a:t>、</a:t>
            </a:r>
            <a:r>
              <a:rPr lang="ja-JP" altLang="en-US" sz="1000" dirty="0" smtClean="0">
                <a:latin typeface="+mn-ea"/>
              </a:rPr>
              <a:t>フィリピン</a:t>
            </a:r>
            <a:r>
              <a:rPr lang="en-US" altLang="ja-JP" sz="1000" dirty="0" smtClean="0">
                <a:latin typeface="+mn-ea"/>
              </a:rPr>
              <a:t>15</a:t>
            </a:r>
            <a:r>
              <a:rPr lang="ja-JP" altLang="en-US" sz="1000" dirty="0" smtClean="0">
                <a:latin typeface="+mn-ea"/>
              </a:rPr>
              <a:t>校、</a:t>
            </a:r>
            <a:r>
              <a:rPr kumimoji="1" lang="ja-JP" altLang="en-US" sz="1000" dirty="0" smtClean="0">
                <a:latin typeface="+mn-ea"/>
              </a:rPr>
              <a:t>韓国</a:t>
            </a:r>
            <a:r>
              <a:rPr lang="en-US" altLang="ja-JP" sz="1000" dirty="0">
                <a:latin typeface="+mn-ea"/>
              </a:rPr>
              <a:t>10</a:t>
            </a:r>
            <a:r>
              <a:rPr kumimoji="1" lang="ja-JP" altLang="en-US" sz="1000" dirty="0" smtClean="0">
                <a:latin typeface="+mn-ea"/>
              </a:rPr>
              <a:t>校、台湾</a:t>
            </a:r>
            <a:r>
              <a:rPr lang="en-US" altLang="ja-JP" sz="1000" dirty="0">
                <a:latin typeface="+mn-ea"/>
              </a:rPr>
              <a:t>6</a:t>
            </a:r>
            <a:r>
              <a:rPr kumimoji="1" lang="ja-JP" altLang="en-US" sz="1000" dirty="0" smtClean="0">
                <a:latin typeface="+mn-ea"/>
              </a:rPr>
              <a:t>校</a:t>
            </a:r>
            <a:endParaRPr kumimoji="1" lang="ja-JP" altLang="en-US" sz="1000" dirty="0">
              <a:latin typeface="+mn-ea"/>
            </a:endParaRPr>
          </a:p>
        </p:txBody>
      </p:sp>
      <p:sp>
        <p:nvSpPr>
          <p:cNvPr id="20" name="テキスト ボックス 19"/>
          <p:cNvSpPr txBox="1"/>
          <p:nvPr/>
        </p:nvSpPr>
        <p:spPr>
          <a:xfrm>
            <a:off x="4894239" y="4346520"/>
            <a:ext cx="4150010" cy="738664"/>
          </a:xfrm>
          <a:prstGeom prst="rect">
            <a:avLst/>
          </a:prstGeom>
          <a:noFill/>
        </p:spPr>
        <p:txBody>
          <a:bodyPr wrap="square" rtlCol="0">
            <a:spAutoFit/>
          </a:bodyPr>
          <a:lstStyle/>
          <a:p>
            <a:r>
              <a:rPr lang="ja-JP" altLang="en-US" sz="1200" dirty="0">
                <a:latin typeface="+mn-ea"/>
              </a:rPr>
              <a:t>※　下線</a:t>
            </a:r>
            <a:r>
              <a:rPr lang="ja-JP" altLang="en-US" sz="1200" dirty="0" smtClean="0">
                <a:latin typeface="+mn-ea"/>
              </a:rPr>
              <a:t>の都県</a:t>
            </a:r>
            <a:r>
              <a:rPr lang="ja-JP" altLang="en-US" sz="1200" dirty="0">
                <a:latin typeface="+mn-ea"/>
              </a:rPr>
              <a:t>に</a:t>
            </a:r>
            <a:r>
              <a:rPr lang="ja-JP" altLang="en-US" sz="1200" dirty="0" smtClean="0">
                <a:latin typeface="+mn-ea"/>
              </a:rPr>
              <a:t>おいて新たにＪＣＩ認証。</a:t>
            </a:r>
            <a:r>
              <a:rPr lang="en-US" altLang="ja-JP" sz="1200" dirty="0">
                <a:latin typeface="+mn-ea"/>
              </a:rPr>
              <a:t/>
            </a:r>
            <a:br>
              <a:rPr lang="en-US" altLang="ja-JP" sz="1200" dirty="0">
                <a:latin typeface="+mn-ea"/>
              </a:rPr>
            </a:br>
            <a:r>
              <a:rPr kumimoji="1" lang="ja-JP" altLang="en-US" sz="1000" dirty="0" smtClean="0">
                <a:latin typeface="+mn-ea"/>
              </a:rPr>
              <a:t>（</a:t>
            </a:r>
            <a:r>
              <a:rPr lang="ja-JP" altLang="en-US" sz="1000" dirty="0">
                <a:latin typeface="+mn-ea"/>
              </a:rPr>
              <a:t>参考）アジア主要国の</a:t>
            </a:r>
            <a:r>
              <a:rPr lang="en-US" altLang="ja-JP" sz="1000" dirty="0">
                <a:latin typeface="+mn-ea"/>
              </a:rPr>
              <a:t>JCI</a:t>
            </a:r>
            <a:r>
              <a:rPr lang="ja-JP" altLang="en-US" sz="1000" dirty="0">
                <a:latin typeface="+mn-ea"/>
              </a:rPr>
              <a:t>認証病院数（</a:t>
            </a:r>
            <a:r>
              <a:rPr lang="en-US" altLang="ja-JP" sz="1000" dirty="0">
                <a:latin typeface="+mn-ea"/>
              </a:rPr>
              <a:t>JCI</a:t>
            </a:r>
            <a:r>
              <a:rPr lang="ja-JP" altLang="en-US" sz="1000" dirty="0">
                <a:latin typeface="+mn-ea"/>
              </a:rPr>
              <a:t>ホームページ　</a:t>
            </a:r>
            <a:r>
              <a:rPr lang="en-US" altLang="ja-JP" sz="1000" dirty="0" smtClean="0">
                <a:latin typeface="+mn-ea"/>
              </a:rPr>
              <a:t>2015.5</a:t>
            </a:r>
            <a:r>
              <a:rPr lang="ja-JP" altLang="en-US" sz="1000" dirty="0" smtClean="0">
                <a:latin typeface="+mn-ea"/>
              </a:rPr>
              <a:t>現在</a:t>
            </a:r>
            <a:r>
              <a:rPr lang="ja-JP" altLang="en-US" sz="1000" dirty="0">
                <a:latin typeface="+mn-ea"/>
              </a:rPr>
              <a:t>）</a:t>
            </a:r>
          </a:p>
          <a:p>
            <a:r>
              <a:rPr lang="ja-JP" altLang="en-US" sz="1000" dirty="0" smtClean="0">
                <a:latin typeface="+mn-ea"/>
              </a:rPr>
              <a:t>タイ</a:t>
            </a:r>
            <a:r>
              <a:rPr lang="en-US" altLang="ja-JP" sz="1000" dirty="0">
                <a:latin typeface="+mn-ea"/>
              </a:rPr>
              <a:t>44</a:t>
            </a:r>
            <a:r>
              <a:rPr lang="ja-JP" altLang="en-US" sz="1000" dirty="0" smtClean="0">
                <a:latin typeface="+mn-ea"/>
              </a:rPr>
              <a:t>病院、中国</a:t>
            </a:r>
            <a:r>
              <a:rPr lang="en-US" altLang="ja-JP" sz="1000" dirty="0">
                <a:latin typeface="+mn-ea"/>
              </a:rPr>
              <a:t>41</a:t>
            </a:r>
            <a:r>
              <a:rPr lang="ja-JP" altLang="en-US" sz="1000" dirty="0" smtClean="0">
                <a:latin typeface="+mn-ea"/>
              </a:rPr>
              <a:t>病院、インド</a:t>
            </a:r>
            <a:r>
              <a:rPr lang="en-US" altLang="ja-JP" sz="1000" dirty="0" smtClean="0">
                <a:latin typeface="+mn-ea"/>
              </a:rPr>
              <a:t>22</a:t>
            </a:r>
            <a:r>
              <a:rPr lang="ja-JP" altLang="en-US" sz="1000" dirty="0" smtClean="0">
                <a:latin typeface="+mn-ea"/>
              </a:rPr>
              <a:t>病院、韓国</a:t>
            </a:r>
            <a:r>
              <a:rPr lang="en-US" altLang="ja-JP" sz="1000" dirty="0" smtClean="0">
                <a:latin typeface="+mn-ea"/>
              </a:rPr>
              <a:t>27</a:t>
            </a:r>
            <a:r>
              <a:rPr lang="ja-JP" altLang="en-US" sz="1000" dirty="0" smtClean="0">
                <a:latin typeface="+mn-ea"/>
              </a:rPr>
              <a:t>病院、シンガポール</a:t>
            </a:r>
            <a:r>
              <a:rPr lang="en-US" altLang="ja-JP" sz="1000" dirty="0" smtClean="0">
                <a:latin typeface="+mn-ea"/>
              </a:rPr>
              <a:t>21</a:t>
            </a:r>
            <a:r>
              <a:rPr lang="ja-JP" altLang="en-US" sz="1000" dirty="0" smtClean="0">
                <a:latin typeface="+mn-ea"/>
              </a:rPr>
              <a:t>病院、台湾</a:t>
            </a:r>
            <a:r>
              <a:rPr lang="en-US" altLang="ja-JP" sz="1000" dirty="0" smtClean="0">
                <a:latin typeface="+mn-ea"/>
              </a:rPr>
              <a:t>16</a:t>
            </a:r>
            <a:r>
              <a:rPr lang="ja-JP" altLang="en-US" sz="1000" dirty="0" smtClean="0">
                <a:latin typeface="+mn-ea"/>
              </a:rPr>
              <a:t>病院、マレーシア</a:t>
            </a:r>
            <a:r>
              <a:rPr lang="en-US" altLang="ja-JP" sz="1000" dirty="0" smtClean="0">
                <a:latin typeface="+mn-ea"/>
              </a:rPr>
              <a:t>13</a:t>
            </a:r>
            <a:r>
              <a:rPr lang="ja-JP" altLang="en-US" sz="1000" dirty="0" smtClean="0">
                <a:latin typeface="+mn-ea"/>
              </a:rPr>
              <a:t>病院、インドネシア</a:t>
            </a:r>
            <a:r>
              <a:rPr lang="en-US" altLang="ja-JP" sz="1000" dirty="0" smtClean="0">
                <a:latin typeface="+mn-ea"/>
              </a:rPr>
              <a:t>20</a:t>
            </a:r>
            <a:r>
              <a:rPr lang="ja-JP" altLang="en-US" sz="1000" dirty="0" smtClean="0">
                <a:latin typeface="+mn-ea"/>
              </a:rPr>
              <a:t>病院、フィリピン</a:t>
            </a:r>
            <a:r>
              <a:rPr lang="en-US" altLang="ja-JP" sz="1000" dirty="0" smtClean="0">
                <a:latin typeface="+mn-ea"/>
              </a:rPr>
              <a:t>6</a:t>
            </a:r>
            <a:r>
              <a:rPr lang="ja-JP" altLang="en-US" sz="1000" dirty="0" smtClean="0">
                <a:latin typeface="+mn-ea"/>
              </a:rPr>
              <a:t>病院</a:t>
            </a:r>
            <a:endParaRPr lang="ja-JP" altLang="en-US" sz="1000" dirty="0">
              <a:latin typeface="+mn-ea"/>
            </a:endParaRPr>
          </a:p>
        </p:txBody>
      </p:sp>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pPr/>
              <a:t>40</a:t>
            </a:fld>
            <a:endParaRPr kumimoji="1" lang="ja-JP" altLang="en-US"/>
          </a:p>
        </p:txBody>
      </p:sp>
    </p:spTree>
    <p:extLst>
      <p:ext uri="{BB962C8B-B14F-4D97-AF65-F5344CB8AC3E}">
        <p14:creationId xmlns:p14="http://schemas.microsoft.com/office/powerpoint/2010/main" val="192037724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08520" y="-50638"/>
            <a:ext cx="7416825" cy="400110"/>
          </a:xfrm>
          <a:prstGeom prst="rect">
            <a:avLst/>
          </a:prstGeom>
          <a:noFill/>
        </p:spPr>
        <p:txBody>
          <a:bodyPr wrap="square" rtlCol="0">
            <a:spAutoFit/>
          </a:bodyPr>
          <a:lstStyle/>
          <a:p>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（３）成長を支える基盤となる人材の育成力強化</a:t>
            </a:r>
            <a:endPar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角丸四角形 3"/>
          <p:cNvSpPr/>
          <p:nvPr/>
        </p:nvSpPr>
        <p:spPr>
          <a:xfrm>
            <a:off x="112059" y="476672"/>
            <a:ext cx="8562975" cy="1710095"/>
          </a:xfrm>
          <a:prstGeom prst="roundRect">
            <a:avLst>
              <a:gd name="adj" fmla="val 9052"/>
            </a:avLst>
          </a:prstGeom>
          <a:noFill/>
          <a:ln w="12700" cap="flat" cmpd="sng" algn="ctr">
            <a:solidFill>
              <a:sysClr val="windowText" lastClr="000000"/>
            </a:solidFill>
            <a:prstDash val="solid"/>
          </a:ln>
          <a:effectLst/>
        </p:spPr>
        <p:txBody>
          <a:bodyPr wrap="square">
            <a:spAutoFit/>
          </a:bodyPr>
          <a:lstStyle/>
          <a:p>
            <a:pPr marL="271463" indent="-271463" algn="just">
              <a:defRPr/>
            </a:pPr>
            <a:r>
              <a:rPr kumimoji="0" lang="en-US" altLang="ja-JP" kern="100" dirty="0" smtClean="0">
                <a:latin typeface="Meiryo UI" panose="020B0604030504040204" pitchFamily="50" charset="-128"/>
                <a:ea typeface="Meiryo UI" panose="020B0604030504040204" pitchFamily="50" charset="-128"/>
                <a:cs typeface="Meiryo UI" panose="020B0604030504040204" pitchFamily="50" charset="-128"/>
              </a:rPr>
              <a:t>【</a:t>
            </a:r>
            <a:r>
              <a:rPr kumimoji="0" lang="ja-JP" altLang="en-US" kern="100" dirty="0" smtClean="0">
                <a:latin typeface="Meiryo UI" panose="020B0604030504040204" pitchFamily="50" charset="-128"/>
                <a:ea typeface="Meiryo UI" panose="020B0604030504040204" pitchFamily="50" charset="-128"/>
                <a:cs typeface="Meiryo UI" panose="020B0604030504040204" pitchFamily="50" charset="-128"/>
              </a:rPr>
              <a:t>全国</a:t>
            </a:r>
            <a:r>
              <a:rPr kumimoji="0" lang="ja-JP" altLang="en-US" kern="100" dirty="0">
                <a:latin typeface="Meiryo UI" panose="020B0604030504040204" pitchFamily="50" charset="-128"/>
                <a:ea typeface="Meiryo UI" panose="020B0604030504040204" pitchFamily="50" charset="-128"/>
                <a:cs typeface="Meiryo UI" panose="020B0604030504040204" pitchFamily="50" charset="-128"/>
              </a:rPr>
              <a:t>学力・学習状況調査結果、大学進学率</a:t>
            </a:r>
            <a:r>
              <a:rPr kumimoji="0" lang="en-US" altLang="ja-JP" kern="100" dirty="0">
                <a:latin typeface="Meiryo UI" panose="020B0604030504040204" pitchFamily="50" charset="-128"/>
                <a:ea typeface="Meiryo UI" panose="020B0604030504040204" pitchFamily="50" charset="-128"/>
                <a:cs typeface="Meiryo UI" panose="020B0604030504040204" pitchFamily="50" charset="-128"/>
              </a:rPr>
              <a:t>】</a:t>
            </a:r>
          </a:p>
          <a:p>
            <a:pPr marL="285750" indent="-285750" algn="just">
              <a:buFont typeface="Meiryo UI" panose="020B0604030504040204" pitchFamily="50" charset="-128"/>
              <a:buChar char="◇"/>
              <a:defRPr/>
            </a:pPr>
            <a:r>
              <a:rPr kumimoji="0" lang="ja-JP" altLang="en-US" kern="10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Ｈ</a:t>
            </a:r>
            <a:r>
              <a:rPr kumimoji="0" lang="en-US" altLang="ja-JP" kern="1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26</a:t>
            </a:r>
            <a:r>
              <a:rPr kumimoji="0" lang="ja-JP" altLang="en-US" kern="1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年の全国学力・学習状況調査に</a:t>
            </a:r>
            <a:r>
              <a:rPr kumimoji="0" lang="ja-JP" altLang="en-US" kern="10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おける平均正答率</a:t>
            </a:r>
            <a:r>
              <a:rPr kumimoji="0" lang="ja-JP" altLang="en-US" kern="1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は、</a:t>
            </a:r>
            <a:r>
              <a:rPr kumimoji="0" lang="ja-JP" altLang="en-US" kern="10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小学校・中学校とも</a:t>
            </a:r>
            <a:r>
              <a:rPr kumimoji="0" lang="ja-JP" altLang="en-US" kern="1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全国</a:t>
            </a:r>
            <a:r>
              <a:rPr kumimoji="0" lang="ja-JP" altLang="en-US" kern="10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平均を</a:t>
            </a:r>
            <a:r>
              <a:rPr kumimoji="0" lang="ja-JP" altLang="en-US" kern="1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下回った。</a:t>
            </a:r>
            <a:endParaRPr kumimoji="0" lang="en-US" altLang="ja-JP" kern="1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gn="just">
              <a:buFont typeface="Meiryo UI" panose="020B0604030504040204" pitchFamily="50" charset="-128"/>
              <a:buChar char="◇"/>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高校卒業者のうち、大学等進学者は約</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4.2</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万人、進学率は</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58.3%</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で全国</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位。</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defRPr/>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参考</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位東京（</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66.1%</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位京都（</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65.6%</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位神奈川（</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61.0</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位兵庫・広島（</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59.9</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位愛知（</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58.5</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graphicFrame>
        <p:nvGraphicFramePr>
          <p:cNvPr id="3" name="グラフ 2"/>
          <p:cNvGraphicFramePr/>
          <p:nvPr>
            <p:extLst>
              <p:ext uri="{D42A27DB-BD31-4B8C-83A1-F6EECF244321}">
                <p14:modId xmlns:p14="http://schemas.microsoft.com/office/powerpoint/2010/main" val="486329118"/>
              </p:ext>
            </p:extLst>
          </p:nvPr>
        </p:nvGraphicFramePr>
        <p:xfrm>
          <a:off x="4788024" y="2467204"/>
          <a:ext cx="4355976" cy="2843357"/>
        </p:xfrm>
        <a:graphic>
          <a:graphicData uri="http://schemas.openxmlformats.org/drawingml/2006/chart">
            <c:chart xmlns:c="http://schemas.openxmlformats.org/drawingml/2006/chart" xmlns:r="http://schemas.openxmlformats.org/officeDocument/2006/relationships" r:id="rId2"/>
          </a:graphicData>
        </a:graphic>
      </p:graphicFrame>
      <p:sp>
        <p:nvSpPr>
          <p:cNvPr id="6" name="テキスト ボックス 5"/>
          <p:cNvSpPr txBox="1"/>
          <p:nvPr/>
        </p:nvSpPr>
        <p:spPr>
          <a:xfrm>
            <a:off x="4788024" y="2204864"/>
            <a:ext cx="3233578" cy="307777"/>
          </a:xfrm>
          <a:prstGeom prst="rect">
            <a:avLst/>
          </a:prstGeom>
          <a:noFill/>
        </p:spPr>
        <p:txBody>
          <a:bodyPr wrap="none" rtlCol="0">
            <a:spAutoFit/>
          </a:bodyPr>
          <a:lstStyle/>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における高等学校卒業後の状況</a:t>
            </a:r>
          </a:p>
        </p:txBody>
      </p:sp>
      <p:sp>
        <p:nvSpPr>
          <p:cNvPr id="5" name="テキスト ボックス 4"/>
          <p:cNvSpPr txBox="1"/>
          <p:nvPr/>
        </p:nvSpPr>
        <p:spPr>
          <a:xfrm>
            <a:off x="7164288" y="2482496"/>
            <a:ext cx="1001330" cy="276999"/>
          </a:xfrm>
          <a:prstGeom prst="rect">
            <a:avLst/>
          </a:prstGeom>
          <a:noFill/>
        </p:spPr>
        <p:txBody>
          <a:bodyPr wrap="square" rtlCol="0">
            <a:spAutoFit/>
          </a:bodyPr>
          <a:lstStyle/>
          <a:p>
            <a:r>
              <a:rPr lang="ja-JP" altLang="en-US" sz="1200" dirty="0">
                <a:solidFill>
                  <a:prstClr val="black"/>
                </a:solidFill>
              </a:rPr>
              <a:t>（単位：人）</a:t>
            </a:r>
          </a:p>
        </p:txBody>
      </p:sp>
      <p:sp>
        <p:nvSpPr>
          <p:cNvPr id="7" name="スライド番号プレースホルダー 6"/>
          <p:cNvSpPr>
            <a:spLocks noGrp="1"/>
          </p:cNvSpPr>
          <p:nvPr>
            <p:ph type="sldNum" sz="quarter" idx="12"/>
          </p:nvPr>
        </p:nvSpPr>
        <p:spPr>
          <a:xfrm>
            <a:off x="6804248" y="6381328"/>
            <a:ext cx="2133600" cy="365125"/>
          </a:xfrm>
        </p:spPr>
        <p:txBody>
          <a:bodyPr/>
          <a:lstStyle/>
          <a:p>
            <a:fld id="{D2D8002D-B5B0-4BAC-B1F6-782DDCCE6D9C}" type="slidenum">
              <a:rPr lang="ja-JP" altLang="en-US" smtClean="0">
                <a:solidFill>
                  <a:prstClr val="black">
                    <a:tint val="75000"/>
                  </a:prstClr>
                </a:solidFill>
              </a:rPr>
              <a:pPr/>
              <a:t>41</a:t>
            </a:fld>
            <a:endParaRPr lang="ja-JP" altLang="en-US">
              <a:solidFill>
                <a:prstClr val="black">
                  <a:tint val="75000"/>
                </a:prstClr>
              </a:solidFill>
            </a:endParaRPr>
          </a:p>
        </p:txBody>
      </p:sp>
      <p:cxnSp>
        <p:nvCxnSpPr>
          <p:cNvPr id="11" name="直線コネクタ 10"/>
          <p:cNvCxnSpPr/>
          <p:nvPr/>
        </p:nvCxnSpPr>
        <p:spPr>
          <a:xfrm>
            <a:off x="179512" y="332656"/>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aphicFrame>
        <p:nvGraphicFramePr>
          <p:cNvPr id="12" name="表 11"/>
          <p:cNvGraphicFramePr>
            <a:graphicFrameLocks noGrp="1"/>
          </p:cNvGraphicFramePr>
          <p:nvPr>
            <p:extLst>
              <p:ext uri="{D42A27DB-BD31-4B8C-83A1-F6EECF244321}">
                <p14:modId xmlns:p14="http://schemas.microsoft.com/office/powerpoint/2010/main" val="2423021963"/>
              </p:ext>
            </p:extLst>
          </p:nvPr>
        </p:nvGraphicFramePr>
        <p:xfrm>
          <a:off x="97591" y="2803137"/>
          <a:ext cx="4472643" cy="1631347"/>
        </p:xfrm>
        <a:graphic>
          <a:graphicData uri="http://schemas.openxmlformats.org/drawingml/2006/table">
            <a:tbl>
              <a:tblPr firstRow="1" firstCol="1" lastRow="1" lastCol="1" bandRow="1" bandCol="1"/>
              <a:tblGrid>
                <a:gridCol w="663387"/>
                <a:gridCol w="746226"/>
                <a:gridCol w="767778"/>
                <a:gridCol w="767778"/>
                <a:gridCol w="781921"/>
                <a:gridCol w="745553"/>
              </a:tblGrid>
              <a:tr h="233049">
                <a:tc>
                  <a:txBody>
                    <a:bodyPr/>
                    <a:lstStyle/>
                    <a:p>
                      <a:pPr algn="ctr">
                        <a:lnSpc>
                          <a:spcPts val="1500"/>
                        </a:lnSpc>
                        <a:spcAft>
                          <a:spcPts val="0"/>
                        </a:spcAft>
                      </a:pPr>
                      <a:r>
                        <a:rPr lang="en-US" sz="1050" kern="100" dirty="0">
                          <a:effectLst/>
                          <a:latin typeface="ＭＳ ゴシック"/>
                          <a:ea typeface="ＭＳ 明朝"/>
                          <a:cs typeface="Times New Roman"/>
                        </a:rPr>
                        <a:t> </a:t>
                      </a:r>
                      <a:endParaRPr lang="ja-JP" sz="1050" kern="100" dirty="0">
                        <a:effectLst/>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algn="ctr">
                        <a:lnSpc>
                          <a:spcPts val="1500"/>
                        </a:lnSpc>
                        <a:spcAft>
                          <a:spcPts val="0"/>
                        </a:spcAft>
                      </a:pPr>
                      <a:r>
                        <a:rPr lang="en-US" sz="1050" kern="100" dirty="0">
                          <a:effectLst/>
                          <a:latin typeface="Meiryo UI" panose="020B0604030504040204" pitchFamily="50" charset="-128"/>
                          <a:ea typeface="Meiryo UI" panose="020B0604030504040204" pitchFamily="50" charset="-128"/>
                          <a:cs typeface="Meiryo UI" panose="020B0604030504040204" pitchFamily="50" charset="-128"/>
                        </a:rPr>
                        <a:t>H21</a:t>
                      </a:r>
                      <a:r>
                        <a:rPr lang="ja-JP" sz="1050" kern="100" dirty="0">
                          <a:effectLst/>
                          <a:latin typeface="Meiryo UI" panose="020B0604030504040204" pitchFamily="50" charset="-128"/>
                          <a:ea typeface="Meiryo UI" panose="020B0604030504040204" pitchFamily="50" charset="-128"/>
                          <a:cs typeface="Meiryo UI" panose="020B0604030504040204" pitchFamily="50" charset="-128"/>
                        </a:rPr>
                        <a:t>年度</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algn="ctr">
                        <a:lnSpc>
                          <a:spcPts val="1500"/>
                        </a:lnSpc>
                        <a:spcAft>
                          <a:spcPts val="0"/>
                        </a:spcAft>
                      </a:pPr>
                      <a:r>
                        <a:rPr lang="en-US" sz="1050" kern="100" dirty="0">
                          <a:effectLst/>
                          <a:latin typeface="Meiryo UI" panose="020B0604030504040204" pitchFamily="50" charset="-128"/>
                          <a:ea typeface="Meiryo UI" panose="020B0604030504040204" pitchFamily="50" charset="-128"/>
                          <a:cs typeface="Meiryo UI" panose="020B0604030504040204" pitchFamily="50" charset="-128"/>
                        </a:rPr>
                        <a:t>H22</a:t>
                      </a:r>
                      <a:r>
                        <a:rPr lang="ja-JP" sz="1050" kern="100" dirty="0">
                          <a:effectLst/>
                          <a:latin typeface="Meiryo UI" panose="020B0604030504040204" pitchFamily="50" charset="-128"/>
                          <a:ea typeface="Meiryo UI" panose="020B0604030504040204" pitchFamily="50" charset="-128"/>
                          <a:cs typeface="Meiryo UI" panose="020B0604030504040204" pitchFamily="50" charset="-128"/>
                        </a:rPr>
                        <a:t>年度</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algn="ctr">
                        <a:lnSpc>
                          <a:spcPts val="1500"/>
                        </a:lnSpc>
                        <a:spcAft>
                          <a:spcPts val="0"/>
                        </a:spcAft>
                      </a:pPr>
                      <a:r>
                        <a:rPr lang="en-US" sz="1050" kern="100">
                          <a:effectLst/>
                          <a:latin typeface="Meiryo UI" panose="020B0604030504040204" pitchFamily="50" charset="-128"/>
                          <a:ea typeface="Meiryo UI" panose="020B0604030504040204" pitchFamily="50" charset="-128"/>
                          <a:cs typeface="Meiryo UI" panose="020B0604030504040204" pitchFamily="50" charset="-128"/>
                        </a:rPr>
                        <a:t>H24</a:t>
                      </a:r>
                      <a:r>
                        <a:rPr lang="ja-JP" sz="1050" kern="100">
                          <a:effectLst/>
                          <a:latin typeface="Meiryo UI" panose="020B0604030504040204" pitchFamily="50" charset="-128"/>
                          <a:ea typeface="Meiryo UI" panose="020B0604030504040204" pitchFamily="50" charset="-128"/>
                          <a:cs typeface="Meiryo UI" panose="020B0604030504040204" pitchFamily="50" charset="-128"/>
                        </a:rPr>
                        <a:t>年度</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algn="ctr">
                        <a:lnSpc>
                          <a:spcPts val="1500"/>
                        </a:lnSpc>
                        <a:spcAft>
                          <a:spcPts val="0"/>
                        </a:spcAft>
                      </a:pPr>
                      <a:r>
                        <a:rPr lang="en-US" sz="1050" kern="100" dirty="0">
                          <a:effectLst/>
                          <a:latin typeface="Meiryo UI" panose="020B0604030504040204" pitchFamily="50" charset="-128"/>
                          <a:ea typeface="Meiryo UI" panose="020B0604030504040204" pitchFamily="50" charset="-128"/>
                          <a:cs typeface="Meiryo UI" panose="020B0604030504040204" pitchFamily="50" charset="-128"/>
                        </a:rPr>
                        <a:t>H25</a:t>
                      </a:r>
                      <a:r>
                        <a:rPr lang="ja-JP" sz="1050" kern="100" dirty="0">
                          <a:effectLst/>
                          <a:latin typeface="Meiryo UI" panose="020B0604030504040204" pitchFamily="50" charset="-128"/>
                          <a:ea typeface="Meiryo UI" panose="020B0604030504040204" pitchFamily="50" charset="-128"/>
                          <a:cs typeface="Meiryo UI" panose="020B0604030504040204" pitchFamily="50" charset="-128"/>
                        </a:rPr>
                        <a:t>年度</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algn="ctr">
                        <a:lnSpc>
                          <a:spcPts val="1500"/>
                        </a:lnSpc>
                        <a:spcAft>
                          <a:spcPts val="0"/>
                        </a:spcAft>
                      </a:pPr>
                      <a:r>
                        <a:rPr lang="en-US" sz="1050" kern="100" dirty="0" smtClean="0">
                          <a:effectLst/>
                          <a:latin typeface="Meiryo UI" panose="020B0604030504040204" pitchFamily="50" charset="-128"/>
                          <a:ea typeface="Meiryo UI" panose="020B0604030504040204" pitchFamily="50" charset="-128"/>
                          <a:cs typeface="Meiryo UI" panose="020B0604030504040204" pitchFamily="50" charset="-128"/>
                        </a:rPr>
                        <a:t>H2</a:t>
                      </a:r>
                      <a:r>
                        <a:rPr lang="en-US" altLang="ja-JP" sz="1050" kern="100" dirty="0" smtClean="0">
                          <a:effectLst/>
                          <a:latin typeface="Meiryo UI" panose="020B0604030504040204" pitchFamily="50" charset="-128"/>
                          <a:ea typeface="Meiryo UI" panose="020B0604030504040204" pitchFamily="50" charset="-128"/>
                          <a:cs typeface="Meiryo UI" panose="020B0604030504040204" pitchFamily="50" charset="-128"/>
                        </a:rPr>
                        <a:t>6</a:t>
                      </a:r>
                      <a:r>
                        <a:rPr lang="ja-JP" sz="1050" kern="100" dirty="0" smtClean="0">
                          <a:effectLst/>
                          <a:latin typeface="Meiryo UI" panose="020B0604030504040204" pitchFamily="50" charset="-128"/>
                          <a:ea typeface="Meiryo UI" panose="020B0604030504040204" pitchFamily="50" charset="-128"/>
                          <a:cs typeface="Meiryo UI" panose="020B0604030504040204" pitchFamily="50" charset="-128"/>
                        </a:rPr>
                        <a:t>年度</a:t>
                      </a: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r>
              <a:tr h="699149">
                <a:tc>
                  <a:txBody>
                    <a:bodyPr/>
                    <a:lstStyle/>
                    <a:p>
                      <a:pPr algn="ctr">
                        <a:lnSpc>
                          <a:spcPts val="1500"/>
                        </a:lnSpc>
                        <a:spcAft>
                          <a:spcPts val="0"/>
                        </a:spcAft>
                      </a:pPr>
                      <a:r>
                        <a:rPr lang="ja-JP" altLang="en-US" sz="1050" kern="100" dirty="0" smtClean="0">
                          <a:effectLst/>
                          <a:latin typeface="Century"/>
                          <a:ea typeface="ＭＳ ゴシック"/>
                          <a:cs typeface="Times New Roman"/>
                        </a:rPr>
                        <a:t>小</a:t>
                      </a:r>
                      <a:r>
                        <a:rPr lang="ja-JP" sz="1050" kern="100" dirty="0" smtClean="0">
                          <a:effectLst/>
                          <a:latin typeface="Century"/>
                          <a:ea typeface="ＭＳ ゴシック"/>
                          <a:cs typeface="Times New Roman"/>
                        </a:rPr>
                        <a:t>学校</a:t>
                      </a:r>
                      <a:endParaRPr lang="ja-JP" sz="1050" kern="100" dirty="0">
                        <a:effectLst/>
                        <a:latin typeface="Century"/>
                        <a:ea typeface="ＭＳ 明朝"/>
                        <a:cs typeface="Times New Roman"/>
                      </a:endParaRPr>
                    </a:p>
                    <a:p>
                      <a:pPr algn="ctr">
                        <a:lnSpc>
                          <a:spcPts val="1500"/>
                        </a:lnSpc>
                        <a:spcAft>
                          <a:spcPts val="0"/>
                        </a:spcAft>
                      </a:pPr>
                      <a:r>
                        <a:rPr lang="en-US" altLang="ja-JP" sz="1050" kern="100" dirty="0" smtClean="0">
                          <a:effectLst/>
                          <a:latin typeface="Century"/>
                          <a:ea typeface="ＭＳ ゴシック"/>
                          <a:cs typeface="Times New Roman"/>
                        </a:rPr>
                        <a:t>(</a:t>
                      </a:r>
                      <a:r>
                        <a:rPr lang="ja-JP" sz="1050" kern="100" dirty="0" smtClean="0">
                          <a:effectLst/>
                          <a:latin typeface="Century"/>
                          <a:ea typeface="ＭＳ ゴシック"/>
                          <a:cs typeface="Times New Roman"/>
                        </a:rPr>
                        <a:t>全国</a:t>
                      </a:r>
                      <a:r>
                        <a:rPr lang="en-US" altLang="ja-JP" sz="1050" kern="100" dirty="0" smtClean="0">
                          <a:effectLst/>
                          <a:latin typeface="Century"/>
                          <a:ea typeface="ＭＳ ゴシック"/>
                          <a:cs typeface="Times New Roman"/>
                        </a:rPr>
                        <a:t>)</a:t>
                      </a:r>
                      <a:endParaRPr lang="ja-JP" sz="1050" kern="100" dirty="0">
                        <a:effectLst/>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algn="ctr">
                        <a:lnSpc>
                          <a:spcPts val="1500"/>
                        </a:lnSpc>
                        <a:spcAft>
                          <a:spcPts val="0"/>
                        </a:spcAft>
                      </a:pPr>
                      <a:r>
                        <a:rPr lang="en-US" sz="1050" kern="100" dirty="0">
                          <a:effectLst/>
                          <a:latin typeface="Meiryo UI" panose="020B0604030504040204" pitchFamily="50" charset="-128"/>
                          <a:ea typeface="Meiryo UI" panose="020B0604030504040204" pitchFamily="50" charset="-128"/>
                          <a:cs typeface="Meiryo UI" panose="020B0604030504040204" pitchFamily="50" charset="-128"/>
                        </a:rPr>
                        <a:t>62.5</a:t>
                      </a:r>
                      <a:r>
                        <a:rPr lang="ja-JP" sz="1050" kern="100" dirty="0">
                          <a:effectLst/>
                          <a:latin typeface="Meiryo UI" panose="020B0604030504040204" pitchFamily="50" charset="-128"/>
                          <a:ea typeface="Meiryo UI" panose="020B0604030504040204" pitchFamily="50" charset="-128"/>
                          <a:cs typeface="Meiryo UI" panose="020B0604030504040204" pitchFamily="50" charset="-128"/>
                        </a:rPr>
                        <a:t>％</a:t>
                      </a:r>
                    </a:p>
                    <a:p>
                      <a:pPr algn="ctr">
                        <a:lnSpc>
                          <a:spcPts val="1500"/>
                        </a:lnSpc>
                        <a:spcAft>
                          <a:spcPts val="0"/>
                        </a:spcAft>
                      </a:pPr>
                      <a:r>
                        <a:rPr lang="en-US" sz="1050" kern="100" dirty="0">
                          <a:effectLst/>
                          <a:latin typeface="Meiryo UI" panose="020B0604030504040204" pitchFamily="50" charset="-128"/>
                          <a:ea typeface="Meiryo UI" panose="020B0604030504040204" pitchFamily="50" charset="-128"/>
                          <a:cs typeface="Meiryo UI" panose="020B0604030504040204" pitchFamily="50" charset="-128"/>
                        </a:rPr>
                        <a:t>(63.5%)</a:t>
                      </a: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en-US" sz="1050" kern="100" dirty="0">
                          <a:effectLst/>
                          <a:latin typeface="Meiryo UI" panose="020B0604030504040204" pitchFamily="50" charset="-128"/>
                          <a:ea typeface="Meiryo UI" panose="020B0604030504040204" pitchFamily="50" charset="-128"/>
                          <a:cs typeface="Meiryo UI" panose="020B0604030504040204" pitchFamily="50" charset="-128"/>
                        </a:rPr>
                        <a:t>70.1%</a:t>
                      </a: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500"/>
                        </a:lnSpc>
                        <a:spcAft>
                          <a:spcPts val="0"/>
                        </a:spcAft>
                      </a:pPr>
                      <a:r>
                        <a:rPr lang="en-US" sz="1050" kern="100" dirty="0">
                          <a:effectLst/>
                          <a:latin typeface="Meiryo UI" panose="020B0604030504040204" pitchFamily="50" charset="-128"/>
                          <a:ea typeface="Meiryo UI" panose="020B0604030504040204" pitchFamily="50" charset="-128"/>
                          <a:cs typeface="Meiryo UI" panose="020B0604030504040204" pitchFamily="50" charset="-128"/>
                        </a:rPr>
                        <a:t>(71.2%)</a:t>
                      </a: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en-US" sz="1050" kern="100" dirty="0">
                          <a:effectLst/>
                          <a:latin typeface="Meiryo UI" panose="020B0604030504040204" pitchFamily="50" charset="-128"/>
                          <a:ea typeface="Meiryo UI" panose="020B0604030504040204" pitchFamily="50" charset="-128"/>
                          <a:cs typeface="Meiryo UI" panose="020B0604030504040204" pitchFamily="50" charset="-128"/>
                        </a:rPr>
                        <a:t>66.7%</a:t>
                      </a: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500"/>
                        </a:lnSpc>
                        <a:spcAft>
                          <a:spcPts val="0"/>
                        </a:spcAft>
                      </a:pPr>
                      <a:r>
                        <a:rPr lang="en-US" altLang="ja-JP" sz="105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sz="1050" kern="100" dirty="0" smtClean="0">
                          <a:effectLst/>
                          <a:latin typeface="Meiryo UI" panose="020B0604030504040204" pitchFamily="50" charset="-128"/>
                          <a:ea typeface="Meiryo UI" panose="020B0604030504040204" pitchFamily="50" charset="-128"/>
                          <a:cs typeface="Meiryo UI" panose="020B0604030504040204" pitchFamily="50" charset="-128"/>
                        </a:rPr>
                        <a:t>67.4%</a:t>
                      </a:r>
                      <a:r>
                        <a:rPr lang="en-US" altLang="ja-JP" sz="105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en-US" sz="1050" kern="100" dirty="0">
                          <a:effectLst/>
                          <a:latin typeface="Meiryo UI" panose="020B0604030504040204" pitchFamily="50" charset="-128"/>
                          <a:ea typeface="Meiryo UI" panose="020B0604030504040204" pitchFamily="50" charset="-128"/>
                          <a:cs typeface="Meiryo UI" panose="020B0604030504040204" pitchFamily="50" charset="-128"/>
                        </a:rPr>
                        <a:t>60.9%</a:t>
                      </a: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500"/>
                        </a:lnSpc>
                        <a:spcAft>
                          <a:spcPts val="0"/>
                        </a:spcAft>
                      </a:pPr>
                      <a:r>
                        <a:rPr lang="en-US" altLang="ja-JP" sz="105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sz="1050" kern="100" dirty="0" smtClean="0">
                          <a:effectLst/>
                          <a:latin typeface="Meiryo UI" panose="020B0604030504040204" pitchFamily="50" charset="-128"/>
                          <a:ea typeface="Meiryo UI" panose="020B0604030504040204" pitchFamily="50" charset="-128"/>
                          <a:cs typeface="Meiryo UI" panose="020B0604030504040204" pitchFamily="50" charset="-128"/>
                        </a:rPr>
                        <a:t>61.9%</a:t>
                      </a:r>
                      <a:r>
                        <a:rPr lang="en-US" altLang="ja-JP" sz="105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en-US" sz="1050" kern="100" dirty="0" smtClean="0">
                          <a:effectLst/>
                          <a:latin typeface="Meiryo UI" panose="020B0604030504040204" pitchFamily="50" charset="-128"/>
                          <a:ea typeface="Meiryo UI" panose="020B0604030504040204" pitchFamily="50" charset="-128"/>
                          <a:cs typeface="Meiryo UI" panose="020B0604030504040204" pitchFamily="50" charset="-128"/>
                        </a:rPr>
                        <a:t>64.2%</a:t>
                      </a: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500"/>
                        </a:lnSpc>
                        <a:spcAft>
                          <a:spcPts val="0"/>
                        </a:spcAft>
                      </a:pPr>
                      <a:r>
                        <a:rPr lang="en-US" altLang="ja-JP" sz="105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sz="1050" kern="100" dirty="0" smtClean="0">
                          <a:effectLst/>
                          <a:latin typeface="Meiryo UI" panose="020B0604030504040204" pitchFamily="50" charset="-128"/>
                          <a:ea typeface="Meiryo UI" panose="020B0604030504040204" pitchFamily="50" charset="-128"/>
                          <a:cs typeface="Meiryo UI" panose="020B0604030504040204" pitchFamily="50" charset="-128"/>
                        </a:rPr>
                        <a:t>66.2%</a:t>
                      </a:r>
                      <a:r>
                        <a:rPr lang="en-US" altLang="ja-JP" sz="105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9149">
                <a:tc>
                  <a:txBody>
                    <a:bodyPr/>
                    <a:lstStyle/>
                    <a:p>
                      <a:pPr algn="ctr">
                        <a:lnSpc>
                          <a:spcPts val="1500"/>
                        </a:lnSpc>
                        <a:spcAft>
                          <a:spcPts val="0"/>
                        </a:spcAft>
                      </a:pPr>
                      <a:r>
                        <a:rPr lang="ja-JP" sz="1050" kern="100" dirty="0">
                          <a:effectLst/>
                          <a:latin typeface="Century"/>
                          <a:ea typeface="ＭＳ ゴシック"/>
                          <a:cs typeface="Times New Roman"/>
                        </a:rPr>
                        <a:t>中学校</a:t>
                      </a:r>
                      <a:endParaRPr lang="ja-JP" sz="1050" kern="100" dirty="0">
                        <a:effectLst/>
                        <a:latin typeface="Century"/>
                        <a:ea typeface="ＭＳ 明朝"/>
                        <a:cs typeface="Times New Roman"/>
                      </a:endParaRPr>
                    </a:p>
                    <a:p>
                      <a:pPr algn="ctr">
                        <a:lnSpc>
                          <a:spcPts val="1500"/>
                        </a:lnSpc>
                        <a:spcAft>
                          <a:spcPts val="0"/>
                        </a:spcAft>
                      </a:pPr>
                      <a:r>
                        <a:rPr lang="en-US" altLang="ja-JP" sz="1050" kern="100" dirty="0" smtClean="0">
                          <a:effectLst/>
                          <a:latin typeface="Century"/>
                          <a:ea typeface="ＭＳ ゴシック"/>
                          <a:cs typeface="Times New Roman"/>
                        </a:rPr>
                        <a:t>(</a:t>
                      </a:r>
                      <a:r>
                        <a:rPr lang="ja-JP" sz="1050" kern="100" dirty="0" smtClean="0">
                          <a:effectLst/>
                          <a:latin typeface="Century"/>
                          <a:ea typeface="ＭＳ ゴシック"/>
                          <a:cs typeface="Times New Roman"/>
                        </a:rPr>
                        <a:t>全国</a:t>
                      </a:r>
                      <a:r>
                        <a:rPr lang="en-US" altLang="ja-JP" sz="1050" kern="100" dirty="0" smtClean="0">
                          <a:effectLst/>
                          <a:latin typeface="Century"/>
                          <a:ea typeface="ＭＳ ゴシック"/>
                          <a:cs typeface="Times New Roman"/>
                        </a:rPr>
                        <a:t>)</a:t>
                      </a:r>
                      <a:endParaRPr lang="ja-JP" sz="1050" kern="100" dirty="0">
                        <a:effectLst/>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algn="ctr">
                        <a:lnSpc>
                          <a:spcPts val="1500"/>
                        </a:lnSpc>
                        <a:spcAft>
                          <a:spcPts val="0"/>
                        </a:spcAft>
                      </a:pPr>
                      <a:r>
                        <a:rPr lang="en-US" sz="1050" kern="100" dirty="0">
                          <a:effectLst/>
                          <a:latin typeface="Meiryo UI" panose="020B0604030504040204" pitchFamily="50" charset="-128"/>
                          <a:ea typeface="Meiryo UI" panose="020B0604030504040204" pitchFamily="50" charset="-128"/>
                          <a:cs typeface="Meiryo UI" panose="020B0604030504040204" pitchFamily="50" charset="-128"/>
                        </a:rPr>
                        <a:t>63.4%</a:t>
                      </a: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500"/>
                        </a:lnSpc>
                        <a:spcAft>
                          <a:spcPts val="0"/>
                        </a:spcAft>
                      </a:pPr>
                      <a:r>
                        <a:rPr lang="en-US" sz="1050" kern="100" dirty="0">
                          <a:effectLst/>
                          <a:latin typeface="Meiryo UI" panose="020B0604030504040204" pitchFamily="50" charset="-128"/>
                          <a:ea typeface="Meiryo UI" panose="020B0604030504040204" pitchFamily="50" charset="-128"/>
                          <a:cs typeface="Meiryo UI" panose="020B0604030504040204" pitchFamily="50" charset="-128"/>
                        </a:rPr>
                        <a:t>(67.8%)</a:t>
                      </a: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en-US" sz="1050" kern="100" dirty="0">
                          <a:effectLst/>
                          <a:latin typeface="Meiryo UI" panose="020B0604030504040204" pitchFamily="50" charset="-128"/>
                          <a:ea typeface="Meiryo UI" panose="020B0604030504040204" pitchFamily="50" charset="-128"/>
                          <a:cs typeface="Meiryo UI" panose="020B0604030504040204" pitchFamily="50" charset="-128"/>
                        </a:rPr>
                        <a:t>58.5%</a:t>
                      </a: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500"/>
                        </a:lnSpc>
                        <a:spcAft>
                          <a:spcPts val="0"/>
                        </a:spcAft>
                      </a:pPr>
                      <a:r>
                        <a:rPr lang="en-US" sz="1050" kern="100" dirty="0">
                          <a:effectLst/>
                          <a:latin typeface="Meiryo UI" panose="020B0604030504040204" pitchFamily="50" charset="-128"/>
                          <a:ea typeface="Meiryo UI" panose="020B0604030504040204" pitchFamily="50" charset="-128"/>
                          <a:cs typeface="Meiryo UI" panose="020B0604030504040204" pitchFamily="50" charset="-128"/>
                        </a:rPr>
                        <a:t>(62.1%)</a:t>
                      </a: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en-US" sz="1050" kern="100" dirty="0">
                          <a:effectLst/>
                          <a:latin typeface="Meiryo UI" panose="020B0604030504040204" pitchFamily="50" charset="-128"/>
                          <a:ea typeface="Meiryo UI" panose="020B0604030504040204" pitchFamily="50" charset="-128"/>
                          <a:cs typeface="Meiryo UI" panose="020B0604030504040204" pitchFamily="50" charset="-128"/>
                        </a:rPr>
                        <a:t>59.6%</a:t>
                      </a: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500"/>
                        </a:lnSpc>
                        <a:spcAft>
                          <a:spcPts val="0"/>
                        </a:spcAft>
                      </a:pPr>
                      <a:r>
                        <a:rPr lang="en-US" altLang="ja-JP" sz="105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sz="1050" kern="100" dirty="0" smtClean="0">
                          <a:effectLst/>
                          <a:latin typeface="Meiryo UI" panose="020B0604030504040204" pitchFamily="50" charset="-128"/>
                          <a:ea typeface="Meiryo UI" panose="020B0604030504040204" pitchFamily="50" charset="-128"/>
                          <a:cs typeface="Meiryo UI" panose="020B0604030504040204" pitchFamily="50" charset="-128"/>
                        </a:rPr>
                        <a:t>62.5%</a:t>
                      </a:r>
                      <a:r>
                        <a:rPr lang="en-US" altLang="ja-JP" sz="105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en-US" sz="1050" kern="100" dirty="0">
                          <a:effectLst/>
                          <a:latin typeface="Meiryo UI" panose="020B0604030504040204" pitchFamily="50" charset="-128"/>
                          <a:ea typeface="Meiryo UI" panose="020B0604030504040204" pitchFamily="50" charset="-128"/>
                          <a:cs typeface="Meiryo UI" panose="020B0604030504040204" pitchFamily="50" charset="-128"/>
                        </a:rPr>
                        <a:t>59.2%</a:t>
                      </a: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500"/>
                        </a:lnSpc>
                        <a:spcAft>
                          <a:spcPts val="0"/>
                        </a:spcAft>
                      </a:pPr>
                      <a:r>
                        <a:rPr lang="en-US" altLang="ja-JP" sz="105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sz="1050" kern="100" dirty="0" smtClean="0">
                          <a:effectLst/>
                          <a:latin typeface="Meiryo UI" panose="020B0604030504040204" pitchFamily="50" charset="-128"/>
                          <a:ea typeface="Meiryo UI" panose="020B0604030504040204" pitchFamily="50" charset="-128"/>
                          <a:cs typeface="Meiryo UI" panose="020B0604030504040204" pitchFamily="50" charset="-128"/>
                        </a:rPr>
                        <a:t>62.2%</a:t>
                      </a:r>
                      <a:r>
                        <a:rPr lang="en-US" altLang="ja-JP" sz="105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en-US" sz="1050" kern="100" dirty="0" smtClean="0">
                          <a:effectLst/>
                          <a:latin typeface="Meiryo UI" panose="020B0604030504040204" pitchFamily="50" charset="-128"/>
                          <a:ea typeface="Meiryo UI" panose="020B0604030504040204" pitchFamily="50" charset="-128"/>
                          <a:cs typeface="Meiryo UI" panose="020B0604030504040204" pitchFamily="50" charset="-128"/>
                        </a:rPr>
                        <a:t>61.5%</a:t>
                      </a: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500"/>
                        </a:lnSpc>
                        <a:spcAft>
                          <a:spcPts val="0"/>
                        </a:spcAft>
                      </a:pPr>
                      <a:r>
                        <a:rPr lang="en-US" altLang="ja-JP" sz="105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sz="1050" kern="100" dirty="0" smtClean="0">
                          <a:effectLst/>
                          <a:latin typeface="Meiryo UI" panose="020B0604030504040204" pitchFamily="50" charset="-128"/>
                          <a:ea typeface="Meiryo UI" panose="020B0604030504040204" pitchFamily="50" charset="-128"/>
                          <a:cs typeface="Meiryo UI" panose="020B0604030504040204" pitchFamily="50" charset="-128"/>
                        </a:rPr>
                        <a:t>64.4%</a:t>
                      </a:r>
                      <a:r>
                        <a:rPr lang="en-US" altLang="ja-JP" sz="105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3" name="テキスト ボックス 12"/>
          <p:cNvSpPr txBox="1"/>
          <p:nvPr/>
        </p:nvSpPr>
        <p:spPr>
          <a:xfrm>
            <a:off x="35496" y="2276872"/>
            <a:ext cx="1261884" cy="307777"/>
          </a:xfrm>
          <a:prstGeom prst="rect">
            <a:avLst/>
          </a:prstGeom>
          <a:noFill/>
        </p:spPr>
        <p:txBody>
          <a:bodyPr wrap="none" rtlCol="0">
            <a:spAutoFit/>
          </a:bodyPr>
          <a:lstStyle/>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■平均正答率</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2"/>
          <p:cNvSpPr txBox="1">
            <a:spLocks noChangeArrowheads="1"/>
          </p:cNvSpPr>
          <p:nvPr/>
        </p:nvSpPr>
        <p:spPr bwMode="auto">
          <a:xfrm>
            <a:off x="309059" y="4490318"/>
            <a:ext cx="3779837"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96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国語、算数（数学）の各区分の平均正答率の平均</a:t>
            </a:r>
            <a:endParaRPr kumimoji="1" lang="ja-JP" altLang="en-US" sz="105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ct val="96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23</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年度は「全国学力・学習状況調査」は実施されず</a:t>
            </a:r>
            <a:r>
              <a:rPr kumimoji="1" lang="ja-JP" altLang="en-US" sz="105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kumimoji="1" lang="ja-JP" altLang="ja-JP" sz="2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345257" y="2526137"/>
            <a:ext cx="3953326" cy="276999"/>
          </a:xfrm>
          <a:prstGeom prst="rect">
            <a:avLst/>
          </a:prstGeom>
          <a:noFill/>
        </p:spPr>
        <p:txBody>
          <a:bodyPr wrap="none" rtlCol="0">
            <a:spAutoFit/>
          </a:bodyPr>
          <a:lstStyle/>
          <a:p>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25</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教育行政に係る点検及び評価報告書</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3851920" y="5013176"/>
            <a:ext cx="352982" cy="246221"/>
          </a:xfrm>
          <a:prstGeom prst="rect">
            <a:avLst/>
          </a:prstGeom>
          <a:noFill/>
        </p:spPr>
        <p:txBody>
          <a:bodyPr wrap="none" rtlCol="0">
            <a:spAutoFit/>
          </a:bodyPr>
          <a:lstStyle/>
          <a:p>
            <a:r>
              <a:rPr kumimoji="1" lang="en-US" altLang="ja-JP" sz="1000" dirty="0" smtClean="0"/>
              <a:t>(%)</a:t>
            </a:r>
            <a:endParaRPr kumimoji="1" lang="ja-JP" altLang="en-US" sz="1000" dirty="0"/>
          </a:p>
        </p:txBody>
      </p:sp>
      <p:sp>
        <p:nvSpPr>
          <p:cNvPr id="10" name="テキスト ボックス 9"/>
          <p:cNvSpPr txBox="1"/>
          <p:nvPr/>
        </p:nvSpPr>
        <p:spPr>
          <a:xfrm>
            <a:off x="4572000" y="5018236"/>
            <a:ext cx="1406154" cy="261610"/>
          </a:xfrm>
          <a:prstGeom prst="rect">
            <a:avLst/>
          </a:prstGeom>
          <a:noFill/>
        </p:spPr>
        <p:txBody>
          <a:bodyPr wrap="none" rtlCol="0">
            <a:spAutoFit/>
          </a:bodyPr>
          <a:lstStyle/>
          <a:p>
            <a:r>
              <a:rPr lang="ja-JP" altLang="en-US" sz="1100" u="sng" dirty="0"/>
              <a:t>平均</a:t>
            </a:r>
            <a:r>
              <a:rPr lang="ja-JP" altLang="en-US" sz="1100" u="sng" dirty="0" smtClean="0"/>
              <a:t>正答率　</a:t>
            </a:r>
            <a:r>
              <a:rPr lang="ja-JP" altLang="en-US" sz="1100" u="sng" dirty="0"/>
              <a:t>中</a:t>
            </a:r>
            <a:r>
              <a:rPr lang="ja-JP" altLang="en-US" sz="1100" u="sng" dirty="0" smtClean="0"/>
              <a:t>学校</a:t>
            </a:r>
            <a:endParaRPr kumimoji="1" lang="ja-JP" altLang="en-US" sz="1100" u="sng" dirty="0"/>
          </a:p>
        </p:txBody>
      </p:sp>
      <p:sp>
        <p:nvSpPr>
          <p:cNvPr id="19" name="テキスト ボックス 18"/>
          <p:cNvSpPr txBox="1"/>
          <p:nvPr/>
        </p:nvSpPr>
        <p:spPr>
          <a:xfrm>
            <a:off x="35496" y="4869160"/>
            <a:ext cx="352982" cy="246221"/>
          </a:xfrm>
          <a:prstGeom prst="rect">
            <a:avLst/>
          </a:prstGeom>
          <a:noFill/>
        </p:spPr>
        <p:txBody>
          <a:bodyPr wrap="none" rtlCol="0">
            <a:spAutoFit/>
          </a:bodyPr>
          <a:lstStyle/>
          <a:p>
            <a:r>
              <a:rPr kumimoji="1" lang="en-US" altLang="ja-JP" sz="1000" dirty="0" smtClean="0"/>
              <a:t>(%)</a:t>
            </a:r>
            <a:endParaRPr kumimoji="1" lang="ja-JP" altLang="en-US" sz="1000" dirty="0"/>
          </a:p>
        </p:txBody>
      </p:sp>
      <p:sp>
        <p:nvSpPr>
          <p:cNvPr id="20" name="テキスト ボックス 19"/>
          <p:cNvSpPr txBox="1"/>
          <p:nvPr/>
        </p:nvSpPr>
        <p:spPr>
          <a:xfrm>
            <a:off x="1195035" y="5002374"/>
            <a:ext cx="1406154" cy="261610"/>
          </a:xfrm>
          <a:prstGeom prst="rect">
            <a:avLst/>
          </a:prstGeom>
          <a:noFill/>
        </p:spPr>
        <p:txBody>
          <a:bodyPr wrap="none" rtlCol="0">
            <a:spAutoFit/>
          </a:bodyPr>
          <a:lstStyle/>
          <a:p>
            <a:r>
              <a:rPr lang="ja-JP" altLang="en-US" sz="1100" u="sng" dirty="0"/>
              <a:t>平均</a:t>
            </a:r>
            <a:r>
              <a:rPr lang="ja-JP" altLang="en-US" sz="1100" u="sng" dirty="0" smtClean="0"/>
              <a:t>正答率　小学校</a:t>
            </a:r>
            <a:endParaRPr kumimoji="1" lang="ja-JP" altLang="en-US" sz="1100" u="sng" dirty="0"/>
          </a:p>
        </p:txBody>
      </p:sp>
      <p:graphicFrame>
        <p:nvGraphicFramePr>
          <p:cNvPr id="21" name="グラフ 20"/>
          <p:cNvGraphicFramePr/>
          <p:nvPr>
            <p:extLst>
              <p:ext uri="{D42A27DB-BD31-4B8C-83A1-F6EECF244321}">
                <p14:modId xmlns:p14="http://schemas.microsoft.com/office/powerpoint/2010/main" val="1142743199"/>
              </p:ext>
            </p:extLst>
          </p:nvPr>
        </p:nvGraphicFramePr>
        <p:xfrm>
          <a:off x="28181" y="5115381"/>
          <a:ext cx="3739861" cy="18001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2" name="グラフ 21"/>
          <p:cNvGraphicFramePr/>
          <p:nvPr>
            <p:extLst>
              <p:ext uri="{D42A27DB-BD31-4B8C-83A1-F6EECF244321}">
                <p14:modId xmlns:p14="http://schemas.microsoft.com/office/powerpoint/2010/main" val="1491515811"/>
              </p:ext>
            </p:extLst>
          </p:nvPr>
        </p:nvGraphicFramePr>
        <p:xfrm>
          <a:off x="3851920" y="5149041"/>
          <a:ext cx="3739861" cy="180019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1745851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p:cNvSpPr/>
          <p:nvPr/>
        </p:nvSpPr>
        <p:spPr>
          <a:xfrm>
            <a:off x="166959" y="5013176"/>
            <a:ext cx="8767349" cy="1728192"/>
          </a:xfrm>
          <a:prstGeom prst="roundRect">
            <a:avLst>
              <a:gd name="adj" fmla="val 8313"/>
            </a:avLst>
          </a:prstGeom>
          <a:solidFill>
            <a:srgbClr val="FFFD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小</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・中学校の学力調査結果は</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、全国平均を下回る状況が続いている。</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学力向上</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については、市町村</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との連携のもと、継続的かつ長期的な視点を</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もって</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授業改善等の</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を進めていくことが必要</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高校卒業者の</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大学進学率は全国的にも</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高い一方</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就職内定状況については、改善傾向にあるものの、依然全国平均を下回って</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いる</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。また、</a:t>
            </a:r>
            <a:r>
              <a:rPr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1,000</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人当たりでみた不登校生徒数が全国水準</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を大きく上回っており、改善の余地がある。</a:t>
            </a:r>
            <a:endParaRPr lang="ja-JP" altLang="en-US" b="1" dirty="0">
              <a:solidFill>
                <a:schemeClr val="tx1"/>
              </a:solidFill>
            </a:endParaRPr>
          </a:p>
        </p:txBody>
      </p:sp>
      <p:sp>
        <p:nvSpPr>
          <p:cNvPr id="4" name="角丸四角形 3"/>
          <p:cNvSpPr/>
          <p:nvPr/>
        </p:nvSpPr>
        <p:spPr>
          <a:xfrm>
            <a:off x="166959" y="44624"/>
            <a:ext cx="8767349" cy="1258372"/>
          </a:xfrm>
          <a:prstGeom prst="roundRect">
            <a:avLst>
              <a:gd name="adj" fmla="val 9052"/>
            </a:avLst>
          </a:prstGeom>
          <a:noFill/>
          <a:ln w="12700" cap="flat" cmpd="sng" algn="ctr">
            <a:solidFill>
              <a:sysClr val="windowText" lastClr="000000"/>
            </a:solidFill>
            <a:prstDash val="solid"/>
          </a:ln>
          <a:effectLst/>
        </p:spPr>
        <p:txBody>
          <a:bodyPr wrap="square">
            <a:spAutoFit/>
          </a:bodyPr>
          <a:lstStyle/>
          <a:p>
            <a:pPr algn="just">
              <a:defRPr/>
            </a:pPr>
            <a:r>
              <a:rPr lang="en-US" altLang="ja-JP"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高校の就職率、不登校率</a:t>
            </a:r>
            <a:r>
              <a:rPr lang="en-US" altLang="ja-JP" dirty="0">
                <a:latin typeface="Meiryo UI" panose="020B0604030504040204" pitchFamily="50" charset="-128"/>
                <a:ea typeface="Meiryo UI" panose="020B0604030504040204" pitchFamily="50" charset="-128"/>
                <a:cs typeface="Meiryo UI" panose="020B0604030504040204" pitchFamily="50" charset="-128"/>
              </a:rPr>
              <a:t>】</a:t>
            </a:r>
          </a:p>
          <a:p>
            <a:pPr marL="285750" indent="-285750" algn="just">
              <a:buFont typeface="Meiryo UI" panose="020B0604030504040204" pitchFamily="50" charset="-128"/>
              <a:buChar char="◇"/>
              <a:defRPr/>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就職率は</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H22</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年度以降改善傾向にあり、</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H26</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年度は全国水準との差が縮まった。</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lgn="just">
              <a:buFont typeface="Meiryo UI" panose="020B0604030504040204" pitchFamily="50" charset="-128"/>
              <a:buChar char="◇"/>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高等学校に</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おける不登校生徒数を</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1,000</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人当たりでみると、全国水準との差は大きく、　　拡大傾向にある。</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スライド番号プレースホルダー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42</a:t>
            </a:fld>
            <a:endParaRPr lang="ja-JP" altLang="en-US">
              <a:solidFill>
                <a:prstClr val="black">
                  <a:tint val="75000"/>
                </a:prstClr>
              </a:solidFill>
            </a:endParaRPr>
          </a:p>
        </p:txBody>
      </p:sp>
      <p:sp>
        <p:nvSpPr>
          <p:cNvPr id="2" name="テキスト ボックス 1"/>
          <p:cNvSpPr txBox="1"/>
          <p:nvPr/>
        </p:nvSpPr>
        <p:spPr>
          <a:xfrm>
            <a:off x="-36512" y="1340768"/>
            <a:ext cx="5112568" cy="307777"/>
          </a:xfrm>
          <a:prstGeom prst="rect">
            <a:avLst/>
          </a:prstGeom>
          <a:noFill/>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■大阪・全国の</a:t>
            </a:r>
            <a:r>
              <a:rPr lang="zh-TW" altLang="en-US" sz="1400" dirty="0">
                <a:latin typeface="Meiryo UI" panose="020B0604030504040204" pitchFamily="50" charset="-128"/>
                <a:ea typeface="Meiryo UI" panose="020B0604030504040204" pitchFamily="50" charset="-128"/>
                <a:cs typeface="Meiryo UI" panose="020B0604030504040204" pitchFamily="50" charset="-128"/>
              </a:rPr>
              <a:t>新規高等学校卒業（予定）者就職（内定）</a:t>
            </a:r>
            <a:r>
              <a:rPr lang="zh-TW" altLang="en-US" sz="1400" dirty="0" smtClean="0">
                <a:latin typeface="Meiryo UI" panose="020B0604030504040204" pitchFamily="50" charset="-128"/>
                <a:ea typeface="Meiryo UI" panose="020B0604030504040204" pitchFamily="50" charset="-128"/>
                <a:cs typeface="Meiryo UI" panose="020B0604030504040204" pitchFamily="50" charset="-128"/>
              </a:rPr>
              <a:t>状況</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 name="グラフ 2"/>
          <p:cNvGraphicFramePr/>
          <p:nvPr>
            <p:extLst>
              <p:ext uri="{D42A27DB-BD31-4B8C-83A1-F6EECF244321}">
                <p14:modId xmlns:p14="http://schemas.microsoft.com/office/powerpoint/2010/main" val="4288424345"/>
              </p:ext>
            </p:extLst>
          </p:nvPr>
        </p:nvGraphicFramePr>
        <p:xfrm>
          <a:off x="41700" y="1617766"/>
          <a:ext cx="4674316" cy="3259088"/>
        </p:xfrm>
        <a:graphic>
          <a:graphicData uri="http://schemas.openxmlformats.org/drawingml/2006/chart">
            <c:chart xmlns:c="http://schemas.openxmlformats.org/drawingml/2006/chart" xmlns:r="http://schemas.openxmlformats.org/officeDocument/2006/relationships" r:id="rId2"/>
          </a:graphicData>
        </a:graphic>
      </p:graphicFrame>
      <p:sp>
        <p:nvSpPr>
          <p:cNvPr id="9" name="テキスト ボックス 8"/>
          <p:cNvSpPr txBox="1"/>
          <p:nvPr/>
        </p:nvSpPr>
        <p:spPr>
          <a:xfrm>
            <a:off x="455748" y="4649901"/>
            <a:ext cx="4086829" cy="261610"/>
          </a:xfrm>
          <a:prstGeom prst="rect">
            <a:avLst/>
          </a:prstGeom>
          <a:noFill/>
        </p:spPr>
        <p:txBody>
          <a:bodyPr wrap="square" rtlCol="0">
            <a:spAutoFit/>
          </a:bodyPr>
          <a:lstStyle/>
          <a:p>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出典</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：文部科学省「高等学校卒業者の就職状況調査</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4962220" y="1340768"/>
            <a:ext cx="4074276" cy="307777"/>
          </a:xfrm>
          <a:prstGeom prst="rect">
            <a:avLst/>
          </a:prstGeom>
          <a:noFill/>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■高等学校における</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1,000</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人当たりの不登校生徒数</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5057170" y="4496489"/>
            <a:ext cx="4086829" cy="430887"/>
          </a:xfrm>
          <a:prstGeom prst="rect">
            <a:avLst/>
          </a:prstGeom>
          <a:noFill/>
        </p:spPr>
        <p:txBody>
          <a:bodyPr wrap="square" rtlCol="0">
            <a:spAutoFit/>
          </a:bodyPr>
          <a:lstStyle/>
          <a:p>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出典：</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文部科学省</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児童生徒の問題行動等生徒指導上の諸問題に関する</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調査」</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5" name="グラフ 4"/>
          <p:cNvGraphicFramePr/>
          <p:nvPr>
            <p:extLst>
              <p:ext uri="{D42A27DB-BD31-4B8C-83A1-F6EECF244321}">
                <p14:modId xmlns:p14="http://schemas.microsoft.com/office/powerpoint/2010/main" val="1508926089"/>
              </p:ext>
            </p:extLst>
          </p:nvPr>
        </p:nvGraphicFramePr>
        <p:xfrm>
          <a:off x="4860032" y="1623428"/>
          <a:ext cx="4176464" cy="2984122"/>
        </p:xfrm>
        <a:graphic>
          <a:graphicData uri="http://schemas.openxmlformats.org/drawingml/2006/chart">
            <c:chart xmlns:c="http://schemas.openxmlformats.org/drawingml/2006/chart" xmlns:r="http://schemas.openxmlformats.org/officeDocument/2006/relationships" r:id="rId3"/>
          </a:graphicData>
        </a:graphic>
      </p:graphicFrame>
      <p:sp>
        <p:nvSpPr>
          <p:cNvPr id="12" name="テキスト ボックス 11"/>
          <p:cNvSpPr txBox="1"/>
          <p:nvPr/>
        </p:nvSpPr>
        <p:spPr>
          <a:xfrm>
            <a:off x="87371" y="1617767"/>
            <a:ext cx="352982" cy="246221"/>
          </a:xfrm>
          <a:prstGeom prst="rect">
            <a:avLst/>
          </a:prstGeom>
          <a:noFill/>
        </p:spPr>
        <p:txBody>
          <a:bodyPr wrap="none" rtlCol="0">
            <a:spAutoFit/>
          </a:bodyPr>
          <a:lstStyle/>
          <a:p>
            <a:r>
              <a:rPr kumimoji="1" lang="en-US" altLang="ja-JP" sz="1000" dirty="0" smtClean="0"/>
              <a:t>(%)</a:t>
            </a:r>
            <a:endParaRPr kumimoji="1" lang="ja-JP" altLang="en-US" sz="1000" dirty="0"/>
          </a:p>
        </p:txBody>
      </p:sp>
      <p:sp>
        <p:nvSpPr>
          <p:cNvPr id="14" name="テキスト ボックス 13"/>
          <p:cNvSpPr txBox="1"/>
          <p:nvPr/>
        </p:nvSpPr>
        <p:spPr>
          <a:xfrm>
            <a:off x="4716016" y="1617766"/>
            <a:ext cx="389850" cy="246221"/>
          </a:xfrm>
          <a:prstGeom prst="rect">
            <a:avLst/>
          </a:prstGeom>
          <a:noFill/>
        </p:spPr>
        <p:txBody>
          <a:bodyPr wrap="none" rtlCol="0">
            <a:spAutoFit/>
          </a:bodyPr>
          <a:lstStyle/>
          <a:p>
            <a:r>
              <a:rPr kumimoji="1" lang="en-US" altLang="ja-JP" sz="1000" dirty="0" smtClean="0"/>
              <a:t>(</a:t>
            </a:r>
            <a:r>
              <a:rPr lang="ja-JP" altLang="en-US" sz="1000" dirty="0"/>
              <a:t>人</a:t>
            </a:r>
            <a:r>
              <a:rPr kumimoji="1" lang="en-US" altLang="ja-JP" sz="1000" dirty="0" smtClean="0"/>
              <a:t>)</a:t>
            </a:r>
            <a:endParaRPr kumimoji="1" lang="ja-JP" altLang="en-US" sz="1000" dirty="0"/>
          </a:p>
        </p:txBody>
      </p:sp>
    </p:spTree>
    <p:extLst>
      <p:ext uri="{BB962C8B-B14F-4D97-AF65-F5344CB8AC3E}">
        <p14:creationId xmlns:p14="http://schemas.microsoft.com/office/powerpoint/2010/main" val="326517367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9"/>
          <p:cNvSpPr>
            <a:spLocks noChangeArrowheads="1"/>
          </p:cNvSpPr>
          <p:nvPr/>
        </p:nvSpPr>
        <p:spPr bwMode="auto">
          <a:xfrm>
            <a:off x="251520" y="4221088"/>
            <a:ext cx="37084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77800" indent="-177800"/>
            <a:r>
              <a:rPr lang="ja-JP"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労働力率・</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就業率</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の推移</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（出典：総務省「国勢調査」より大阪府企画室作成）</a:t>
            </a:r>
          </a:p>
        </p:txBody>
      </p:sp>
      <p:sp>
        <p:nvSpPr>
          <p:cNvPr id="10" name="正方形/長方形 4"/>
          <p:cNvSpPr>
            <a:spLocks noChangeArrowheads="1"/>
          </p:cNvSpPr>
          <p:nvPr/>
        </p:nvSpPr>
        <p:spPr bwMode="auto">
          <a:xfrm>
            <a:off x="265225" y="2276872"/>
            <a:ext cx="4341812"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77800" indent="-177800"/>
            <a:r>
              <a:rPr lang="ja-JP"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就業率の推移</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（出典：総務省「労働力調査」、大阪府統計課「</a:t>
            </a:r>
            <a:r>
              <a:rPr lang="zh-TW"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労働力調査地方集計結果（年平均）</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」より大阪府企画室作成）</a:t>
            </a:r>
          </a:p>
        </p:txBody>
      </p:sp>
      <p:sp>
        <p:nvSpPr>
          <p:cNvPr id="14" name="正方形/長方形 11"/>
          <p:cNvSpPr>
            <a:spLocks noChangeArrowheads="1"/>
          </p:cNvSpPr>
          <p:nvPr/>
        </p:nvSpPr>
        <p:spPr bwMode="auto">
          <a:xfrm>
            <a:off x="560951" y="3226733"/>
            <a:ext cx="4149196"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66700" indent="-266700"/>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H23</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の全国</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の数値は東日本大震災の影響に伴う</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補完的</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推計値</a:t>
            </a: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6700" indent="-266700"/>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労働力調査</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は月ごとの標本</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調査で</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あり，</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調査</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結果には標本誤差が生じることがあります。</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527787" y="4653136"/>
            <a:ext cx="3944937" cy="461665"/>
          </a:xfrm>
          <a:prstGeom prst="rect">
            <a:avLst/>
          </a:prstGeom>
          <a:noFill/>
        </p:spPr>
        <p:txBody>
          <a:bodyPr wrap="square" rtlCol="0">
            <a:spAutoFit/>
          </a:bodyPr>
          <a:lstStyle/>
          <a:p>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労働力率：</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15</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歳以上</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人口に占める労働力人口の割合</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就業率：</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15</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歳以上人口に占める就業者の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割合</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8376" y="5114801"/>
            <a:ext cx="4048100" cy="1535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角丸四角形 15"/>
          <p:cNvSpPr/>
          <p:nvPr/>
        </p:nvSpPr>
        <p:spPr>
          <a:xfrm>
            <a:off x="130994" y="836454"/>
            <a:ext cx="8905502" cy="950119"/>
          </a:xfrm>
          <a:prstGeom prst="roundRect">
            <a:avLst>
              <a:gd name="adj" fmla="val 5415"/>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271463" indent="-271463" algn="just">
              <a:defRPr/>
            </a:pPr>
            <a:r>
              <a:rPr lang="en-US" altLang="ja-JP"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雇用</a:t>
            </a:r>
            <a:r>
              <a:rPr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の状況</a:t>
            </a:r>
            <a:r>
              <a:rPr lang="en-US" altLang="ja-JP"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342900" indent="-342900" algn="just">
              <a:buFont typeface="Meiryo UI" panose="020B0604030504040204" pitchFamily="50" charset="-128"/>
              <a:buChar char="◇"/>
              <a:defRPr/>
            </a:pP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大阪府の就業率</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労働力調査</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は、</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H22</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年の</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53.2</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％から回復傾向にあり、</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年は</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54.6</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％となったが、全国</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(57.3%)</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との差は</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ポイントで、Ｈ</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から</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0.4</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ポイント広がった。</a:t>
            </a: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130994" y="318451"/>
            <a:ext cx="8568952" cy="400110"/>
          </a:xfrm>
          <a:prstGeom prst="rect">
            <a:avLst/>
          </a:prstGeom>
          <a:noFill/>
        </p:spPr>
        <p:txBody>
          <a:bodyPr wrap="square" rtlCol="0">
            <a:spAutoFit/>
          </a:bodyPr>
          <a:lstStyle/>
          <a:p>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（４）地域の強みを活かす労働市場の構築</a:t>
            </a:r>
            <a:endPar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pPr/>
              <a:t>43</a:t>
            </a:fld>
            <a:endParaRPr kumimoji="1" lang="ja-JP" altLang="en-US"/>
          </a:p>
        </p:txBody>
      </p:sp>
      <p:graphicFrame>
        <p:nvGraphicFramePr>
          <p:cNvPr id="13" name="グラフ 12"/>
          <p:cNvGraphicFramePr>
            <a:graphicFrameLocks/>
          </p:cNvGraphicFramePr>
          <p:nvPr>
            <p:extLst>
              <p:ext uri="{D42A27DB-BD31-4B8C-83A1-F6EECF244321}">
                <p14:modId xmlns:p14="http://schemas.microsoft.com/office/powerpoint/2010/main" val="984992207"/>
              </p:ext>
            </p:extLst>
          </p:nvPr>
        </p:nvGraphicFramePr>
        <p:xfrm>
          <a:off x="4831565" y="2018878"/>
          <a:ext cx="4139878" cy="24482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グラフ 14"/>
          <p:cNvGraphicFramePr>
            <a:graphicFrameLocks/>
          </p:cNvGraphicFramePr>
          <p:nvPr>
            <p:extLst>
              <p:ext uri="{D42A27DB-BD31-4B8C-83A1-F6EECF244321}">
                <p14:modId xmlns:p14="http://schemas.microsoft.com/office/powerpoint/2010/main" val="120887031"/>
              </p:ext>
            </p:extLst>
          </p:nvPr>
        </p:nvGraphicFramePr>
        <p:xfrm>
          <a:off x="4612456" y="4486112"/>
          <a:ext cx="3934866" cy="2419200"/>
        </p:xfrm>
        <a:graphic>
          <a:graphicData uri="http://schemas.openxmlformats.org/drawingml/2006/chart">
            <c:chart xmlns:c="http://schemas.openxmlformats.org/drawingml/2006/chart" xmlns:r="http://schemas.openxmlformats.org/officeDocument/2006/relationships" r:id="rId4"/>
          </a:graphicData>
        </a:graphic>
      </p:graphicFrame>
      <p:cxnSp>
        <p:nvCxnSpPr>
          <p:cNvPr id="12" name="直線コネクタ 11"/>
          <p:cNvCxnSpPr/>
          <p:nvPr/>
        </p:nvCxnSpPr>
        <p:spPr>
          <a:xfrm>
            <a:off x="179512" y="718561"/>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802622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107504" y="60707"/>
            <a:ext cx="8784976" cy="1563053"/>
          </a:xfrm>
          <a:prstGeom prst="roundRect">
            <a:avLst>
              <a:gd name="adj" fmla="val 9995"/>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271463" indent="-271463" algn="just">
              <a:defRPr/>
            </a:pPr>
            <a:r>
              <a:rPr lang="en-US" altLang="ja-JP"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医療・福祉分野の人材</a:t>
            </a:r>
            <a:r>
              <a:rPr lang="en-US" altLang="ja-JP"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285750" indent="-285750" algn="just">
              <a:buFont typeface="Meiryo UI" panose="020B0604030504040204" pitchFamily="50" charset="-128"/>
              <a:buChar char="◇"/>
              <a:defRPr/>
            </a:pPr>
            <a:r>
              <a:rPr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大都市圏</a:t>
            </a:r>
            <a:r>
              <a:rPr lang="ja-JP" altLang="en-US"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においては、医療・福祉需要が増大。大阪府の「医療・福祉分野の就業者数」は近年急増し、</a:t>
            </a:r>
            <a:r>
              <a:rPr lang="en-US" altLang="ja-JP"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H26</a:t>
            </a:r>
            <a:r>
              <a:rPr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年には</a:t>
            </a:r>
            <a:r>
              <a:rPr lang="en-US" altLang="ja-JP"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5</a:t>
            </a:r>
            <a:r>
              <a:rPr lang="en-US" altLang="ja-JP"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万人</a:t>
            </a:r>
            <a:r>
              <a:rPr lang="ja-JP" altLang="en-US"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に達した。特に女性の寄与が大きく、</a:t>
            </a:r>
            <a:r>
              <a:rPr lang="en-US" altLang="ja-JP"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H22</a:t>
            </a:r>
            <a:r>
              <a:rPr lang="ja-JP" altLang="en-US"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年以降、就業者全体の</a:t>
            </a:r>
            <a:r>
              <a:rPr lang="en-US" altLang="ja-JP"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％を超えている</a:t>
            </a:r>
            <a:r>
              <a:rPr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gn="just">
              <a:buFont typeface="Meiryo UI" panose="020B0604030504040204" pitchFamily="50" charset="-128"/>
              <a:buChar char="◇"/>
              <a:defRPr/>
            </a:pPr>
            <a:r>
              <a:rPr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医療・福祉分野の充足率は、</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全産業平均よりも下回っているが、その差は埋まりつつある。</a:t>
            </a: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6"/>
          <p:cNvSpPr>
            <a:spLocks noChangeArrowheads="1"/>
          </p:cNvSpPr>
          <p:nvPr/>
        </p:nvSpPr>
        <p:spPr bwMode="auto">
          <a:xfrm>
            <a:off x="5048416" y="1988840"/>
            <a:ext cx="398808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indent="-177800"/>
            <a:r>
              <a:rPr lang="ja-JP"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主な分野別求人充足率</a:t>
            </a:r>
            <a:r>
              <a:rPr lang="ja-JP" altLang="en-US" sz="1400" baseline="50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baseline="50000" dirty="0" smtClean="0">
                <a:solidFill>
                  <a:prstClr val="black"/>
                </a:solidFill>
                <a:latin typeface="ＭＳ Ｐゴシック"/>
                <a:ea typeface="ＭＳ Ｐゴシック"/>
                <a:cs typeface="Meiryo UI" panose="020B0604030504040204" pitchFamily="50" charset="-128"/>
              </a:rPr>
              <a:t>※</a:t>
            </a:r>
            <a:r>
              <a:rPr lang="ja-JP" altLang="en-US" sz="1400" baseline="50000" dirty="0" smtClean="0">
                <a:solidFill>
                  <a:prstClr val="black"/>
                </a:solidFill>
                <a:latin typeface="ＭＳ Ｐゴシック"/>
                <a:ea typeface="ＭＳ Ｐゴシック"/>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：大阪労働局「統計年報」）</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a:spLocks noChangeArrowheads="1"/>
          </p:cNvSpPr>
          <p:nvPr/>
        </p:nvSpPr>
        <p:spPr bwMode="auto">
          <a:xfrm>
            <a:off x="-11562" y="2023537"/>
            <a:ext cx="5276002" cy="469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indent="-177800"/>
            <a:r>
              <a:rPr lang="ja-JP"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医療・福祉分野の就業者数の</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推移（大阪府）</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（出典：大阪府統計課「</a:t>
            </a:r>
            <a:r>
              <a:rPr lang="zh-TW"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労働力調査地方集計結果（年平均）</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」より府企画室作成）</a:t>
            </a:r>
          </a:p>
        </p:txBody>
      </p:sp>
      <p:graphicFrame>
        <p:nvGraphicFramePr>
          <p:cNvPr id="10" name="グラフ 9"/>
          <p:cNvGraphicFramePr>
            <a:graphicFrameLocks/>
          </p:cNvGraphicFramePr>
          <p:nvPr>
            <p:extLst>
              <p:ext uri="{D42A27DB-BD31-4B8C-83A1-F6EECF244321}">
                <p14:modId xmlns:p14="http://schemas.microsoft.com/office/powerpoint/2010/main" val="3336212944"/>
              </p:ext>
            </p:extLst>
          </p:nvPr>
        </p:nvGraphicFramePr>
        <p:xfrm>
          <a:off x="0" y="2346637"/>
          <a:ext cx="5076056" cy="3769920"/>
        </p:xfrm>
        <a:graphic>
          <a:graphicData uri="http://schemas.openxmlformats.org/drawingml/2006/chart">
            <c:chart xmlns:c="http://schemas.openxmlformats.org/drawingml/2006/chart" xmlns:r="http://schemas.openxmlformats.org/officeDocument/2006/relationships" r:id="rId2"/>
          </a:graphicData>
        </a:graphic>
      </p:graphicFrame>
      <p:sp>
        <p:nvSpPr>
          <p:cNvPr id="2" name="スライド番号プレースホルダー 1"/>
          <p:cNvSpPr>
            <a:spLocks noGrp="1"/>
          </p:cNvSpPr>
          <p:nvPr>
            <p:ph type="sldNum" sz="quarter" idx="12"/>
          </p:nvPr>
        </p:nvSpPr>
        <p:spPr>
          <a:xfrm>
            <a:off x="6486304" y="6140326"/>
            <a:ext cx="2133600" cy="365125"/>
          </a:xfrm>
        </p:spPr>
        <p:txBody>
          <a:bodyPr/>
          <a:lstStyle/>
          <a:p>
            <a:fld id="{D2D8002D-B5B0-4BAC-B1F6-782DDCCE6D9C}" type="slidenum">
              <a:rPr lang="ja-JP" altLang="en-US" smtClean="0">
                <a:solidFill>
                  <a:prstClr val="black">
                    <a:tint val="75000"/>
                  </a:prstClr>
                </a:solidFill>
              </a:rPr>
              <a:pPr/>
              <a:t>44</a:t>
            </a:fld>
            <a:endParaRPr lang="ja-JP" altLang="en-US">
              <a:solidFill>
                <a:prstClr val="black">
                  <a:tint val="75000"/>
                </a:prstClr>
              </a:solidFill>
            </a:endParaRPr>
          </a:p>
        </p:txBody>
      </p:sp>
      <p:sp>
        <p:nvSpPr>
          <p:cNvPr id="11" name="角丸四角形 10"/>
          <p:cNvSpPr/>
          <p:nvPr/>
        </p:nvSpPr>
        <p:spPr>
          <a:xfrm>
            <a:off x="352807" y="6170486"/>
            <a:ext cx="8395657" cy="668132"/>
          </a:xfrm>
          <a:prstGeom prst="roundRect">
            <a:avLst>
              <a:gd name="adj" fmla="val 14015"/>
            </a:avLst>
          </a:prstGeom>
          <a:solidFill>
            <a:srgbClr val="FFFD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大阪府の就業率は改善傾向にあるものの、依然、全国より低い</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。一方、医療・福祉分野をはじめ求人数に対する充足率は低下しており、需給</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ミスマッチが</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続く</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5494260" y="5661248"/>
            <a:ext cx="3731876" cy="430887"/>
          </a:xfrm>
          <a:prstGeom prst="rect">
            <a:avLst/>
          </a:prstGeom>
          <a:noFill/>
        </p:spPr>
        <p:txBody>
          <a:bodyPr wrap="square" rtlCol="0">
            <a:spAutoFit/>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）充足率＝</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求人数に対する充足された求人の割合。</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都道府県別では「充足数」を「新規求人数」で除して算出する。</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2" name="グラフ 11"/>
          <p:cNvGraphicFramePr>
            <a:graphicFrameLocks/>
          </p:cNvGraphicFramePr>
          <p:nvPr>
            <p:extLst>
              <p:ext uri="{D42A27DB-BD31-4B8C-83A1-F6EECF244321}">
                <p14:modId xmlns:p14="http://schemas.microsoft.com/office/powerpoint/2010/main" val="666497672"/>
              </p:ext>
            </p:extLst>
          </p:nvPr>
        </p:nvGraphicFramePr>
        <p:xfrm>
          <a:off x="5048416" y="2492896"/>
          <a:ext cx="4075235" cy="3240360"/>
        </p:xfrm>
        <a:graphic>
          <a:graphicData uri="http://schemas.openxmlformats.org/drawingml/2006/chart">
            <c:chart xmlns:c="http://schemas.openxmlformats.org/drawingml/2006/chart" xmlns:r="http://schemas.openxmlformats.org/officeDocument/2006/relationships" r:id="rId3"/>
          </a:graphicData>
        </a:graphic>
      </p:graphicFrame>
      <p:sp>
        <p:nvSpPr>
          <p:cNvPr id="13" name="スライド番号プレースホルダー 1"/>
          <p:cNvSpPr txBox="1">
            <a:spLocks/>
          </p:cNvSpPr>
          <p:nvPr/>
        </p:nvSpPr>
        <p:spPr>
          <a:xfrm>
            <a:off x="6902896" y="6381328"/>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2D8002D-B5B0-4BAC-B1F6-782DDCCE6D9C}" type="slidenum">
              <a:rPr lang="ja-JP" altLang="en-US" smtClean="0"/>
              <a:pPr/>
              <a:t>44</a:t>
            </a:fld>
            <a:endParaRPr lang="ja-JP" altLang="en-US"/>
          </a:p>
        </p:txBody>
      </p:sp>
    </p:spTree>
    <p:extLst>
      <p:ext uri="{BB962C8B-B14F-4D97-AF65-F5344CB8AC3E}">
        <p14:creationId xmlns:p14="http://schemas.microsoft.com/office/powerpoint/2010/main" val="316716566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6" name="Picture 3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809" y="2365419"/>
            <a:ext cx="7128792" cy="4427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角丸四角形 15"/>
          <p:cNvSpPr/>
          <p:nvPr/>
        </p:nvSpPr>
        <p:spPr>
          <a:xfrm>
            <a:off x="287338" y="692696"/>
            <a:ext cx="8623300" cy="1250990"/>
          </a:xfrm>
          <a:prstGeom prst="roundRect">
            <a:avLst>
              <a:gd name="adj" fmla="val 5415"/>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marL="271463" indent="-271463" algn="just" eaLnBrk="1" fontAlgn="auto" hangingPunct="1">
              <a:spcBef>
                <a:spcPts val="0"/>
              </a:spcBef>
              <a:spcAft>
                <a:spcPts val="0"/>
              </a:spcAft>
              <a:defRPr/>
            </a:pPr>
            <a:r>
              <a:rPr lang="en-US" altLang="ja-JP"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9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年齢</a:t>
            </a:r>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階級及び性別の就業率</a:t>
            </a:r>
            <a:r>
              <a:rPr lang="en-US" altLang="ja-JP"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342900" indent="-342900" algn="just">
              <a:buFont typeface="Meiryo UI" panose="020B0604030504040204" pitchFamily="50" charset="-128"/>
              <a:buChar char="◇"/>
              <a:defRPr/>
            </a:pP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男性平均で</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2.3%</a:t>
            </a:r>
            <a:r>
              <a:rPr lang="ja-JP" altLang="en-US" kern="1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女性平均で</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全国</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平均</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より就業率が低い。</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に就業率が低下したのは、男性の</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歳、女性の</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34</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歳、</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45</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歳～</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54</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歳。</a:t>
            </a:r>
            <a:endPar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buFont typeface="Meiryo UI" panose="020B0604030504040204" pitchFamily="50" charset="-128"/>
              <a:buChar char="◇"/>
              <a:defRPr/>
            </a:pP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逆に、女性の</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歳、</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35</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歳～</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44</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歳の就業率の改善状況は、全国平均を上回った。</a:t>
            </a: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4"/>
          <p:cNvSpPr>
            <a:spLocks noChangeArrowheads="1"/>
          </p:cNvSpPr>
          <p:nvPr/>
        </p:nvSpPr>
        <p:spPr bwMode="auto">
          <a:xfrm>
            <a:off x="216322" y="2040905"/>
            <a:ext cx="88566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77800" indent="-177800" eaLnBrk="1" hangingPunct="1"/>
            <a:r>
              <a:rPr lang="ja-JP" altLang="ja-JP" sz="1400" dirty="0">
                <a:latin typeface="HGPｺﾞｼｯｸE" pitchFamily="50" charset="-128"/>
                <a:ea typeface="HGPｺﾞｼｯｸE" pitchFamily="50" charset="-128"/>
              </a:rPr>
              <a:t>■</a:t>
            </a:r>
            <a:r>
              <a:rPr lang="ja-JP" altLang="en-US" sz="1400" dirty="0">
                <a:latin typeface="HGPｺﾞｼｯｸE" pitchFamily="50" charset="-128"/>
                <a:ea typeface="HGPｺﾞｼｯｸE" pitchFamily="50" charset="-128"/>
              </a:rPr>
              <a:t>大阪の男女別・年齢階級別就業率</a:t>
            </a:r>
            <a:r>
              <a:rPr lang="ja-JP" altLang="en-US" sz="1200" dirty="0">
                <a:latin typeface="HGPｺﾞｼｯｸE" pitchFamily="50" charset="-128"/>
                <a:ea typeface="HGPｺﾞｼｯｸE" pitchFamily="50" charset="-128"/>
              </a:rPr>
              <a:t>（出典：総務省「労働力調査」、大阪府統計課「</a:t>
            </a:r>
            <a:r>
              <a:rPr lang="zh-TW" altLang="en-US" sz="1200" dirty="0">
                <a:latin typeface="HGPｺﾞｼｯｸE" pitchFamily="50" charset="-128"/>
                <a:ea typeface="HGPｺﾞｼｯｸE" pitchFamily="50" charset="-128"/>
              </a:rPr>
              <a:t>労働力調査地方集計結果（年平均）</a:t>
            </a:r>
            <a:r>
              <a:rPr lang="ja-JP" altLang="en-US" sz="1200" dirty="0">
                <a:latin typeface="HGPｺﾞｼｯｸE" pitchFamily="50" charset="-128"/>
                <a:ea typeface="HGPｺﾞｼｯｸE" pitchFamily="50" charset="-128"/>
              </a:rPr>
              <a:t>」）</a:t>
            </a:r>
            <a:endParaRPr lang="ja-JP" altLang="en-US" sz="1400" dirty="0">
              <a:latin typeface="HGPｺﾞｼｯｸE" pitchFamily="50" charset="-128"/>
              <a:ea typeface="HGPｺﾞｼｯｸE" pitchFamily="50" charset="-128"/>
            </a:endParaRPr>
          </a:p>
        </p:txBody>
      </p:sp>
      <p:sp>
        <p:nvSpPr>
          <p:cNvPr id="9" name="正方形/長方形 8"/>
          <p:cNvSpPr/>
          <p:nvPr/>
        </p:nvSpPr>
        <p:spPr>
          <a:xfrm>
            <a:off x="4067944" y="5589240"/>
            <a:ext cx="569498" cy="197308"/>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4067944" y="6002572"/>
            <a:ext cx="569498" cy="197308"/>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円/楕円 2"/>
          <p:cNvSpPr/>
          <p:nvPr/>
        </p:nvSpPr>
        <p:spPr>
          <a:xfrm>
            <a:off x="4178052" y="4270227"/>
            <a:ext cx="504701" cy="216024"/>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p:nvPr/>
        </p:nvSpPr>
        <p:spPr>
          <a:xfrm>
            <a:off x="4139952" y="5805264"/>
            <a:ext cx="504701" cy="216024"/>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p:cNvSpPr/>
          <p:nvPr/>
        </p:nvSpPr>
        <p:spPr>
          <a:xfrm>
            <a:off x="7891937" y="4023826"/>
            <a:ext cx="504701" cy="216024"/>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円/楕円 21"/>
          <p:cNvSpPr/>
          <p:nvPr/>
        </p:nvSpPr>
        <p:spPr>
          <a:xfrm>
            <a:off x="4139952" y="6199880"/>
            <a:ext cx="504701" cy="216024"/>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7892500" y="4209134"/>
            <a:ext cx="1220891" cy="430887"/>
          </a:xfrm>
          <a:prstGeom prst="rect">
            <a:avLst/>
          </a:prstGeom>
          <a:noFill/>
        </p:spPr>
        <p:txBody>
          <a:bodyPr wrap="square" rtlCol="0">
            <a:spAutoFit/>
          </a:bodyPr>
          <a:lstStyle/>
          <a:p>
            <a:r>
              <a:rPr kumimoji="1" lang="ja-JP" altLang="en-US" sz="1100" dirty="0" smtClean="0"/>
              <a:t>＝大阪において就業率が低下</a:t>
            </a:r>
            <a:endParaRPr kumimoji="1" lang="ja-JP" altLang="en-US" sz="1100" dirty="0"/>
          </a:p>
        </p:txBody>
      </p:sp>
      <p:sp>
        <p:nvSpPr>
          <p:cNvPr id="27" name="正方形/長方形 26"/>
          <p:cNvSpPr/>
          <p:nvPr/>
        </p:nvSpPr>
        <p:spPr>
          <a:xfrm>
            <a:off x="7927079" y="4816572"/>
            <a:ext cx="569498" cy="197308"/>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7927079" y="5033585"/>
            <a:ext cx="1220891" cy="600164"/>
          </a:xfrm>
          <a:prstGeom prst="rect">
            <a:avLst/>
          </a:prstGeom>
          <a:noFill/>
        </p:spPr>
        <p:txBody>
          <a:bodyPr wrap="square" rtlCol="0">
            <a:spAutoFit/>
          </a:bodyPr>
          <a:lstStyle/>
          <a:p>
            <a:r>
              <a:rPr kumimoji="1" lang="ja-JP" altLang="en-US" sz="1100" dirty="0" smtClean="0"/>
              <a:t>＝大阪の改善率が全国平均を上回る</a:t>
            </a:r>
            <a:endParaRPr kumimoji="1" lang="ja-JP" altLang="en-US" sz="1100" dirty="0"/>
          </a:p>
        </p:txBody>
      </p:sp>
      <p:sp>
        <p:nvSpPr>
          <p:cNvPr id="33" name="円/楕円 32"/>
          <p:cNvSpPr/>
          <p:nvPr/>
        </p:nvSpPr>
        <p:spPr>
          <a:xfrm>
            <a:off x="4178052" y="3140968"/>
            <a:ext cx="504701" cy="216024"/>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円/楕円 33"/>
          <p:cNvSpPr/>
          <p:nvPr/>
        </p:nvSpPr>
        <p:spPr>
          <a:xfrm>
            <a:off x="4178051" y="6549992"/>
            <a:ext cx="504701" cy="216024"/>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0" y="148570"/>
            <a:ext cx="8568952"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cs typeface="Meiryo UI" panose="020B0604030504040204" pitchFamily="50" charset="-128"/>
              </a:rPr>
              <a:t>（５）成長を支えるセーフティネットの整備と多様な人材が活躍できる場づくり</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9" name="直線コネクタ 18"/>
          <p:cNvCxnSpPr/>
          <p:nvPr/>
        </p:nvCxnSpPr>
        <p:spPr>
          <a:xfrm>
            <a:off x="179512"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pPr/>
              <a:t>45</a:t>
            </a:fld>
            <a:endParaRPr kumimoji="1" lang="ja-JP" altLang="en-US"/>
          </a:p>
        </p:txBody>
      </p:sp>
    </p:spTree>
    <p:extLst>
      <p:ext uri="{BB962C8B-B14F-4D97-AF65-F5344CB8AC3E}">
        <p14:creationId xmlns:p14="http://schemas.microsoft.com/office/powerpoint/2010/main" val="117516585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角丸四角形 16"/>
          <p:cNvSpPr/>
          <p:nvPr/>
        </p:nvSpPr>
        <p:spPr>
          <a:xfrm>
            <a:off x="197172" y="42699"/>
            <a:ext cx="8623300" cy="1312540"/>
          </a:xfrm>
          <a:prstGeom prst="roundRect">
            <a:avLst>
              <a:gd name="adj" fmla="val 12430"/>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a:spAutoFit/>
          </a:bodyPr>
          <a:lstStyle/>
          <a:p>
            <a:pPr marL="271463" indent="-271463" algn="just">
              <a:lnSpc>
                <a:spcPts val="1900"/>
              </a:lnSpc>
              <a:defRPr/>
            </a:pPr>
            <a:r>
              <a:rPr lang="en-US" altLang="ja-JP"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労働者の就業形態</a:t>
            </a:r>
            <a:r>
              <a:rPr lang="en-US" altLang="ja-JP"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463550" indent="-285750" algn="just">
              <a:lnSpc>
                <a:spcPts val="1900"/>
              </a:lnSpc>
              <a:buFont typeface="Meiryo UI" panose="020B0604030504040204" pitchFamily="50" charset="-128"/>
              <a:buChar char="◇"/>
              <a:defRPr/>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就業形態</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では、</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「非正規</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の職員・従業員</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」の割合が全国平均に比べて高く、</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34.2%</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にのぼる。</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463550" indent="-285750" algn="just">
              <a:lnSpc>
                <a:spcPts val="1900"/>
              </a:lnSpc>
              <a:buFont typeface="Meiryo UI" panose="020B0604030504040204" pitchFamily="50" charset="-128"/>
              <a:buChar char="◇"/>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年齢</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別にみると、</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40</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歳から</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54</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歳の働き盛りの年齢層において「非正規の職員・従業員」の割合が</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割を超えている。</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4" name="オブジェクト 3"/>
          <p:cNvGraphicFramePr>
            <a:graphicFrameLocks noChangeAspect="1"/>
          </p:cNvGraphicFramePr>
          <p:nvPr>
            <p:extLst>
              <p:ext uri="{D42A27DB-BD31-4B8C-83A1-F6EECF244321}">
                <p14:modId xmlns:p14="http://schemas.microsoft.com/office/powerpoint/2010/main" val="1689979014"/>
              </p:ext>
            </p:extLst>
          </p:nvPr>
        </p:nvGraphicFramePr>
        <p:xfrm>
          <a:off x="519434" y="1695560"/>
          <a:ext cx="7978775" cy="2844800"/>
        </p:xfrm>
        <a:graphic>
          <a:graphicData uri="http://schemas.openxmlformats.org/presentationml/2006/ole">
            <mc:AlternateContent xmlns:mc="http://schemas.openxmlformats.org/markup-compatibility/2006">
              <mc:Choice xmlns:v="urn:schemas-microsoft-com:vml" Requires="v">
                <p:oleObj spid="_x0000_s4757" name="ワークシート" r:id="rId4" imgW="7610443" imgH="3210050" progId="Excel.Sheet.12">
                  <p:embed/>
                </p:oleObj>
              </mc:Choice>
              <mc:Fallback>
                <p:oleObj name="ワークシート" r:id="rId4" imgW="7610443" imgH="3210050" progId="Excel.Sheet.12">
                  <p:embed/>
                  <p:pic>
                    <p:nvPicPr>
                      <p:cNvPr id="0" name=""/>
                      <p:cNvPicPr/>
                      <p:nvPr/>
                    </p:nvPicPr>
                    <p:blipFill>
                      <a:blip r:embed="rId5"/>
                      <a:stretch>
                        <a:fillRect/>
                      </a:stretch>
                    </p:blipFill>
                    <p:spPr>
                      <a:xfrm>
                        <a:off x="519434" y="1695560"/>
                        <a:ext cx="7978775" cy="2844800"/>
                      </a:xfrm>
                      <a:prstGeom prst="rect">
                        <a:avLst/>
                      </a:prstGeom>
                    </p:spPr>
                  </p:pic>
                </p:oleObj>
              </mc:Fallback>
            </mc:AlternateContent>
          </a:graphicData>
        </a:graphic>
      </p:graphicFrame>
      <p:sp>
        <p:nvSpPr>
          <p:cNvPr id="8" name="正方形/長方形 8"/>
          <p:cNvSpPr>
            <a:spLocks noChangeArrowheads="1"/>
          </p:cNvSpPr>
          <p:nvPr/>
        </p:nvSpPr>
        <p:spPr bwMode="auto">
          <a:xfrm>
            <a:off x="197172" y="1412777"/>
            <a:ext cx="6703922" cy="233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indent="-177800">
              <a:lnSpc>
                <a:spcPts val="1100"/>
              </a:lnSpc>
            </a:pPr>
            <a:r>
              <a:rPr lang="ja-JP"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年齢別就業形態の割合（全国・大阪）</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年総務省「就業構造基本調査」）</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7" name="グラフ 6"/>
          <p:cNvGraphicFramePr>
            <a:graphicFrameLocks/>
          </p:cNvGraphicFramePr>
          <p:nvPr>
            <p:extLst>
              <p:ext uri="{D42A27DB-BD31-4B8C-83A1-F6EECF244321}">
                <p14:modId xmlns:p14="http://schemas.microsoft.com/office/powerpoint/2010/main" val="2933411970"/>
              </p:ext>
            </p:extLst>
          </p:nvPr>
        </p:nvGraphicFramePr>
        <p:xfrm>
          <a:off x="224218" y="4509120"/>
          <a:ext cx="7920880" cy="2232248"/>
        </p:xfrm>
        <a:graphic>
          <a:graphicData uri="http://schemas.openxmlformats.org/drawingml/2006/chart">
            <c:chart xmlns:c="http://schemas.openxmlformats.org/drawingml/2006/chart" xmlns:r="http://schemas.openxmlformats.org/officeDocument/2006/relationships" r:id="rId6"/>
          </a:graphicData>
        </a:graphic>
      </p:graphicFrame>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pPr/>
              <a:t>46</a:t>
            </a:fld>
            <a:endParaRPr kumimoji="1" lang="ja-JP" altLang="en-US"/>
          </a:p>
        </p:txBody>
      </p:sp>
    </p:spTree>
    <p:extLst>
      <p:ext uri="{BB962C8B-B14F-4D97-AF65-F5344CB8AC3E}">
        <p14:creationId xmlns:p14="http://schemas.microsoft.com/office/powerpoint/2010/main" val="190368418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角丸四角形 16"/>
          <p:cNvSpPr/>
          <p:nvPr/>
        </p:nvSpPr>
        <p:spPr>
          <a:xfrm>
            <a:off x="197172" y="59209"/>
            <a:ext cx="8623300" cy="1685578"/>
          </a:xfrm>
          <a:prstGeom prst="roundRect">
            <a:avLst>
              <a:gd name="adj" fmla="val 12430"/>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marL="271463" indent="-271463" algn="just">
              <a:defRPr/>
            </a:pPr>
            <a:r>
              <a:rPr lang="en-US" altLang="ja-JP"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女性の就労</a:t>
            </a:r>
            <a:r>
              <a:rPr lang="en-US" altLang="ja-JP"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463550" indent="-285750" algn="just">
              <a:lnSpc>
                <a:spcPts val="2300"/>
              </a:lnSpc>
              <a:buFont typeface="Meiryo UI" panose="020B0604030504040204" pitchFamily="50" charset="-128"/>
              <a:buChar char="◇"/>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女性の年齢階級別有業率は</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M</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字カーブを</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描いているが、大阪の場合、全国</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平均より</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M</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字の谷が深い。</a:t>
            </a:r>
            <a:endPar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463550" indent="-285750" algn="just">
              <a:lnSpc>
                <a:spcPts val="2300"/>
              </a:lnSpc>
              <a:buFont typeface="Meiryo UI" panose="020B0604030504040204" pitchFamily="50" charset="-128"/>
              <a:buChar char="◇"/>
              <a:defRPr/>
            </a:pP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大阪の女性の有業率と潜在的有業率の差を見ると、</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69</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歳までの年齢層でいずれも</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ポイント以上あり、働く意思がありながら就労出来ていない人が多いことがわかる。</a:t>
            </a:r>
            <a:endPar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0" name="コンテンツ プレースホルダー 9"/>
          <p:cNvGraphicFramePr>
            <a:graphicFrameLocks/>
          </p:cNvGraphicFramePr>
          <p:nvPr>
            <p:extLst>
              <p:ext uri="{D42A27DB-BD31-4B8C-83A1-F6EECF244321}">
                <p14:modId xmlns:p14="http://schemas.microsoft.com/office/powerpoint/2010/main" val="969692148"/>
              </p:ext>
            </p:extLst>
          </p:nvPr>
        </p:nvGraphicFramePr>
        <p:xfrm>
          <a:off x="46852" y="1916832"/>
          <a:ext cx="8388423" cy="4221525"/>
        </p:xfrm>
        <a:graphic>
          <a:graphicData uri="http://schemas.openxmlformats.org/drawingml/2006/chart">
            <c:chart xmlns:c="http://schemas.openxmlformats.org/drawingml/2006/chart" xmlns:r="http://schemas.openxmlformats.org/officeDocument/2006/relationships" r:id="rId2"/>
          </a:graphicData>
        </a:graphic>
      </p:graphicFrame>
      <p:sp>
        <p:nvSpPr>
          <p:cNvPr id="11" name="テキスト ボックス 6"/>
          <p:cNvSpPr txBox="1"/>
          <p:nvPr/>
        </p:nvSpPr>
        <p:spPr>
          <a:xfrm>
            <a:off x="4427984" y="5949280"/>
            <a:ext cx="3643942" cy="34432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117824" tIns="58912" rIns="117824" bIns="58912"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400" dirty="0" smtClean="0"/>
              <a:t>出典：平成</a:t>
            </a:r>
            <a:r>
              <a:rPr lang="en-US" altLang="ja-JP" sz="1400" dirty="0">
                <a:latin typeface="+mn-ea"/>
              </a:rPr>
              <a:t>24</a:t>
            </a:r>
            <a:r>
              <a:rPr lang="ja-JP" altLang="en-US" sz="1400" dirty="0"/>
              <a:t>年　総務省「就業構造基本調査」</a:t>
            </a:r>
          </a:p>
        </p:txBody>
      </p:sp>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pPr/>
              <a:t>47</a:t>
            </a:fld>
            <a:endParaRPr kumimoji="1" lang="ja-JP" altLang="en-US"/>
          </a:p>
        </p:txBody>
      </p:sp>
    </p:spTree>
    <p:extLst>
      <p:ext uri="{BB962C8B-B14F-4D97-AF65-F5344CB8AC3E}">
        <p14:creationId xmlns:p14="http://schemas.microsoft.com/office/powerpoint/2010/main" val="306535017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30487" y="332655"/>
            <a:ext cx="8568059" cy="2090261"/>
          </a:xfrm>
          <a:prstGeom prst="roundRect">
            <a:avLst>
              <a:gd name="adj" fmla="val 5415"/>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271463" indent="-271463" algn="just">
              <a:defRPr/>
            </a:pPr>
            <a:r>
              <a:rPr lang="en-US" altLang="ja-JP"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所得階層の状況</a:t>
            </a:r>
            <a:r>
              <a:rPr lang="en-US" altLang="ja-JP"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271463" indent="-271463" algn="just">
              <a:defRPr/>
            </a:pPr>
            <a:r>
              <a:rPr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大阪府は他の自治体に比べ、成長を支える中間所得層の減少及び低所得者層の増加が大きい</a:t>
            </a:r>
            <a:r>
              <a:rPr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defRPr/>
            </a:pPr>
            <a:r>
              <a:rPr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所得</a:t>
            </a:r>
            <a:r>
              <a:rPr lang="ja-JP" altLang="en-US"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格差を示すジニ係数</a:t>
            </a:r>
            <a:r>
              <a:rPr lang="ja-JP" altLang="en-US" sz="15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（社会における所得分配の不平等さを測る指標</a:t>
            </a:r>
            <a:r>
              <a:rPr lang="ja-JP" altLang="en-US" sz="15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は、</a:t>
            </a:r>
            <a:r>
              <a:rPr lang="ja-JP" altLang="en-US"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a:t>
            </a:r>
            <a:r>
              <a:rPr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は二人</a:t>
            </a:r>
            <a:r>
              <a:rPr lang="ja-JP" altLang="en-US"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以上の世帯において過去よりも</a:t>
            </a:r>
            <a:r>
              <a:rPr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悪化。</a:t>
            </a:r>
            <a:r>
              <a:rPr lang="ja-JP" altLang="en-US" sz="15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5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H21</a:t>
            </a:r>
            <a:r>
              <a:rPr lang="ja-JP" altLang="en-US" sz="15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年は</a:t>
            </a:r>
            <a:r>
              <a:rPr lang="en-US" altLang="ja-JP" sz="15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0.336</a:t>
            </a:r>
            <a:r>
              <a:rPr lang="ja-JP" altLang="en-US" sz="15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と、沖縄（</a:t>
            </a:r>
            <a:r>
              <a:rPr lang="en-US" altLang="ja-JP" sz="15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0.339</a:t>
            </a:r>
            <a:r>
              <a:rPr lang="ja-JP" altLang="en-US" sz="15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）に次ぎ格差が大きい状況</a:t>
            </a:r>
            <a:r>
              <a:rPr lang="ja-JP" altLang="en-US" sz="15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また、</a:t>
            </a:r>
            <a:r>
              <a:rPr lang="ja-JP" altLang="en-US"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所得階層</a:t>
            </a:r>
            <a:r>
              <a:rPr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別世帯数割合も、特に</a:t>
            </a:r>
            <a:r>
              <a:rPr lang="en-US" altLang="ja-JP"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500</a:t>
            </a:r>
            <a:r>
              <a:rPr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万円～</a:t>
            </a:r>
            <a:r>
              <a:rPr lang="en-US" altLang="ja-JP"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999</a:t>
            </a:r>
            <a:r>
              <a:rPr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万円の層が減少し、中間所得層が減少。他方で、</a:t>
            </a:r>
            <a:r>
              <a:rPr lang="en-US" altLang="ja-JP"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300</a:t>
            </a:r>
            <a:r>
              <a:rPr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万円未満の世帯が増加。</a:t>
            </a:r>
            <a:endParaRPr lang="en-US" altLang="ja-JP"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10"/>
          <p:cNvSpPr>
            <a:spLocks noChangeArrowheads="1"/>
          </p:cNvSpPr>
          <p:nvPr/>
        </p:nvSpPr>
        <p:spPr bwMode="auto">
          <a:xfrm>
            <a:off x="35498" y="2856568"/>
            <a:ext cx="417646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indent="-177800"/>
            <a:r>
              <a:rPr lang="ja-JP" altLang="ja-JP"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ジニ係数の推移</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（出典：総務省「全国消費実態調査」）</a:t>
            </a:r>
          </a:p>
        </p:txBody>
      </p:sp>
      <p:graphicFrame>
        <p:nvGraphicFramePr>
          <p:cNvPr id="7" name="表 6"/>
          <p:cNvGraphicFramePr>
            <a:graphicFrameLocks noGrp="1"/>
          </p:cNvGraphicFramePr>
          <p:nvPr>
            <p:extLst>
              <p:ext uri="{D42A27DB-BD31-4B8C-83A1-F6EECF244321}">
                <p14:modId xmlns:p14="http://schemas.microsoft.com/office/powerpoint/2010/main" val="766994274"/>
              </p:ext>
            </p:extLst>
          </p:nvPr>
        </p:nvGraphicFramePr>
        <p:xfrm>
          <a:off x="107505" y="3356992"/>
          <a:ext cx="4091111" cy="2017984"/>
        </p:xfrm>
        <a:graphic>
          <a:graphicData uri="http://schemas.openxmlformats.org/drawingml/2006/table">
            <a:tbl>
              <a:tblPr firstRow="1" firstCol="1" bandRow="1"/>
              <a:tblGrid>
                <a:gridCol w="1066253"/>
                <a:gridCol w="1008286"/>
                <a:gridCol w="1008286"/>
                <a:gridCol w="1008286"/>
              </a:tblGrid>
              <a:tr h="368912">
                <a:tc>
                  <a:txBody>
                    <a:bodyPr/>
                    <a:lstStyle/>
                    <a:p>
                      <a:pPr algn="ctr">
                        <a:lnSpc>
                          <a:spcPct val="100000"/>
                        </a:lnSpc>
                      </a:pP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98" marR="68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400" kern="100" dirty="0" smtClean="0">
                          <a:effectLst/>
                          <a:latin typeface="Meiryo UI" panose="020B0604030504040204" pitchFamily="50" charset="-128"/>
                          <a:ea typeface="Meiryo UI" panose="020B0604030504040204" pitchFamily="50" charset="-128"/>
                          <a:cs typeface="Meiryo UI" panose="020B0604030504040204" pitchFamily="50" charset="-128"/>
                        </a:rPr>
                        <a:t>H11</a:t>
                      </a:r>
                      <a:r>
                        <a:rPr lang="ja-JP" sz="1400" kern="100" dirty="0" smtClean="0">
                          <a:effectLst/>
                          <a:latin typeface="Meiryo UI" panose="020B0604030504040204" pitchFamily="50" charset="-128"/>
                          <a:ea typeface="Meiryo UI" panose="020B0604030504040204" pitchFamily="50" charset="-128"/>
                          <a:cs typeface="Meiryo UI" panose="020B0604030504040204" pitchFamily="50" charset="-128"/>
                        </a:rPr>
                        <a:t>年</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98" marR="68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lnSpc>
                          <a:spcPct val="100000"/>
                        </a:lnSpc>
                        <a:spcAft>
                          <a:spcPts val="0"/>
                        </a:spcAft>
                      </a:pPr>
                      <a:r>
                        <a:rPr lang="en-US" altLang="ja-JP" sz="1400" kern="100" dirty="0" smtClean="0">
                          <a:effectLst/>
                          <a:latin typeface="Meiryo UI" panose="020B0604030504040204" pitchFamily="50" charset="-128"/>
                          <a:ea typeface="Meiryo UI" panose="020B0604030504040204" pitchFamily="50" charset="-128"/>
                          <a:cs typeface="Meiryo UI" panose="020B0604030504040204" pitchFamily="50" charset="-128"/>
                        </a:rPr>
                        <a:t>H16</a:t>
                      </a:r>
                      <a:r>
                        <a:rPr lang="ja-JP" sz="1400" kern="100" dirty="0" smtClean="0">
                          <a:effectLst/>
                          <a:latin typeface="Meiryo UI" panose="020B0604030504040204" pitchFamily="50" charset="-128"/>
                          <a:ea typeface="Meiryo UI" panose="020B0604030504040204" pitchFamily="50" charset="-128"/>
                          <a:cs typeface="Meiryo UI" panose="020B0604030504040204" pitchFamily="50" charset="-128"/>
                        </a:rPr>
                        <a:t>年</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98" marR="68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lnSpc>
                          <a:spcPct val="100000"/>
                        </a:lnSpc>
                        <a:spcAft>
                          <a:spcPts val="0"/>
                        </a:spcAft>
                      </a:pPr>
                      <a:r>
                        <a:rPr lang="en-US" altLang="ja-JP" sz="1400" kern="100" dirty="0" smtClean="0">
                          <a:effectLst/>
                          <a:latin typeface="Meiryo UI" panose="020B0604030504040204" pitchFamily="50" charset="-128"/>
                          <a:ea typeface="Meiryo UI" panose="020B0604030504040204" pitchFamily="50" charset="-128"/>
                          <a:cs typeface="Meiryo UI" panose="020B0604030504040204" pitchFamily="50" charset="-128"/>
                        </a:rPr>
                        <a:t>H21</a:t>
                      </a:r>
                      <a:r>
                        <a:rPr lang="ja-JP" sz="1400" kern="100" dirty="0" smtClean="0">
                          <a:effectLst/>
                          <a:latin typeface="Meiryo UI" panose="020B0604030504040204" pitchFamily="50" charset="-128"/>
                          <a:ea typeface="Meiryo UI" panose="020B0604030504040204" pitchFamily="50" charset="-128"/>
                          <a:cs typeface="Meiryo UI" panose="020B0604030504040204" pitchFamily="50" charset="-128"/>
                        </a:rPr>
                        <a:t>年</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98" marR="68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r>
              <a:tr h="368912">
                <a:tc>
                  <a:txBody>
                    <a:bodyPr/>
                    <a:lstStyle/>
                    <a:p>
                      <a:pPr algn="ctr">
                        <a:lnSpc>
                          <a:spcPct val="100000"/>
                        </a:lnSpc>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大阪府</a:t>
                      </a:r>
                    </a:p>
                  </a:txBody>
                  <a:tcPr marL="68598" marR="68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00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0.296</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a:t>
                      </a: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30</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位）</a:t>
                      </a:r>
                    </a:p>
                  </a:txBody>
                  <a:tcPr marL="68598" marR="68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00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0.323</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a:t>
                      </a: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45</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位）</a:t>
                      </a:r>
                    </a:p>
                  </a:txBody>
                  <a:tcPr marL="68598" marR="68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00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0.336</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a:t>
                      </a: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46</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位）</a:t>
                      </a:r>
                    </a:p>
                  </a:txBody>
                  <a:tcPr marL="68598" marR="68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68912">
                <a:tc>
                  <a:txBody>
                    <a:bodyPr/>
                    <a:lstStyle/>
                    <a:p>
                      <a:pPr algn="ctr">
                        <a:lnSpc>
                          <a:spcPct val="100000"/>
                        </a:lnSpc>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東京都</a:t>
                      </a:r>
                    </a:p>
                  </a:txBody>
                  <a:tcPr marL="68598" marR="68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0.314</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a:t>
                      </a: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42</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位）</a:t>
                      </a:r>
                    </a:p>
                  </a:txBody>
                  <a:tcPr marL="68598" marR="68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0.314</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a:t>
                      </a: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42</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位）</a:t>
                      </a:r>
                    </a:p>
                  </a:txBody>
                  <a:tcPr marL="68598" marR="68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0.310</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a:t>
                      </a: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32</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位）</a:t>
                      </a:r>
                    </a:p>
                  </a:txBody>
                  <a:tcPr marL="68598" marR="68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8912">
                <a:tc>
                  <a:txBody>
                    <a:bodyPr/>
                    <a:lstStyle/>
                    <a:p>
                      <a:pPr algn="ctr">
                        <a:lnSpc>
                          <a:spcPct val="100000"/>
                        </a:lnSpc>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愛知県</a:t>
                      </a:r>
                    </a:p>
                  </a:txBody>
                  <a:tcPr marL="68598" marR="68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0.301</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a:t>
                      </a: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33</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位）</a:t>
                      </a:r>
                    </a:p>
                  </a:txBody>
                  <a:tcPr marL="68598" marR="68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0.306</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a:t>
                      </a: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33</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位）</a:t>
                      </a:r>
                    </a:p>
                  </a:txBody>
                  <a:tcPr marL="68598" marR="68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0.307</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a:t>
                      </a: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27</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位）</a:t>
                      </a:r>
                    </a:p>
                  </a:txBody>
                  <a:tcPr marL="68598" marR="68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8912">
                <a:tc>
                  <a:txBody>
                    <a:bodyPr/>
                    <a:lstStyle/>
                    <a:p>
                      <a:pPr algn="ctr">
                        <a:lnSpc>
                          <a:spcPct val="100000"/>
                        </a:lnSpc>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全国</a:t>
                      </a:r>
                    </a:p>
                  </a:txBody>
                  <a:tcPr marL="68598" marR="68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0.301</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98" marR="68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0.308</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98" marR="68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0.311</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98" marR="685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1" name="グラフ 10"/>
          <p:cNvGraphicFramePr>
            <a:graphicFrameLocks/>
          </p:cNvGraphicFramePr>
          <p:nvPr>
            <p:extLst>
              <p:ext uri="{D42A27DB-BD31-4B8C-83A1-F6EECF244321}">
                <p14:modId xmlns:p14="http://schemas.microsoft.com/office/powerpoint/2010/main" val="2970672668"/>
              </p:ext>
            </p:extLst>
          </p:nvPr>
        </p:nvGraphicFramePr>
        <p:xfrm>
          <a:off x="4391982" y="3086895"/>
          <a:ext cx="4788024" cy="3024336"/>
        </p:xfrm>
        <a:graphic>
          <a:graphicData uri="http://schemas.openxmlformats.org/drawingml/2006/chart">
            <c:chart xmlns:c="http://schemas.openxmlformats.org/drawingml/2006/chart" xmlns:r="http://schemas.openxmlformats.org/officeDocument/2006/relationships" r:id="rId2"/>
          </a:graphicData>
        </a:graphic>
      </p:graphicFrame>
      <p:sp>
        <p:nvSpPr>
          <p:cNvPr id="12" name="正方形/長方形 10"/>
          <p:cNvSpPr>
            <a:spLocks noChangeArrowheads="1"/>
          </p:cNvSpPr>
          <p:nvPr/>
        </p:nvSpPr>
        <p:spPr bwMode="auto">
          <a:xfrm>
            <a:off x="4211963" y="2852936"/>
            <a:ext cx="518457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indent="-177800"/>
            <a:r>
              <a:rPr lang="ja-JP" altLang="ja-JP"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所得階層別世帯数割合の推移</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出典：総務省</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「就業構造基本調査」</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10" name="上矢印吹き出し 9"/>
          <p:cNvSpPr/>
          <p:nvPr/>
        </p:nvSpPr>
        <p:spPr>
          <a:xfrm>
            <a:off x="5076934" y="4653136"/>
            <a:ext cx="765200" cy="180001"/>
          </a:xfrm>
          <a:prstGeom prst="upArrowCallout">
            <a:avLst>
              <a:gd name="adj1" fmla="val 130511"/>
              <a:gd name="adj2" fmla="val 137500"/>
              <a:gd name="adj3" fmla="val 25000"/>
              <a:gd name="adj4" fmla="val 64977"/>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0" rIns="36000" bIns="0" rtlCol="0" anchor="ctr">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900" dirty="0">
                <a:solidFill>
                  <a:schemeClr val="tx1"/>
                </a:solidFill>
                <a:latin typeface="+mn-ea"/>
                <a:ea typeface="+mn-ea"/>
              </a:rPr>
              <a:t>1000</a:t>
            </a:r>
            <a:r>
              <a:rPr kumimoji="1" lang="ja-JP" altLang="en-US" sz="900" dirty="0">
                <a:solidFill>
                  <a:schemeClr val="tx1"/>
                </a:solidFill>
                <a:latin typeface="+mn-ea"/>
                <a:ea typeface="+mn-ea"/>
              </a:rPr>
              <a:t>万円以上</a:t>
            </a:r>
          </a:p>
        </p:txBody>
      </p:sp>
      <p:sp>
        <p:nvSpPr>
          <p:cNvPr id="13" name="上矢印吹き出し 12"/>
          <p:cNvSpPr/>
          <p:nvPr/>
        </p:nvSpPr>
        <p:spPr>
          <a:xfrm>
            <a:off x="5868145" y="4661419"/>
            <a:ext cx="792088" cy="180001"/>
          </a:xfrm>
          <a:prstGeom prst="upArrowCallout">
            <a:avLst>
              <a:gd name="adj1" fmla="val 130511"/>
              <a:gd name="adj2" fmla="val 137500"/>
              <a:gd name="adj3" fmla="val 25000"/>
              <a:gd name="adj4" fmla="val 64977"/>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0" rIns="36000" bIns="0" rtlCol="0" anchor="ctr">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900" dirty="0">
                <a:solidFill>
                  <a:schemeClr val="tx1"/>
                </a:solidFill>
                <a:latin typeface="+mn-ea"/>
                <a:ea typeface="+mn-ea"/>
              </a:rPr>
              <a:t>500</a:t>
            </a:r>
            <a:r>
              <a:rPr kumimoji="1" lang="ja-JP" altLang="en-US" sz="900" dirty="0" smtClean="0">
                <a:solidFill>
                  <a:schemeClr val="tx1"/>
                </a:solidFill>
                <a:latin typeface="+mn-ea"/>
                <a:ea typeface="+mn-ea"/>
              </a:rPr>
              <a:t>～</a:t>
            </a:r>
            <a:r>
              <a:rPr lang="en-US" altLang="ja-JP" sz="900" dirty="0" smtClean="0">
                <a:solidFill>
                  <a:schemeClr val="tx1"/>
                </a:solidFill>
                <a:latin typeface="+mn-ea"/>
              </a:rPr>
              <a:t>999</a:t>
            </a:r>
            <a:r>
              <a:rPr kumimoji="1" lang="ja-JP" altLang="en-US" sz="900" dirty="0" smtClean="0">
                <a:solidFill>
                  <a:schemeClr val="tx1"/>
                </a:solidFill>
                <a:latin typeface="+mn-ea"/>
                <a:ea typeface="+mn-ea"/>
              </a:rPr>
              <a:t>万円</a:t>
            </a:r>
            <a:endParaRPr kumimoji="1" lang="ja-JP" altLang="en-US" sz="900" dirty="0">
              <a:solidFill>
                <a:schemeClr val="tx1"/>
              </a:solidFill>
              <a:latin typeface="+mn-ea"/>
              <a:ea typeface="+mn-ea"/>
            </a:endParaRPr>
          </a:p>
        </p:txBody>
      </p:sp>
      <p:sp>
        <p:nvSpPr>
          <p:cNvPr id="14" name="上矢印吹き出し 13"/>
          <p:cNvSpPr/>
          <p:nvPr/>
        </p:nvSpPr>
        <p:spPr>
          <a:xfrm>
            <a:off x="6758619" y="4661420"/>
            <a:ext cx="765709" cy="171718"/>
          </a:xfrm>
          <a:prstGeom prst="upArrowCallout">
            <a:avLst>
              <a:gd name="adj1" fmla="val 130511"/>
              <a:gd name="adj2" fmla="val 118209"/>
              <a:gd name="adj3" fmla="val 25000"/>
              <a:gd name="adj4" fmla="val 64977"/>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0" rIns="36000" bIns="0" rtlCol="0" anchor="ctr">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900" dirty="0">
                <a:solidFill>
                  <a:schemeClr val="tx1"/>
                </a:solidFill>
                <a:latin typeface="+mn-ea"/>
                <a:ea typeface="+mn-ea"/>
              </a:rPr>
              <a:t>300</a:t>
            </a:r>
            <a:r>
              <a:rPr kumimoji="1" lang="ja-JP" altLang="en-US" sz="900" dirty="0" smtClean="0">
                <a:solidFill>
                  <a:schemeClr val="tx1"/>
                </a:solidFill>
                <a:latin typeface="+mn-ea"/>
                <a:ea typeface="+mn-ea"/>
              </a:rPr>
              <a:t>～</a:t>
            </a:r>
            <a:r>
              <a:rPr lang="en-US" altLang="ja-JP" sz="900" dirty="0" smtClean="0">
                <a:solidFill>
                  <a:schemeClr val="tx1"/>
                </a:solidFill>
                <a:latin typeface="+mn-ea"/>
              </a:rPr>
              <a:t>499</a:t>
            </a:r>
            <a:r>
              <a:rPr kumimoji="1" lang="ja-JP" altLang="en-US" sz="900" dirty="0" smtClean="0">
                <a:solidFill>
                  <a:schemeClr val="tx1"/>
                </a:solidFill>
                <a:latin typeface="+mn-ea"/>
                <a:ea typeface="+mn-ea"/>
              </a:rPr>
              <a:t>万円</a:t>
            </a:r>
            <a:endParaRPr kumimoji="1" lang="ja-JP" altLang="en-US" sz="900" dirty="0">
              <a:solidFill>
                <a:schemeClr val="tx1"/>
              </a:solidFill>
              <a:latin typeface="+mn-ea"/>
              <a:ea typeface="+mn-ea"/>
            </a:endParaRPr>
          </a:p>
        </p:txBody>
      </p:sp>
      <p:sp>
        <p:nvSpPr>
          <p:cNvPr id="15" name="上矢印吹き出し 14"/>
          <p:cNvSpPr/>
          <p:nvPr/>
        </p:nvSpPr>
        <p:spPr>
          <a:xfrm>
            <a:off x="7995844" y="4653136"/>
            <a:ext cx="824628" cy="180001"/>
          </a:xfrm>
          <a:prstGeom prst="upArrowCallout">
            <a:avLst>
              <a:gd name="adj1" fmla="val 130511"/>
              <a:gd name="adj2" fmla="val 137500"/>
              <a:gd name="adj3" fmla="val 25000"/>
              <a:gd name="adj4" fmla="val 64977"/>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0" rIns="36000" bIns="0" rtlCol="0" anchor="ctr">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900" dirty="0">
                <a:solidFill>
                  <a:schemeClr val="tx1"/>
                </a:solidFill>
                <a:latin typeface="+mn-ea"/>
              </a:rPr>
              <a:t>～</a:t>
            </a:r>
            <a:r>
              <a:rPr lang="en-US" altLang="ja-JP" sz="900" dirty="0" smtClean="0">
                <a:solidFill>
                  <a:schemeClr val="tx1"/>
                </a:solidFill>
                <a:latin typeface="+mn-ea"/>
              </a:rPr>
              <a:t>299</a:t>
            </a:r>
            <a:r>
              <a:rPr kumimoji="1" lang="ja-JP" altLang="en-US" sz="900" dirty="0" smtClean="0">
                <a:solidFill>
                  <a:schemeClr val="tx1"/>
                </a:solidFill>
                <a:latin typeface="+mn-ea"/>
                <a:ea typeface="+mn-ea"/>
              </a:rPr>
              <a:t>万円</a:t>
            </a:r>
            <a:endParaRPr kumimoji="1" lang="ja-JP" altLang="en-US" sz="900" dirty="0">
              <a:solidFill>
                <a:schemeClr val="tx1"/>
              </a:solidFill>
              <a:latin typeface="+mn-ea"/>
              <a:ea typeface="+mn-ea"/>
            </a:endParaRPr>
          </a:p>
        </p:txBody>
      </p:sp>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pPr/>
              <a:t>48</a:t>
            </a:fld>
            <a:endParaRPr kumimoji="1" lang="ja-JP" altLang="en-US"/>
          </a:p>
        </p:txBody>
      </p:sp>
    </p:spTree>
    <p:extLst>
      <p:ext uri="{BB962C8B-B14F-4D97-AF65-F5344CB8AC3E}">
        <p14:creationId xmlns:p14="http://schemas.microsoft.com/office/powerpoint/2010/main" val="32142837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8"/>
          <p:cNvSpPr>
            <a:spLocks noChangeArrowheads="1"/>
          </p:cNvSpPr>
          <p:nvPr/>
        </p:nvSpPr>
        <p:spPr bwMode="auto">
          <a:xfrm>
            <a:off x="316350" y="1110323"/>
            <a:ext cx="8477188" cy="374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indent="-177800">
              <a:lnSpc>
                <a:spcPts val="1100"/>
              </a:lnSpc>
            </a:pPr>
            <a:r>
              <a:rPr lang="ja-JP"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一人当たり府民</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所得</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推移</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（出典：内閣府県民経済計算</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S55</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H1</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68SNA</a:t>
            </a:r>
            <a:r>
              <a:rPr lang="ja-JP" altLang="en-US" sz="105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年基準。</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H2</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H7</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93SNA</a:t>
            </a:r>
            <a:r>
              <a:rPr lang="ja-JP" altLang="en-US" sz="105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年基準。</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H8</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H12</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93SNA</a:t>
            </a:r>
            <a:r>
              <a:rPr lang="ja-JP" altLang="en-US" sz="105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年基準。</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H13</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H24</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93SNA</a:t>
            </a:r>
            <a:r>
              <a:rPr lang="ja-JP" altLang="en-US" sz="105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年基準</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1394112322"/>
              </p:ext>
            </p:extLst>
          </p:nvPr>
        </p:nvGraphicFramePr>
        <p:xfrm>
          <a:off x="399808" y="1700807"/>
          <a:ext cx="8393729" cy="3312369"/>
        </p:xfrm>
        <a:graphic>
          <a:graphicData uri="http://schemas.openxmlformats.org/drawingml/2006/table">
            <a:tbl>
              <a:tblPr/>
              <a:tblGrid>
                <a:gridCol w="381673"/>
                <a:gridCol w="1001507"/>
                <a:gridCol w="1001507"/>
                <a:gridCol w="1001507"/>
                <a:gridCol w="1001507"/>
                <a:gridCol w="1001507"/>
                <a:gridCol w="1001507"/>
                <a:gridCol w="1001507"/>
                <a:gridCol w="1001507"/>
              </a:tblGrid>
              <a:tr h="368041">
                <a:tc>
                  <a:txBody>
                    <a:bodyPr/>
                    <a:lstStyle/>
                    <a:p>
                      <a:pPr algn="ctr">
                        <a:lnSpc>
                          <a:spcPts val="1200"/>
                        </a:lnSpc>
                      </a:pPr>
                      <a:r>
                        <a:rPr lang="ja-JP" sz="1200" kern="0" dirty="0">
                          <a:solidFill>
                            <a:schemeClr val="tx1"/>
                          </a:solidFill>
                          <a:effectLst/>
                          <a:latin typeface="HGPｺﾞｼｯｸE" pitchFamily="50" charset="-128"/>
                          <a:ea typeface="HGPｺﾞｼｯｸE" pitchFamily="50" charset="-128"/>
                        </a:rPr>
                        <a:t>順位</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tc>
                  <a:txBody>
                    <a:bodyPr/>
                    <a:lstStyle/>
                    <a:p>
                      <a:pPr algn="ctr" fontAlgn="ctr">
                        <a:lnSpc>
                          <a:spcPts val="1200"/>
                        </a:lnSpc>
                      </a:pPr>
                      <a:r>
                        <a:rPr lang="en-US" sz="1200" kern="1200" dirty="0" smtClean="0">
                          <a:solidFill>
                            <a:schemeClr val="tx1"/>
                          </a:solidFill>
                          <a:effectLst/>
                          <a:latin typeface="HGPｺﾞｼｯｸE" pitchFamily="50" charset="-128"/>
                          <a:ea typeface="HGPｺﾞｼｯｸE" pitchFamily="50" charset="-128"/>
                        </a:rPr>
                        <a:t>1985</a:t>
                      </a:r>
                    </a:p>
                    <a:p>
                      <a:pPr algn="ctr" fontAlgn="ctr">
                        <a:lnSpc>
                          <a:spcPts val="1200"/>
                        </a:lnSpc>
                      </a:pPr>
                      <a:r>
                        <a:rPr lang="en-US" sz="1200" kern="1200" dirty="0" smtClean="0">
                          <a:solidFill>
                            <a:schemeClr val="tx1"/>
                          </a:solidFill>
                          <a:effectLst/>
                          <a:latin typeface="HGPｺﾞｼｯｸE" pitchFamily="50" charset="-128"/>
                          <a:ea typeface="HGPｺﾞｼｯｸE" pitchFamily="50" charset="-128"/>
                        </a:rPr>
                        <a:t>(S60)</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tc>
                  <a:txBody>
                    <a:bodyPr/>
                    <a:lstStyle/>
                    <a:p>
                      <a:pPr algn="ctr" fontAlgn="ctr">
                        <a:lnSpc>
                          <a:spcPts val="1200"/>
                        </a:lnSpc>
                      </a:pPr>
                      <a:r>
                        <a:rPr lang="en-US" sz="1200" kern="1200" dirty="0" smtClean="0">
                          <a:solidFill>
                            <a:schemeClr val="tx1"/>
                          </a:solidFill>
                          <a:effectLst/>
                          <a:latin typeface="HGPｺﾞｼｯｸE" pitchFamily="50" charset="-128"/>
                          <a:ea typeface="HGPｺﾞｼｯｸE" pitchFamily="50" charset="-128"/>
                        </a:rPr>
                        <a:t>1990</a:t>
                      </a:r>
                    </a:p>
                    <a:p>
                      <a:pPr algn="ctr" fontAlgn="ctr">
                        <a:lnSpc>
                          <a:spcPts val="1200"/>
                        </a:lnSpc>
                      </a:pPr>
                      <a:r>
                        <a:rPr lang="en-US" sz="1200" kern="1200" dirty="0" smtClean="0">
                          <a:solidFill>
                            <a:schemeClr val="tx1"/>
                          </a:solidFill>
                          <a:effectLst/>
                          <a:latin typeface="HGPｺﾞｼｯｸE" pitchFamily="50" charset="-128"/>
                          <a:ea typeface="HGPｺﾞｼｯｸE" pitchFamily="50" charset="-128"/>
                        </a:rPr>
                        <a:t>(H2)</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tc>
                  <a:txBody>
                    <a:bodyPr/>
                    <a:lstStyle/>
                    <a:p>
                      <a:pPr algn="ctr" fontAlgn="ctr">
                        <a:lnSpc>
                          <a:spcPts val="1200"/>
                        </a:lnSpc>
                      </a:pPr>
                      <a:r>
                        <a:rPr lang="en-US" sz="1200" kern="1200" dirty="0" smtClean="0">
                          <a:solidFill>
                            <a:schemeClr val="tx1"/>
                          </a:solidFill>
                          <a:effectLst/>
                          <a:latin typeface="HGPｺﾞｼｯｸE" pitchFamily="50" charset="-128"/>
                          <a:ea typeface="HGPｺﾞｼｯｸE" pitchFamily="50" charset="-128"/>
                        </a:rPr>
                        <a:t>1995</a:t>
                      </a:r>
                    </a:p>
                    <a:p>
                      <a:pPr algn="ctr" fontAlgn="ctr">
                        <a:lnSpc>
                          <a:spcPts val="1200"/>
                        </a:lnSpc>
                      </a:pPr>
                      <a:r>
                        <a:rPr lang="en-US" sz="1200" kern="1200" dirty="0" smtClean="0">
                          <a:solidFill>
                            <a:schemeClr val="tx1"/>
                          </a:solidFill>
                          <a:effectLst/>
                          <a:latin typeface="HGPｺﾞｼｯｸE" pitchFamily="50" charset="-128"/>
                          <a:ea typeface="HGPｺﾞｼｯｸE" pitchFamily="50" charset="-128"/>
                        </a:rPr>
                        <a:t>(H7)</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tc>
                  <a:txBody>
                    <a:bodyPr/>
                    <a:lstStyle/>
                    <a:p>
                      <a:pPr algn="ctr" fontAlgn="ctr">
                        <a:lnSpc>
                          <a:spcPts val="1200"/>
                        </a:lnSpc>
                      </a:pPr>
                      <a:r>
                        <a:rPr lang="en-US" sz="1200" kern="1200" dirty="0" smtClean="0">
                          <a:solidFill>
                            <a:schemeClr val="tx1"/>
                          </a:solidFill>
                          <a:effectLst/>
                          <a:latin typeface="HGPｺﾞｼｯｸE" pitchFamily="50" charset="-128"/>
                          <a:ea typeface="HGPｺﾞｼｯｸE" pitchFamily="50" charset="-128"/>
                        </a:rPr>
                        <a:t>2000</a:t>
                      </a:r>
                    </a:p>
                    <a:p>
                      <a:pPr algn="ctr" fontAlgn="ctr">
                        <a:lnSpc>
                          <a:spcPts val="1200"/>
                        </a:lnSpc>
                      </a:pPr>
                      <a:r>
                        <a:rPr lang="en-US" sz="1200" kern="1200" dirty="0" smtClean="0">
                          <a:solidFill>
                            <a:schemeClr val="tx1"/>
                          </a:solidFill>
                          <a:effectLst/>
                          <a:latin typeface="HGPｺﾞｼｯｸE" pitchFamily="50" charset="-128"/>
                          <a:ea typeface="HGPｺﾞｼｯｸE" pitchFamily="50" charset="-128"/>
                        </a:rPr>
                        <a:t>(H12)</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tc>
                  <a:txBody>
                    <a:bodyPr/>
                    <a:lstStyle/>
                    <a:p>
                      <a:pPr algn="ctr" fontAlgn="ctr">
                        <a:lnSpc>
                          <a:spcPts val="1200"/>
                        </a:lnSpc>
                      </a:pPr>
                      <a:r>
                        <a:rPr lang="en-US" sz="1200" kern="1200" dirty="0" smtClean="0">
                          <a:solidFill>
                            <a:schemeClr val="tx1"/>
                          </a:solidFill>
                          <a:effectLst/>
                          <a:latin typeface="HGPｺﾞｼｯｸE" pitchFamily="50" charset="-128"/>
                          <a:ea typeface="HGPｺﾞｼｯｸE" pitchFamily="50" charset="-128"/>
                        </a:rPr>
                        <a:t>2005</a:t>
                      </a:r>
                    </a:p>
                    <a:p>
                      <a:pPr algn="ctr" fontAlgn="ctr">
                        <a:lnSpc>
                          <a:spcPts val="1200"/>
                        </a:lnSpc>
                      </a:pPr>
                      <a:r>
                        <a:rPr lang="en-US" sz="1200" kern="1200" dirty="0" smtClean="0">
                          <a:solidFill>
                            <a:schemeClr val="tx1"/>
                          </a:solidFill>
                          <a:effectLst/>
                          <a:latin typeface="HGPｺﾞｼｯｸE" pitchFamily="50" charset="-128"/>
                          <a:ea typeface="HGPｺﾞｼｯｸE" pitchFamily="50" charset="-128"/>
                        </a:rPr>
                        <a:t>(H17</a:t>
                      </a:r>
                      <a:r>
                        <a:rPr lang="en-US" altLang="ja-JP" sz="1200" kern="1200" dirty="0" smtClean="0">
                          <a:solidFill>
                            <a:schemeClr val="tx1"/>
                          </a:solidFill>
                          <a:effectLst/>
                          <a:latin typeface="HGPｺﾞｼｯｸE" pitchFamily="50" charset="-128"/>
                          <a:ea typeface="HGPｺﾞｼｯｸE" pitchFamily="50" charset="-128"/>
                        </a:rPr>
                        <a:t>)</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tc>
                  <a:txBody>
                    <a:bodyPr/>
                    <a:lstStyle/>
                    <a:p>
                      <a:pPr algn="ctr" fontAlgn="ctr">
                        <a:lnSpc>
                          <a:spcPts val="1200"/>
                        </a:lnSpc>
                      </a:pPr>
                      <a:r>
                        <a:rPr lang="en-US" altLang="ja-JP" sz="1200" kern="1200" dirty="0" smtClean="0">
                          <a:solidFill>
                            <a:schemeClr val="tx1"/>
                          </a:solidFill>
                          <a:effectLst/>
                          <a:latin typeface="HGPｺﾞｼｯｸE" pitchFamily="50" charset="-128"/>
                          <a:ea typeface="HGPｺﾞｼｯｸE" pitchFamily="50" charset="-128"/>
                        </a:rPr>
                        <a:t>2010</a:t>
                      </a:r>
                      <a:endParaRPr lang="en-US" sz="1200" kern="1200" dirty="0" smtClean="0">
                        <a:solidFill>
                          <a:schemeClr val="tx1"/>
                        </a:solidFill>
                        <a:effectLst/>
                        <a:latin typeface="HGPｺﾞｼｯｸE" pitchFamily="50" charset="-128"/>
                        <a:ea typeface="HGPｺﾞｼｯｸE" pitchFamily="50" charset="-128"/>
                      </a:endParaRPr>
                    </a:p>
                    <a:p>
                      <a:pPr algn="ctr" fontAlgn="ctr">
                        <a:lnSpc>
                          <a:spcPts val="1200"/>
                        </a:lnSpc>
                      </a:pPr>
                      <a:r>
                        <a:rPr lang="en-US" sz="1200" kern="1200" dirty="0" smtClean="0">
                          <a:solidFill>
                            <a:schemeClr val="tx1"/>
                          </a:solidFill>
                          <a:effectLst/>
                          <a:latin typeface="HGPｺﾞｼｯｸE" pitchFamily="50" charset="-128"/>
                          <a:ea typeface="HGPｺﾞｼｯｸE" pitchFamily="50" charset="-128"/>
                        </a:rPr>
                        <a:t>(H2</a:t>
                      </a:r>
                      <a:r>
                        <a:rPr lang="en-US" altLang="ja-JP" sz="1200" kern="1200" dirty="0" smtClean="0">
                          <a:solidFill>
                            <a:schemeClr val="tx1"/>
                          </a:solidFill>
                          <a:effectLst/>
                          <a:latin typeface="HGPｺﾞｼｯｸE" pitchFamily="50" charset="-128"/>
                          <a:ea typeface="HGPｺﾞｼｯｸE" pitchFamily="50" charset="-128"/>
                        </a:rPr>
                        <a:t>2)</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tc>
                  <a:txBody>
                    <a:bodyPr/>
                    <a:lstStyle/>
                    <a:p>
                      <a:pPr algn="ctr" fontAlgn="ctr">
                        <a:lnSpc>
                          <a:spcPts val="1200"/>
                        </a:lnSpc>
                      </a:pPr>
                      <a:r>
                        <a:rPr lang="en-US" altLang="ja-JP" sz="1200" kern="100" dirty="0" smtClean="0">
                          <a:solidFill>
                            <a:schemeClr val="tx1"/>
                          </a:solidFill>
                          <a:effectLst/>
                          <a:latin typeface="HGPｺﾞｼｯｸE" pitchFamily="50" charset="-128"/>
                          <a:ea typeface="HGPｺﾞｼｯｸE" pitchFamily="50" charset="-128"/>
                        </a:rPr>
                        <a:t>2011</a:t>
                      </a:r>
                    </a:p>
                    <a:p>
                      <a:pPr algn="ctr" fontAlgn="ctr">
                        <a:lnSpc>
                          <a:spcPts val="1200"/>
                        </a:lnSpc>
                      </a:pPr>
                      <a:r>
                        <a:rPr lang="en-US" altLang="ja-JP" sz="1200" kern="100" dirty="0" smtClean="0">
                          <a:solidFill>
                            <a:schemeClr val="tx1"/>
                          </a:solidFill>
                          <a:effectLst/>
                          <a:latin typeface="HGPｺﾞｼｯｸE" pitchFamily="50" charset="-128"/>
                          <a:ea typeface="HGPｺﾞｼｯｸE" pitchFamily="50" charset="-128"/>
                        </a:rPr>
                        <a:t>(H23)</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tc>
                  <a:txBody>
                    <a:bodyPr/>
                    <a:lstStyle/>
                    <a:p>
                      <a:pPr algn="ctr" fontAlgn="ctr">
                        <a:lnSpc>
                          <a:spcPts val="1200"/>
                        </a:lnSpc>
                      </a:pPr>
                      <a:r>
                        <a:rPr lang="en-US" altLang="ja-JP" sz="1200" kern="100" dirty="0" smtClean="0">
                          <a:solidFill>
                            <a:schemeClr val="tx1"/>
                          </a:solidFill>
                          <a:effectLst/>
                          <a:latin typeface="HGPｺﾞｼｯｸE" pitchFamily="50" charset="-128"/>
                          <a:ea typeface="HGPｺﾞｼｯｸE" pitchFamily="50" charset="-128"/>
                        </a:rPr>
                        <a:t>2012</a:t>
                      </a:r>
                      <a:br>
                        <a:rPr lang="en-US" altLang="ja-JP" sz="1200" kern="100" dirty="0" smtClean="0">
                          <a:solidFill>
                            <a:schemeClr val="tx1"/>
                          </a:solidFill>
                          <a:effectLst/>
                          <a:latin typeface="HGPｺﾞｼｯｸE" pitchFamily="50" charset="-128"/>
                          <a:ea typeface="HGPｺﾞｼｯｸE" pitchFamily="50" charset="-128"/>
                        </a:rPr>
                      </a:br>
                      <a:r>
                        <a:rPr lang="en-US" altLang="ja-JP" sz="1200" kern="100" dirty="0" smtClean="0">
                          <a:solidFill>
                            <a:schemeClr val="tx1"/>
                          </a:solidFill>
                          <a:effectLst/>
                          <a:latin typeface="HGPｺﾞｼｯｸE" pitchFamily="50" charset="-128"/>
                          <a:ea typeface="HGPｺﾞｼｯｸE" pitchFamily="50" charset="-128"/>
                        </a:rPr>
                        <a:t>(H24)</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tr>
              <a:tr h="368041">
                <a:tc>
                  <a:txBody>
                    <a:bodyPr/>
                    <a:lstStyle/>
                    <a:p>
                      <a:pPr algn="ctr" fontAlgn="ctr">
                        <a:lnSpc>
                          <a:spcPts val="1200"/>
                        </a:lnSpc>
                      </a:pPr>
                      <a:r>
                        <a:rPr lang="en-US" sz="1200" kern="1200" dirty="0">
                          <a:solidFill>
                            <a:schemeClr val="tx1"/>
                          </a:solidFill>
                          <a:effectLst/>
                          <a:latin typeface="HGPｺﾞｼｯｸE" pitchFamily="50" charset="-128"/>
                          <a:ea typeface="HGPｺﾞｼｯｸE" pitchFamily="50" charset="-128"/>
                        </a:rPr>
                        <a:t>1</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pPr>
                      <a:r>
                        <a:rPr lang="ja-JP" sz="1200" kern="1200" dirty="0">
                          <a:solidFill>
                            <a:schemeClr val="tx1"/>
                          </a:solidFill>
                          <a:effectLst/>
                          <a:latin typeface="HGPｺﾞｼｯｸE" pitchFamily="50" charset="-128"/>
                          <a:ea typeface="HGPｺﾞｼｯｸE" pitchFamily="50" charset="-128"/>
                        </a:rPr>
                        <a:t>東京都</a:t>
                      </a:r>
                      <a:endParaRPr lang="ja-JP" sz="1200" kern="100" dirty="0">
                        <a:solidFill>
                          <a:schemeClr val="tx1"/>
                        </a:solidFill>
                        <a:effectLst/>
                        <a:latin typeface="HGPｺﾞｼｯｸE" pitchFamily="50" charset="-128"/>
                        <a:ea typeface="HGPｺﾞｼｯｸE" pitchFamily="50" charset="-128"/>
                      </a:endParaRPr>
                    </a:p>
                    <a:p>
                      <a:pPr algn="ctr" fontAlgn="ctr">
                        <a:lnSpc>
                          <a:spcPts val="1200"/>
                        </a:lnSpc>
                      </a:pPr>
                      <a:r>
                        <a:rPr lang="ja-JP" sz="1200" kern="1200" dirty="0">
                          <a:solidFill>
                            <a:schemeClr val="tx1"/>
                          </a:solidFill>
                          <a:effectLst/>
                          <a:latin typeface="HGPｺﾞｼｯｸE" pitchFamily="50" charset="-128"/>
                          <a:ea typeface="HGPｺﾞｼｯｸE" pitchFamily="50" charset="-128"/>
                        </a:rPr>
                        <a:t>（</a:t>
                      </a:r>
                      <a:r>
                        <a:rPr lang="en-US" sz="1200" kern="1200" dirty="0">
                          <a:solidFill>
                            <a:schemeClr val="tx1"/>
                          </a:solidFill>
                          <a:effectLst/>
                          <a:latin typeface="HGPｺﾞｼｯｸE" pitchFamily="50" charset="-128"/>
                          <a:ea typeface="HGPｺﾞｼｯｸE" pitchFamily="50" charset="-128"/>
                        </a:rPr>
                        <a:t>320</a:t>
                      </a:r>
                      <a:r>
                        <a:rPr lang="ja-JP" sz="1200" kern="1200" dirty="0">
                          <a:solidFill>
                            <a:schemeClr val="tx1"/>
                          </a:solidFill>
                          <a:effectLst/>
                          <a:latin typeface="HGPｺﾞｼｯｸE" pitchFamily="50" charset="-128"/>
                          <a:ea typeface="HGPｺﾞｼｯｸE" pitchFamily="50" charset="-128"/>
                        </a:rPr>
                        <a:t>万円）</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pPr>
                      <a:r>
                        <a:rPr lang="ja-JP" sz="1200" kern="1200" dirty="0">
                          <a:solidFill>
                            <a:schemeClr val="tx1"/>
                          </a:solidFill>
                          <a:effectLst/>
                          <a:latin typeface="HGPｺﾞｼｯｸE" pitchFamily="50" charset="-128"/>
                          <a:ea typeface="HGPｺﾞｼｯｸE" pitchFamily="50" charset="-128"/>
                        </a:rPr>
                        <a:t>東京都</a:t>
                      </a:r>
                      <a:endParaRPr lang="ja-JP" sz="1200" kern="100" dirty="0">
                        <a:solidFill>
                          <a:schemeClr val="tx1"/>
                        </a:solidFill>
                        <a:effectLst/>
                        <a:latin typeface="HGPｺﾞｼｯｸE" pitchFamily="50" charset="-128"/>
                        <a:ea typeface="HGPｺﾞｼｯｸE" pitchFamily="50" charset="-128"/>
                      </a:endParaRPr>
                    </a:p>
                    <a:p>
                      <a:pPr algn="ctr" fontAlgn="ctr">
                        <a:lnSpc>
                          <a:spcPts val="1200"/>
                        </a:lnSpc>
                      </a:pPr>
                      <a:r>
                        <a:rPr lang="ja-JP" sz="1200" kern="1200" dirty="0">
                          <a:solidFill>
                            <a:schemeClr val="tx1"/>
                          </a:solidFill>
                          <a:effectLst/>
                          <a:latin typeface="HGPｺﾞｼｯｸE" pitchFamily="50" charset="-128"/>
                          <a:ea typeface="HGPｺﾞｼｯｸE" pitchFamily="50" charset="-128"/>
                        </a:rPr>
                        <a:t>（</a:t>
                      </a:r>
                      <a:r>
                        <a:rPr lang="en-US" sz="1200" kern="1200" dirty="0" smtClean="0">
                          <a:solidFill>
                            <a:schemeClr val="tx1"/>
                          </a:solidFill>
                          <a:effectLst/>
                          <a:latin typeface="HGPｺﾞｼｯｸE" pitchFamily="50" charset="-128"/>
                          <a:ea typeface="HGPｺﾞｼｯｸE" pitchFamily="50" charset="-128"/>
                        </a:rPr>
                        <a:t>414</a:t>
                      </a:r>
                      <a:r>
                        <a:rPr lang="ja-JP" sz="1200" kern="1200" dirty="0" smtClean="0">
                          <a:solidFill>
                            <a:schemeClr val="tx1"/>
                          </a:solidFill>
                          <a:effectLst/>
                          <a:latin typeface="HGPｺﾞｼｯｸE" pitchFamily="50" charset="-128"/>
                          <a:ea typeface="HGPｺﾞｼｯｸE" pitchFamily="50" charset="-128"/>
                        </a:rPr>
                        <a:t>万</a:t>
                      </a:r>
                      <a:r>
                        <a:rPr lang="ja-JP" sz="1200" kern="1200" dirty="0">
                          <a:solidFill>
                            <a:schemeClr val="tx1"/>
                          </a:solidFill>
                          <a:effectLst/>
                          <a:latin typeface="HGPｺﾞｼｯｸE" pitchFamily="50" charset="-128"/>
                          <a:ea typeface="HGPｺﾞｼｯｸE" pitchFamily="50" charset="-128"/>
                        </a:rPr>
                        <a:t>円）</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pPr>
                      <a:r>
                        <a:rPr lang="ja-JP" sz="1200" kern="1200" dirty="0">
                          <a:solidFill>
                            <a:schemeClr val="tx1"/>
                          </a:solidFill>
                          <a:effectLst/>
                          <a:latin typeface="HGPｺﾞｼｯｸE" pitchFamily="50" charset="-128"/>
                          <a:ea typeface="HGPｺﾞｼｯｸE" pitchFamily="50" charset="-128"/>
                        </a:rPr>
                        <a:t>東京都</a:t>
                      </a:r>
                      <a:endParaRPr lang="ja-JP" sz="1200" kern="100" dirty="0">
                        <a:solidFill>
                          <a:schemeClr val="tx1"/>
                        </a:solidFill>
                        <a:effectLst/>
                        <a:latin typeface="HGPｺﾞｼｯｸE" pitchFamily="50" charset="-128"/>
                        <a:ea typeface="HGPｺﾞｼｯｸE" pitchFamily="50" charset="-128"/>
                      </a:endParaRPr>
                    </a:p>
                    <a:p>
                      <a:pPr algn="ctr" fontAlgn="ctr">
                        <a:lnSpc>
                          <a:spcPts val="1200"/>
                        </a:lnSpc>
                      </a:pPr>
                      <a:r>
                        <a:rPr lang="ja-JP" sz="1200" kern="1200" dirty="0">
                          <a:solidFill>
                            <a:schemeClr val="tx1"/>
                          </a:solidFill>
                          <a:effectLst/>
                          <a:latin typeface="HGPｺﾞｼｯｸE" pitchFamily="50" charset="-128"/>
                          <a:ea typeface="HGPｺﾞｼｯｸE" pitchFamily="50" charset="-128"/>
                        </a:rPr>
                        <a:t>（</a:t>
                      </a:r>
                      <a:r>
                        <a:rPr lang="en-US" sz="1200" kern="1200" dirty="0">
                          <a:solidFill>
                            <a:schemeClr val="tx1"/>
                          </a:solidFill>
                          <a:effectLst/>
                          <a:latin typeface="HGPｺﾞｼｯｸE" pitchFamily="50" charset="-128"/>
                          <a:ea typeface="HGPｺﾞｼｯｸE" pitchFamily="50" charset="-128"/>
                        </a:rPr>
                        <a:t>415</a:t>
                      </a:r>
                      <a:r>
                        <a:rPr lang="ja-JP" sz="1200" kern="1200" dirty="0">
                          <a:solidFill>
                            <a:schemeClr val="tx1"/>
                          </a:solidFill>
                          <a:effectLst/>
                          <a:latin typeface="HGPｺﾞｼｯｸE" pitchFamily="50" charset="-128"/>
                          <a:ea typeface="HGPｺﾞｼｯｸE" pitchFamily="50" charset="-128"/>
                        </a:rPr>
                        <a:t>万円）</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pPr>
                      <a:r>
                        <a:rPr lang="ja-JP" sz="1200" kern="1200" dirty="0">
                          <a:solidFill>
                            <a:schemeClr val="tx1"/>
                          </a:solidFill>
                          <a:effectLst/>
                          <a:latin typeface="HGPｺﾞｼｯｸE" pitchFamily="50" charset="-128"/>
                          <a:ea typeface="HGPｺﾞｼｯｸE" pitchFamily="50" charset="-128"/>
                        </a:rPr>
                        <a:t>東京都</a:t>
                      </a:r>
                      <a:endParaRPr lang="ja-JP" sz="1200" kern="100" dirty="0">
                        <a:solidFill>
                          <a:schemeClr val="tx1"/>
                        </a:solidFill>
                        <a:effectLst/>
                        <a:latin typeface="HGPｺﾞｼｯｸE" pitchFamily="50" charset="-128"/>
                        <a:ea typeface="HGPｺﾞｼｯｸE" pitchFamily="50" charset="-128"/>
                      </a:endParaRPr>
                    </a:p>
                    <a:p>
                      <a:pPr algn="ctr" fontAlgn="ctr">
                        <a:lnSpc>
                          <a:spcPts val="1200"/>
                        </a:lnSpc>
                      </a:pPr>
                      <a:r>
                        <a:rPr lang="ja-JP" sz="1200" kern="0" dirty="0">
                          <a:solidFill>
                            <a:schemeClr val="tx1"/>
                          </a:solidFill>
                          <a:effectLst/>
                          <a:latin typeface="HGPｺﾞｼｯｸE" pitchFamily="50" charset="-128"/>
                          <a:ea typeface="HGPｺﾞｼｯｸE" pitchFamily="50" charset="-128"/>
                        </a:rPr>
                        <a:t>（</a:t>
                      </a:r>
                      <a:r>
                        <a:rPr lang="en-US" sz="1200" kern="0" dirty="0">
                          <a:solidFill>
                            <a:schemeClr val="tx1"/>
                          </a:solidFill>
                          <a:effectLst/>
                          <a:latin typeface="HGPｺﾞｼｯｸE" pitchFamily="50" charset="-128"/>
                          <a:ea typeface="HGPｺﾞｼｯｸE" pitchFamily="50" charset="-128"/>
                        </a:rPr>
                        <a:t>462</a:t>
                      </a:r>
                      <a:r>
                        <a:rPr lang="ja-JP" sz="1200" kern="0" dirty="0">
                          <a:solidFill>
                            <a:schemeClr val="tx1"/>
                          </a:solidFill>
                          <a:effectLst/>
                          <a:latin typeface="HGPｺﾞｼｯｸE" pitchFamily="50" charset="-128"/>
                          <a:ea typeface="HGPｺﾞｼｯｸE" pitchFamily="50" charset="-128"/>
                        </a:rPr>
                        <a:t>万円）</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pPr>
                      <a:r>
                        <a:rPr lang="ja-JP" sz="1200" kern="1200" dirty="0">
                          <a:solidFill>
                            <a:schemeClr val="tx1"/>
                          </a:solidFill>
                          <a:effectLst/>
                          <a:latin typeface="HGPｺﾞｼｯｸE" pitchFamily="50" charset="-128"/>
                          <a:ea typeface="HGPｺﾞｼｯｸE" pitchFamily="50" charset="-128"/>
                        </a:rPr>
                        <a:t>東京都</a:t>
                      </a:r>
                      <a:endParaRPr lang="ja-JP" sz="1200" kern="100" dirty="0">
                        <a:solidFill>
                          <a:schemeClr val="tx1"/>
                        </a:solidFill>
                        <a:effectLst/>
                        <a:latin typeface="HGPｺﾞｼｯｸE" pitchFamily="50" charset="-128"/>
                        <a:ea typeface="HGPｺﾞｼｯｸE" pitchFamily="50" charset="-128"/>
                      </a:endParaRPr>
                    </a:p>
                    <a:p>
                      <a:pPr algn="ctr" fontAlgn="ctr">
                        <a:lnSpc>
                          <a:spcPts val="1200"/>
                        </a:lnSpc>
                      </a:pPr>
                      <a:r>
                        <a:rPr lang="ja-JP" sz="1200" kern="0" dirty="0" smtClean="0">
                          <a:solidFill>
                            <a:schemeClr val="tx1"/>
                          </a:solidFill>
                          <a:effectLst/>
                          <a:latin typeface="HGPｺﾞｼｯｸE" pitchFamily="50" charset="-128"/>
                          <a:ea typeface="HGPｺﾞｼｯｸE" pitchFamily="50" charset="-128"/>
                        </a:rPr>
                        <a:t>（</a:t>
                      </a:r>
                      <a:r>
                        <a:rPr lang="en-US" altLang="ja-JP" sz="1200" kern="0" dirty="0" smtClean="0">
                          <a:solidFill>
                            <a:schemeClr val="tx1"/>
                          </a:solidFill>
                          <a:effectLst/>
                          <a:latin typeface="HGPｺﾞｼｯｸE" pitchFamily="50" charset="-128"/>
                          <a:ea typeface="HGPｺﾞｼｯｸE" pitchFamily="50" charset="-128"/>
                        </a:rPr>
                        <a:t>518</a:t>
                      </a:r>
                      <a:r>
                        <a:rPr lang="ja-JP" sz="1200" kern="0" dirty="0" smtClean="0">
                          <a:solidFill>
                            <a:schemeClr val="tx1"/>
                          </a:solidFill>
                          <a:effectLst/>
                          <a:latin typeface="HGPｺﾞｼｯｸE" pitchFamily="50" charset="-128"/>
                          <a:ea typeface="HGPｺﾞｼｯｸE" pitchFamily="50" charset="-128"/>
                        </a:rPr>
                        <a:t>万円</a:t>
                      </a:r>
                      <a:r>
                        <a:rPr lang="ja-JP" sz="1200" kern="0" dirty="0">
                          <a:solidFill>
                            <a:schemeClr val="tx1"/>
                          </a:solidFill>
                          <a:effectLst/>
                          <a:latin typeface="HGPｺﾞｼｯｸE" pitchFamily="50" charset="-128"/>
                          <a:ea typeface="HGPｺﾞｼｯｸE" pitchFamily="50" charset="-128"/>
                        </a:rPr>
                        <a:t>）</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pPr>
                      <a:r>
                        <a:rPr lang="ja-JP" sz="1200" kern="1200" dirty="0">
                          <a:solidFill>
                            <a:schemeClr val="tx1"/>
                          </a:solidFill>
                          <a:effectLst/>
                          <a:latin typeface="HGPｺﾞｼｯｸE" pitchFamily="50" charset="-128"/>
                          <a:ea typeface="HGPｺﾞｼｯｸE" pitchFamily="50" charset="-128"/>
                        </a:rPr>
                        <a:t>東京都</a:t>
                      </a:r>
                      <a:endParaRPr lang="ja-JP" sz="1200" kern="100" dirty="0">
                        <a:solidFill>
                          <a:schemeClr val="tx1"/>
                        </a:solidFill>
                        <a:effectLst/>
                        <a:latin typeface="HGPｺﾞｼｯｸE" pitchFamily="50" charset="-128"/>
                        <a:ea typeface="HGPｺﾞｼｯｸE" pitchFamily="50" charset="-128"/>
                      </a:endParaRPr>
                    </a:p>
                    <a:p>
                      <a:pPr algn="ctr" fontAlgn="ctr">
                        <a:lnSpc>
                          <a:spcPts val="1200"/>
                        </a:lnSpc>
                      </a:pPr>
                      <a:r>
                        <a:rPr lang="ja-JP" sz="1200" kern="0" dirty="0" smtClean="0">
                          <a:solidFill>
                            <a:schemeClr val="tx1"/>
                          </a:solidFill>
                          <a:effectLst/>
                          <a:latin typeface="HGPｺﾞｼｯｸE" pitchFamily="50" charset="-128"/>
                          <a:ea typeface="HGPｺﾞｼｯｸE" pitchFamily="50" charset="-128"/>
                        </a:rPr>
                        <a:t>（</a:t>
                      </a:r>
                      <a:r>
                        <a:rPr lang="en-US" altLang="ja-JP" sz="1200" kern="0" dirty="0" smtClean="0">
                          <a:solidFill>
                            <a:schemeClr val="tx1"/>
                          </a:solidFill>
                          <a:effectLst/>
                          <a:latin typeface="HGPｺﾞｼｯｸE" pitchFamily="50" charset="-128"/>
                          <a:ea typeface="HGPｺﾞｼｯｸE" pitchFamily="50" charset="-128"/>
                        </a:rPr>
                        <a:t>438</a:t>
                      </a:r>
                      <a:r>
                        <a:rPr lang="ja-JP" sz="1200" kern="0" dirty="0" smtClean="0">
                          <a:solidFill>
                            <a:schemeClr val="tx1"/>
                          </a:solidFill>
                          <a:effectLst/>
                          <a:latin typeface="HGPｺﾞｼｯｸE" pitchFamily="50" charset="-128"/>
                          <a:ea typeface="HGPｺﾞｼｯｸE" pitchFamily="50" charset="-128"/>
                        </a:rPr>
                        <a:t>万円</a:t>
                      </a:r>
                      <a:r>
                        <a:rPr lang="ja-JP" sz="1200" kern="0" dirty="0">
                          <a:solidFill>
                            <a:schemeClr val="tx1"/>
                          </a:solidFill>
                          <a:effectLst/>
                          <a:latin typeface="HGPｺﾞｼｯｸE" pitchFamily="50" charset="-128"/>
                          <a:ea typeface="HGPｺﾞｼｯｸE" pitchFamily="50" charset="-128"/>
                        </a:rPr>
                        <a:t>）</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pPr>
                      <a:r>
                        <a:rPr lang="ja-JP" altLang="en-US" sz="1200" kern="100" dirty="0" smtClean="0">
                          <a:solidFill>
                            <a:schemeClr val="tx1"/>
                          </a:solidFill>
                          <a:effectLst/>
                          <a:latin typeface="HGPｺﾞｼｯｸE" pitchFamily="50" charset="-128"/>
                          <a:ea typeface="HGPｺﾞｼｯｸE" pitchFamily="50" charset="-128"/>
                        </a:rPr>
                        <a:t>東京都</a:t>
                      </a:r>
                      <a:endParaRPr lang="en-US" altLang="ja-JP" sz="1200" kern="100" dirty="0" smtClean="0">
                        <a:solidFill>
                          <a:schemeClr val="tx1"/>
                        </a:solidFill>
                        <a:effectLst/>
                        <a:latin typeface="HGPｺﾞｼｯｸE" pitchFamily="50" charset="-128"/>
                        <a:ea typeface="HGPｺﾞｼｯｸE" pitchFamily="50" charset="-128"/>
                      </a:endParaRPr>
                    </a:p>
                    <a:p>
                      <a:pPr algn="ctr" fontAlgn="ctr">
                        <a:lnSpc>
                          <a:spcPts val="1200"/>
                        </a:lnSpc>
                      </a:pPr>
                      <a:r>
                        <a:rPr lang="ja-JP" altLang="en-US" sz="1200" kern="100" dirty="0" smtClean="0">
                          <a:solidFill>
                            <a:schemeClr val="tx1"/>
                          </a:solidFill>
                          <a:effectLst/>
                          <a:latin typeface="HGPｺﾞｼｯｸE" pitchFamily="50" charset="-128"/>
                          <a:ea typeface="HGPｺﾞｼｯｸE" pitchFamily="50" charset="-128"/>
                        </a:rPr>
                        <a:t>（</a:t>
                      </a:r>
                      <a:r>
                        <a:rPr lang="en-US" altLang="ja-JP" sz="1200" kern="100" dirty="0" smtClean="0">
                          <a:solidFill>
                            <a:schemeClr val="tx1"/>
                          </a:solidFill>
                          <a:effectLst/>
                          <a:latin typeface="HGPｺﾞｼｯｸE" pitchFamily="50" charset="-128"/>
                          <a:ea typeface="HGPｺﾞｼｯｸE" pitchFamily="50" charset="-128"/>
                        </a:rPr>
                        <a:t>444</a:t>
                      </a:r>
                      <a:r>
                        <a:rPr lang="ja-JP" altLang="en-US" sz="1200" kern="100" dirty="0" smtClean="0">
                          <a:solidFill>
                            <a:schemeClr val="tx1"/>
                          </a:solidFill>
                          <a:effectLst/>
                          <a:latin typeface="HGPｺﾞｼｯｸE" pitchFamily="50" charset="-128"/>
                          <a:ea typeface="HGPｺﾞｼｯｸE" pitchFamily="50" charset="-128"/>
                        </a:rPr>
                        <a:t>万円）</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pPr>
                      <a:r>
                        <a:rPr lang="ja-JP" altLang="en-US" sz="1200" kern="100" dirty="0" smtClean="0">
                          <a:solidFill>
                            <a:schemeClr val="tx1"/>
                          </a:solidFill>
                          <a:effectLst/>
                          <a:latin typeface="HGPｺﾞｼｯｸE" pitchFamily="50" charset="-128"/>
                          <a:ea typeface="HGPｺﾞｼｯｸE" pitchFamily="50" charset="-128"/>
                        </a:rPr>
                        <a:t>東京都</a:t>
                      </a:r>
                      <a:endParaRPr lang="en-US" altLang="ja-JP" sz="1200" kern="100" dirty="0" smtClean="0">
                        <a:solidFill>
                          <a:schemeClr val="tx1"/>
                        </a:solidFill>
                        <a:effectLst/>
                        <a:latin typeface="HGPｺﾞｼｯｸE" pitchFamily="50" charset="-128"/>
                        <a:ea typeface="HGPｺﾞｼｯｸE" pitchFamily="50" charset="-128"/>
                      </a:endParaRPr>
                    </a:p>
                    <a:p>
                      <a:pPr algn="ctr" fontAlgn="ctr">
                        <a:lnSpc>
                          <a:spcPts val="1200"/>
                        </a:lnSpc>
                      </a:pPr>
                      <a:r>
                        <a:rPr lang="en-US" altLang="ja-JP" sz="1200" kern="100" dirty="0" smtClean="0">
                          <a:solidFill>
                            <a:schemeClr val="tx1"/>
                          </a:solidFill>
                          <a:effectLst/>
                          <a:latin typeface="HGPｺﾞｼｯｸE" pitchFamily="50" charset="-128"/>
                          <a:ea typeface="HGPｺﾞｼｯｸE" pitchFamily="50" charset="-128"/>
                        </a:rPr>
                        <a:t>(442</a:t>
                      </a:r>
                      <a:r>
                        <a:rPr lang="ja-JP" altLang="en-US" sz="1200" kern="100" dirty="0" smtClean="0">
                          <a:solidFill>
                            <a:schemeClr val="tx1"/>
                          </a:solidFill>
                          <a:effectLst/>
                          <a:latin typeface="HGPｺﾞｼｯｸE" pitchFamily="50" charset="-128"/>
                          <a:ea typeface="HGPｺﾞｼｯｸE" pitchFamily="50" charset="-128"/>
                        </a:rPr>
                        <a:t>万円）</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r>
              <a:tr h="368041">
                <a:tc>
                  <a:txBody>
                    <a:bodyPr/>
                    <a:lstStyle/>
                    <a:p>
                      <a:pPr algn="ctr" fontAlgn="ctr">
                        <a:lnSpc>
                          <a:spcPts val="1200"/>
                        </a:lnSpc>
                      </a:pPr>
                      <a:r>
                        <a:rPr lang="en-US" sz="1200" kern="1200" dirty="0">
                          <a:solidFill>
                            <a:schemeClr val="tx1"/>
                          </a:solidFill>
                          <a:effectLst/>
                          <a:latin typeface="HGPｺﾞｼｯｸE" pitchFamily="50" charset="-128"/>
                          <a:ea typeface="HGPｺﾞｼｯｸE" pitchFamily="50" charset="-128"/>
                        </a:rPr>
                        <a:t>2</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pPr>
                      <a:r>
                        <a:rPr lang="ja-JP" sz="1200" kern="1200" dirty="0">
                          <a:solidFill>
                            <a:schemeClr val="tx1"/>
                          </a:solidFill>
                          <a:effectLst/>
                          <a:latin typeface="HGPｺﾞｼｯｸE" pitchFamily="50" charset="-128"/>
                          <a:ea typeface="HGPｺﾞｼｯｸE" pitchFamily="50" charset="-128"/>
                        </a:rPr>
                        <a:t>愛知県</a:t>
                      </a:r>
                      <a:endParaRPr lang="ja-JP" sz="1200" kern="100" dirty="0">
                        <a:solidFill>
                          <a:schemeClr val="tx1"/>
                        </a:solidFill>
                        <a:effectLst/>
                        <a:latin typeface="HGPｺﾞｼｯｸE" pitchFamily="50" charset="-128"/>
                        <a:ea typeface="HGPｺﾞｼｯｸE" pitchFamily="50" charset="-128"/>
                      </a:endParaRPr>
                    </a:p>
                    <a:p>
                      <a:pPr algn="ctr" fontAlgn="ctr">
                        <a:lnSpc>
                          <a:spcPts val="1200"/>
                        </a:lnSpc>
                      </a:pPr>
                      <a:r>
                        <a:rPr lang="ja-JP" sz="1200" kern="1200" dirty="0">
                          <a:solidFill>
                            <a:schemeClr val="tx1"/>
                          </a:solidFill>
                          <a:effectLst/>
                          <a:latin typeface="HGPｺﾞｼｯｸE" pitchFamily="50" charset="-128"/>
                          <a:ea typeface="HGPｺﾞｼｯｸE" pitchFamily="50" charset="-128"/>
                        </a:rPr>
                        <a:t>（</a:t>
                      </a:r>
                      <a:r>
                        <a:rPr lang="en-US" sz="1200" kern="1200" dirty="0">
                          <a:solidFill>
                            <a:schemeClr val="tx1"/>
                          </a:solidFill>
                          <a:effectLst/>
                          <a:latin typeface="HGPｺﾞｼｯｸE" pitchFamily="50" charset="-128"/>
                          <a:ea typeface="HGPｺﾞｼｯｸE" pitchFamily="50" charset="-128"/>
                        </a:rPr>
                        <a:t>259</a:t>
                      </a:r>
                      <a:r>
                        <a:rPr lang="ja-JP" sz="1200" kern="1200" dirty="0">
                          <a:solidFill>
                            <a:schemeClr val="tx1"/>
                          </a:solidFill>
                          <a:effectLst/>
                          <a:latin typeface="HGPｺﾞｼｯｸE" pitchFamily="50" charset="-128"/>
                          <a:ea typeface="HGPｺﾞｼｯｸE" pitchFamily="50" charset="-128"/>
                        </a:rPr>
                        <a:t>万円）</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pPr>
                      <a:r>
                        <a:rPr lang="ja-JP" sz="1200" kern="1200" dirty="0">
                          <a:solidFill>
                            <a:schemeClr val="bg1"/>
                          </a:solidFill>
                          <a:effectLst/>
                          <a:latin typeface="HGPｺﾞｼｯｸE" pitchFamily="50" charset="-128"/>
                          <a:ea typeface="HGPｺﾞｼｯｸE" pitchFamily="50" charset="-128"/>
                        </a:rPr>
                        <a:t>大阪府</a:t>
                      </a:r>
                      <a:endParaRPr lang="ja-JP" sz="1200" kern="100" dirty="0">
                        <a:solidFill>
                          <a:schemeClr val="bg1"/>
                        </a:solidFill>
                        <a:effectLst/>
                        <a:latin typeface="HGPｺﾞｼｯｸE" pitchFamily="50" charset="-128"/>
                        <a:ea typeface="HGPｺﾞｼｯｸE" pitchFamily="50" charset="-128"/>
                      </a:endParaRPr>
                    </a:p>
                    <a:p>
                      <a:pPr algn="ctr" fontAlgn="ctr">
                        <a:lnSpc>
                          <a:spcPts val="1200"/>
                        </a:lnSpc>
                      </a:pPr>
                      <a:r>
                        <a:rPr lang="ja-JP" sz="1200" kern="1200" dirty="0" smtClean="0">
                          <a:solidFill>
                            <a:schemeClr val="bg1"/>
                          </a:solidFill>
                          <a:effectLst/>
                          <a:latin typeface="HGPｺﾞｼｯｸE" pitchFamily="50" charset="-128"/>
                          <a:ea typeface="HGPｺﾞｼｯｸE" pitchFamily="50" charset="-128"/>
                        </a:rPr>
                        <a:t>（</a:t>
                      </a:r>
                      <a:r>
                        <a:rPr lang="en-US" altLang="ja-JP" sz="1200" kern="1200" dirty="0" smtClean="0">
                          <a:solidFill>
                            <a:schemeClr val="bg1"/>
                          </a:solidFill>
                          <a:effectLst/>
                          <a:latin typeface="HGPｺﾞｼｯｸE" pitchFamily="50" charset="-128"/>
                          <a:ea typeface="HGPｺﾞｼｯｸE" pitchFamily="50" charset="-128"/>
                        </a:rPr>
                        <a:t>360</a:t>
                      </a:r>
                      <a:r>
                        <a:rPr lang="ja-JP" sz="1200" kern="1200" dirty="0" smtClean="0">
                          <a:solidFill>
                            <a:schemeClr val="bg1"/>
                          </a:solidFill>
                          <a:effectLst/>
                          <a:latin typeface="HGPｺﾞｼｯｸE" pitchFamily="50" charset="-128"/>
                          <a:ea typeface="HGPｺﾞｼｯｸE" pitchFamily="50" charset="-128"/>
                        </a:rPr>
                        <a:t>万円</a:t>
                      </a:r>
                      <a:r>
                        <a:rPr lang="ja-JP" sz="1200" kern="1200" dirty="0">
                          <a:solidFill>
                            <a:schemeClr val="bg1"/>
                          </a:solidFill>
                          <a:effectLst/>
                          <a:latin typeface="HGPｺﾞｼｯｸE" pitchFamily="50" charset="-128"/>
                          <a:ea typeface="HGPｺﾞｼｯｸE" pitchFamily="50" charset="-128"/>
                        </a:rPr>
                        <a:t>）</a:t>
                      </a:r>
                      <a:endParaRPr lang="ja-JP" sz="1200" kern="100" dirty="0">
                        <a:solidFill>
                          <a:schemeClr val="bg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070A97"/>
                    </a:solidFill>
                  </a:tcPr>
                </a:tc>
                <a:tc>
                  <a:txBody>
                    <a:bodyPr/>
                    <a:lstStyle/>
                    <a:p>
                      <a:pPr algn="ctr" fontAlgn="ctr">
                        <a:lnSpc>
                          <a:spcPts val="1200"/>
                        </a:lnSpc>
                      </a:pPr>
                      <a:r>
                        <a:rPr lang="ja-JP" sz="1200" kern="1200" dirty="0">
                          <a:solidFill>
                            <a:schemeClr val="tx1"/>
                          </a:solidFill>
                          <a:effectLst/>
                          <a:latin typeface="HGPｺﾞｼｯｸE" pitchFamily="50" charset="-128"/>
                          <a:ea typeface="HGPｺﾞｼｯｸE" pitchFamily="50" charset="-128"/>
                        </a:rPr>
                        <a:t>愛知県</a:t>
                      </a:r>
                      <a:endParaRPr lang="ja-JP" sz="1200" kern="100" dirty="0">
                        <a:solidFill>
                          <a:schemeClr val="tx1"/>
                        </a:solidFill>
                        <a:effectLst/>
                        <a:latin typeface="HGPｺﾞｼｯｸE" pitchFamily="50" charset="-128"/>
                        <a:ea typeface="HGPｺﾞｼｯｸE" pitchFamily="50" charset="-128"/>
                      </a:endParaRPr>
                    </a:p>
                    <a:p>
                      <a:pPr algn="ctr" fontAlgn="ctr">
                        <a:lnSpc>
                          <a:spcPts val="1200"/>
                        </a:lnSpc>
                      </a:pPr>
                      <a:r>
                        <a:rPr lang="ja-JP" sz="1200" kern="1200" dirty="0">
                          <a:solidFill>
                            <a:schemeClr val="tx1"/>
                          </a:solidFill>
                          <a:effectLst/>
                          <a:latin typeface="HGPｺﾞｼｯｸE" pitchFamily="50" charset="-128"/>
                          <a:ea typeface="HGPｺﾞｼｯｸE" pitchFamily="50" charset="-128"/>
                        </a:rPr>
                        <a:t>（</a:t>
                      </a:r>
                      <a:r>
                        <a:rPr lang="en-US" sz="1200" kern="1200" dirty="0">
                          <a:solidFill>
                            <a:schemeClr val="tx1"/>
                          </a:solidFill>
                          <a:effectLst/>
                          <a:latin typeface="HGPｺﾞｼｯｸE" pitchFamily="50" charset="-128"/>
                          <a:ea typeface="HGPｺﾞｼｯｸE" pitchFamily="50" charset="-128"/>
                        </a:rPr>
                        <a:t>352</a:t>
                      </a:r>
                      <a:r>
                        <a:rPr lang="ja-JP" sz="1200" kern="1200" dirty="0">
                          <a:solidFill>
                            <a:schemeClr val="tx1"/>
                          </a:solidFill>
                          <a:effectLst/>
                          <a:latin typeface="HGPｺﾞｼｯｸE" pitchFamily="50" charset="-128"/>
                          <a:ea typeface="HGPｺﾞｼｯｸE" pitchFamily="50" charset="-128"/>
                        </a:rPr>
                        <a:t>万円）</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pPr>
                      <a:r>
                        <a:rPr lang="ja-JP" sz="1200" kern="1200" dirty="0">
                          <a:solidFill>
                            <a:schemeClr val="tx1"/>
                          </a:solidFill>
                          <a:effectLst/>
                          <a:latin typeface="HGPｺﾞｼｯｸE" pitchFamily="50" charset="-128"/>
                          <a:ea typeface="HGPｺﾞｼｯｸE" pitchFamily="50" charset="-128"/>
                        </a:rPr>
                        <a:t>愛知県</a:t>
                      </a:r>
                      <a:endParaRPr lang="ja-JP" sz="1200" kern="100" dirty="0">
                        <a:solidFill>
                          <a:schemeClr val="tx1"/>
                        </a:solidFill>
                        <a:effectLst/>
                        <a:latin typeface="HGPｺﾞｼｯｸE" pitchFamily="50" charset="-128"/>
                        <a:ea typeface="HGPｺﾞｼｯｸE" pitchFamily="50" charset="-128"/>
                      </a:endParaRPr>
                    </a:p>
                    <a:p>
                      <a:pPr algn="ctr" fontAlgn="ctr">
                        <a:lnSpc>
                          <a:spcPts val="1200"/>
                        </a:lnSpc>
                      </a:pPr>
                      <a:r>
                        <a:rPr lang="ja-JP" sz="1200" kern="1200" dirty="0">
                          <a:solidFill>
                            <a:schemeClr val="tx1"/>
                          </a:solidFill>
                          <a:effectLst/>
                          <a:latin typeface="HGPｺﾞｼｯｸE" pitchFamily="50" charset="-128"/>
                          <a:ea typeface="HGPｺﾞｼｯｸE" pitchFamily="50" charset="-128"/>
                        </a:rPr>
                        <a:t>（</a:t>
                      </a:r>
                      <a:r>
                        <a:rPr lang="en-US" sz="1200" kern="1200" dirty="0">
                          <a:solidFill>
                            <a:schemeClr val="tx1"/>
                          </a:solidFill>
                          <a:effectLst/>
                          <a:latin typeface="HGPｺﾞｼｯｸE" pitchFamily="50" charset="-128"/>
                          <a:ea typeface="HGPｺﾞｼｯｸE" pitchFamily="50" charset="-128"/>
                        </a:rPr>
                        <a:t>343</a:t>
                      </a:r>
                      <a:r>
                        <a:rPr lang="ja-JP" sz="1200" kern="1200" dirty="0">
                          <a:solidFill>
                            <a:schemeClr val="tx1"/>
                          </a:solidFill>
                          <a:effectLst/>
                          <a:latin typeface="HGPｺﾞｼｯｸE" pitchFamily="50" charset="-128"/>
                          <a:ea typeface="HGPｺﾞｼｯｸE" pitchFamily="50" charset="-128"/>
                        </a:rPr>
                        <a:t>万円）</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pPr>
                      <a:r>
                        <a:rPr lang="ja-JP" altLang="en-US" sz="1200" kern="1200" dirty="0" smtClean="0">
                          <a:solidFill>
                            <a:schemeClr val="tx1"/>
                          </a:solidFill>
                          <a:effectLst/>
                          <a:latin typeface="HGPｺﾞｼｯｸE" pitchFamily="50" charset="-128"/>
                          <a:ea typeface="HGPｺﾞｼｯｸE" pitchFamily="50" charset="-128"/>
                        </a:rPr>
                        <a:t>愛知</a:t>
                      </a:r>
                      <a:r>
                        <a:rPr lang="ja-JP" sz="1200" kern="1200" dirty="0" smtClean="0">
                          <a:solidFill>
                            <a:schemeClr val="tx1"/>
                          </a:solidFill>
                          <a:effectLst/>
                          <a:latin typeface="HGPｺﾞｼｯｸE" pitchFamily="50" charset="-128"/>
                          <a:ea typeface="HGPｺﾞｼｯｸE" pitchFamily="50" charset="-128"/>
                        </a:rPr>
                        <a:t>県</a:t>
                      </a:r>
                      <a:endParaRPr lang="ja-JP" sz="1200" kern="100" dirty="0">
                        <a:solidFill>
                          <a:schemeClr val="tx1"/>
                        </a:solidFill>
                        <a:effectLst/>
                        <a:latin typeface="HGPｺﾞｼｯｸE" pitchFamily="50" charset="-128"/>
                        <a:ea typeface="HGPｺﾞｼｯｸE" pitchFamily="50" charset="-128"/>
                      </a:endParaRPr>
                    </a:p>
                    <a:p>
                      <a:pPr algn="ctr" fontAlgn="ctr">
                        <a:lnSpc>
                          <a:spcPts val="1200"/>
                        </a:lnSpc>
                      </a:pPr>
                      <a:r>
                        <a:rPr lang="ja-JP" sz="1200" kern="1200" dirty="0" smtClean="0">
                          <a:solidFill>
                            <a:schemeClr val="tx1"/>
                          </a:solidFill>
                          <a:effectLst/>
                          <a:latin typeface="HGPｺﾞｼｯｸE" pitchFamily="50" charset="-128"/>
                          <a:ea typeface="HGPｺﾞｼｯｸE" pitchFamily="50" charset="-128"/>
                        </a:rPr>
                        <a:t>（</a:t>
                      </a:r>
                      <a:r>
                        <a:rPr lang="en-US" altLang="ja-JP" sz="1200" kern="1200" dirty="0" smtClean="0">
                          <a:solidFill>
                            <a:schemeClr val="tx1"/>
                          </a:solidFill>
                          <a:effectLst/>
                          <a:latin typeface="HGPｺﾞｼｯｸE" pitchFamily="50" charset="-128"/>
                          <a:ea typeface="HGPｺﾞｼｯｸE" pitchFamily="50" charset="-128"/>
                        </a:rPr>
                        <a:t>354</a:t>
                      </a:r>
                      <a:r>
                        <a:rPr lang="ja-JP" sz="1200" kern="1200" dirty="0" smtClean="0">
                          <a:solidFill>
                            <a:schemeClr val="tx1"/>
                          </a:solidFill>
                          <a:effectLst/>
                          <a:latin typeface="HGPｺﾞｼｯｸE" pitchFamily="50" charset="-128"/>
                          <a:ea typeface="HGPｺﾞｼｯｸE" pitchFamily="50" charset="-128"/>
                        </a:rPr>
                        <a:t>万円</a:t>
                      </a:r>
                      <a:r>
                        <a:rPr lang="ja-JP" sz="1200" kern="1200" dirty="0">
                          <a:solidFill>
                            <a:schemeClr val="tx1"/>
                          </a:solidFill>
                          <a:effectLst/>
                          <a:latin typeface="HGPｺﾞｼｯｸE" pitchFamily="50" charset="-128"/>
                          <a:ea typeface="HGPｺﾞｼｯｸE" pitchFamily="50" charset="-128"/>
                        </a:rPr>
                        <a:t>）</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pPr>
                      <a:r>
                        <a:rPr lang="ja-JP" altLang="en-US" sz="1200" kern="1200" dirty="0" smtClean="0">
                          <a:solidFill>
                            <a:schemeClr val="tx1"/>
                          </a:solidFill>
                          <a:effectLst/>
                          <a:latin typeface="HGPｺﾞｼｯｸE" pitchFamily="50" charset="-128"/>
                          <a:ea typeface="HGPｺﾞｼｯｸE" pitchFamily="50" charset="-128"/>
                        </a:rPr>
                        <a:t>滋賀</a:t>
                      </a:r>
                      <a:r>
                        <a:rPr lang="ja-JP" sz="1200" kern="1200" dirty="0" smtClean="0">
                          <a:solidFill>
                            <a:schemeClr val="tx1"/>
                          </a:solidFill>
                          <a:effectLst/>
                          <a:latin typeface="HGPｺﾞｼｯｸE" pitchFamily="50" charset="-128"/>
                          <a:ea typeface="HGPｺﾞｼｯｸE" pitchFamily="50" charset="-128"/>
                        </a:rPr>
                        <a:t>県</a:t>
                      </a:r>
                      <a:endParaRPr lang="ja-JP" sz="1200" kern="100" dirty="0">
                        <a:solidFill>
                          <a:schemeClr val="tx1"/>
                        </a:solidFill>
                        <a:effectLst/>
                        <a:latin typeface="HGPｺﾞｼｯｸE" pitchFamily="50" charset="-128"/>
                        <a:ea typeface="HGPｺﾞｼｯｸE" pitchFamily="50" charset="-128"/>
                      </a:endParaRPr>
                    </a:p>
                    <a:p>
                      <a:pPr algn="ctr" fontAlgn="ctr">
                        <a:lnSpc>
                          <a:spcPts val="1200"/>
                        </a:lnSpc>
                      </a:pPr>
                      <a:r>
                        <a:rPr lang="ja-JP" sz="1200" kern="1200" dirty="0" smtClean="0">
                          <a:solidFill>
                            <a:schemeClr val="tx1"/>
                          </a:solidFill>
                          <a:effectLst/>
                          <a:latin typeface="HGPｺﾞｼｯｸE" pitchFamily="50" charset="-128"/>
                          <a:ea typeface="HGPｺﾞｼｯｸE" pitchFamily="50" charset="-128"/>
                        </a:rPr>
                        <a:t>（</a:t>
                      </a:r>
                      <a:r>
                        <a:rPr lang="en-US" altLang="ja-JP" sz="1200" kern="1200" dirty="0" smtClean="0">
                          <a:solidFill>
                            <a:schemeClr val="tx1"/>
                          </a:solidFill>
                          <a:effectLst/>
                          <a:latin typeface="HGPｺﾞｼｯｸE" pitchFamily="50" charset="-128"/>
                          <a:ea typeface="HGPｺﾞｼｯｸE" pitchFamily="50" charset="-128"/>
                        </a:rPr>
                        <a:t>322</a:t>
                      </a:r>
                      <a:r>
                        <a:rPr lang="ja-JP" sz="1200" kern="1200" dirty="0" smtClean="0">
                          <a:solidFill>
                            <a:schemeClr val="tx1"/>
                          </a:solidFill>
                          <a:effectLst/>
                          <a:latin typeface="HGPｺﾞｼｯｸE" pitchFamily="50" charset="-128"/>
                          <a:ea typeface="HGPｺﾞｼｯｸE" pitchFamily="50" charset="-128"/>
                        </a:rPr>
                        <a:t>万円</a:t>
                      </a:r>
                      <a:r>
                        <a:rPr lang="ja-JP" sz="1200" kern="1200" dirty="0">
                          <a:solidFill>
                            <a:schemeClr val="tx1"/>
                          </a:solidFill>
                          <a:effectLst/>
                          <a:latin typeface="HGPｺﾞｼｯｸE" pitchFamily="50" charset="-128"/>
                          <a:ea typeface="HGPｺﾞｼｯｸE" pitchFamily="50" charset="-128"/>
                        </a:rPr>
                        <a:t>）</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pPr>
                      <a:r>
                        <a:rPr lang="ja-JP" altLang="en-US" sz="1200" kern="100" dirty="0" smtClean="0">
                          <a:solidFill>
                            <a:schemeClr val="tx1"/>
                          </a:solidFill>
                          <a:effectLst/>
                          <a:latin typeface="HGPｺﾞｼｯｸE" pitchFamily="50" charset="-128"/>
                          <a:ea typeface="HGPｺﾞｼｯｸE" pitchFamily="50" charset="-128"/>
                        </a:rPr>
                        <a:t>愛知県</a:t>
                      </a:r>
                      <a:endParaRPr lang="en-US" altLang="ja-JP" sz="1200" kern="100" dirty="0" smtClean="0">
                        <a:solidFill>
                          <a:schemeClr val="tx1"/>
                        </a:solidFill>
                        <a:effectLst/>
                        <a:latin typeface="HGPｺﾞｼｯｸE" pitchFamily="50" charset="-128"/>
                        <a:ea typeface="HGPｺﾞｼｯｸE" pitchFamily="50" charset="-128"/>
                      </a:endParaRPr>
                    </a:p>
                    <a:p>
                      <a:pPr algn="ctr" fontAlgn="ctr">
                        <a:lnSpc>
                          <a:spcPts val="1200"/>
                        </a:lnSpc>
                      </a:pPr>
                      <a:r>
                        <a:rPr lang="ja-JP" altLang="en-US" sz="1200" kern="100" dirty="0" smtClean="0">
                          <a:solidFill>
                            <a:schemeClr val="tx1"/>
                          </a:solidFill>
                          <a:effectLst/>
                          <a:latin typeface="HGPｺﾞｼｯｸE" pitchFamily="50" charset="-128"/>
                          <a:ea typeface="HGPｺﾞｼｯｸE" pitchFamily="50" charset="-128"/>
                        </a:rPr>
                        <a:t>（</a:t>
                      </a:r>
                      <a:r>
                        <a:rPr lang="en-US" altLang="ja-JP" sz="1200" kern="100" dirty="0" smtClean="0">
                          <a:solidFill>
                            <a:schemeClr val="tx1"/>
                          </a:solidFill>
                          <a:effectLst/>
                          <a:latin typeface="HGPｺﾞｼｯｸE" pitchFamily="50" charset="-128"/>
                          <a:ea typeface="HGPｺﾞｼｯｸE" pitchFamily="50" charset="-128"/>
                        </a:rPr>
                        <a:t>322</a:t>
                      </a:r>
                      <a:r>
                        <a:rPr lang="ja-JP" altLang="en-US" sz="1200" kern="100" dirty="0" smtClean="0">
                          <a:solidFill>
                            <a:schemeClr val="tx1"/>
                          </a:solidFill>
                          <a:effectLst/>
                          <a:latin typeface="HGPｺﾞｼｯｸE" pitchFamily="50" charset="-128"/>
                          <a:ea typeface="HGPｺﾞｼｯｸE" pitchFamily="50" charset="-128"/>
                        </a:rPr>
                        <a:t>万円）</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pPr>
                      <a:r>
                        <a:rPr lang="ja-JP" altLang="en-US" sz="1200" kern="100" dirty="0" smtClean="0">
                          <a:solidFill>
                            <a:schemeClr val="tx1"/>
                          </a:solidFill>
                          <a:effectLst/>
                          <a:latin typeface="HGPｺﾞｼｯｸE" pitchFamily="50" charset="-128"/>
                          <a:ea typeface="HGPｺﾞｼｯｸE" pitchFamily="50" charset="-128"/>
                        </a:rPr>
                        <a:t>愛知県</a:t>
                      </a:r>
                      <a:r>
                        <a:rPr lang="en-US" altLang="ja-JP" sz="1200" kern="100" dirty="0" smtClean="0">
                          <a:solidFill>
                            <a:schemeClr val="tx1"/>
                          </a:solidFill>
                          <a:effectLst/>
                          <a:latin typeface="HGPｺﾞｼｯｸE" pitchFamily="50" charset="-128"/>
                          <a:ea typeface="HGPｺﾞｼｯｸE" pitchFamily="50" charset="-128"/>
                        </a:rPr>
                        <a:t/>
                      </a:r>
                      <a:br>
                        <a:rPr lang="en-US" altLang="ja-JP" sz="1200" kern="100" dirty="0" smtClean="0">
                          <a:solidFill>
                            <a:schemeClr val="tx1"/>
                          </a:solidFill>
                          <a:effectLst/>
                          <a:latin typeface="HGPｺﾞｼｯｸE" pitchFamily="50" charset="-128"/>
                          <a:ea typeface="HGPｺﾞｼｯｸE" pitchFamily="50" charset="-128"/>
                        </a:rPr>
                      </a:br>
                      <a:r>
                        <a:rPr lang="ja-JP" altLang="en-US" sz="1200" kern="100" dirty="0" smtClean="0">
                          <a:solidFill>
                            <a:schemeClr val="tx1"/>
                          </a:solidFill>
                          <a:effectLst/>
                          <a:latin typeface="HGPｺﾞｼｯｸE" pitchFamily="50" charset="-128"/>
                          <a:ea typeface="HGPｺﾞｼｯｸE" pitchFamily="50" charset="-128"/>
                        </a:rPr>
                        <a:t>（</a:t>
                      </a:r>
                      <a:r>
                        <a:rPr lang="en-US" altLang="ja-JP" sz="1200" kern="100" dirty="0" smtClean="0">
                          <a:solidFill>
                            <a:schemeClr val="tx1"/>
                          </a:solidFill>
                          <a:effectLst/>
                          <a:latin typeface="HGPｺﾞｼｯｸE" pitchFamily="50" charset="-128"/>
                          <a:ea typeface="HGPｺﾞｼｯｸE" pitchFamily="50" charset="-128"/>
                        </a:rPr>
                        <a:t>344</a:t>
                      </a:r>
                      <a:r>
                        <a:rPr lang="ja-JP" altLang="en-US" sz="1200" kern="100" dirty="0" smtClean="0">
                          <a:solidFill>
                            <a:schemeClr val="tx1"/>
                          </a:solidFill>
                          <a:effectLst/>
                          <a:latin typeface="HGPｺﾞｼｯｸE" pitchFamily="50" charset="-128"/>
                          <a:ea typeface="HGPｺﾞｼｯｸE" pitchFamily="50" charset="-128"/>
                        </a:rPr>
                        <a:t>万円）</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r>
              <a:tr h="368041">
                <a:tc>
                  <a:txBody>
                    <a:bodyPr/>
                    <a:lstStyle/>
                    <a:p>
                      <a:pPr algn="ctr" fontAlgn="ctr">
                        <a:lnSpc>
                          <a:spcPts val="1200"/>
                        </a:lnSpc>
                      </a:pPr>
                      <a:r>
                        <a:rPr lang="en-US" sz="1200" kern="1200" dirty="0">
                          <a:solidFill>
                            <a:schemeClr val="tx1"/>
                          </a:solidFill>
                          <a:effectLst/>
                          <a:latin typeface="HGPｺﾞｼｯｸE" pitchFamily="50" charset="-128"/>
                          <a:ea typeface="HGPｺﾞｼｯｸE" pitchFamily="50" charset="-128"/>
                        </a:rPr>
                        <a:t>3</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pPr>
                      <a:r>
                        <a:rPr lang="ja-JP" sz="1200" kern="1200" dirty="0">
                          <a:solidFill>
                            <a:schemeClr val="bg1"/>
                          </a:solidFill>
                          <a:effectLst/>
                          <a:latin typeface="HGPｺﾞｼｯｸE" pitchFamily="50" charset="-128"/>
                          <a:ea typeface="HGPｺﾞｼｯｸE" pitchFamily="50" charset="-128"/>
                        </a:rPr>
                        <a:t>大阪府</a:t>
                      </a:r>
                      <a:endParaRPr lang="ja-JP" sz="1200" kern="100" dirty="0">
                        <a:solidFill>
                          <a:schemeClr val="bg1"/>
                        </a:solidFill>
                        <a:effectLst/>
                        <a:latin typeface="HGPｺﾞｼｯｸE" pitchFamily="50" charset="-128"/>
                        <a:ea typeface="HGPｺﾞｼｯｸE" pitchFamily="50" charset="-128"/>
                      </a:endParaRPr>
                    </a:p>
                    <a:p>
                      <a:pPr algn="ctr" fontAlgn="ctr">
                        <a:lnSpc>
                          <a:spcPts val="1200"/>
                        </a:lnSpc>
                      </a:pPr>
                      <a:r>
                        <a:rPr lang="ja-JP" sz="1200" kern="1200" dirty="0">
                          <a:solidFill>
                            <a:schemeClr val="bg1"/>
                          </a:solidFill>
                          <a:effectLst/>
                          <a:latin typeface="HGPｺﾞｼｯｸE" pitchFamily="50" charset="-128"/>
                          <a:ea typeface="HGPｺﾞｼｯｸE" pitchFamily="50" charset="-128"/>
                        </a:rPr>
                        <a:t>（</a:t>
                      </a:r>
                      <a:r>
                        <a:rPr lang="en-US" sz="1200" kern="1200" dirty="0">
                          <a:solidFill>
                            <a:schemeClr val="bg1"/>
                          </a:solidFill>
                          <a:effectLst/>
                          <a:latin typeface="HGPｺﾞｼｯｸE" pitchFamily="50" charset="-128"/>
                          <a:ea typeface="HGPｺﾞｼｯｸE" pitchFamily="50" charset="-128"/>
                        </a:rPr>
                        <a:t>242</a:t>
                      </a:r>
                      <a:r>
                        <a:rPr lang="ja-JP" sz="1200" kern="1200" dirty="0">
                          <a:solidFill>
                            <a:schemeClr val="bg1"/>
                          </a:solidFill>
                          <a:effectLst/>
                          <a:latin typeface="HGPｺﾞｼｯｸE" pitchFamily="50" charset="-128"/>
                          <a:ea typeface="HGPｺﾞｼｯｸE" pitchFamily="50" charset="-128"/>
                        </a:rPr>
                        <a:t>万円）</a:t>
                      </a:r>
                      <a:endParaRPr lang="ja-JP" sz="1200" kern="100" dirty="0">
                        <a:solidFill>
                          <a:schemeClr val="bg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070A97"/>
                    </a:solidFill>
                  </a:tcPr>
                </a:tc>
                <a:tc>
                  <a:txBody>
                    <a:bodyPr/>
                    <a:lstStyle/>
                    <a:p>
                      <a:pPr algn="ctr" fontAlgn="ctr">
                        <a:lnSpc>
                          <a:spcPts val="1200"/>
                        </a:lnSpc>
                      </a:pPr>
                      <a:r>
                        <a:rPr lang="ja-JP" sz="1200" kern="1200" dirty="0">
                          <a:solidFill>
                            <a:schemeClr val="tx1"/>
                          </a:solidFill>
                          <a:effectLst/>
                          <a:latin typeface="HGPｺﾞｼｯｸE" pitchFamily="50" charset="-128"/>
                          <a:ea typeface="HGPｺﾞｼｯｸE" pitchFamily="50" charset="-128"/>
                        </a:rPr>
                        <a:t>愛知県</a:t>
                      </a:r>
                      <a:endParaRPr lang="ja-JP" sz="1200" kern="100" dirty="0">
                        <a:solidFill>
                          <a:schemeClr val="tx1"/>
                        </a:solidFill>
                        <a:effectLst/>
                        <a:latin typeface="HGPｺﾞｼｯｸE" pitchFamily="50" charset="-128"/>
                        <a:ea typeface="HGPｺﾞｼｯｸE" pitchFamily="50" charset="-128"/>
                      </a:endParaRPr>
                    </a:p>
                    <a:p>
                      <a:pPr algn="ctr" fontAlgn="ctr">
                        <a:lnSpc>
                          <a:spcPts val="1200"/>
                        </a:lnSpc>
                      </a:pPr>
                      <a:r>
                        <a:rPr lang="ja-JP" sz="1200" kern="1200" dirty="0">
                          <a:solidFill>
                            <a:schemeClr val="tx1"/>
                          </a:solidFill>
                          <a:effectLst/>
                          <a:latin typeface="HGPｺﾞｼｯｸE" pitchFamily="50" charset="-128"/>
                          <a:ea typeface="HGPｺﾞｼｯｸE" pitchFamily="50" charset="-128"/>
                        </a:rPr>
                        <a:t>（</a:t>
                      </a:r>
                      <a:r>
                        <a:rPr lang="en-US" sz="1200" kern="1200" dirty="0" smtClean="0">
                          <a:solidFill>
                            <a:schemeClr val="tx1"/>
                          </a:solidFill>
                          <a:effectLst/>
                          <a:latin typeface="HGPｺﾞｼｯｸE" pitchFamily="50" charset="-128"/>
                          <a:ea typeface="HGPｺﾞｼｯｸE" pitchFamily="50" charset="-128"/>
                        </a:rPr>
                        <a:t>332</a:t>
                      </a:r>
                      <a:r>
                        <a:rPr lang="ja-JP" sz="1200" kern="1200" dirty="0" smtClean="0">
                          <a:solidFill>
                            <a:schemeClr val="tx1"/>
                          </a:solidFill>
                          <a:effectLst/>
                          <a:latin typeface="HGPｺﾞｼｯｸE" pitchFamily="50" charset="-128"/>
                          <a:ea typeface="HGPｺﾞｼｯｸE" pitchFamily="50" charset="-128"/>
                        </a:rPr>
                        <a:t>万</a:t>
                      </a:r>
                      <a:r>
                        <a:rPr lang="ja-JP" sz="1200" kern="1200" dirty="0">
                          <a:solidFill>
                            <a:schemeClr val="tx1"/>
                          </a:solidFill>
                          <a:effectLst/>
                          <a:latin typeface="HGPｺﾞｼｯｸE" pitchFamily="50" charset="-128"/>
                          <a:ea typeface="HGPｺﾞｼｯｸE" pitchFamily="50" charset="-128"/>
                        </a:rPr>
                        <a:t>円）</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pPr>
                      <a:r>
                        <a:rPr lang="ja-JP" sz="1200" kern="1200" dirty="0">
                          <a:solidFill>
                            <a:schemeClr val="tx1"/>
                          </a:solidFill>
                          <a:effectLst/>
                          <a:latin typeface="HGPｺﾞｼｯｸE" pitchFamily="50" charset="-128"/>
                          <a:ea typeface="HGPｺﾞｼｯｸE" pitchFamily="50" charset="-128"/>
                        </a:rPr>
                        <a:t>神奈川県</a:t>
                      </a:r>
                      <a:endParaRPr lang="ja-JP" sz="1200" kern="100" dirty="0">
                        <a:solidFill>
                          <a:schemeClr val="tx1"/>
                        </a:solidFill>
                        <a:effectLst/>
                        <a:latin typeface="HGPｺﾞｼｯｸE" pitchFamily="50" charset="-128"/>
                        <a:ea typeface="HGPｺﾞｼｯｸE" pitchFamily="50" charset="-128"/>
                      </a:endParaRPr>
                    </a:p>
                    <a:p>
                      <a:pPr algn="ctr" fontAlgn="ctr">
                        <a:lnSpc>
                          <a:spcPts val="1200"/>
                        </a:lnSpc>
                      </a:pPr>
                      <a:r>
                        <a:rPr lang="ja-JP" sz="1200" kern="0" dirty="0">
                          <a:solidFill>
                            <a:schemeClr val="tx1"/>
                          </a:solidFill>
                          <a:effectLst/>
                          <a:latin typeface="HGPｺﾞｼｯｸE" pitchFamily="50" charset="-128"/>
                          <a:ea typeface="HGPｺﾞｼｯｸE" pitchFamily="50" charset="-128"/>
                        </a:rPr>
                        <a:t>（</a:t>
                      </a:r>
                      <a:r>
                        <a:rPr lang="en-US" sz="1200" kern="0" dirty="0">
                          <a:solidFill>
                            <a:schemeClr val="tx1"/>
                          </a:solidFill>
                          <a:effectLst/>
                          <a:latin typeface="HGPｺﾞｼｯｸE" pitchFamily="50" charset="-128"/>
                          <a:ea typeface="HGPｺﾞｼｯｸE" pitchFamily="50" charset="-128"/>
                        </a:rPr>
                        <a:t>341</a:t>
                      </a:r>
                      <a:r>
                        <a:rPr lang="ja-JP" sz="1200" kern="0" dirty="0">
                          <a:solidFill>
                            <a:schemeClr val="tx1"/>
                          </a:solidFill>
                          <a:effectLst/>
                          <a:latin typeface="HGPｺﾞｼｯｸE" pitchFamily="50" charset="-128"/>
                          <a:ea typeface="HGPｺﾞｼｯｸE" pitchFamily="50" charset="-128"/>
                        </a:rPr>
                        <a:t>万円）</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pPr>
                      <a:r>
                        <a:rPr lang="ja-JP" sz="1200" kern="1200" dirty="0">
                          <a:solidFill>
                            <a:schemeClr val="tx1"/>
                          </a:solidFill>
                          <a:effectLst/>
                          <a:latin typeface="HGPｺﾞｼｯｸE" pitchFamily="50" charset="-128"/>
                          <a:ea typeface="HGPｺﾞｼｯｸE" pitchFamily="50" charset="-128"/>
                        </a:rPr>
                        <a:t>神奈川県</a:t>
                      </a:r>
                      <a:endParaRPr lang="ja-JP" sz="1200" kern="100" dirty="0">
                        <a:solidFill>
                          <a:schemeClr val="tx1"/>
                        </a:solidFill>
                        <a:effectLst/>
                        <a:latin typeface="HGPｺﾞｼｯｸE" pitchFamily="50" charset="-128"/>
                        <a:ea typeface="HGPｺﾞｼｯｸE" pitchFamily="50" charset="-128"/>
                      </a:endParaRPr>
                    </a:p>
                    <a:p>
                      <a:pPr algn="ctr" fontAlgn="ctr">
                        <a:lnSpc>
                          <a:spcPts val="1200"/>
                        </a:lnSpc>
                      </a:pPr>
                      <a:r>
                        <a:rPr lang="ja-JP" sz="1200" kern="1200" dirty="0">
                          <a:solidFill>
                            <a:schemeClr val="tx1"/>
                          </a:solidFill>
                          <a:effectLst/>
                          <a:latin typeface="HGPｺﾞｼｯｸE" pitchFamily="50" charset="-128"/>
                          <a:ea typeface="HGPｺﾞｼｯｸE" pitchFamily="50" charset="-128"/>
                        </a:rPr>
                        <a:t>（</a:t>
                      </a:r>
                      <a:r>
                        <a:rPr lang="en-US" sz="1200" kern="1200" dirty="0">
                          <a:solidFill>
                            <a:schemeClr val="tx1"/>
                          </a:solidFill>
                          <a:effectLst/>
                          <a:latin typeface="HGPｺﾞｼｯｸE" pitchFamily="50" charset="-128"/>
                          <a:ea typeface="HGPｺﾞｼｯｸE" pitchFamily="50" charset="-128"/>
                        </a:rPr>
                        <a:t>343</a:t>
                      </a:r>
                      <a:r>
                        <a:rPr lang="ja-JP" sz="1200" kern="1200" dirty="0">
                          <a:solidFill>
                            <a:schemeClr val="tx1"/>
                          </a:solidFill>
                          <a:effectLst/>
                          <a:latin typeface="HGPｺﾞｼｯｸE" pitchFamily="50" charset="-128"/>
                          <a:ea typeface="HGPｺﾞｼｯｸE" pitchFamily="50" charset="-128"/>
                        </a:rPr>
                        <a:t>万円）</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pPr>
                      <a:r>
                        <a:rPr lang="ja-JP" altLang="en-US" sz="1200" kern="1200" dirty="0" smtClean="0">
                          <a:solidFill>
                            <a:schemeClr val="tx1"/>
                          </a:solidFill>
                          <a:effectLst/>
                          <a:latin typeface="HGPｺﾞｼｯｸE" pitchFamily="50" charset="-128"/>
                          <a:ea typeface="HGPｺﾞｼｯｸE" pitchFamily="50" charset="-128"/>
                        </a:rPr>
                        <a:t>静岡</a:t>
                      </a:r>
                      <a:r>
                        <a:rPr lang="ja-JP" sz="1200" kern="1200" dirty="0" smtClean="0">
                          <a:solidFill>
                            <a:schemeClr val="tx1"/>
                          </a:solidFill>
                          <a:effectLst/>
                          <a:latin typeface="HGPｺﾞｼｯｸE" pitchFamily="50" charset="-128"/>
                          <a:ea typeface="HGPｺﾞｼｯｸE" pitchFamily="50" charset="-128"/>
                        </a:rPr>
                        <a:t>県</a:t>
                      </a:r>
                      <a:endParaRPr lang="ja-JP" sz="1200" kern="100" dirty="0">
                        <a:solidFill>
                          <a:schemeClr val="tx1"/>
                        </a:solidFill>
                        <a:effectLst/>
                        <a:latin typeface="HGPｺﾞｼｯｸE" pitchFamily="50" charset="-128"/>
                        <a:ea typeface="HGPｺﾞｼｯｸE" pitchFamily="50" charset="-128"/>
                      </a:endParaRPr>
                    </a:p>
                    <a:p>
                      <a:pPr algn="ctr" fontAlgn="ctr">
                        <a:lnSpc>
                          <a:spcPts val="1200"/>
                        </a:lnSpc>
                      </a:pPr>
                      <a:r>
                        <a:rPr lang="ja-JP" altLang="en-US" sz="1200" kern="1200" dirty="0" smtClean="0">
                          <a:solidFill>
                            <a:schemeClr val="tx1"/>
                          </a:solidFill>
                          <a:effectLst/>
                          <a:latin typeface="HGPｺﾞｼｯｸE" pitchFamily="50" charset="-128"/>
                          <a:ea typeface="HGPｺﾞｼｯｸE" pitchFamily="50" charset="-128"/>
                        </a:rPr>
                        <a:t>（</a:t>
                      </a:r>
                      <a:r>
                        <a:rPr lang="en-US" altLang="ja-JP" sz="1200" kern="1200" dirty="0" smtClean="0">
                          <a:solidFill>
                            <a:schemeClr val="tx1"/>
                          </a:solidFill>
                          <a:effectLst/>
                          <a:latin typeface="HGPｺﾞｼｯｸE" pitchFamily="50" charset="-128"/>
                          <a:ea typeface="HGPｺﾞｼｯｸE" pitchFamily="50" charset="-128"/>
                        </a:rPr>
                        <a:t>348</a:t>
                      </a:r>
                      <a:r>
                        <a:rPr lang="ja-JP" sz="1200" kern="1200" dirty="0" smtClean="0">
                          <a:solidFill>
                            <a:schemeClr val="tx1"/>
                          </a:solidFill>
                          <a:effectLst/>
                          <a:latin typeface="HGPｺﾞｼｯｸE" pitchFamily="50" charset="-128"/>
                          <a:ea typeface="HGPｺﾞｼｯｸE" pitchFamily="50" charset="-128"/>
                        </a:rPr>
                        <a:t>万円</a:t>
                      </a:r>
                      <a:r>
                        <a:rPr lang="ja-JP" sz="1200" kern="1200" dirty="0">
                          <a:solidFill>
                            <a:schemeClr val="tx1"/>
                          </a:solidFill>
                          <a:effectLst/>
                          <a:latin typeface="HGPｺﾞｼｯｸE" pitchFamily="50" charset="-128"/>
                          <a:ea typeface="HGPｺﾞｼｯｸE" pitchFamily="50" charset="-128"/>
                        </a:rPr>
                        <a:t>）</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pPr>
                      <a:r>
                        <a:rPr lang="ja-JP" altLang="en-US" sz="1200" kern="1200" dirty="0" smtClean="0">
                          <a:solidFill>
                            <a:schemeClr val="tx1"/>
                          </a:solidFill>
                          <a:effectLst/>
                          <a:latin typeface="HGPｺﾞｼｯｸE" pitchFamily="50" charset="-128"/>
                          <a:ea typeface="HGPｺﾞｼｯｸE" pitchFamily="50" charset="-128"/>
                        </a:rPr>
                        <a:t>静岡</a:t>
                      </a:r>
                      <a:r>
                        <a:rPr lang="ja-JP" sz="1200" kern="1200" dirty="0" smtClean="0">
                          <a:solidFill>
                            <a:schemeClr val="tx1"/>
                          </a:solidFill>
                          <a:effectLst/>
                          <a:latin typeface="HGPｺﾞｼｯｸE" pitchFamily="50" charset="-128"/>
                          <a:ea typeface="HGPｺﾞｼｯｸE" pitchFamily="50" charset="-128"/>
                        </a:rPr>
                        <a:t>県</a:t>
                      </a:r>
                      <a:endParaRPr lang="ja-JP" sz="1200" kern="100" dirty="0">
                        <a:solidFill>
                          <a:schemeClr val="tx1"/>
                        </a:solidFill>
                        <a:effectLst/>
                        <a:latin typeface="HGPｺﾞｼｯｸE" pitchFamily="50" charset="-128"/>
                        <a:ea typeface="HGPｺﾞｼｯｸE" pitchFamily="50" charset="-128"/>
                      </a:endParaRPr>
                    </a:p>
                    <a:p>
                      <a:pPr algn="ctr" fontAlgn="ctr">
                        <a:lnSpc>
                          <a:spcPts val="1200"/>
                        </a:lnSpc>
                      </a:pPr>
                      <a:r>
                        <a:rPr lang="ja-JP" altLang="en-US" sz="1200" kern="1200" dirty="0" smtClean="0">
                          <a:solidFill>
                            <a:schemeClr val="tx1"/>
                          </a:solidFill>
                          <a:effectLst/>
                          <a:latin typeface="HGPｺﾞｼｯｸE" pitchFamily="50" charset="-128"/>
                          <a:ea typeface="HGPｺﾞｼｯｸE" pitchFamily="50" charset="-128"/>
                        </a:rPr>
                        <a:t>（</a:t>
                      </a:r>
                      <a:r>
                        <a:rPr lang="en-US" altLang="ja-JP" sz="1200" kern="1200" dirty="0" smtClean="0">
                          <a:solidFill>
                            <a:schemeClr val="tx1"/>
                          </a:solidFill>
                          <a:effectLst/>
                          <a:latin typeface="HGPｺﾞｼｯｸE" pitchFamily="50" charset="-128"/>
                          <a:ea typeface="HGPｺﾞｼｯｸE" pitchFamily="50" charset="-128"/>
                        </a:rPr>
                        <a:t>315</a:t>
                      </a:r>
                      <a:r>
                        <a:rPr lang="ja-JP" sz="1200" kern="1200" dirty="0" smtClean="0">
                          <a:solidFill>
                            <a:schemeClr val="tx1"/>
                          </a:solidFill>
                          <a:effectLst/>
                          <a:latin typeface="HGPｺﾞｼｯｸE" pitchFamily="50" charset="-128"/>
                          <a:ea typeface="HGPｺﾞｼｯｸE" pitchFamily="50" charset="-128"/>
                        </a:rPr>
                        <a:t>万円</a:t>
                      </a:r>
                      <a:r>
                        <a:rPr lang="ja-JP" sz="1200" kern="1200" dirty="0">
                          <a:solidFill>
                            <a:schemeClr val="tx1"/>
                          </a:solidFill>
                          <a:effectLst/>
                          <a:latin typeface="HGPｺﾞｼｯｸE" pitchFamily="50" charset="-128"/>
                          <a:ea typeface="HGPｺﾞｼｯｸE" pitchFamily="50" charset="-128"/>
                        </a:rPr>
                        <a:t>）</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pPr>
                      <a:r>
                        <a:rPr lang="ja-JP" altLang="en-US" sz="1200" kern="100" dirty="0" smtClean="0">
                          <a:solidFill>
                            <a:schemeClr val="tx1"/>
                          </a:solidFill>
                          <a:effectLst/>
                          <a:latin typeface="HGPｺﾞｼｯｸE" pitchFamily="50" charset="-128"/>
                          <a:ea typeface="HGPｺﾞｼｯｸE" pitchFamily="50" charset="-128"/>
                        </a:rPr>
                        <a:t>静岡県</a:t>
                      </a:r>
                      <a:endParaRPr lang="en-US" altLang="ja-JP" sz="1200" kern="100" dirty="0" smtClean="0">
                        <a:solidFill>
                          <a:schemeClr val="tx1"/>
                        </a:solidFill>
                        <a:effectLst/>
                        <a:latin typeface="HGPｺﾞｼｯｸE" pitchFamily="50" charset="-128"/>
                        <a:ea typeface="HGPｺﾞｼｯｸE" pitchFamily="50" charset="-128"/>
                      </a:endParaRPr>
                    </a:p>
                    <a:p>
                      <a:pPr algn="ctr" fontAlgn="ctr">
                        <a:lnSpc>
                          <a:spcPts val="1200"/>
                        </a:lnSpc>
                      </a:pPr>
                      <a:r>
                        <a:rPr lang="ja-JP" altLang="en-US" sz="1200" kern="100" dirty="0" smtClean="0">
                          <a:solidFill>
                            <a:schemeClr val="tx1"/>
                          </a:solidFill>
                          <a:effectLst/>
                          <a:latin typeface="HGPｺﾞｼｯｸE" pitchFamily="50" charset="-128"/>
                          <a:ea typeface="HGPｺﾞｼｯｸE" pitchFamily="50" charset="-128"/>
                        </a:rPr>
                        <a:t>（</a:t>
                      </a:r>
                      <a:r>
                        <a:rPr lang="en-US" altLang="ja-JP" sz="1200" kern="100" dirty="0" smtClean="0">
                          <a:solidFill>
                            <a:schemeClr val="tx1"/>
                          </a:solidFill>
                          <a:effectLst/>
                          <a:latin typeface="HGPｺﾞｼｯｸE" pitchFamily="50" charset="-128"/>
                          <a:ea typeface="HGPｺﾞｼｯｸE" pitchFamily="50" charset="-128"/>
                        </a:rPr>
                        <a:t>320</a:t>
                      </a:r>
                      <a:r>
                        <a:rPr lang="ja-JP" altLang="en-US" sz="1200" kern="100" dirty="0" smtClean="0">
                          <a:solidFill>
                            <a:schemeClr val="tx1"/>
                          </a:solidFill>
                          <a:effectLst/>
                          <a:latin typeface="HGPｺﾞｼｯｸE" pitchFamily="50" charset="-128"/>
                          <a:ea typeface="HGPｺﾞｼｯｸE" pitchFamily="50" charset="-128"/>
                        </a:rPr>
                        <a:t>万円）</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pPr>
                      <a:r>
                        <a:rPr lang="ja-JP" altLang="en-US" sz="1200" kern="100" dirty="0" smtClean="0">
                          <a:solidFill>
                            <a:schemeClr val="tx1"/>
                          </a:solidFill>
                          <a:effectLst/>
                          <a:latin typeface="HGPｺﾞｼｯｸE" pitchFamily="50" charset="-128"/>
                          <a:ea typeface="HGPｺﾞｼｯｸE" pitchFamily="50" charset="-128"/>
                        </a:rPr>
                        <a:t>静岡県</a:t>
                      </a:r>
                      <a:endParaRPr lang="en-US" altLang="ja-JP" sz="1200" kern="100" dirty="0" smtClean="0">
                        <a:solidFill>
                          <a:schemeClr val="tx1"/>
                        </a:solidFill>
                        <a:effectLst/>
                        <a:latin typeface="HGPｺﾞｼｯｸE" pitchFamily="50" charset="-128"/>
                        <a:ea typeface="HGPｺﾞｼｯｸE" pitchFamily="50" charset="-128"/>
                      </a:endParaRPr>
                    </a:p>
                    <a:p>
                      <a:pPr algn="ctr" fontAlgn="ctr">
                        <a:lnSpc>
                          <a:spcPts val="1200"/>
                        </a:lnSpc>
                      </a:pPr>
                      <a:r>
                        <a:rPr lang="ja-JP" altLang="en-US" sz="1200" kern="100" dirty="0" smtClean="0">
                          <a:solidFill>
                            <a:schemeClr val="tx1"/>
                          </a:solidFill>
                          <a:effectLst/>
                          <a:latin typeface="HGPｺﾞｼｯｸE" pitchFamily="50" charset="-128"/>
                          <a:ea typeface="HGPｺﾞｼｯｸE" pitchFamily="50" charset="-128"/>
                        </a:rPr>
                        <a:t>（</a:t>
                      </a:r>
                      <a:r>
                        <a:rPr lang="en-US" altLang="ja-JP" sz="1200" kern="100" dirty="0" smtClean="0">
                          <a:solidFill>
                            <a:schemeClr val="tx1"/>
                          </a:solidFill>
                          <a:effectLst/>
                          <a:latin typeface="HGPｺﾞｼｯｸE" pitchFamily="50" charset="-128"/>
                          <a:ea typeface="HGPｺﾞｼｯｸE" pitchFamily="50" charset="-128"/>
                        </a:rPr>
                        <a:t>320</a:t>
                      </a:r>
                      <a:r>
                        <a:rPr lang="ja-JP" altLang="en-US" sz="1200" kern="100" dirty="0" smtClean="0">
                          <a:solidFill>
                            <a:schemeClr val="tx1"/>
                          </a:solidFill>
                          <a:effectLst/>
                          <a:latin typeface="HGPｺﾞｼｯｸE" pitchFamily="50" charset="-128"/>
                          <a:ea typeface="HGPｺﾞｼｯｸE" pitchFamily="50" charset="-128"/>
                        </a:rPr>
                        <a:t>万円）</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r>
              <a:tr h="368041">
                <a:tc>
                  <a:txBody>
                    <a:bodyPr/>
                    <a:lstStyle/>
                    <a:p>
                      <a:pPr algn="ctr" fontAlgn="ctr">
                        <a:lnSpc>
                          <a:spcPts val="1200"/>
                        </a:lnSpc>
                      </a:pPr>
                      <a:r>
                        <a:rPr lang="en-US" sz="1200" kern="1200" dirty="0">
                          <a:solidFill>
                            <a:schemeClr val="tx1"/>
                          </a:solidFill>
                          <a:effectLst/>
                          <a:latin typeface="HGPｺﾞｼｯｸE" pitchFamily="50" charset="-128"/>
                          <a:ea typeface="HGPｺﾞｼｯｸE" pitchFamily="50" charset="-128"/>
                        </a:rPr>
                        <a:t>4</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fontAlgn="ctr">
                        <a:lnSpc>
                          <a:spcPts val="1200"/>
                        </a:lnSpc>
                      </a:pPr>
                      <a:r>
                        <a:rPr lang="ja-JP" sz="1200" kern="1200" dirty="0">
                          <a:solidFill>
                            <a:schemeClr val="tx1"/>
                          </a:solidFill>
                          <a:effectLst/>
                          <a:latin typeface="HGPｺﾞｼｯｸE" pitchFamily="50" charset="-128"/>
                          <a:ea typeface="HGPｺﾞｼｯｸE" pitchFamily="50" charset="-128"/>
                        </a:rPr>
                        <a:t>神奈川県</a:t>
                      </a:r>
                      <a:endParaRPr lang="ja-JP" sz="1200" kern="100" dirty="0">
                        <a:solidFill>
                          <a:schemeClr val="tx1"/>
                        </a:solidFill>
                        <a:effectLst/>
                        <a:latin typeface="HGPｺﾞｼｯｸE" pitchFamily="50" charset="-128"/>
                        <a:ea typeface="HGPｺﾞｼｯｸE" pitchFamily="50" charset="-128"/>
                      </a:endParaRPr>
                    </a:p>
                    <a:p>
                      <a:pPr algn="ctr" fontAlgn="ctr">
                        <a:lnSpc>
                          <a:spcPts val="1200"/>
                        </a:lnSpc>
                      </a:pPr>
                      <a:r>
                        <a:rPr lang="ja-JP" sz="1200" kern="1200" dirty="0" smtClean="0">
                          <a:solidFill>
                            <a:schemeClr val="tx1"/>
                          </a:solidFill>
                          <a:effectLst/>
                          <a:latin typeface="HGPｺﾞｼｯｸE" pitchFamily="50" charset="-128"/>
                          <a:ea typeface="HGPｺﾞｼｯｸE" pitchFamily="50" charset="-128"/>
                        </a:rPr>
                        <a:t>（</a:t>
                      </a:r>
                      <a:r>
                        <a:rPr lang="en-US" altLang="ja-JP" sz="1200" kern="1200" dirty="0" smtClean="0">
                          <a:solidFill>
                            <a:schemeClr val="tx1"/>
                          </a:solidFill>
                          <a:effectLst/>
                          <a:latin typeface="HGPｺﾞｼｯｸE" pitchFamily="50" charset="-128"/>
                          <a:ea typeface="HGPｺﾞｼｯｸE" pitchFamily="50" charset="-128"/>
                        </a:rPr>
                        <a:t>238</a:t>
                      </a:r>
                      <a:r>
                        <a:rPr lang="ja-JP" sz="1200" kern="1200" dirty="0" smtClean="0">
                          <a:solidFill>
                            <a:schemeClr val="tx1"/>
                          </a:solidFill>
                          <a:effectLst/>
                          <a:latin typeface="HGPｺﾞｼｯｸE" pitchFamily="50" charset="-128"/>
                          <a:ea typeface="HGPｺﾞｼｯｸE" pitchFamily="50" charset="-128"/>
                        </a:rPr>
                        <a:t>万円</a:t>
                      </a:r>
                      <a:r>
                        <a:rPr lang="ja-JP" sz="1200" kern="1200" dirty="0">
                          <a:solidFill>
                            <a:schemeClr val="tx1"/>
                          </a:solidFill>
                          <a:effectLst/>
                          <a:latin typeface="HGPｺﾞｼｯｸE" pitchFamily="50" charset="-128"/>
                          <a:ea typeface="HGPｺﾞｼｯｸE" pitchFamily="50" charset="-128"/>
                        </a:rPr>
                        <a:t>）</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fontAlgn="ctr">
                        <a:lnSpc>
                          <a:spcPts val="1200"/>
                        </a:lnSpc>
                      </a:pPr>
                      <a:r>
                        <a:rPr lang="ja-JP" sz="1200" kern="1200" dirty="0">
                          <a:solidFill>
                            <a:schemeClr val="tx1"/>
                          </a:solidFill>
                          <a:effectLst/>
                          <a:latin typeface="HGPｺﾞｼｯｸE" pitchFamily="50" charset="-128"/>
                          <a:ea typeface="HGPｺﾞｼｯｸE" pitchFamily="50" charset="-128"/>
                        </a:rPr>
                        <a:t>神奈川県</a:t>
                      </a:r>
                      <a:endParaRPr lang="ja-JP" sz="1200" kern="100" dirty="0">
                        <a:solidFill>
                          <a:schemeClr val="tx1"/>
                        </a:solidFill>
                        <a:effectLst/>
                        <a:latin typeface="HGPｺﾞｼｯｸE" pitchFamily="50" charset="-128"/>
                        <a:ea typeface="HGPｺﾞｼｯｸE" pitchFamily="50" charset="-128"/>
                      </a:endParaRPr>
                    </a:p>
                    <a:p>
                      <a:pPr algn="ctr" fontAlgn="ctr">
                        <a:lnSpc>
                          <a:spcPts val="1200"/>
                        </a:lnSpc>
                      </a:pPr>
                      <a:r>
                        <a:rPr lang="ja-JP" sz="1200" kern="1200" dirty="0">
                          <a:solidFill>
                            <a:schemeClr val="tx1"/>
                          </a:solidFill>
                          <a:effectLst/>
                          <a:latin typeface="HGPｺﾞｼｯｸE" pitchFamily="50" charset="-128"/>
                          <a:ea typeface="HGPｺﾞｼｯｸE" pitchFamily="50" charset="-128"/>
                        </a:rPr>
                        <a:t>（</a:t>
                      </a:r>
                      <a:r>
                        <a:rPr lang="en-US" sz="1200" kern="1200" dirty="0" smtClean="0">
                          <a:solidFill>
                            <a:schemeClr val="tx1"/>
                          </a:solidFill>
                          <a:effectLst/>
                          <a:latin typeface="HGPｺﾞｼｯｸE" pitchFamily="50" charset="-128"/>
                          <a:ea typeface="HGPｺﾞｼｯｸE" pitchFamily="50" charset="-128"/>
                        </a:rPr>
                        <a:t>322</a:t>
                      </a:r>
                      <a:r>
                        <a:rPr lang="ja-JP" sz="1200" kern="1200" dirty="0" smtClean="0">
                          <a:solidFill>
                            <a:schemeClr val="tx1"/>
                          </a:solidFill>
                          <a:effectLst/>
                          <a:latin typeface="HGPｺﾞｼｯｸE" pitchFamily="50" charset="-128"/>
                          <a:ea typeface="HGPｺﾞｼｯｸE" pitchFamily="50" charset="-128"/>
                        </a:rPr>
                        <a:t>万</a:t>
                      </a:r>
                      <a:r>
                        <a:rPr lang="ja-JP" sz="1200" kern="1200" dirty="0">
                          <a:solidFill>
                            <a:schemeClr val="tx1"/>
                          </a:solidFill>
                          <a:effectLst/>
                          <a:latin typeface="HGPｺﾞｼｯｸE" pitchFamily="50" charset="-128"/>
                          <a:ea typeface="HGPｺﾞｼｯｸE" pitchFamily="50" charset="-128"/>
                        </a:rPr>
                        <a:t>円）</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fontAlgn="ctr">
                        <a:lnSpc>
                          <a:spcPts val="1200"/>
                        </a:lnSpc>
                      </a:pPr>
                      <a:r>
                        <a:rPr lang="ja-JP" sz="1200" kern="1200" dirty="0">
                          <a:solidFill>
                            <a:schemeClr val="bg1"/>
                          </a:solidFill>
                          <a:effectLst/>
                          <a:latin typeface="HGPｺﾞｼｯｸE" pitchFamily="50" charset="-128"/>
                          <a:ea typeface="HGPｺﾞｼｯｸE" pitchFamily="50" charset="-128"/>
                        </a:rPr>
                        <a:t>大阪府</a:t>
                      </a:r>
                      <a:endParaRPr lang="ja-JP" sz="1200" kern="100" dirty="0">
                        <a:solidFill>
                          <a:schemeClr val="bg1"/>
                        </a:solidFill>
                        <a:effectLst/>
                        <a:latin typeface="HGPｺﾞｼｯｸE" pitchFamily="50" charset="-128"/>
                        <a:ea typeface="HGPｺﾞｼｯｸE" pitchFamily="50" charset="-128"/>
                      </a:endParaRPr>
                    </a:p>
                    <a:p>
                      <a:pPr algn="ctr" fontAlgn="ctr">
                        <a:lnSpc>
                          <a:spcPts val="1200"/>
                        </a:lnSpc>
                      </a:pPr>
                      <a:r>
                        <a:rPr lang="ja-JP" sz="1200" kern="1200" dirty="0">
                          <a:solidFill>
                            <a:schemeClr val="bg1"/>
                          </a:solidFill>
                          <a:effectLst/>
                          <a:latin typeface="HGPｺﾞｼｯｸE" pitchFamily="50" charset="-128"/>
                          <a:ea typeface="HGPｺﾞｼｯｸE" pitchFamily="50" charset="-128"/>
                        </a:rPr>
                        <a:t>（</a:t>
                      </a:r>
                      <a:r>
                        <a:rPr lang="en-US" sz="1200" kern="1200" dirty="0">
                          <a:solidFill>
                            <a:schemeClr val="bg1"/>
                          </a:solidFill>
                          <a:effectLst/>
                          <a:latin typeface="HGPｺﾞｼｯｸE" pitchFamily="50" charset="-128"/>
                          <a:ea typeface="HGPｺﾞｼｯｸE" pitchFamily="50" charset="-128"/>
                        </a:rPr>
                        <a:t>341</a:t>
                      </a:r>
                      <a:r>
                        <a:rPr lang="ja-JP" sz="1200" kern="1200" dirty="0">
                          <a:solidFill>
                            <a:schemeClr val="bg1"/>
                          </a:solidFill>
                          <a:effectLst/>
                          <a:latin typeface="HGPｺﾞｼｯｸE" pitchFamily="50" charset="-128"/>
                          <a:ea typeface="HGPｺﾞｼｯｸE" pitchFamily="50" charset="-128"/>
                        </a:rPr>
                        <a:t>万円）</a:t>
                      </a:r>
                      <a:endParaRPr lang="ja-JP" sz="1200" kern="100" dirty="0">
                        <a:solidFill>
                          <a:schemeClr val="bg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070A97"/>
                    </a:solidFill>
                  </a:tcPr>
                </a:tc>
                <a:tc>
                  <a:txBody>
                    <a:bodyPr/>
                    <a:lstStyle/>
                    <a:p>
                      <a:pPr algn="ctr" fontAlgn="ctr">
                        <a:lnSpc>
                          <a:spcPts val="1200"/>
                        </a:lnSpc>
                      </a:pPr>
                      <a:r>
                        <a:rPr lang="ja-JP" sz="1200" kern="1200" dirty="0">
                          <a:solidFill>
                            <a:schemeClr val="tx1"/>
                          </a:solidFill>
                          <a:effectLst/>
                          <a:latin typeface="HGPｺﾞｼｯｸE" pitchFamily="50" charset="-128"/>
                          <a:ea typeface="HGPｺﾞｼｯｸE" pitchFamily="50" charset="-128"/>
                        </a:rPr>
                        <a:t>静岡県</a:t>
                      </a:r>
                      <a:endParaRPr lang="ja-JP" sz="1200" kern="100" dirty="0">
                        <a:solidFill>
                          <a:schemeClr val="tx1"/>
                        </a:solidFill>
                        <a:effectLst/>
                        <a:latin typeface="HGPｺﾞｼｯｸE" pitchFamily="50" charset="-128"/>
                        <a:ea typeface="HGPｺﾞｼｯｸE" pitchFamily="50" charset="-128"/>
                      </a:endParaRPr>
                    </a:p>
                    <a:p>
                      <a:pPr algn="ctr" fontAlgn="ctr">
                        <a:lnSpc>
                          <a:spcPts val="1200"/>
                        </a:lnSpc>
                      </a:pPr>
                      <a:r>
                        <a:rPr lang="ja-JP" sz="1200" kern="1200" dirty="0">
                          <a:solidFill>
                            <a:schemeClr val="tx1"/>
                          </a:solidFill>
                          <a:effectLst/>
                          <a:latin typeface="HGPｺﾞｼｯｸE" pitchFamily="50" charset="-128"/>
                          <a:ea typeface="HGPｺﾞｼｯｸE" pitchFamily="50" charset="-128"/>
                        </a:rPr>
                        <a:t>（</a:t>
                      </a:r>
                      <a:r>
                        <a:rPr lang="en-US" sz="1200" kern="1200" dirty="0">
                          <a:solidFill>
                            <a:schemeClr val="tx1"/>
                          </a:solidFill>
                          <a:effectLst/>
                          <a:latin typeface="HGPｺﾞｼｯｸE" pitchFamily="50" charset="-128"/>
                          <a:ea typeface="HGPｺﾞｼｯｸE" pitchFamily="50" charset="-128"/>
                        </a:rPr>
                        <a:t>340</a:t>
                      </a:r>
                      <a:r>
                        <a:rPr lang="ja-JP" sz="1200" kern="1200" dirty="0">
                          <a:solidFill>
                            <a:schemeClr val="tx1"/>
                          </a:solidFill>
                          <a:effectLst/>
                          <a:latin typeface="HGPｺﾞｼｯｸE" pitchFamily="50" charset="-128"/>
                          <a:ea typeface="HGPｺﾞｼｯｸE" pitchFamily="50" charset="-128"/>
                        </a:rPr>
                        <a:t>万円）</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fontAlgn="ctr">
                        <a:lnSpc>
                          <a:spcPts val="1200"/>
                        </a:lnSpc>
                      </a:pPr>
                      <a:r>
                        <a:rPr lang="ja-JP" altLang="en-US" sz="1200" kern="1200" dirty="0" smtClean="0">
                          <a:solidFill>
                            <a:schemeClr val="tx1"/>
                          </a:solidFill>
                          <a:effectLst/>
                          <a:latin typeface="HGPｺﾞｼｯｸE" pitchFamily="50" charset="-128"/>
                          <a:ea typeface="HGPｺﾞｼｯｸE" pitchFamily="50" charset="-128"/>
                        </a:rPr>
                        <a:t>富山</a:t>
                      </a:r>
                      <a:r>
                        <a:rPr lang="ja-JP" sz="1200" kern="1200" dirty="0" smtClean="0">
                          <a:solidFill>
                            <a:schemeClr val="tx1"/>
                          </a:solidFill>
                          <a:effectLst/>
                          <a:latin typeface="HGPｺﾞｼｯｸE" pitchFamily="50" charset="-128"/>
                          <a:ea typeface="HGPｺﾞｼｯｸE" pitchFamily="50" charset="-128"/>
                        </a:rPr>
                        <a:t>県</a:t>
                      </a:r>
                      <a:endParaRPr lang="ja-JP" sz="1200" kern="100" dirty="0">
                        <a:solidFill>
                          <a:schemeClr val="tx1"/>
                        </a:solidFill>
                        <a:effectLst/>
                        <a:latin typeface="HGPｺﾞｼｯｸE" pitchFamily="50" charset="-128"/>
                        <a:ea typeface="HGPｺﾞｼｯｸE" pitchFamily="50" charset="-128"/>
                      </a:endParaRPr>
                    </a:p>
                    <a:p>
                      <a:pPr algn="ctr" fontAlgn="ctr">
                        <a:lnSpc>
                          <a:spcPts val="1200"/>
                        </a:lnSpc>
                      </a:pPr>
                      <a:r>
                        <a:rPr lang="ja-JP" sz="1200" kern="1200" dirty="0" smtClean="0">
                          <a:solidFill>
                            <a:schemeClr val="tx1"/>
                          </a:solidFill>
                          <a:effectLst/>
                          <a:latin typeface="HGPｺﾞｼｯｸE" pitchFamily="50" charset="-128"/>
                          <a:ea typeface="HGPｺﾞｼｯｸE" pitchFamily="50" charset="-128"/>
                        </a:rPr>
                        <a:t>（</a:t>
                      </a:r>
                      <a:r>
                        <a:rPr lang="en-US" altLang="ja-JP" sz="1200" kern="1200" dirty="0" smtClean="0">
                          <a:solidFill>
                            <a:schemeClr val="tx1"/>
                          </a:solidFill>
                          <a:effectLst/>
                          <a:latin typeface="HGPｺﾞｼｯｸE" pitchFamily="50" charset="-128"/>
                          <a:ea typeface="HGPｺﾞｼｯｸE" pitchFamily="50" charset="-128"/>
                        </a:rPr>
                        <a:t>336</a:t>
                      </a:r>
                      <a:r>
                        <a:rPr lang="ja-JP" sz="1200" kern="1200" dirty="0" smtClean="0">
                          <a:solidFill>
                            <a:schemeClr val="tx1"/>
                          </a:solidFill>
                          <a:effectLst/>
                          <a:latin typeface="HGPｺﾞｼｯｸE" pitchFamily="50" charset="-128"/>
                          <a:ea typeface="HGPｺﾞｼｯｸE" pitchFamily="50" charset="-128"/>
                        </a:rPr>
                        <a:t>万円</a:t>
                      </a:r>
                      <a:r>
                        <a:rPr lang="ja-JP" sz="1200" kern="1200" dirty="0">
                          <a:solidFill>
                            <a:schemeClr val="tx1"/>
                          </a:solidFill>
                          <a:effectLst/>
                          <a:latin typeface="HGPｺﾞｼｯｸE" pitchFamily="50" charset="-128"/>
                          <a:ea typeface="HGPｺﾞｼｯｸE" pitchFamily="50" charset="-128"/>
                        </a:rPr>
                        <a:t>）</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fontAlgn="ctr">
                        <a:lnSpc>
                          <a:spcPts val="1200"/>
                        </a:lnSpc>
                      </a:pPr>
                      <a:r>
                        <a:rPr lang="ja-JP" altLang="en-US" sz="1200" kern="1200" dirty="0" smtClean="0">
                          <a:solidFill>
                            <a:schemeClr val="tx1"/>
                          </a:solidFill>
                          <a:effectLst/>
                          <a:latin typeface="HGPｺﾞｼｯｸE" pitchFamily="50" charset="-128"/>
                          <a:ea typeface="HGPｺﾞｼｯｸE" pitchFamily="50" charset="-128"/>
                        </a:rPr>
                        <a:t>愛知</a:t>
                      </a:r>
                      <a:r>
                        <a:rPr lang="ja-JP" sz="1200" kern="1200" dirty="0" smtClean="0">
                          <a:solidFill>
                            <a:schemeClr val="tx1"/>
                          </a:solidFill>
                          <a:effectLst/>
                          <a:latin typeface="HGPｺﾞｼｯｸE" pitchFamily="50" charset="-128"/>
                          <a:ea typeface="HGPｺﾞｼｯｸE" pitchFamily="50" charset="-128"/>
                        </a:rPr>
                        <a:t>県</a:t>
                      </a:r>
                      <a:endParaRPr lang="ja-JP" sz="1200" kern="100" dirty="0">
                        <a:solidFill>
                          <a:schemeClr val="tx1"/>
                        </a:solidFill>
                        <a:effectLst/>
                        <a:latin typeface="HGPｺﾞｼｯｸE" pitchFamily="50" charset="-128"/>
                        <a:ea typeface="HGPｺﾞｼｯｸE" pitchFamily="50" charset="-128"/>
                      </a:endParaRPr>
                    </a:p>
                    <a:p>
                      <a:pPr algn="ctr" fontAlgn="ctr">
                        <a:lnSpc>
                          <a:spcPts val="1200"/>
                        </a:lnSpc>
                      </a:pPr>
                      <a:r>
                        <a:rPr lang="ja-JP" sz="1200" kern="1200" dirty="0" smtClean="0">
                          <a:solidFill>
                            <a:schemeClr val="tx1"/>
                          </a:solidFill>
                          <a:effectLst/>
                          <a:latin typeface="HGPｺﾞｼｯｸE" pitchFamily="50" charset="-128"/>
                          <a:ea typeface="HGPｺﾞｼｯｸE" pitchFamily="50" charset="-128"/>
                        </a:rPr>
                        <a:t>（</a:t>
                      </a:r>
                      <a:r>
                        <a:rPr lang="en-US" altLang="ja-JP" sz="1200" kern="1200" dirty="0" smtClean="0">
                          <a:solidFill>
                            <a:schemeClr val="tx1"/>
                          </a:solidFill>
                          <a:effectLst/>
                          <a:latin typeface="HGPｺﾞｼｯｸE" pitchFamily="50" charset="-128"/>
                          <a:ea typeface="HGPｺﾞｼｯｸE" pitchFamily="50" charset="-128"/>
                        </a:rPr>
                        <a:t>307</a:t>
                      </a:r>
                      <a:r>
                        <a:rPr lang="ja-JP" sz="1200" kern="1200" dirty="0" smtClean="0">
                          <a:solidFill>
                            <a:schemeClr val="tx1"/>
                          </a:solidFill>
                          <a:effectLst/>
                          <a:latin typeface="HGPｺﾞｼｯｸE" pitchFamily="50" charset="-128"/>
                          <a:ea typeface="HGPｺﾞｼｯｸE" pitchFamily="50" charset="-128"/>
                        </a:rPr>
                        <a:t>万円</a:t>
                      </a:r>
                      <a:r>
                        <a:rPr lang="ja-JP" sz="1200" kern="1200" dirty="0">
                          <a:solidFill>
                            <a:schemeClr val="tx1"/>
                          </a:solidFill>
                          <a:effectLst/>
                          <a:latin typeface="HGPｺﾞｼｯｸE" pitchFamily="50" charset="-128"/>
                          <a:ea typeface="HGPｺﾞｼｯｸE" pitchFamily="50" charset="-128"/>
                        </a:rPr>
                        <a:t>）</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fontAlgn="ctr">
                        <a:lnSpc>
                          <a:spcPts val="1200"/>
                        </a:lnSpc>
                      </a:pPr>
                      <a:r>
                        <a:rPr lang="ja-JP" altLang="en-US" sz="1200" kern="100" dirty="0" smtClean="0">
                          <a:solidFill>
                            <a:schemeClr val="tx1"/>
                          </a:solidFill>
                          <a:effectLst/>
                          <a:latin typeface="HGPｺﾞｼｯｸE" pitchFamily="50" charset="-128"/>
                          <a:ea typeface="HGPｺﾞｼｯｸE" pitchFamily="50" charset="-128"/>
                        </a:rPr>
                        <a:t>滋賀県</a:t>
                      </a:r>
                      <a:endParaRPr lang="en-US" altLang="ja-JP" sz="1200" kern="100" dirty="0" smtClean="0">
                        <a:solidFill>
                          <a:schemeClr val="tx1"/>
                        </a:solidFill>
                        <a:effectLst/>
                        <a:latin typeface="HGPｺﾞｼｯｸE" pitchFamily="50" charset="-128"/>
                        <a:ea typeface="HGPｺﾞｼｯｸE" pitchFamily="50" charset="-128"/>
                      </a:endParaRPr>
                    </a:p>
                    <a:p>
                      <a:pPr algn="ctr" fontAlgn="ctr">
                        <a:lnSpc>
                          <a:spcPts val="1200"/>
                        </a:lnSpc>
                      </a:pPr>
                      <a:r>
                        <a:rPr lang="ja-JP" altLang="en-US" sz="1200" kern="100" dirty="0" smtClean="0">
                          <a:solidFill>
                            <a:schemeClr val="tx1"/>
                          </a:solidFill>
                          <a:effectLst/>
                          <a:latin typeface="HGPｺﾞｼｯｸE" pitchFamily="50" charset="-128"/>
                          <a:ea typeface="HGPｺﾞｼｯｸE" pitchFamily="50" charset="-128"/>
                        </a:rPr>
                        <a:t>（</a:t>
                      </a:r>
                      <a:r>
                        <a:rPr lang="en-US" altLang="ja-JP" sz="1200" kern="100" dirty="0" smtClean="0">
                          <a:solidFill>
                            <a:schemeClr val="tx1"/>
                          </a:solidFill>
                          <a:effectLst/>
                          <a:latin typeface="HGPｺﾞｼｯｸE" pitchFamily="50" charset="-128"/>
                          <a:ea typeface="HGPｺﾞｼｯｸE" pitchFamily="50" charset="-128"/>
                        </a:rPr>
                        <a:t>316</a:t>
                      </a:r>
                      <a:r>
                        <a:rPr lang="ja-JP" altLang="en-US" sz="1200" kern="100" dirty="0" smtClean="0">
                          <a:solidFill>
                            <a:schemeClr val="tx1"/>
                          </a:solidFill>
                          <a:effectLst/>
                          <a:latin typeface="HGPｺﾞｼｯｸE" pitchFamily="50" charset="-128"/>
                          <a:ea typeface="HGPｺﾞｼｯｸE" pitchFamily="50" charset="-128"/>
                        </a:rPr>
                        <a:t>万円）</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fontAlgn="ctr">
                        <a:lnSpc>
                          <a:spcPts val="1200"/>
                        </a:lnSpc>
                      </a:pPr>
                      <a:r>
                        <a:rPr lang="ja-JP" altLang="en-US" sz="1200" kern="100" dirty="0" smtClean="0">
                          <a:solidFill>
                            <a:schemeClr val="tx1"/>
                          </a:solidFill>
                          <a:effectLst/>
                          <a:latin typeface="HGPｺﾞｼｯｸE" pitchFamily="50" charset="-128"/>
                          <a:ea typeface="HGPｺﾞｼｯｸE" pitchFamily="50" charset="-128"/>
                        </a:rPr>
                        <a:t>茨城県</a:t>
                      </a:r>
                      <a:endParaRPr lang="en-US" altLang="ja-JP" sz="1200" kern="100" dirty="0" smtClean="0">
                        <a:solidFill>
                          <a:schemeClr val="tx1"/>
                        </a:solidFill>
                        <a:effectLst/>
                        <a:latin typeface="HGPｺﾞｼｯｸE" pitchFamily="50" charset="-128"/>
                        <a:ea typeface="HGPｺﾞｼｯｸE" pitchFamily="50" charset="-128"/>
                      </a:endParaRPr>
                    </a:p>
                    <a:p>
                      <a:pPr algn="ctr" fontAlgn="ctr">
                        <a:lnSpc>
                          <a:spcPts val="1200"/>
                        </a:lnSpc>
                      </a:pPr>
                      <a:r>
                        <a:rPr lang="ja-JP" altLang="en-US" sz="1200" kern="100" dirty="0" smtClean="0">
                          <a:solidFill>
                            <a:schemeClr val="tx1"/>
                          </a:solidFill>
                          <a:effectLst/>
                          <a:latin typeface="HGPｺﾞｼｯｸE" pitchFamily="50" charset="-128"/>
                          <a:ea typeface="HGPｺﾞｼｯｸE" pitchFamily="50" charset="-128"/>
                        </a:rPr>
                        <a:t>（</a:t>
                      </a:r>
                      <a:r>
                        <a:rPr lang="en-US" altLang="ja-JP" sz="1200" kern="100" dirty="0" smtClean="0">
                          <a:solidFill>
                            <a:schemeClr val="tx1"/>
                          </a:solidFill>
                          <a:effectLst/>
                          <a:latin typeface="HGPｺﾞｼｯｸE" pitchFamily="50" charset="-128"/>
                          <a:ea typeface="HGPｺﾞｼｯｸE" pitchFamily="50" charset="-128"/>
                        </a:rPr>
                        <a:t>314</a:t>
                      </a:r>
                      <a:r>
                        <a:rPr lang="ja-JP" altLang="en-US" sz="1200" kern="100" dirty="0" smtClean="0">
                          <a:solidFill>
                            <a:schemeClr val="tx1"/>
                          </a:solidFill>
                          <a:effectLst/>
                          <a:latin typeface="HGPｺﾞｼｯｸE" pitchFamily="50" charset="-128"/>
                          <a:ea typeface="HGPｺﾞｼｯｸE" pitchFamily="50" charset="-128"/>
                        </a:rPr>
                        <a:t>万円）</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368041">
                <a:tc>
                  <a:txBody>
                    <a:bodyPr/>
                    <a:lstStyle/>
                    <a:p>
                      <a:pPr algn="ctr" fontAlgn="ctr">
                        <a:lnSpc>
                          <a:spcPts val="1200"/>
                        </a:lnSpc>
                      </a:pPr>
                      <a:r>
                        <a:rPr lang="en-US" altLang="ja-JP" sz="1200" kern="100" dirty="0" smtClean="0">
                          <a:solidFill>
                            <a:schemeClr val="tx1"/>
                          </a:solidFill>
                          <a:effectLst/>
                          <a:latin typeface="HGPｺﾞｼｯｸE" pitchFamily="50" charset="-128"/>
                          <a:ea typeface="HGPｺﾞｼｯｸE" pitchFamily="50" charset="-128"/>
                        </a:rPr>
                        <a:t>7</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70A97"/>
                      </a:solidFill>
                      <a:prstDash val="solid"/>
                      <a:round/>
                      <a:headEnd type="none" w="med" len="med"/>
                      <a:tailEnd type="none" w="med" len="med"/>
                    </a:lnB>
                  </a:tcPr>
                </a:tc>
                <a:tc>
                  <a:txBody>
                    <a:bodyPr/>
                    <a:lstStyle/>
                    <a:p>
                      <a:pPr algn="ctr" fontAlgn="ctr">
                        <a:lnSpc>
                          <a:spcPts val="1200"/>
                        </a:lnSpc>
                      </a:pPr>
                      <a:r>
                        <a:rPr lang="ja-JP" sz="1200" kern="0" dirty="0">
                          <a:solidFill>
                            <a:schemeClr val="tx1"/>
                          </a:solidFill>
                          <a:effectLst/>
                          <a:latin typeface="HGPｺﾞｼｯｸE" pitchFamily="50" charset="-128"/>
                          <a:ea typeface="HGPｺﾞｼｯｸE" pitchFamily="50" charset="-128"/>
                        </a:rPr>
                        <a:t>―</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70A97"/>
                      </a:solidFill>
                      <a:prstDash val="solid"/>
                      <a:round/>
                      <a:headEnd type="none" w="med" len="med"/>
                      <a:tailEnd type="none" w="med" len="med"/>
                    </a:lnB>
                  </a:tcPr>
                </a:tc>
                <a:tc>
                  <a:txBody>
                    <a:bodyPr/>
                    <a:lstStyle/>
                    <a:p>
                      <a:pPr algn="ctr" fontAlgn="ctr">
                        <a:lnSpc>
                          <a:spcPts val="1200"/>
                        </a:lnSpc>
                      </a:pPr>
                      <a:r>
                        <a:rPr lang="ja-JP" sz="1200" kern="0" dirty="0">
                          <a:solidFill>
                            <a:schemeClr val="tx1"/>
                          </a:solidFill>
                          <a:effectLst/>
                          <a:latin typeface="HGPｺﾞｼｯｸE" pitchFamily="50" charset="-128"/>
                          <a:ea typeface="HGPｺﾞｼｯｸE" pitchFamily="50" charset="-128"/>
                        </a:rPr>
                        <a:t>―</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70A97"/>
                      </a:solidFill>
                      <a:prstDash val="solid"/>
                      <a:round/>
                      <a:headEnd type="none" w="med" len="med"/>
                      <a:tailEnd type="none" w="med" len="med"/>
                    </a:lnB>
                  </a:tcPr>
                </a:tc>
                <a:tc>
                  <a:txBody>
                    <a:bodyPr/>
                    <a:lstStyle/>
                    <a:p>
                      <a:pPr algn="ctr" fontAlgn="ctr">
                        <a:lnSpc>
                          <a:spcPts val="1200"/>
                        </a:lnSpc>
                      </a:pPr>
                      <a:r>
                        <a:rPr lang="ja-JP" sz="1200" kern="0" dirty="0">
                          <a:solidFill>
                            <a:schemeClr val="tx1"/>
                          </a:solidFill>
                          <a:effectLst/>
                          <a:latin typeface="HGPｺﾞｼｯｸE" pitchFamily="50" charset="-128"/>
                          <a:ea typeface="HGPｺﾞｼｯｸE" pitchFamily="50" charset="-128"/>
                        </a:rPr>
                        <a:t>―</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70A97"/>
                      </a:solidFill>
                      <a:prstDash val="solid"/>
                      <a:round/>
                      <a:headEnd type="none" w="med" len="med"/>
                      <a:tailEnd type="none" w="med" len="med"/>
                    </a:lnB>
                  </a:tcPr>
                </a:tc>
                <a:tc>
                  <a:txBody>
                    <a:bodyPr/>
                    <a:lstStyle/>
                    <a:p>
                      <a:pPr algn="ctr" fontAlgn="ctr">
                        <a:lnSpc>
                          <a:spcPts val="1200"/>
                        </a:lnSpc>
                      </a:pPr>
                      <a:r>
                        <a:rPr lang="ja-JP" altLang="ja-JP" sz="1200" kern="1200" dirty="0" smtClean="0">
                          <a:solidFill>
                            <a:schemeClr val="bg1"/>
                          </a:solidFill>
                          <a:effectLst/>
                          <a:latin typeface="HGPｺﾞｼｯｸE" pitchFamily="50" charset="-128"/>
                          <a:ea typeface="HGPｺﾞｼｯｸE" pitchFamily="50" charset="-128"/>
                        </a:rPr>
                        <a:t>大阪府</a:t>
                      </a:r>
                      <a:endParaRPr lang="ja-JP" altLang="ja-JP" sz="1200" kern="100" dirty="0" smtClean="0">
                        <a:solidFill>
                          <a:schemeClr val="bg1"/>
                        </a:solidFill>
                        <a:effectLst/>
                        <a:latin typeface="HGPｺﾞｼｯｸE" pitchFamily="50" charset="-128"/>
                        <a:ea typeface="HGPｺﾞｼｯｸE" pitchFamily="50" charset="-128"/>
                      </a:endParaRPr>
                    </a:p>
                    <a:p>
                      <a:pPr algn="ctr" fontAlgn="ctr">
                        <a:lnSpc>
                          <a:spcPts val="1200"/>
                        </a:lnSpc>
                      </a:pPr>
                      <a:r>
                        <a:rPr lang="ja-JP" altLang="ja-JP" sz="1200" kern="0" dirty="0" smtClean="0">
                          <a:solidFill>
                            <a:schemeClr val="bg1"/>
                          </a:solidFill>
                          <a:effectLst/>
                          <a:latin typeface="HGPｺﾞｼｯｸE" pitchFamily="50" charset="-128"/>
                          <a:ea typeface="HGPｺﾞｼｯｸE" pitchFamily="50" charset="-128"/>
                        </a:rPr>
                        <a:t>（</a:t>
                      </a:r>
                      <a:r>
                        <a:rPr lang="en-US" altLang="ja-JP" sz="1200" kern="0" dirty="0" smtClean="0">
                          <a:solidFill>
                            <a:schemeClr val="bg1"/>
                          </a:solidFill>
                          <a:effectLst/>
                          <a:latin typeface="HGPｺﾞｼｯｸE" pitchFamily="50" charset="-128"/>
                          <a:ea typeface="HGPｺﾞｼｯｸE" pitchFamily="50" charset="-128"/>
                        </a:rPr>
                        <a:t>318</a:t>
                      </a:r>
                      <a:r>
                        <a:rPr lang="ja-JP" altLang="ja-JP" sz="1200" kern="0" dirty="0" smtClean="0">
                          <a:solidFill>
                            <a:schemeClr val="bg1"/>
                          </a:solidFill>
                          <a:effectLst/>
                          <a:latin typeface="HGPｺﾞｼｯｸE" pitchFamily="50" charset="-128"/>
                          <a:ea typeface="HGPｺﾞｼｯｸE" pitchFamily="50" charset="-128"/>
                        </a:rPr>
                        <a:t>万円）</a:t>
                      </a:r>
                      <a:endParaRPr lang="ja-JP" altLang="ja-JP" sz="1200" kern="100" dirty="0" smtClean="0">
                        <a:solidFill>
                          <a:schemeClr val="bg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70A97"/>
                      </a:solidFill>
                      <a:prstDash val="solid"/>
                      <a:round/>
                      <a:headEnd type="none" w="med" len="med"/>
                      <a:tailEnd type="none" w="med" len="med"/>
                    </a:lnB>
                    <a:solidFill>
                      <a:srgbClr val="070A97"/>
                    </a:solidFill>
                  </a:tcPr>
                </a:tc>
                <a:tc>
                  <a:txBody>
                    <a:bodyPr/>
                    <a:lstStyle/>
                    <a:p>
                      <a:pPr marL="0" marR="0" indent="0" algn="ctr" defTabSz="914400" rtl="0" eaLnBrk="1" fontAlgn="ctr" latinLnBrk="0" hangingPunct="1">
                        <a:lnSpc>
                          <a:spcPts val="1200"/>
                        </a:lnSpc>
                        <a:spcBef>
                          <a:spcPts val="0"/>
                        </a:spcBef>
                        <a:spcAft>
                          <a:spcPts val="0"/>
                        </a:spcAft>
                        <a:buClrTx/>
                        <a:buSzTx/>
                        <a:buFontTx/>
                        <a:buNone/>
                        <a:tabLst/>
                        <a:defRPr/>
                      </a:pPr>
                      <a:r>
                        <a:rPr lang="ja-JP" altLang="ja-JP" sz="1200" kern="0" dirty="0" smtClean="0">
                          <a:solidFill>
                            <a:schemeClr val="tx1"/>
                          </a:solidFill>
                          <a:effectLst/>
                          <a:latin typeface="HGPｺﾞｼｯｸE" pitchFamily="50" charset="-128"/>
                          <a:ea typeface="HGPｺﾞｼｯｸE" pitchFamily="50" charset="-128"/>
                        </a:rPr>
                        <a:t>―</a:t>
                      </a:r>
                      <a:endParaRPr lang="ja-JP" altLang="ja-JP" sz="1200" kern="100" dirty="0" smtClean="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70A97"/>
                      </a:solidFill>
                      <a:prstDash val="solid"/>
                      <a:round/>
                      <a:headEnd type="none" w="med" len="med"/>
                      <a:tailEnd type="none" w="med" len="med"/>
                    </a:lnB>
                    <a:noFill/>
                  </a:tcPr>
                </a:tc>
                <a:tc>
                  <a:txBody>
                    <a:bodyPr/>
                    <a:lstStyle/>
                    <a:p>
                      <a:pPr algn="ctr" fontAlgn="ctr">
                        <a:lnSpc>
                          <a:spcPts val="1200"/>
                        </a:lnSpc>
                      </a:pPr>
                      <a:r>
                        <a:rPr lang="ja-JP" altLang="ja-JP" sz="1200" kern="0" dirty="0" smtClean="0">
                          <a:solidFill>
                            <a:schemeClr val="tx1"/>
                          </a:solidFill>
                          <a:effectLst/>
                          <a:latin typeface="HGPｺﾞｼｯｸE" pitchFamily="50" charset="-128"/>
                          <a:ea typeface="HGPｺﾞｼｯｸE" pitchFamily="50" charset="-128"/>
                        </a:rPr>
                        <a:t>―</a:t>
                      </a:r>
                      <a:endParaRPr lang="ja-JP" alt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70A97"/>
                      </a:solidFill>
                      <a:prstDash val="solid"/>
                      <a:round/>
                      <a:headEnd type="none" w="med" len="med"/>
                      <a:tailEnd type="none" w="med" len="med"/>
                    </a:lnB>
                  </a:tcPr>
                </a:tc>
                <a:tc>
                  <a:txBody>
                    <a:bodyPr/>
                    <a:lstStyle/>
                    <a:p>
                      <a:pPr algn="ctr" fontAlgn="ctr">
                        <a:lnSpc>
                          <a:spcPts val="1200"/>
                        </a:lnSpc>
                      </a:pPr>
                      <a:r>
                        <a:rPr lang="ja-JP" altLang="ja-JP" sz="1200" kern="0" dirty="0" smtClean="0">
                          <a:solidFill>
                            <a:schemeClr val="tx1"/>
                          </a:solidFill>
                          <a:effectLst/>
                          <a:latin typeface="HGPｺﾞｼｯｸE" pitchFamily="50" charset="-128"/>
                          <a:ea typeface="HGPｺﾞｼｯｸE" pitchFamily="50" charset="-128"/>
                        </a:rPr>
                        <a:t>―</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70A97"/>
                      </a:solidFill>
                      <a:prstDash val="solid"/>
                      <a:round/>
                      <a:headEnd type="none" w="med" len="med"/>
                      <a:tailEnd type="none" w="med" len="med"/>
                    </a:lnB>
                  </a:tcPr>
                </a:tc>
                <a:tc>
                  <a:txBody>
                    <a:bodyPr/>
                    <a:lstStyle/>
                    <a:p>
                      <a:pPr marL="0" marR="0" indent="0" algn="ctr" defTabSz="914400" rtl="0" eaLnBrk="1" fontAlgn="ctr" latinLnBrk="0" hangingPunct="1">
                        <a:lnSpc>
                          <a:spcPts val="1200"/>
                        </a:lnSpc>
                        <a:spcBef>
                          <a:spcPts val="0"/>
                        </a:spcBef>
                        <a:spcAft>
                          <a:spcPts val="0"/>
                        </a:spcAft>
                        <a:buClrTx/>
                        <a:buSzTx/>
                        <a:buFontTx/>
                        <a:buNone/>
                        <a:tabLst/>
                        <a:defRPr/>
                      </a:pPr>
                      <a:r>
                        <a:rPr lang="ja-JP" altLang="ja-JP" sz="1200" kern="0" dirty="0" smtClean="0">
                          <a:solidFill>
                            <a:schemeClr val="tx1"/>
                          </a:solidFill>
                          <a:effectLst/>
                          <a:latin typeface="HGPｺﾞｼｯｸE" pitchFamily="50" charset="-128"/>
                          <a:ea typeface="HGPｺﾞｼｯｸE" pitchFamily="50" charset="-128"/>
                        </a:rPr>
                        <a:t>―</a:t>
                      </a:r>
                      <a:endParaRPr lang="ja-JP" altLang="ja-JP" sz="1200" kern="100" dirty="0" smtClean="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70A97"/>
                      </a:solidFill>
                      <a:prstDash val="solid"/>
                      <a:round/>
                      <a:headEnd type="none" w="med" len="med"/>
                      <a:tailEnd type="none" w="med" len="med"/>
                    </a:lnB>
                  </a:tcPr>
                </a:tc>
              </a:tr>
              <a:tr h="368041">
                <a:tc>
                  <a:txBody>
                    <a:bodyPr/>
                    <a:lstStyle/>
                    <a:p>
                      <a:pPr algn="ctr" fontAlgn="ctr">
                        <a:lnSpc>
                          <a:spcPts val="1200"/>
                        </a:lnSpc>
                      </a:pPr>
                      <a:r>
                        <a:rPr lang="en-US" altLang="ja-JP" sz="1200" kern="100" dirty="0" smtClean="0">
                          <a:solidFill>
                            <a:schemeClr val="tx1"/>
                          </a:solidFill>
                          <a:effectLst/>
                          <a:latin typeface="HGPｺﾞｼｯｸE" pitchFamily="50" charset="-128"/>
                          <a:ea typeface="HGPｺﾞｼｯｸE" pitchFamily="50" charset="-128"/>
                        </a:rPr>
                        <a:t>8</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070A97"/>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ts val="1200"/>
                        </a:lnSpc>
                        <a:spcBef>
                          <a:spcPts val="0"/>
                        </a:spcBef>
                        <a:spcAft>
                          <a:spcPts val="0"/>
                        </a:spcAft>
                        <a:buClrTx/>
                        <a:buSzTx/>
                        <a:buFontTx/>
                        <a:buNone/>
                        <a:tabLst/>
                        <a:defRPr/>
                      </a:pPr>
                      <a:r>
                        <a:rPr lang="ja-JP" altLang="ja-JP" sz="1200" kern="0" dirty="0" smtClean="0">
                          <a:solidFill>
                            <a:schemeClr val="tx1"/>
                          </a:solidFill>
                          <a:effectLst/>
                          <a:latin typeface="HGPｺﾞｼｯｸE" pitchFamily="50" charset="-128"/>
                          <a:ea typeface="HGPｺﾞｼｯｸE" pitchFamily="50" charset="-128"/>
                        </a:rPr>
                        <a:t>―</a:t>
                      </a:r>
                      <a:endParaRPr lang="ja-JP" altLang="ja-JP" sz="1200" kern="100" dirty="0" smtClean="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070A97"/>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ts val="1200"/>
                        </a:lnSpc>
                        <a:spcBef>
                          <a:spcPts val="0"/>
                        </a:spcBef>
                        <a:spcAft>
                          <a:spcPts val="0"/>
                        </a:spcAft>
                        <a:buClrTx/>
                        <a:buSzTx/>
                        <a:buFontTx/>
                        <a:buNone/>
                        <a:tabLst/>
                        <a:defRPr/>
                      </a:pPr>
                      <a:r>
                        <a:rPr lang="ja-JP" altLang="ja-JP" sz="1200" kern="0" dirty="0" smtClean="0">
                          <a:solidFill>
                            <a:schemeClr val="tx1"/>
                          </a:solidFill>
                          <a:effectLst/>
                          <a:latin typeface="HGPｺﾞｼｯｸE" pitchFamily="50" charset="-128"/>
                          <a:ea typeface="HGPｺﾞｼｯｸE" pitchFamily="50" charset="-128"/>
                        </a:rPr>
                        <a:t>―</a:t>
                      </a:r>
                      <a:endParaRPr lang="ja-JP" altLang="ja-JP" sz="1200" kern="100" dirty="0" smtClean="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070A97"/>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ts val="1200"/>
                        </a:lnSpc>
                        <a:spcBef>
                          <a:spcPts val="0"/>
                        </a:spcBef>
                        <a:spcAft>
                          <a:spcPts val="0"/>
                        </a:spcAft>
                        <a:buClrTx/>
                        <a:buSzTx/>
                        <a:buFontTx/>
                        <a:buNone/>
                        <a:tabLst/>
                        <a:defRPr/>
                      </a:pPr>
                      <a:r>
                        <a:rPr lang="ja-JP" altLang="ja-JP" sz="1200" kern="0" dirty="0" smtClean="0">
                          <a:solidFill>
                            <a:schemeClr val="tx1"/>
                          </a:solidFill>
                          <a:effectLst/>
                          <a:latin typeface="HGPｺﾞｼｯｸE" pitchFamily="50" charset="-128"/>
                          <a:ea typeface="HGPｺﾞｼｯｸE" pitchFamily="50" charset="-128"/>
                        </a:rPr>
                        <a:t>―</a:t>
                      </a:r>
                      <a:endParaRPr lang="ja-JP" altLang="ja-JP" sz="1200" kern="100" dirty="0" smtClean="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070A97"/>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ts val="1200"/>
                        </a:lnSpc>
                        <a:spcBef>
                          <a:spcPts val="0"/>
                        </a:spcBef>
                        <a:spcAft>
                          <a:spcPts val="0"/>
                        </a:spcAft>
                        <a:buClrTx/>
                        <a:buSzTx/>
                        <a:buFontTx/>
                        <a:buNone/>
                        <a:tabLst/>
                        <a:defRPr/>
                      </a:pPr>
                      <a:r>
                        <a:rPr lang="ja-JP" altLang="ja-JP" sz="1200" kern="0" dirty="0" smtClean="0">
                          <a:solidFill>
                            <a:schemeClr val="tx1"/>
                          </a:solidFill>
                          <a:effectLst/>
                          <a:latin typeface="HGPｺﾞｼｯｸE" pitchFamily="50" charset="-128"/>
                          <a:ea typeface="HGPｺﾞｼｯｸE" pitchFamily="50" charset="-128"/>
                        </a:rPr>
                        <a:t>―</a:t>
                      </a:r>
                      <a:endParaRPr lang="ja-JP" altLang="ja-JP" sz="1200" kern="100" dirty="0" smtClean="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070A97"/>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ts val="1200"/>
                        </a:lnSpc>
                        <a:spcBef>
                          <a:spcPts val="0"/>
                        </a:spcBef>
                        <a:spcAft>
                          <a:spcPts val="0"/>
                        </a:spcAft>
                        <a:buClrTx/>
                        <a:buSzTx/>
                        <a:buFontTx/>
                        <a:buNone/>
                        <a:tabLst/>
                        <a:defRPr/>
                      </a:pPr>
                      <a:r>
                        <a:rPr lang="ja-JP" altLang="en-US" sz="1200" kern="0" dirty="0" smtClean="0">
                          <a:solidFill>
                            <a:schemeClr val="bg1"/>
                          </a:solidFill>
                          <a:effectLst/>
                          <a:latin typeface="HGPｺﾞｼｯｸE" pitchFamily="50" charset="-128"/>
                          <a:ea typeface="HGPｺﾞｼｯｸE" pitchFamily="50" charset="-128"/>
                        </a:rPr>
                        <a:t>大阪府</a:t>
                      </a:r>
                    </a:p>
                    <a:p>
                      <a:pPr marL="0" marR="0" indent="0" algn="ctr" defTabSz="914400" rtl="0" eaLnBrk="1" fontAlgn="ctr" latinLnBrk="0" hangingPunct="1">
                        <a:lnSpc>
                          <a:spcPts val="1200"/>
                        </a:lnSpc>
                        <a:spcBef>
                          <a:spcPts val="0"/>
                        </a:spcBef>
                        <a:spcAft>
                          <a:spcPts val="0"/>
                        </a:spcAft>
                        <a:buClrTx/>
                        <a:buSzTx/>
                        <a:buFontTx/>
                        <a:buNone/>
                        <a:tabLst/>
                        <a:defRPr/>
                      </a:pPr>
                      <a:r>
                        <a:rPr lang="ja-JP" altLang="en-US" sz="1200" kern="0" dirty="0" smtClean="0">
                          <a:solidFill>
                            <a:schemeClr val="bg1"/>
                          </a:solidFill>
                          <a:effectLst/>
                          <a:latin typeface="HGPｺﾞｼｯｸE" pitchFamily="50" charset="-128"/>
                          <a:ea typeface="HGPｺﾞｼｯｸE" pitchFamily="50" charset="-128"/>
                        </a:rPr>
                        <a:t>（</a:t>
                      </a:r>
                      <a:r>
                        <a:rPr lang="en-US" altLang="ja-JP" sz="1200" kern="0" dirty="0" smtClean="0">
                          <a:solidFill>
                            <a:schemeClr val="bg1"/>
                          </a:solidFill>
                          <a:effectLst/>
                          <a:latin typeface="HGPｺﾞｼｯｸE" pitchFamily="50" charset="-128"/>
                          <a:ea typeface="HGPｺﾞｼｯｸE" pitchFamily="50" charset="-128"/>
                        </a:rPr>
                        <a:t>315</a:t>
                      </a:r>
                      <a:r>
                        <a:rPr lang="ja-JP" altLang="en-US" sz="1200" kern="0" dirty="0" smtClean="0">
                          <a:solidFill>
                            <a:schemeClr val="bg1"/>
                          </a:solidFill>
                          <a:effectLst/>
                          <a:latin typeface="HGPｺﾞｼｯｸE" pitchFamily="50" charset="-128"/>
                          <a:ea typeface="HGPｺﾞｼｯｸE" pitchFamily="50" charset="-128"/>
                        </a:rPr>
                        <a:t>万円）</a:t>
                      </a: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070A97"/>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070A97"/>
                    </a:solidFill>
                  </a:tcPr>
                </a:tc>
                <a:tc>
                  <a:txBody>
                    <a:bodyPr/>
                    <a:lstStyle/>
                    <a:p>
                      <a:pPr marL="0" marR="0" indent="0" algn="ctr" defTabSz="914400" rtl="0" eaLnBrk="1" fontAlgn="ctr" latinLnBrk="0" hangingPunct="1">
                        <a:lnSpc>
                          <a:spcPts val="1200"/>
                        </a:lnSpc>
                        <a:spcBef>
                          <a:spcPts val="0"/>
                        </a:spcBef>
                        <a:spcAft>
                          <a:spcPts val="0"/>
                        </a:spcAft>
                        <a:buClrTx/>
                        <a:buSzTx/>
                        <a:buFontTx/>
                        <a:buNone/>
                        <a:tabLst/>
                        <a:defRPr/>
                      </a:pPr>
                      <a:r>
                        <a:rPr lang="ja-JP" altLang="ja-JP" sz="1200" kern="0" dirty="0" smtClean="0">
                          <a:solidFill>
                            <a:schemeClr val="tx1"/>
                          </a:solidFill>
                          <a:effectLst/>
                          <a:latin typeface="HGPｺﾞｼｯｸE" pitchFamily="50" charset="-128"/>
                          <a:ea typeface="HGPｺﾞｼｯｸE" pitchFamily="50" charset="-128"/>
                        </a:rPr>
                        <a:t>―</a:t>
                      </a:r>
                      <a:endParaRPr lang="ja-JP" altLang="ja-JP" sz="1200" kern="100" dirty="0" smtClean="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070A97"/>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fontAlgn="ctr">
                        <a:lnSpc>
                          <a:spcPts val="1200"/>
                        </a:lnSpc>
                      </a:pPr>
                      <a:r>
                        <a:rPr lang="ja-JP" altLang="ja-JP" sz="1200" kern="0" dirty="0" smtClean="0">
                          <a:solidFill>
                            <a:schemeClr val="tx1"/>
                          </a:solidFill>
                          <a:effectLst/>
                          <a:latin typeface="HGPｺﾞｼｯｸE" pitchFamily="50" charset="-128"/>
                          <a:ea typeface="HGPｺﾞｼｯｸE" pitchFamily="50" charset="-128"/>
                        </a:rPr>
                        <a:t>―</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070A97"/>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ts val="1200"/>
                        </a:lnSpc>
                        <a:spcBef>
                          <a:spcPts val="0"/>
                        </a:spcBef>
                        <a:spcAft>
                          <a:spcPts val="0"/>
                        </a:spcAft>
                        <a:buClrTx/>
                        <a:buSzTx/>
                        <a:buFontTx/>
                        <a:buNone/>
                        <a:tabLst/>
                        <a:defRPr/>
                      </a:pPr>
                      <a:r>
                        <a:rPr lang="ja-JP" altLang="ja-JP" sz="1200" kern="0" dirty="0" smtClean="0">
                          <a:solidFill>
                            <a:schemeClr val="tx1"/>
                          </a:solidFill>
                          <a:effectLst/>
                          <a:latin typeface="HGPｺﾞｼｯｸE" pitchFamily="50" charset="-128"/>
                          <a:ea typeface="HGPｺﾞｼｯｸE" pitchFamily="50" charset="-128"/>
                        </a:rPr>
                        <a:t>―</a:t>
                      </a:r>
                      <a:endParaRPr lang="ja-JP" altLang="ja-JP" sz="1200" kern="100" dirty="0" smtClean="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070A97"/>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368041">
                <a:tc>
                  <a:txBody>
                    <a:bodyPr/>
                    <a:lstStyle/>
                    <a:p>
                      <a:pPr algn="ctr" fontAlgn="ctr">
                        <a:lnSpc>
                          <a:spcPts val="1200"/>
                        </a:lnSpc>
                      </a:pPr>
                      <a:r>
                        <a:rPr lang="en-US" altLang="ja-JP" sz="1200" kern="100" dirty="0" smtClean="0">
                          <a:solidFill>
                            <a:schemeClr val="tx1"/>
                          </a:solidFill>
                          <a:effectLst/>
                          <a:latin typeface="HGPｺﾞｼｯｸE" pitchFamily="50" charset="-128"/>
                          <a:ea typeface="HGPｺﾞｼｯｸE" pitchFamily="50" charset="-128"/>
                        </a:rPr>
                        <a:t>10</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ts val="1200"/>
                        </a:lnSpc>
                        <a:spcBef>
                          <a:spcPts val="0"/>
                        </a:spcBef>
                        <a:spcAft>
                          <a:spcPts val="0"/>
                        </a:spcAft>
                        <a:buClrTx/>
                        <a:buSzTx/>
                        <a:buFontTx/>
                        <a:buNone/>
                        <a:tabLst/>
                        <a:defRPr/>
                      </a:pPr>
                      <a:r>
                        <a:rPr lang="ja-JP" altLang="ja-JP" sz="1200" kern="0" dirty="0" smtClean="0">
                          <a:solidFill>
                            <a:schemeClr val="tx1"/>
                          </a:solidFill>
                          <a:effectLst/>
                          <a:latin typeface="HGPｺﾞｼｯｸE" pitchFamily="50" charset="-128"/>
                          <a:ea typeface="HGPｺﾞｼｯｸE" pitchFamily="50" charset="-128"/>
                        </a:rPr>
                        <a:t>―</a:t>
                      </a:r>
                      <a:endParaRPr lang="ja-JP" altLang="ja-JP" sz="1200" kern="100" dirty="0" smtClean="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ts val="1200"/>
                        </a:lnSpc>
                        <a:spcBef>
                          <a:spcPts val="0"/>
                        </a:spcBef>
                        <a:spcAft>
                          <a:spcPts val="0"/>
                        </a:spcAft>
                        <a:buClrTx/>
                        <a:buSzTx/>
                        <a:buFontTx/>
                        <a:buNone/>
                        <a:tabLst/>
                        <a:defRPr/>
                      </a:pPr>
                      <a:r>
                        <a:rPr lang="ja-JP" altLang="ja-JP" sz="1200" kern="0" dirty="0" smtClean="0">
                          <a:solidFill>
                            <a:schemeClr val="tx1"/>
                          </a:solidFill>
                          <a:effectLst/>
                          <a:latin typeface="HGPｺﾞｼｯｸE" pitchFamily="50" charset="-128"/>
                          <a:ea typeface="HGPｺﾞｼｯｸE" pitchFamily="50" charset="-128"/>
                        </a:rPr>
                        <a:t>―</a:t>
                      </a:r>
                      <a:endParaRPr lang="ja-JP" altLang="ja-JP" sz="1200" kern="100" dirty="0" smtClean="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ts val="1200"/>
                        </a:lnSpc>
                        <a:spcBef>
                          <a:spcPts val="0"/>
                        </a:spcBef>
                        <a:spcAft>
                          <a:spcPts val="0"/>
                        </a:spcAft>
                        <a:buClrTx/>
                        <a:buSzTx/>
                        <a:buFontTx/>
                        <a:buNone/>
                        <a:tabLst/>
                        <a:defRPr/>
                      </a:pPr>
                      <a:r>
                        <a:rPr lang="ja-JP" altLang="ja-JP" sz="1200" kern="0" dirty="0" smtClean="0">
                          <a:solidFill>
                            <a:schemeClr val="tx1"/>
                          </a:solidFill>
                          <a:effectLst/>
                          <a:latin typeface="HGPｺﾞｼｯｸE" pitchFamily="50" charset="-128"/>
                          <a:ea typeface="HGPｺﾞｼｯｸE" pitchFamily="50" charset="-128"/>
                        </a:rPr>
                        <a:t>―</a:t>
                      </a:r>
                      <a:endParaRPr lang="ja-JP" altLang="ja-JP" sz="1200" kern="100" dirty="0" smtClean="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ts val="1200"/>
                        </a:lnSpc>
                        <a:spcBef>
                          <a:spcPts val="0"/>
                        </a:spcBef>
                        <a:spcAft>
                          <a:spcPts val="0"/>
                        </a:spcAft>
                        <a:buClrTx/>
                        <a:buSzTx/>
                        <a:buFontTx/>
                        <a:buNone/>
                        <a:tabLst/>
                        <a:defRPr/>
                      </a:pPr>
                      <a:r>
                        <a:rPr lang="ja-JP" altLang="ja-JP" sz="1200" kern="0" dirty="0" smtClean="0">
                          <a:solidFill>
                            <a:schemeClr val="tx1"/>
                          </a:solidFill>
                          <a:effectLst/>
                          <a:latin typeface="HGPｺﾞｼｯｸE" pitchFamily="50" charset="-128"/>
                          <a:ea typeface="HGPｺﾞｼｯｸE" pitchFamily="50" charset="-128"/>
                        </a:rPr>
                        <a:t>―</a:t>
                      </a:r>
                      <a:endParaRPr lang="ja-JP" altLang="ja-JP" sz="1200" kern="100" dirty="0" smtClean="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ts val="1200"/>
                        </a:lnSpc>
                        <a:spcBef>
                          <a:spcPts val="0"/>
                        </a:spcBef>
                        <a:spcAft>
                          <a:spcPts val="0"/>
                        </a:spcAft>
                        <a:buClrTx/>
                        <a:buSzTx/>
                        <a:buFontTx/>
                        <a:buNone/>
                        <a:tabLst/>
                        <a:defRPr/>
                      </a:pPr>
                      <a:r>
                        <a:rPr lang="ja-JP" altLang="ja-JP" sz="1200" kern="0" dirty="0" smtClean="0">
                          <a:solidFill>
                            <a:schemeClr val="tx1"/>
                          </a:solidFill>
                          <a:effectLst/>
                          <a:latin typeface="HGPｺﾞｼｯｸE" pitchFamily="50" charset="-128"/>
                          <a:ea typeface="HGPｺﾞｼｯｸE" pitchFamily="50" charset="-128"/>
                        </a:rPr>
                        <a:t>―</a:t>
                      </a:r>
                      <a:endParaRPr lang="ja-JP" altLang="ja-JP" sz="1200" kern="100" dirty="0" smtClean="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noFill/>
                  </a:tcPr>
                </a:tc>
                <a:tc>
                  <a:txBody>
                    <a:bodyPr/>
                    <a:lstStyle/>
                    <a:p>
                      <a:pPr marL="0" marR="0" indent="0" algn="ctr" defTabSz="914400" rtl="0" eaLnBrk="1" fontAlgn="ctr" latinLnBrk="0" hangingPunct="1">
                        <a:lnSpc>
                          <a:spcPts val="1200"/>
                        </a:lnSpc>
                        <a:spcBef>
                          <a:spcPts val="0"/>
                        </a:spcBef>
                        <a:spcAft>
                          <a:spcPts val="0"/>
                        </a:spcAft>
                        <a:buClrTx/>
                        <a:buSzTx/>
                        <a:buFontTx/>
                        <a:buNone/>
                        <a:tabLst/>
                        <a:defRPr/>
                      </a:pPr>
                      <a:r>
                        <a:rPr lang="ja-JP" altLang="ja-JP" sz="1200" kern="0" dirty="0" smtClean="0">
                          <a:solidFill>
                            <a:schemeClr val="tx1"/>
                          </a:solidFill>
                          <a:effectLst/>
                          <a:latin typeface="HGPｺﾞｼｯｸE" pitchFamily="50" charset="-128"/>
                          <a:ea typeface="HGPｺﾞｼｯｸE" pitchFamily="50" charset="-128"/>
                        </a:rPr>
                        <a:t>―</a:t>
                      </a:r>
                      <a:endParaRPr lang="ja-JP" altLang="ja-JP" sz="1200" kern="100" dirty="0" smtClean="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fontAlgn="ctr">
                        <a:lnSpc>
                          <a:spcPts val="1200"/>
                        </a:lnSpc>
                      </a:pPr>
                      <a:r>
                        <a:rPr lang="ja-JP" altLang="en-US" sz="1200" kern="0" dirty="0" smtClean="0">
                          <a:solidFill>
                            <a:schemeClr val="bg1"/>
                          </a:solidFill>
                          <a:effectLst/>
                          <a:latin typeface="HGPｺﾞｼｯｸE" pitchFamily="50" charset="-128"/>
                          <a:ea typeface="HGPｺﾞｼｯｸE" pitchFamily="50" charset="-128"/>
                        </a:rPr>
                        <a:t>大阪府</a:t>
                      </a:r>
                      <a:endParaRPr lang="en-US" altLang="ja-JP" sz="1200" kern="0" dirty="0" smtClean="0">
                        <a:solidFill>
                          <a:schemeClr val="bg1"/>
                        </a:solidFill>
                        <a:effectLst/>
                        <a:latin typeface="HGPｺﾞｼｯｸE" pitchFamily="50" charset="-128"/>
                        <a:ea typeface="HGPｺﾞｼｯｸE" pitchFamily="50" charset="-128"/>
                      </a:endParaRPr>
                    </a:p>
                    <a:p>
                      <a:pPr algn="ctr" fontAlgn="ctr">
                        <a:lnSpc>
                          <a:spcPts val="1200"/>
                        </a:lnSpc>
                      </a:pPr>
                      <a:r>
                        <a:rPr lang="ja-JP" altLang="en-US" sz="1200" kern="0" dirty="0" smtClean="0">
                          <a:solidFill>
                            <a:schemeClr val="bg1"/>
                          </a:solidFill>
                          <a:effectLst/>
                          <a:latin typeface="HGPｺﾞｼｯｸE" pitchFamily="50" charset="-128"/>
                          <a:ea typeface="HGPｺﾞｼｯｸE" pitchFamily="50" charset="-128"/>
                        </a:rPr>
                        <a:t>（</a:t>
                      </a:r>
                      <a:r>
                        <a:rPr lang="en-US" altLang="ja-JP" sz="1200" kern="0" dirty="0" smtClean="0">
                          <a:solidFill>
                            <a:schemeClr val="bg1"/>
                          </a:solidFill>
                          <a:effectLst/>
                          <a:latin typeface="HGPｺﾞｼｯｸE" pitchFamily="50" charset="-128"/>
                          <a:ea typeface="HGPｺﾞｼｯｸE" pitchFamily="50" charset="-128"/>
                        </a:rPr>
                        <a:t>296</a:t>
                      </a:r>
                      <a:r>
                        <a:rPr lang="ja-JP" altLang="en-US" sz="1200" kern="0" dirty="0" smtClean="0">
                          <a:solidFill>
                            <a:schemeClr val="bg1"/>
                          </a:solidFill>
                          <a:effectLst/>
                          <a:latin typeface="HGPｺﾞｼｯｸE" pitchFamily="50" charset="-128"/>
                          <a:ea typeface="HGPｺﾞｼｯｸE" pitchFamily="50" charset="-128"/>
                        </a:rPr>
                        <a:t>万円）</a:t>
                      </a:r>
                      <a:endParaRPr lang="ja-JP" altLang="ja-JP" sz="1200" kern="100" dirty="0" smtClean="0">
                        <a:solidFill>
                          <a:schemeClr val="bg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070A97"/>
                    </a:solidFill>
                  </a:tcPr>
                </a:tc>
                <a:tc>
                  <a:txBody>
                    <a:bodyPr/>
                    <a:lstStyle/>
                    <a:p>
                      <a:pPr algn="ctr" fontAlgn="ctr">
                        <a:lnSpc>
                          <a:spcPts val="1200"/>
                        </a:lnSpc>
                      </a:pPr>
                      <a:r>
                        <a:rPr lang="ja-JP" altLang="en-US" sz="1200" kern="100" dirty="0" smtClean="0">
                          <a:solidFill>
                            <a:schemeClr val="bg1"/>
                          </a:solidFill>
                          <a:effectLst/>
                          <a:latin typeface="HGPｺﾞｼｯｸE" pitchFamily="50" charset="-128"/>
                          <a:ea typeface="HGPｺﾞｼｯｸE" pitchFamily="50" charset="-128"/>
                        </a:rPr>
                        <a:t>大阪府</a:t>
                      </a:r>
                      <a:endParaRPr lang="en-US" altLang="ja-JP" sz="1200" kern="100" dirty="0" smtClean="0">
                        <a:solidFill>
                          <a:schemeClr val="bg1"/>
                        </a:solidFill>
                        <a:effectLst/>
                        <a:latin typeface="HGPｺﾞｼｯｸE" pitchFamily="50" charset="-128"/>
                        <a:ea typeface="HGPｺﾞｼｯｸE" pitchFamily="50" charset="-128"/>
                      </a:endParaRPr>
                    </a:p>
                    <a:p>
                      <a:pPr algn="ctr" fontAlgn="ctr">
                        <a:lnSpc>
                          <a:spcPts val="1200"/>
                        </a:lnSpc>
                      </a:pPr>
                      <a:r>
                        <a:rPr lang="ja-JP" altLang="en-US" sz="1200" kern="100" dirty="0" smtClean="0">
                          <a:solidFill>
                            <a:schemeClr val="bg1"/>
                          </a:solidFill>
                          <a:effectLst/>
                          <a:latin typeface="HGPｺﾞｼｯｸE" pitchFamily="50" charset="-128"/>
                          <a:ea typeface="HGPｺﾞｼｯｸE" pitchFamily="50" charset="-128"/>
                        </a:rPr>
                        <a:t>（</a:t>
                      </a:r>
                      <a:r>
                        <a:rPr lang="en-US" altLang="ja-JP" sz="1200" kern="100" dirty="0" smtClean="0">
                          <a:solidFill>
                            <a:schemeClr val="bg1"/>
                          </a:solidFill>
                          <a:effectLst/>
                          <a:latin typeface="HGPｺﾞｼｯｸE" pitchFamily="50" charset="-128"/>
                          <a:ea typeface="HGPｺﾞｼｯｸE" pitchFamily="50" charset="-128"/>
                        </a:rPr>
                        <a:t>294</a:t>
                      </a:r>
                      <a:r>
                        <a:rPr lang="ja-JP" altLang="en-US" sz="1200" kern="100" dirty="0" smtClean="0">
                          <a:solidFill>
                            <a:schemeClr val="bg1"/>
                          </a:solidFill>
                          <a:effectLst/>
                          <a:latin typeface="HGPｺﾞｼｯｸE" pitchFamily="50" charset="-128"/>
                          <a:ea typeface="HGPｺﾞｼｯｸE" pitchFamily="50" charset="-128"/>
                        </a:rPr>
                        <a:t>万円）</a:t>
                      </a:r>
                      <a:endParaRPr lang="ja-JP" altLang="ja-JP" sz="1200" kern="100" dirty="0" smtClean="0">
                        <a:solidFill>
                          <a:schemeClr val="bg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070A97"/>
                    </a:solidFill>
                  </a:tcPr>
                </a:tc>
              </a:tr>
              <a:tr h="368041">
                <a:tc>
                  <a:txBody>
                    <a:bodyPr/>
                    <a:lstStyle/>
                    <a:p>
                      <a:pPr algn="ctr" fontAlgn="ctr">
                        <a:lnSpc>
                          <a:spcPts val="1200"/>
                        </a:lnSpc>
                      </a:pPr>
                      <a:r>
                        <a:rPr lang="en-US" altLang="ja-JP" sz="1200" kern="1200" dirty="0" smtClean="0">
                          <a:solidFill>
                            <a:schemeClr val="tx1"/>
                          </a:solidFill>
                          <a:effectLst/>
                          <a:latin typeface="HGPｺﾞｼｯｸE" pitchFamily="50" charset="-128"/>
                          <a:ea typeface="HGPｺﾞｼｯｸE" pitchFamily="50" charset="-128"/>
                        </a:rPr>
                        <a:t>12</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pPr>
                      <a:r>
                        <a:rPr lang="ja-JP" sz="1200" kern="0" dirty="0">
                          <a:solidFill>
                            <a:schemeClr val="tx1"/>
                          </a:solidFill>
                          <a:effectLst/>
                          <a:latin typeface="HGPｺﾞｼｯｸE" pitchFamily="50" charset="-128"/>
                          <a:ea typeface="HGPｺﾞｼｯｸE" pitchFamily="50" charset="-128"/>
                        </a:rPr>
                        <a:t>―</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pPr>
                      <a:r>
                        <a:rPr lang="ja-JP" sz="1200" kern="0" dirty="0">
                          <a:solidFill>
                            <a:schemeClr val="tx1"/>
                          </a:solidFill>
                          <a:effectLst/>
                          <a:latin typeface="HGPｺﾞｼｯｸE" pitchFamily="50" charset="-128"/>
                          <a:ea typeface="HGPｺﾞｼｯｸE" pitchFamily="50" charset="-128"/>
                        </a:rPr>
                        <a:t>―</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pPr>
                      <a:r>
                        <a:rPr lang="ja-JP" sz="1200" kern="0" dirty="0">
                          <a:solidFill>
                            <a:schemeClr val="tx1"/>
                          </a:solidFill>
                          <a:effectLst/>
                          <a:latin typeface="HGPｺﾞｼｯｸE" pitchFamily="50" charset="-128"/>
                          <a:ea typeface="HGPｺﾞｼｯｸE" pitchFamily="50" charset="-128"/>
                        </a:rPr>
                        <a:t>―</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pPr>
                      <a:r>
                        <a:rPr lang="ja-JP" sz="1200" kern="0" dirty="0">
                          <a:solidFill>
                            <a:schemeClr val="tx1"/>
                          </a:solidFill>
                          <a:effectLst/>
                          <a:latin typeface="HGPｺﾞｼｯｸE" pitchFamily="50" charset="-128"/>
                          <a:ea typeface="HGPｺﾞｼｯｸE" pitchFamily="50" charset="-128"/>
                        </a:rPr>
                        <a:t>―</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pPr>
                      <a:r>
                        <a:rPr lang="ja-JP" altLang="en-US" sz="1200" kern="100" dirty="0" smtClean="0">
                          <a:solidFill>
                            <a:schemeClr val="tx1"/>
                          </a:solidFill>
                          <a:effectLst/>
                          <a:latin typeface="HGPｺﾞｼｯｸE" pitchFamily="50" charset="-128"/>
                          <a:ea typeface="HGPｺﾞｼｯｸE" pitchFamily="50" charset="-128"/>
                        </a:rPr>
                        <a:t>ー</a:t>
                      </a:r>
                      <a:endParaRPr lang="ja-JP" sz="12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marL="0" marR="0" indent="0" algn="ctr" defTabSz="914400" rtl="0" eaLnBrk="1" fontAlgn="ctr" latinLnBrk="0" hangingPunct="1">
                        <a:lnSpc>
                          <a:spcPts val="1200"/>
                        </a:lnSpc>
                        <a:spcBef>
                          <a:spcPts val="0"/>
                        </a:spcBef>
                        <a:spcAft>
                          <a:spcPts val="0"/>
                        </a:spcAft>
                        <a:buClrTx/>
                        <a:buSzTx/>
                        <a:buFontTx/>
                        <a:buNone/>
                        <a:tabLst/>
                        <a:defRPr/>
                      </a:pPr>
                      <a:r>
                        <a:rPr lang="ja-JP" altLang="en-US" sz="1200" kern="0" dirty="0" smtClean="0">
                          <a:solidFill>
                            <a:schemeClr val="bg1"/>
                          </a:solidFill>
                          <a:effectLst/>
                          <a:latin typeface="HGPｺﾞｼｯｸE" pitchFamily="50" charset="-128"/>
                          <a:ea typeface="HGPｺﾞｼｯｸE" pitchFamily="50" charset="-128"/>
                        </a:rPr>
                        <a:t>大阪府</a:t>
                      </a:r>
                      <a:endParaRPr lang="en-US" altLang="ja-JP" sz="1200" kern="0" dirty="0" smtClean="0">
                        <a:solidFill>
                          <a:schemeClr val="bg1"/>
                        </a:solidFill>
                        <a:effectLst/>
                        <a:latin typeface="HGPｺﾞｼｯｸE" pitchFamily="50" charset="-128"/>
                        <a:ea typeface="HGPｺﾞｼｯｸE" pitchFamily="50" charset="-128"/>
                      </a:endParaRPr>
                    </a:p>
                    <a:p>
                      <a:pPr marL="0" marR="0" indent="0" algn="ctr" defTabSz="914400" rtl="0" eaLnBrk="1" fontAlgn="ctr" latinLnBrk="0" hangingPunct="1">
                        <a:lnSpc>
                          <a:spcPts val="1200"/>
                        </a:lnSpc>
                        <a:spcBef>
                          <a:spcPts val="0"/>
                        </a:spcBef>
                        <a:spcAft>
                          <a:spcPts val="0"/>
                        </a:spcAft>
                        <a:buClrTx/>
                        <a:buSzTx/>
                        <a:buFontTx/>
                        <a:buNone/>
                        <a:tabLst/>
                        <a:defRPr/>
                      </a:pPr>
                      <a:r>
                        <a:rPr lang="ja-JP" altLang="en-US" sz="1200" kern="0" dirty="0" smtClean="0">
                          <a:solidFill>
                            <a:schemeClr val="bg1"/>
                          </a:solidFill>
                          <a:effectLst/>
                          <a:latin typeface="HGPｺﾞｼｯｸE" pitchFamily="50" charset="-128"/>
                          <a:ea typeface="HGPｺﾞｼｯｸE" pitchFamily="50" charset="-128"/>
                        </a:rPr>
                        <a:t>（</a:t>
                      </a:r>
                      <a:r>
                        <a:rPr lang="en-US" altLang="ja-JP" sz="1200" kern="0" dirty="0" smtClean="0">
                          <a:solidFill>
                            <a:schemeClr val="bg1"/>
                          </a:solidFill>
                          <a:effectLst/>
                          <a:latin typeface="HGPｺﾞｼｯｸE" pitchFamily="50" charset="-128"/>
                          <a:ea typeface="HGPｺﾞｼｯｸE" pitchFamily="50" charset="-128"/>
                        </a:rPr>
                        <a:t>291</a:t>
                      </a:r>
                      <a:r>
                        <a:rPr lang="ja-JP" altLang="en-US" sz="1200" kern="0" dirty="0" smtClean="0">
                          <a:solidFill>
                            <a:schemeClr val="bg1"/>
                          </a:solidFill>
                          <a:effectLst/>
                          <a:latin typeface="HGPｺﾞｼｯｸE" pitchFamily="50" charset="-128"/>
                          <a:ea typeface="HGPｺﾞｼｯｸE" pitchFamily="50" charset="-128"/>
                        </a:rPr>
                        <a:t>万円）</a:t>
                      </a:r>
                      <a:endParaRPr lang="ja-JP" altLang="ja-JP" sz="1200" kern="100" dirty="0" smtClean="0">
                        <a:solidFill>
                          <a:schemeClr val="bg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070A97"/>
                    </a:solidFill>
                  </a:tcPr>
                </a:tc>
                <a:tc>
                  <a:txBody>
                    <a:bodyPr/>
                    <a:lstStyle/>
                    <a:p>
                      <a:pPr marL="0" marR="0" indent="0" algn="ctr" defTabSz="914400" rtl="0" eaLnBrk="1" fontAlgn="ctr" latinLnBrk="0" hangingPunct="1">
                        <a:lnSpc>
                          <a:spcPts val="1200"/>
                        </a:lnSpc>
                        <a:spcBef>
                          <a:spcPts val="0"/>
                        </a:spcBef>
                        <a:spcAft>
                          <a:spcPts val="0"/>
                        </a:spcAft>
                        <a:buClrTx/>
                        <a:buSzTx/>
                        <a:buFontTx/>
                        <a:buNone/>
                        <a:tabLst/>
                        <a:defRPr/>
                      </a:pPr>
                      <a:r>
                        <a:rPr lang="ja-JP" altLang="ja-JP" sz="1200" kern="0" dirty="0" smtClean="0">
                          <a:solidFill>
                            <a:schemeClr val="tx1"/>
                          </a:solidFill>
                          <a:effectLst/>
                          <a:latin typeface="HGPｺﾞｼｯｸE" pitchFamily="50" charset="-128"/>
                          <a:ea typeface="HGPｺﾞｼｯｸE" pitchFamily="50" charset="-128"/>
                        </a:rPr>
                        <a:t>―</a:t>
                      </a:r>
                      <a:endParaRPr lang="ja-JP" altLang="ja-JP" sz="1200" kern="100" dirty="0" smtClean="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marL="0" marR="0" indent="0" algn="ctr" defTabSz="914400" rtl="0" eaLnBrk="1" fontAlgn="ctr" latinLnBrk="0" hangingPunct="1">
                        <a:lnSpc>
                          <a:spcPts val="1200"/>
                        </a:lnSpc>
                        <a:spcBef>
                          <a:spcPts val="0"/>
                        </a:spcBef>
                        <a:spcAft>
                          <a:spcPts val="0"/>
                        </a:spcAft>
                        <a:buClrTx/>
                        <a:buSzTx/>
                        <a:buFontTx/>
                        <a:buNone/>
                        <a:tabLst/>
                        <a:defRPr/>
                      </a:pPr>
                      <a:r>
                        <a:rPr lang="ja-JP" altLang="ja-JP" sz="1200" kern="0" dirty="0" smtClean="0">
                          <a:solidFill>
                            <a:schemeClr val="tx1"/>
                          </a:solidFill>
                          <a:effectLst/>
                          <a:latin typeface="HGPｺﾞｼｯｸE" pitchFamily="50" charset="-128"/>
                          <a:ea typeface="HGPｺﾞｼｯｸE" pitchFamily="50" charset="-128"/>
                        </a:rPr>
                        <a:t>―</a:t>
                      </a:r>
                      <a:endParaRPr lang="ja-JP" altLang="ja-JP" sz="1200" kern="100" dirty="0" smtClean="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r>
            </a:tbl>
          </a:graphicData>
        </a:graphic>
      </p:graphicFrame>
      <p:sp>
        <p:nvSpPr>
          <p:cNvPr id="2" name="テキスト ボックス 1"/>
          <p:cNvSpPr txBox="1"/>
          <p:nvPr/>
        </p:nvSpPr>
        <p:spPr>
          <a:xfrm>
            <a:off x="2795431" y="1393031"/>
            <a:ext cx="6385081" cy="307777"/>
          </a:xfrm>
          <a:prstGeom prst="rect">
            <a:avLst/>
          </a:prstGeom>
          <a:noFill/>
        </p:spPr>
        <p:txBody>
          <a:bodyPr wrap="none" rtlCol="0">
            <a:spAutoFit/>
          </a:bodyPr>
          <a:lstStyle/>
          <a:p>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企業所得、財産所得、雇用者報酬の合計で</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ある府民</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所得を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、府の</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人口で割ったもの</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2"/>
          <p:cNvSpPr>
            <a:spLocks noChangeArrowheads="1"/>
          </p:cNvSpPr>
          <p:nvPr/>
        </p:nvSpPr>
        <p:spPr bwMode="auto">
          <a:xfrm>
            <a:off x="316350" y="5117122"/>
            <a:ext cx="86481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indent="-177800">
              <a:lnSpc>
                <a:spcPts val="1200"/>
              </a:lnSpc>
            </a:pPr>
            <a:r>
              <a:rPr lang="ja-JP"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一人当たり雇用者報酬の推移</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（出典：内閣府県民経済計算</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S55</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H1</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68SNA</a:t>
            </a:r>
            <a:r>
              <a:rPr lang="ja-JP" altLang="en-US" sz="11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年基準。</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H2</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H7</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93SNA</a:t>
            </a:r>
            <a:r>
              <a:rPr lang="ja-JP" altLang="en-US" sz="11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年基準。</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H8</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H12</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93SNA</a:t>
            </a:r>
            <a:r>
              <a:rPr lang="ja-JP" altLang="en-US" sz="11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年基準。</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H13</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H24</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93SNA</a:t>
            </a:r>
            <a:r>
              <a:rPr lang="ja-JP" altLang="en-US" sz="11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年基準</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4049971948"/>
              </p:ext>
            </p:extLst>
          </p:nvPr>
        </p:nvGraphicFramePr>
        <p:xfrm>
          <a:off x="329994" y="5517232"/>
          <a:ext cx="8487712" cy="1269892"/>
        </p:xfrm>
        <a:graphic>
          <a:graphicData uri="http://schemas.openxmlformats.org/drawingml/2006/table">
            <a:tbl>
              <a:tblPr/>
              <a:tblGrid>
                <a:gridCol w="428080"/>
                <a:gridCol w="1007454"/>
                <a:gridCol w="1007454"/>
                <a:gridCol w="1007454"/>
                <a:gridCol w="1007454"/>
                <a:gridCol w="1007454"/>
                <a:gridCol w="1007454"/>
                <a:gridCol w="1007454"/>
                <a:gridCol w="1007454"/>
              </a:tblGrid>
              <a:tr h="168526">
                <a:tc>
                  <a:txBody>
                    <a:bodyPr/>
                    <a:lstStyle/>
                    <a:p>
                      <a:pPr algn="ctr">
                        <a:lnSpc>
                          <a:spcPts val="1200"/>
                        </a:lnSpc>
                        <a:spcAft>
                          <a:spcPts val="0"/>
                        </a:spcAft>
                      </a:pPr>
                      <a:r>
                        <a:rPr 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順位</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tc>
                  <a:txBody>
                    <a:bodyPr/>
                    <a:lstStyle/>
                    <a:p>
                      <a:pPr algn="ctr" fontAlgn="ctr">
                        <a:lnSpc>
                          <a:spcPts val="1200"/>
                        </a:lnSpc>
                        <a:spcAft>
                          <a:spcPts val="0"/>
                        </a:spcAft>
                      </a:pPr>
                      <a:r>
                        <a:rPr lang="en-US"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S60</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tc>
                  <a:txBody>
                    <a:bodyPr/>
                    <a:lstStyle/>
                    <a:p>
                      <a:pPr algn="ctr" fontAlgn="ctr">
                        <a:lnSpc>
                          <a:spcPts val="1200"/>
                        </a:lnSpc>
                        <a:spcAft>
                          <a:spcPts val="0"/>
                        </a:spcAft>
                      </a:pPr>
                      <a:r>
                        <a:rPr lang="en-US"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tc>
                  <a:txBody>
                    <a:bodyPr/>
                    <a:lstStyle/>
                    <a:p>
                      <a:pPr algn="ctr" fontAlgn="ctr">
                        <a:lnSpc>
                          <a:spcPts val="1200"/>
                        </a:lnSpc>
                        <a:spcAft>
                          <a:spcPts val="0"/>
                        </a:spcAft>
                      </a:pPr>
                      <a:r>
                        <a:rPr lang="en-US"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H7</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tc>
                  <a:txBody>
                    <a:bodyPr/>
                    <a:lstStyle/>
                    <a:p>
                      <a:pPr algn="ctr" fontAlgn="ctr">
                        <a:lnSpc>
                          <a:spcPts val="1200"/>
                        </a:lnSpc>
                        <a:spcAft>
                          <a:spcPts val="0"/>
                        </a:spcAft>
                      </a:pPr>
                      <a:r>
                        <a:rPr lang="en-US"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H12</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tc>
                  <a:txBody>
                    <a:bodyPr/>
                    <a:lstStyle/>
                    <a:p>
                      <a:pPr algn="ctr" fontAlgn="ctr">
                        <a:lnSpc>
                          <a:spcPts val="1200"/>
                        </a:lnSpc>
                        <a:spcAft>
                          <a:spcPts val="0"/>
                        </a:spcAft>
                      </a:pPr>
                      <a:r>
                        <a:rPr lang="en-US"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H17</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tc>
                  <a:txBody>
                    <a:bodyPr/>
                    <a:lstStyle/>
                    <a:p>
                      <a:pPr algn="ctr" fontAlgn="ctr">
                        <a:lnSpc>
                          <a:spcPts val="1200"/>
                        </a:lnSpc>
                        <a:spcAft>
                          <a:spcPts val="0"/>
                        </a:spcAft>
                      </a:pPr>
                      <a:r>
                        <a:rPr lang="en-US"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a:t>
                      </a:r>
                      <a:r>
                        <a:rPr lang="en-US" altLang="ja-JP"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tc>
                  <a:txBody>
                    <a:bodyPr/>
                    <a:lstStyle/>
                    <a:p>
                      <a:pPr algn="ctr" fontAlgn="ctr">
                        <a:lnSpc>
                          <a:spcPts val="1200"/>
                        </a:lnSpc>
                        <a:spcAft>
                          <a:spcPts val="0"/>
                        </a:spcAft>
                      </a:pP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H23</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tc>
                  <a:txBody>
                    <a:bodyPr/>
                    <a:lstStyle/>
                    <a:p>
                      <a:pPr algn="ctr" fontAlgn="ctr">
                        <a:lnSpc>
                          <a:spcPts val="1200"/>
                        </a:lnSpc>
                        <a:spcAft>
                          <a:spcPts val="0"/>
                        </a:spcAft>
                      </a:pP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H24</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tr>
              <a:tr h="365127">
                <a:tc>
                  <a:txBody>
                    <a:bodyPr/>
                    <a:lstStyle/>
                    <a:p>
                      <a:pPr algn="ctr" fontAlgn="ctr">
                        <a:lnSpc>
                          <a:spcPts val="1200"/>
                        </a:lnSpc>
                        <a:spcAft>
                          <a:spcPts val="0"/>
                        </a:spcAft>
                      </a:pPr>
                      <a:r>
                        <a:rPr lang="en-US"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spcAft>
                          <a:spcPts val="0"/>
                        </a:spcAft>
                      </a:pPr>
                      <a:r>
                        <a:rPr 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東京都</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200"/>
                        </a:lnSpc>
                        <a:spcAft>
                          <a:spcPts val="0"/>
                        </a:spcAft>
                      </a:pPr>
                      <a:r>
                        <a:rPr 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500</a:t>
                      </a:r>
                      <a:r>
                        <a:rPr 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spcAft>
                          <a:spcPts val="0"/>
                        </a:spcAft>
                      </a:pPr>
                      <a:r>
                        <a:rPr 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東京都</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200"/>
                        </a:lnSpc>
                        <a:spcAft>
                          <a:spcPts val="0"/>
                        </a:spcAft>
                      </a:pPr>
                      <a:r>
                        <a:rPr 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594</a:t>
                      </a:r>
                      <a:r>
                        <a:rPr 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spcAft>
                          <a:spcPts val="0"/>
                        </a:spcAft>
                      </a:pPr>
                      <a:r>
                        <a:rPr 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東京都</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200"/>
                        </a:lnSpc>
                        <a:spcAft>
                          <a:spcPts val="0"/>
                        </a:spcAft>
                      </a:pPr>
                      <a:r>
                        <a:rPr 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662</a:t>
                      </a:r>
                      <a:r>
                        <a:rPr 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spcAft>
                          <a:spcPts val="0"/>
                        </a:spcAft>
                      </a:pPr>
                      <a:r>
                        <a:rPr 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東京都</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200"/>
                        </a:lnSpc>
                        <a:spcAft>
                          <a:spcPts val="0"/>
                        </a:spcAft>
                      </a:pPr>
                      <a:r>
                        <a:rPr 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663</a:t>
                      </a:r>
                      <a:r>
                        <a:rPr 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spcAft>
                          <a:spcPts val="0"/>
                        </a:spcAft>
                      </a:pPr>
                      <a:r>
                        <a:rPr 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東京都</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200"/>
                        </a:lnSpc>
                        <a:spcAft>
                          <a:spcPts val="0"/>
                        </a:spcAft>
                      </a:pPr>
                      <a:r>
                        <a:rPr lang="ja-JP" sz="12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2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637</a:t>
                      </a:r>
                      <a:r>
                        <a:rPr lang="ja-JP" sz="12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spcAft>
                          <a:spcPts val="0"/>
                        </a:spcAft>
                      </a:pPr>
                      <a:r>
                        <a:rPr 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東京都</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200"/>
                        </a:lnSpc>
                        <a:spcAft>
                          <a:spcPts val="0"/>
                        </a:spcAft>
                      </a:pPr>
                      <a:r>
                        <a:rPr lang="ja-JP"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637</a:t>
                      </a:r>
                      <a:r>
                        <a:rPr lang="ja-JP"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spcAft>
                          <a:spcPts val="0"/>
                        </a:spcAft>
                      </a:pPr>
                      <a:r>
                        <a:rPr 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東京都</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200"/>
                        </a:lnSpc>
                        <a:spcAft>
                          <a:spcPts val="0"/>
                        </a:spcAft>
                      </a:pPr>
                      <a:r>
                        <a:rPr lang="ja-JP"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638</a:t>
                      </a:r>
                      <a:r>
                        <a:rPr lang="ja-JP"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東京都</a:t>
                      </a:r>
                      <a:endPar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200"/>
                        </a:lnSpc>
                        <a:spcAft>
                          <a:spcPts val="0"/>
                        </a:spcAft>
                      </a:pP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(633</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r>
              <a:tr h="371112">
                <a:tc>
                  <a:txBody>
                    <a:bodyPr/>
                    <a:lstStyle/>
                    <a:p>
                      <a:pPr algn="ctr" fontAlgn="ctr">
                        <a:lnSpc>
                          <a:spcPts val="1200"/>
                        </a:lnSpc>
                        <a:spcAft>
                          <a:spcPts val="0"/>
                        </a:spcAft>
                      </a:pPr>
                      <a:r>
                        <a:rPr lang="en-US"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spcAft>
                          <a:spcPts val="0"/>
                        </a:spcAft>
                      </a:pPr>
                      <a:r>
                        <a:rPr lang="ja-JP" sz="1200" kern="12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大阪府</a:t>
                      </a:r>
                      <a:endParaRPr lang="ja-JP" sz="12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200"/>
                        </a:lnSpc>
                        <a:spcAft>
                          <a:spcPts val="0"/>
                        </a:spcAft>
                      </a:pPr>
                      <a:r>
                        <a:rPr lang="ja-JP" sz="1200" kern="12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1200" kern="12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441</a:t>
                      </a:r>
                      <a:r>
                        <a:rPr lang="ja-JP" sz="1200" kern="12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ja-JP" sz="12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070A97"/>
                    </a:solidFill>
                  </a:tcPr>
                </a:tc>
                <a:tc>
                  <a:txBody>
                    <a:bodyPr/>
                    <a:lstStyle/>
                    <a:p>
                      <a:pPr algn="ctr" fontAlgn="ctr">
                        <a:lnSpc>
                          <a:spcPts val="1200"/>
                        </a:lnSpc>
                        <a:spcAft>
                          <a:spcPts val="0"/>
                        </a:spcAft>
                      </a:pPr>
                      <a:r>
                        <a:rPr 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千葉県</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200"/>
                        </a:lnSpc>
                        <a:spcAft>
                          <a:spcPts val="0"/>
                        </a:spcAft>
                      </a:pPr>
                      <a:r>
                        <a:rPr 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560</a:t>
                      </a:r>
                      <a:r>
                        <a:rPr 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spcAft>
                          <a:spcPts val="0"/>
                        </a:spcAft>
                      </a:pPr>
                      <a:r>
                        <a:rPr lang="ja-JP" sz="1200" kern="12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大阪府</a:t>
                      </a:r>
                      <a:endParaRPr lang="ja-JP" sz="12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200"/>
                        </a:lnSpc>
                        <a:spcAft>
                          <a:spcPts val="0"/>
                        </a:spcAft>
                      </a:pPr>
                      <a:r>
                        <a:rPr lang="ja-JP" sz="1200" kern="12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1200" kern="12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595</a:t>
                      </a:r>
                      <a:r>
                        <a:rPr lang="ja-JP" sz="1200" kern="12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ja-JP" sz="12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070A97"/>
                    </a:solidFill>
                  </a:tcPr>
                </a:tc>
                <a:tc>
                  <a:txBody>
                    <a:bodyPr/>
                    <a:lstStyle/>
                    <a:p>
                      <a:pPr algn="ctr" fontAlgn="ctr">
                        <a:lnSpc>
                          <a:spcPts val="1200"/>
                        </a:lnSpc>
                        <a:spcAft>
                          <a:spcPts val="0"/>
                        </a:spcAft>
                      </a:pPr>
                      <a:r>
                        <a:rPr lang="ja-JP" sz="1200" kern="12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大阪府</a:t>
                      </a:r>
                      <a:endParaRPr lang="ja-JP" sz="12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200"/>
                        </a:lnSpc>
                        <a:spcAft>
                          <a:spcPts val="0"/>
                        </a:spcAft>
                      </a:pPr>
                      <a:r>
                        <a:rPr lang="ja-JP" sz="1200" kern="12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1200" kern="12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611</a:t>
                      </a:r>
                      <a:r>
                        <a:rPr lang="ja-JP" sz="1200" kern="12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ja-JP" sz="12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070A97"/>
                    </a:solidFill>
                  </a:tcPr>
                </a:tc>
                <a:tc>
                  <a:txBody>
                    <a:bodyPr/>
                    <a:lstStyle/>
                    <a:p>
                      <a:pPr algn="ctr" fontAlgn="ctr">
                        <a:lnSpc>
                          <a:spcPts val="1200"/>
                        </a:lnSpc>
                        <a:spcAft>
                          <a:spcPts val="0"/>
                        </a:spcAft>
                      </a:pPr>
                      <a:r>
                        <a:rPr lang="ja-JP" sz="1200" kern="12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大阪府</a:t>
                      </a:r>
                      <a:endParaRPr lang="ja-JP" sz="12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200"/>
                        </a:lnSpc>
                        <a:spcAft>
                          <a:spcPts val="0"/>
                        </a:spcAft>
                      </a:pPr>
                      <a:r>
                        <a:rPr lang="ja-JP" sz="1200" kern="12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200" kern="12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543</a:t>
                      </a:r>
                      <a:r>
                        <a:rPr lang="ja-JP" sz="1200" kern="12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ja-JP" sz="1200" kern="12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070A97"/>
                    </a:solidFill>
                  </a:tcPr>
                </a:tc>
                <a:tc>
                  <a:txBody>
                    <a:bodyPr/>
                    <a:lstStyle/>
                    <a:p>
                      <a:pPr algn="ctr" fontAlgn="ctr">
                        <a:lnSpc>
                          <a:spcPts val="1200"/>
                        </a:lnSpc>
                        <a:spcAft>
                          <a:spcPts val="0"/>
                        </a:spcAft>
                      </a:pPr>
                      <a:r>
                        <a:rPr lang="ja-JP" sz="1200" kern="12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大阪府</a:t>
                      </a:r>
                      <a:endParaRPr lang="ja-JP" sz="12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200"/>
                        </a:lnSpc>
                        <a:spcAft>
                          <a:spcPts val="0"/>
                        </a:spcAft>
                      </a:pPr>
                      <a:r>
                        <a:rPr lang="ja-JP" sz="1200" kern="12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200" kern="12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527</a:t>
                      </a:r>
                      <a:r>
                        <a:rPr lang="ja-JP" sz="1200" kern="12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ja-JP" sz="1200" kern="12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070A97"/>
                    </a:solidFill>
                  </a:tcPr>
                </a:tc>
                <a:tc>
                  <a:txBody>
                    <a:bodyPr/>
                    <a:lstStyle/>
                    <a:p>
                      <a:pPr algn="ctr" fontAlgn="ctr">
                        <a:lnSpc>
                          <a:spcPts val="1200"/>
                        </a:lnSpc>
                        <a:spcAft>
                          <a:spcPts val="0"/>
                        </a:spcAft>
                      </a:pPr>
                      <a:r>
                        <a:rPr lang="ja-JP" sz="1200" kern="12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大阪府</a:t>
                      </a:r>
                      <a:endParaRPr lang="ja-JP" sz="12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200"/>
                        </a:lnSpc>
                        <a:spcAft>
                          <a:spcPts val="0"/>
                        </a:spcAft>
                      </a:pPr>
                      <a:r>
                        <a:rPr lang="ja-JP" sz="1200" kern="12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200" kern="12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527</a:t>
                      </a:r>
                      <a:r>
                        <a:rPr lang="ja-JP" sz="1200" kern="12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ja-JP" sz="1200" kern="12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070A97"/>
                    </a:solidFill>
                  </a:tcPr>
                </a:tc>
                <a:tc>
                  <a:txBody>
                    <a:bodyPr/>
                    <a:lstStyle/>
                    <a:p>
                      <a:pPr algn="ctr" fontAlgn="ctr">
                        <a:lnSpc>
                          <a:spcPts val="1200"/>
                        </a:lnSpc>
                        <a:spcAft>
                          <a:spcPts val="0"/>
                        </a:spcAft>
                      </a:pPr>
                      <a:r>
                        <a:rPr lang="ja-JP" altLang="en-US" sz="12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大阪府</a:t>
                      </a:r>
                      <a:endParaRPr lang="en-US" altLang="ja-JP" sz="12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200"/>
                        </a:lnSpc>
                        <a:spcAft>
                          <a:spcPts val="0"/>
                        </a:spcAft>
                      </a:pPr>
                      <a:r>
                        <a:rPr lang="ja-JP" altLang="en-US" sz="12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2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526</a:t>
                      </a:r>
                      <a:r>
                        <a:rPr lang="ja-JP" altLang="en-US" sz="12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ja-JP" sz="12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070A97"/>
                    </a:solidFill>
                  </a:tcPr>
                </a:tc>
              </a:tr>
              <a:tr h="365127">
                <a:tc>
                  <a:txBody>
                    <a:bodyPr/>
                    <a:lstStyle/>
                    <a:p>
                      <a:pPr algn="ctr" fontAlgn="ctr">
                        <a:lnSpc>
                          <a:spcPts val="1200"/>
                        </a:lnSpc>
                        <a:spcAft>
                          <a:spcPts val="0"/>
                        </a:spcAft>
                      </a:pPr>
                      <a:r>
                        <a:rPr lang="en-US"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spcAft>
                          <a:spcPts val="0"/>
                        </a:spcAft>
                      </a:pPr>
                      <a:r>
                        <a:rPr 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京都府</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200"/>
                        </a:lnSpc>
                        <a:spcAft>
                          <a:spcPts val="0"/>
                        </a:spcAft>
                      </a:pPr>
                      <a:r>
                        <a:rPr 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421</a:t>
                      </a:r>
                      <a:r>
                        <a:rPr 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spcAft>
                          <a:spcPts val="0"/>
                        </a:spcAft>
                      </a:pPr>
                      <a:r>
                        <a:rPr lang="ja-JP" sz="1200" kern="12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大阪府</a:t>
                      </a:r>
                      <a:endParaRPr lang="ja-JP" sz="12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200"/>
                        </a:lnSpc>
                        <a:spcAft>
                          <a:spcPts val="0"/>
                        </a:spcAft>
                      </a:pPr>
                      <a:r>
                        <a:rPr lang="ja-JP" sz="1200" kern="12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1200" kern="12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538</a:t>
                      </a:r>
                      <a:r>
                        <a:rPr lang="ja-JP" sz="1200" kern="12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ja-JP" sz="12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070A97"/>
                    </a:solidFill>
                  </a:tcPr>
                </a:tc>
                <a:tc>
                  <a:txBody>
                    <a:bodyPr/>
                    <a:lstStyle/>
                    <a:p>
                      <a:pPr algn="ctr" fontAlgn="ctr">
                        <a:lnSpc>
                          <a:spcPts val="1200"/>
                        </a:lnSpc>
                        <a:spcAft>
                          <a:spcPts val="0"/>
                        </a:spcAft>
                      </a:pPr>
                      <a:r>
                        <a:rPr 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千葉県</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200"/>
                        </a:lnSpc>
                        <a:spcAft>
                          <a:spcPts val="0"/>
                        </a:spcAft>
                      </a:pPr>
                      <a:r>
                        <a:rPr 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566</a:t>
                      </a:r>
                      <a:r>
                        <a:rPr lang="ja-JP" sz="12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spcAft>
                          <a:spcPts val="0"/>
                        </a:spcAft>
                      </a:pPr>
                      <a:r>
                        <a:rPr 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奈良県</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200"/>
                        </a:lnSpc>
                        <a:spcAft>
                          <a:spcPts val="0"/>
                        </a:spcAft>
                      </a:pPr>
                      <a:r>
                        <a:rPr 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565</a:t>
                      </a:r>
                      <a:r>
                        <a:rPr 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spcAft>
                          <a:spcPts val="0"/>
                        </a:spcAft>
                      </a:pPr>
                      <a:r>
                        <a:rPr lang="ja-JP" altLang="en-US"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奈良</a:t>
                      </a:r>
                      <a:r>
                        <a:rPr lang="ja-JP"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県</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200"/>
                        </a:lnSpc>
                        <a:spcAft>
                          <a:spcPts val="0"/>
                        </a:spcAft>
                      </a:pPr>
                      <a:r>
                        <a:rPr lang="ja-JP"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538</a:t>
                      </a:r>
                      <a:r>
                        <a:rPr lang="ja-JP"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spcAft>
                          <a:spcPts val="0"/>
                        </a:spcAft>
                      </a:pPr>
                      <a:r>
                        <a:rPr 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神奈川県</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200"/>
                        </a:lnSpc>
                        <a:spcAft>
                          <a:spcPts val="0"/>
                        </a:spcAft>
                      </a:pPr>
                      <a:r>
                        <a:rPr lang="ja-JP"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504</a:t>
                      </a:r>
                      <a:r>
                        <a:rPr lang="ja-JP"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spcAft>
                          <a:spcPts val="0"/>
                        </a:spcAft>
                      </a:pPr>
                      <a:r>
                        <a:rPr 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神奈川県</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200"/>
                        </a:lnSpc>
                        <a:spcAft>
                          <a:spcPts val="0"/>
                        </a:spcAft>
                      </a:pPr>
                      <a:r>
                        <a:rPr lang="ja-JP"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502</a:t>
                      </a:r>
                      <a:r>
                        <a:rPr lang="ja-JP"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ja-JP" sz="12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神奈川県</a:t>
                      </a:r>
                      <a:endPar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200"/>
                        </a:lnSpc>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500</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r>
            </a:tbl>
          </a:graphicData>
        </a:graphic>
      </p:graphicFrame>
      <p:sp>
        <p:nvSpPr>
          <p:cNvPr id="12" name="角丸四角形 11"/>
          <p:cNvSpPr/>
          <p:nvPr/>
        </p:nvSpPr>
        <p:spPr>
          <a:xfrm>
            <a:off x="185172" y="44624"/>
            <a:ext cx="8779316" cy="976908"/>
          </a:xfrm>
          <a:prstGeom prst="roundRect">
            <a:avLst>
              <a:gd name="adj" fmla="val 9995"/>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285750" indent="-285750" algn="just">
              <a:buFont typeface="Meiryo UI" panose="020B0604030504040204" pitchFamily="50" charset="-128"/>
              <a:buChar char="◇"/>
              <a:defRPr/>
            </a:pP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一人</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当たり雇用者報酬は全国</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位であるが、</a:t>
            </a:r>
            <a:r>
              <a:rPr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一人</a:t>
            </a:r>
            <a:r>
              <a:rPr lang="ja-JP" altLang="en-US"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当たり</a:t>
            </a:r>
            <a:r>
              <a:rPr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府民所得は</a:t>
            </a:r>
            <a:r>
              <a:rPr lang="en-US" altLang="ja-JP"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H2</a:t>
            </a:r>
            <a:r>
              <a:rPr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年度の全国</a:t>
            </a:r>
            <a:r>
              <a:rPr lang="en-US" altLang="ja-JP"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位</a:t>
            </a:r>
            <a:r>
              <a:rPr lang="en-US" altLang="ja-JP"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算出の基準が異なる</a:t>
            </a:r>
            <a:r>
              <a:rPr lang="en-US" altLang="ja-JP"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から、</a:t>
            </a:r>
            <a:r>
              <a:rPr lang="en-US" altLang="ja-JP"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H24</a:t>
            </a:r>
            <a:r>
              <a:rPr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a:t>
            </a:r>
            <a:r>
              <a:rPr lang="ja-JP" altLang="en-US"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では全国</a:t>
            </a:r>
            <a:r>
              <a:rPr lang="en-US" altLang="ja-JP"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位</a:t>
            </a:r>
            <a:r>
              <a:rPr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と過去最低水準に落ち込んで</a:t>
            </a:r>
            <a:r>
              <a:rPr lang="ja-JP" altLang="en-US"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いる</a:t>
            </a:r>
            <a:r>
              <a:rPr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gn="just">
              <a:buFont typeface="Meiryo UI" panose="020B0604030504040204" pitchFamily="50" charset="-128"/>
              <a:buChar char="◇"/>
              <a:defRPr/>
            </a:pPr>
            <a:r>
              <a:rPr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府民所得と雇用者報酬のギャップの</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一因として、就業者の割合が少ないことなどが考えられる。</a:t>
            </a: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p:cNvSpPr>
            <a:spLocks noGrp="1"/>
          </p:cNvSpPr>
          <p:nvPr>
            <p:ph type="sldNum" sz="quarter" idx="12"/>
          </p:nvPr>
        </p:nvSpPr>
        <p:spPr>
          <a:xfrm>
            <a:off x="6902896" y="6453336"/>
            <a:ext cx="2133600" cy="365125"/>
          </a:xfrm>
        </p:spPr>
        <p:txBody>
          <a:bodyPr/>
          <a:lstStyle/>
          <a:p>
            <a:fld id="{D2D8002D-B5B0-4BAC-B1F6-782DDCCE6D9C}" type="slidenum">
              <a:rPr kumimoji="1" lang="ja-JP" altLang="en-US" smtClean="0"/>
              <a:pPr/>
              <a:t>49</a:t>
            </a:fld>
            <a:endParaRPr kumimoji="1" lang="ja-JP" altLang="en-US" dirty="0"/>
          </a:p>
        </p:txBody>
      </p:sp>
    </p:spTree>
    <p:extLst>
      <p:ext uri="{BB962C8B-B14F-4D97-AF65-F5344CB8AC3E}">
        <p14:creationId xmlns:p14="http://schemas.microsoft.com/office/powerpoint/2010/main" val="30959859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323528" y="3501008"/>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1187624" y="2910135"/>
            <a:ext cx="4284476" cy="461665"/>
          </a:xfrm>
          <a:prstGeom prst="rect">
            <a:avLst/>
          </a:prstGeom>
          <a:noFill/>
        </p:spPr>
        <p:txBody>
          <a:bodyPr wrap="square" rtlCol="0">
            <a:spAutoFit/>
          </a:bodyPr>
          <a:lstStyle/>
          <a:p>
            <a:r>
              <a:rPr kumimoji="1"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第</a:t>
            </a:r>
            <a:r>
              <a:rPr kumimoji="1" lang="en-US" altLang="ja-JP" sz="2400" b="1"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章　</a:t>
            </a:r>
            <a:endParaRPr kumimoji="1" lang="ja-JP" altLang="en-US"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1979712" y="2895327"/>
            <a:ext cx="6210690" cy="461665"/>
          </a:xfrm>
          <a:prstGeom prst="rect">
            <a:avLst/>
          </a:prstGeom>
          <a:noFill/>
        </p:spPr>
        <p:txBody>
          <a:bodyPr wrap="square" rtlCol="0" anchor="ctr">
            <a:spAutoFit/>
          </a:bodyPr>
          <a:lstStyle/>
          <a:p>
            <a:pPr algn="ctr"/>
            <a:r>
              <a:rPr kumimoji="1" lang="ja-JP" altLang="en-US" sz="2400" dirty="0" smtClean="0">
                <a:latin typeface="Meiryo UI" panose="020B0604030504040204" pitchFamily="50" charset="-128"/>
                <a:ea typeface="Meiryo UI" panose="020B0604030504040204" pitchFamily="50" charset="-128"/>
                <a:cs typeface="Meiryo UI" panose="020B0604030504040204" pitchFamily="50" charset="-128"/>
              </a:rPr>
              <a:t>成長目標の達成状況・現状</a:t>
            </a:r>
            <a:endParaRPr kumimoji="1"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10196320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544379" y="548680"/>
            <a:ext cx="8169842" cy="3168352"/>
          </a:xfrm>
          <a:prstGeom prst="roundRect">
            <a:avLst>
              <a:gd name="adj" fmla="val 4648"/>
            </a:avLst>
          </a:prstGeom>
          <a:solidFill>
            <a:srgbClr val="FFFD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500"/>
              </a:lnSpc>
            </a:pP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大阪における若年・女性の就業率は改善傾向にあるものの、依然全国平均を下回っており、女性の有業率と潜在的有業率の開き、全国と比べて高い非正規労働者割合など、まだまだ課題は多い。</a:t>
            </a:r>
            <a:endPar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500"/>
              </a:lnSpc>
            </a:pP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引き続き、労働力人口の減少が見込まれる中、就労を希望</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する府民</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が活躍できる環境整備を進めるとともに、雇用の量・</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質双方</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の確保・向上、 </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人材力</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強化を</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図る</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ことが必要</a:t>
            </a:r>
            <a:r>
              <a:rPr kumimoji="0" lang="ja-JP" altLang="en-US"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b="1" dirty="0">
              <a:solidFill>
                <a:schemeClr val="tx1"/>
              </a:solidFill>
            </a:endParaRPr>
          </a:p>
          <a:p>
            <a:pPr>
              <a:lnSpc>
                <a:spcPts val="2500"/>
              </a:lnSpc>
            </a:pPr>
            <a:r>
              <a:rPr kumimoji="0" lang="ja-JP" altLang="en-US"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また</a:t>
            </a:r>
            <a:r>
              <a:rPr kumimoji="0" lang="ja-JP" altLang="en-US"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、新たな雇用の創出は、大阪経済の活性化を促すとともに、若い世代の経済的安定をもたらし、結婚・出産・子育ての希望を実現できる環境の整備につながるため</a:t>
            </a:r>
            <a:r>
              <a:rPr kumimoji="0" lang="ja-JP" altLang="en-US"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、地方創生の観点からも、さらに取組み</a:t>
            </a:r>
            <a:r>
              <a:rPr kumimoji="0" lang="ja-JP" altLang="en-US"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を進める必要がある</a:t>
            </a:r>
            <a:r>
              <a:rPr kumimoji="0" lang="ja-JP" altLang="en-US"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b="1" dirty="0">
              <a:solidFill>
                <a:schemeClr val="tx1"/>
              </a:solidFill>
            </a:endParaRPr>
          </a:p>
        </p:txBody>
      </p:sp>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pPr/>
              <a:t>50</a:t>
            </a:fld>
            <a:endParaRPr kumimoji="1" lang="ja-JP" altLang="en-US"/>
          </a:p>
        </p:txBody>
      </p:sp>
    </p:spTree>
    <p:extLst>
      <p:ext uri="{BB962C8B-B14F-4D97-AF65-F5344CB8AC3E}">
        <p14:creationId xmlns:p14="http://schemas.microsoft.com/office/powerpoint/2010/main" val="350874960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5"/>
          <p:cNvSpPr>
            <a:spLocks noChangeArrowheads="1"/>
          </p:cNvSpPr>
          <p:nvPr/>
        </p:nvSpPr>
        <p:spPr bwMode="auto">
          <a:xfrm>
            <a:off x="0" y="-27383"/>
            <a:ext cx="9144000" cy="432048"/>
          </a:xfrm>
          <a:prstGeom prst="rect">
            <a:avLst/>
          </a:prstGeom>
          <a:solidFill>
            <a:schemeClr val="tx2">
              <a:lumMod val="20000"/>
              <a:lumOff val="80000"/>
            </a:schemeClr>
          </a:solidFill>
          <a:ln w="9525">
            <a:noFill/>
            <a:miter lim="800000"/>
            <a:headEnd/>
            <a:tailEnd/>
          </a:ln>
          <a:effectLst/>
        </p:spPr>
        <p:txBody>
          <a:bodyPr wrap="none" anchor="ctr"/>
          <a:lstStyle>
            <a:defPPr>
              <a:defRPr lang="zh-CN"/>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kumimoji="1"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defTabSz="912813">
              <a:buClr>
                <a:srgbClr val="000000"/>
              </a:buClr>
              <a:buSzPct val="100000"/>
              <a:defRPr/>
            </a:pPr>
            <a:r>
              <a:rPr kumimoji="0" lang="ja-JP" altLang="en-US" sz="2400" b="1" dirty="0">
                <a:latin typeface="Verdana" pitchFamily="34" charset="0"/>
                <a:ea typeface="HGPｺﾞｼｯｸE" pitchFamily="50" charset="-128"/>
              </a:rPr>
              <a:t>　</a:t>
            </a:r>
            <a:r>
              <a:rPr kumimoji="0" lang="ja-JP" altLang="en-US" sz="2400" dirty="0" smtClean="0">
                <a:latin typeface="Meiryo UI" panose="020B0604030504040204" pitchFamily="50" charset="-128"/>
                <a:ea typeface="Meiryo UI" panose="020B0604030504040204" pitchFamily="50" charset="-128"/>
                <a:cs typeface="Meiryo UI" panose="020B0604030504040204" pitchFamily="50" charset="-128"/>
              </a:rPr>
              <a:t>３．強みを活かす産業・技術の強化</a:t>
            </a:r>
            <a:endParaRPr kumimoji="0"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2751756508"/>
              </p:ext>
            </p:extLst>
          </p:nvPr>
        </p:nvGraphicFramePr>
        <p:xfrm>
          <a:off x="251520" y="1052736"/>
          <a:ext cx="8750023" cy="4853136"/>
        </p:xfrm>
        <a:graphic>
          <a:graphicData uri="http://schemas.openxmlformats.org/drawingml/2006/table">
            <a:tbl>
              <a:tblPr firstRow="1" bandRow="1">
                <a:tableStyleId>{5940675A-B579-460E-94D1-54222C63F5DA}</a:tableStyleId>
              </a:tblPr>
              <a:tblGrid>
                <a:gridCol w="864096"/>
                <a:gridCol w="648072"/>
                <a:gridCol w="1152128"/>
                <a:gridCol w="1152128"/>
                <a:gridCol w="1152128"/>
                <a:gridCol w="1224136"/>
                <a:gridCol w="1152128"/>
                <a:gridCol w="1405207"/>
              </a:tblGrid>
              <a:tr h="677722">
                <a:tc gridSpan="2">
                  <a:txBody>
                    <a:bodyPr/>
                    <a:lstStyle/>
                    <a:p>
                      <a:pPr algn="ctr"/>
                      <a:r>
                        <a:rPr kumimoji="1" lang="ja-JP" altLang="en-US" sz="16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指標</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hMerge="1">
                  <a:txBody>
                    <a:bodyPr/>
                    <a:lstStyle/>
                    <a:p>
                      <a:endParaRPr kumimoji="1" lang="ja-JP" altLang="en-US"/>
                    </a:p>
                  </a:txBody>
                  <a:tcPr/>
                </a:tc>
                <a:tc>
                  <a:txBody>
                    <a:bodyPr/>
                    <a:lstStyle/>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2010</a:t>
                      </a:r>
                    </a:p>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H22</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2011</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p>
                  </a:txBody>
                  <a:tcPr anchor="ctr">
                    <a:solidFill>
                      <a:schemeClr val="accent5">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2012</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p>
                  </a:txBody>
                  <a:tcPr anchor="ctr">
                    <a:solidFill>
                      <a:schemeClr val="accent5">
                        <a:lumMod val="60000"/>
                        <a:lumOff val="40000"/>
                      </a:schemeClr>
                    </a:solidFill>
                  </a:tcPr>
                </a:tc>
                <a:tc>
                  <a:txBody>
                    <a:bodyPr/>
                    <a:lstStyle/>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2013</a:t>
                      </a:r>
                    </a:p>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2014</a:t>
                      </a:r>
                    </a:p>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出　　典</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r>
              <a:tr h="834446">
                <a:tc gridSpan="2">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国際特許出願件数</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6,767</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7,761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8,748</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6,933</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6,151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l">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特許庁「特許行政年次報告書</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年版」</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360040">
                <a:tc rowSpan="2">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大阪税関</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通関額</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輸出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9,418</a:t>
                      </a:r>
                    </a:p>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8,793</a:t>
                      </a:r>
                    </a:p>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2,871</a:t>
                      </a:r>
                    </a:p>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2,177</a:t>
                      </a:r>
                    </a:p>
                    <a:p>
                      <a:pPr marL="0" indent="0" algn="ctr">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9,859</a:t>
                      </a:r>
                    </a:p>
                    <a:p>
                      <a:pPr marL="0" indent="0" algn="ctr">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rowSpan="2">
                  <a:txBody>
                    <a:bodyPr/>
                    <a:lstStyle/>
                    <a:p>
                      <a:pPr marL="0" indent="0" algn="l">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大阪税関「貿易統計」</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360040">
                <a:tc vMerge="1">
                  <a:txBody>
                    <a:bodyPr/>
                    <a:lstStyle/>
                    <a:p>
                      <a:pPr algn="l"/>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輸入</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6,699</a:t>
                      </a:r>
                    </a:p>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838</a:t>
                      </a:r>
                    </a:p>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4,454</a:t>
                      </a:r>
                    </a:p>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7,454</a:t>
                      </a:r>
                    </a:p>
                    <a:p>
                      <a:pPr marL="0" indent="0" algn="ctr">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5,360</a:t>
                      </a:r>
                    </a:p>
                    <a:p>
                      <a:pPr marL="0" indent="0" algn="ctr">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vMerge="1">
                  <a:txBody>
                    <a:bodyPr/>
                    <a:lstStyle/>
                    <a:p>
                      <a:pPr marL="0" indent="0" algn="l">
                        <a:tabLst/>
                      </a:pP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360040">
                <a:tc rowSpan="2">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製造品</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出荷額等</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製造品</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全体</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7,131</a:t>
                      </a:r>
                    </a:p>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4,925</a:t>
                      </a:r>
                    </a:p>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227</a:t>
                      </a:r>
                    </a:p>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244</a:t>
                      </a:r>
                    </a:p>
                    <a:p>
                      <a:pPr marL="0" indent="0" algn="ctr">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未</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公表</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rowSpan="2">
                  <a:txBody>
                    <a:bodyPr/>
                    <a:lstStyle/>
                    <a:p>
                      <a:pPr marL="0" indent="0" algn="l">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経済産業省「工業統計表」</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※2011(</a:t>
                      </a:r>
                      <a:r>
                        <a:rPr kumimoji="1" lang="ja-JP" altLang="en-US" sz="9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Ｈ</a:t>
                      </a:r>
                      <a:r>
                        <a:rPr kumimoji="1" lang="en-US" altLang="ja-JP" sz="9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23)</a:t>
                      </a:r>
                      <a:r>
                        <a:rPr kumimoji="1" lang="ja-JP" altLang="en-US" sz="9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経済活動センサス活動調査報告」</a:t>
                      </a:r>
                    </a:p>
                  </a:txBody>
                  <a:tcPr anchor="ctr"/>
                </a:tc>
              </a:tr>
              <a:tr h="360040">
                <a:tc vMerge="1">
                  <a:txBody>
                    <a:bodyPr/>
                    <a:lstStyle/>
                    <a:p>
                      <a:pPr algn="l"/>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医薬品</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7,463</a:t>
                      </a:r>
                    </a:p>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7,719</a:t>
                      </a:r>
                    </a:p>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6,684</a:t>
                      </a:r>
                    </a:p>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6,427</a:t>
                      </a:r>
                    </a:p>
                    <a:p>
                      <a:pPr marL="0" indent="0" algn="ctr">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未</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公表</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vMerge="1">
                  <a:txBody>
                    <a:bodyPr/>
                    <a:lstStyle/>
                    <a:p>
                      <a:endParaRPr kumimoji="1" lang="ja-JP" altLang="en-US"/>
                    </a:p>
                  </a:txBody>
                  <a:tcPr/>
                </a:tc>
              </a:tr>
              <a:tr h="720080">
                <a:tc gridSpan="2">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一人あたり府民所得</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は国</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290.6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万円</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[291.8</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295.9</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万円</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[295.4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293.9</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万円</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[297.2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未</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公表</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[284.5</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tc>
                <a:tc>
                  <a:txBody>
                    <a:bodyPr/>
                    <a:lstStyle/>
                    <a:p>
                      <a:pPr marL="0" indent="0" algn="ctr">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未</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公表</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未</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公表</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tc>
                <a:tc>
                  <a:txBody>
                    <a:bodyPr/>
                    <a:lstStyle/>
                    <a:p>
                      <a:pPr marL="0" indent="0" algn="l">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内閣府「県民経済計算」</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gn="l">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「大阪府民経済計算」</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792088">
                <a:tc gridSpan="2">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開業事業所数</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7,477</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箇所</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7,564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箇所</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7,854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箇所</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8,276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箇所</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未</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公表</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l">
                        <a:tabLst/>
                      </a:pPr>
                      <a:r>
                        <a:rPr kumimoji="1" lang="zh-TW"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厚生労働省「雇用保険事業年報」</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雇用保険関係新規成立事業者数</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bl>
          </a:graphicData>
        </a:graphic>
      </p:graphicFrame>
      <p:sp>
        <p:nvSpPr>
          <p:cNvPr id="7" name="正方形/長方形 4"/>
          <p:cNvSpPr>
            <a:spLocks noChangeArrowheads="1"/>
          </p:cNvSpPr>
          <p:nvPr/>
        </p:nvSpPr>
        <p:spPr bwMode="auto">
          <a:xfrm>
            <a:off x="251520" y="692696"/>
            <a:ext cx="8785225" cy="325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2813">
              <a:lnSpc>
                <a:spcPts val="2000"/>
              </a:lnSpc>
              <a:spcBef>
                <a:spcPct val="20000"/>
              </a:spcBef>
            </a:pPr>
            <a:r>
              <a:rPr lang="ja-JP" altLang="en-US" sz="1600" dirty="0" smtClean="0">
                <a:latin typeface="Meiryo UI" pitchFamily="50" charset="-128"/>
                <a:ea typeface="Meiryo UI" pitchFamily="50" charset="-128"/>
                <a:cs typeface="Meiryo UI" pitchFamily="50" charset="-128"/>
              </a:rPr>
              <a:t>◇進捗状況を把握するための指標</a:t>
            </a:r>
            <a:endParaRPr lang="ja-JP" altLang="en-US" sz="1600" dirty="0">
              <a:latin typeface="Meiryo UI" pitchFamily="50" charset="-128"/>
              <a:ea typeface="Meiryo UI" pitchFamily="50" charset="-128"/>
              <a:cs typeface="Meiryo UI" pitchFamily="50" charset="-128"/>
            </a:endParaRPr>
          </a:p>
        </p:txBody>
      </p:sp>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pPr/>
              <a:t>51</a:t>
            </a:fld>
            <a:endParaRPr kumimoji="1" lang="ja-JP" altLang="en-US"/>
          </a:p>
        </p:txBody>
      </p:sp>
    </p:spTree>
    <p:extLst>
      <p:ext uri="{BB962C8B-B14F-4D97-AF65-F5344CB8AC3E}">
        <p14:creationId xmlns:p14="http://schemas.microsoft.com/office/powerpoint/2010/main" val="349413211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 13"/>
          <p:cNvSpPr/>
          <p:nvPr/>
        </p:nvSpPr>
        <p:spPr>
          <a:xfrm>
            <a:off x="228562" y="739830"/>
            <a:ext cx="8622000" cy="1246763"/>
          </a:xfrm>
          <a:prstGeom prst="roundRect">
            <a:avLst>
              <a:gd name="adj" fmla="val 7264"/>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spAutoFit/>
          </a:bodyPr>
          <a:lstStyle/>
          <a:p>
            <a:pPr marL="271463" indent="-271463" algn="just"/>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医療・健康づくり関連産業のポテンシャル</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85750" indent="-285750" algn="just">
              <a:buFont typeface="Meiryo UI" panose="020B0604030504040204" pitchFamily="50" charset="-128"/>
              <a:buChar char="◇"/>
            </a:pP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の産業においては、近年</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、医療</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・保健、社会保障、介護分野の伸びが大きい</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gn="just">
              <a:buFont typeface="Meiryo UI" panose="020B0604030504040204" pitchFamily="50" charset="-128"/>
              <a:buChar char="◇"/>
            </a:pP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大阪の医薬品製剤製造業の事業所数は</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全国</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、出荷額は全国</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位。関西他府県の事業所数・出荷額もシェアが高く、大阪</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圏に</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おいて</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大きな</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ポテンシャルが</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あるといえる。</a:t>
            </a: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9" name="テキスト ボックス 88"/>
          <p:cNvSpPr txBox="1"/>
          <p:nvPr/>
        </p:nvSpPr>
        <p:spPr>
          <a:xfrm>
            <a:off x="251520" y="76562"/>
            <a:ext cx="7848872" cy="400110"/>
          </a:xfrm>
          <a:prstGeom prst="rect">
            <a:avLst/>
          </a:prstGeom>
          <a:noFill/>
        </p:spPr>
        <p:txBody>
          <a:bodyPr wrap="square" rtlCol="0">
            <a:spAutoFit/>
          </a:bodyPr>
          <a:lstStyle/>
          <a:p>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（１）先端技術産業のさらなる強化</a:t>
            </a:r>
            <a:endPar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3" name="正方形/長方形 4"/>
          <p:cNvSpPr>
            <a:spLocks noChangeArrowheads="1"/>
          </p:cNvSpPr>
          <p:nvPr/>
        </p:nvSpPr>
        <p:spPr bwMode="auto">
          <a:xfrm>
            <a:off x="385217" y="2145896"/>
            <a:ext cx="69230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77800"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ja-JP"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医療・保健、社会保障、介護分野の府内生産額</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（出典：大阪府統計課「大阪府産業連関表」）</a:t>
            </a:r>
          </a:p>
        </p:txBody>
      </p:sp>
      <p:graphicFrame>
        <p:nvGraphicFramePr>
          <p:cNvPr id="94" name="表 93"/>
          <p:cNvGraphicFramePr>
            <a:graphicFrameLocks noGrp="1"/>
          </p:cNvGraphicFramePr>
          <p:nvPr>
            <p:extLst>
              <p:ext uri="{D42A27DB-BD31-4B8C-83A1-F6EECF244321}">
                <p14:modId xmlns:p14="http://schemas.microsoft.com/office/powerpoint/2010/main" val="1653719807"/>
              </p:ext>
            </p:extLst>
          </p:nvPr>
        </p:nvGraphicFramePr>
        <p:xfrm>
          <a:off x="827584" y="2431646"/>
          <a:ext cx="6408712" cy="1490910"/>
        </p:xfrm>
        <a:graphic>
          <a:graphicData uri="http://schemas.openxmlformats.org/drawingml/2006/table">
            <a:tbl>
              <a:tblPr firstRow="1" firstCol="1" bandRow="1"/>
              <a:tblGrid>
                <a:gridCol w="1082276"/>
                <a:gridCol w="1331609"/>
                <a:gridCol w="1331609"/>
                <a:gridCol w="1331609"/>
                <a:gridCol w="1331609"/>
              </a:tblGrid>
              <a:tr h="298182">
                <a:tc>
                  <a:txBody>
                    <a:bodyPr/>
                    <a:lstStyle/>
                    <a:p>
                      <a:pPr algn="ctr">
                        <a:lnSpc>
                          <a:spcPct val="1000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97" marR="68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400" kern="100" dirty="0" smtClean="0">
                          <a:effectLst/>
                          <a:latin typeface="Meiryo UI" panose="020B0604030504040204" pitchFamily="50" charset="-128"/>
                          <a:ea typeface="Meiryo UI" panose="020B0604030504040204" pitchFamily="50" charset="-128"/>
                          <a:cs typeface="Meiryo UI" panose="020B0604030504040204" pitchFamily="50" charset="-128"/>
                        </a:rPr>
                        <a:t>H</a:t>
                      </a:r>
                      <a:r>
                        <a:rPr 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2</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年</a:t>
                      </a:r>
                    </a:p>
                  </a:txBody>
                  <a:tcPr marL="68597" marR="68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400" kern="100" dirty="0" smtClean="0">
                          <a:effectLst/>
                          <a:latin typeface="Meiryo UI" panose="020B0604030504040204" pitchFamily="50" charset="-128"/>
                          <a:ea typeface="Meiryo UI" panose="020B0604030504040204" pitchFamily="50" charset="-128"/>
                          <a:cs typeface="Meiryo UI" panose="020B0604030504040204" pitchFamily="50" charset="-128"/>
                        </a:rPr>
                        <a:t>H</a:t>
                      </a:r>
                      <a:r>
                        <a:rPr 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7</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年</a:t>
                      </a:r>
                    </a:p>
                  </a:txBody>
                  <a:tcPr marL="68597" marR="68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400" kern="100" dirty="0" smtClean="0">
                          <a:effectLst/>
                          <a:latin typeface="Meiryo UI" panose="020B0604030504040204" pitchFamily="50" charset="-128"/>
                          <a:ea typeface="Meiryo UI" panose="020B0604030504040204" pitchFamily="50" charset="-128"/>
                          <a:cs typeface="Meiryo UI" panose="020B0604030504040204" pitchFamily="50" charset="-128"/>
                        </a:rPr>
                        <a:t>H</a:t>
                      </a:r>
                      <a:r>
                        <a:rPr 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12</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年</a:t>
                      </a:r>
                    </a:p>
                  </a:txBody>
                  <a:tcPr marL="68597" marR="68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400" kern="100" dirty="0" smtClean="0">
                          <a:effectLst/>
                          <a:latin typeface="Meiryo UI" panose="020B0604030504040204" pitchFamily="50" charset="-128"/>
                          <a:ea typeface="Meiryo UI" panose="020B0604030504040204" pitchFamily="50" charset="-128"/>
                          <a:cs typeface="Meiryo UI" panose="020B0604030504040204" pitchFamily="50" charset="-128"/>
                        </a:rPr>
                        <a:t>H</a:t>
                      </a:r>
                      <a:r>
                        <a:rPr 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17</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年</a:t>
                      </a:r>
                    </a:p>
                  </a:txBody>
                  <a:tcPr marL="68597" marR="68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298182">
                <a:tc>
                  <a:txBody>
                    <a:bodyPr/>
                    <a:lstStyle/>
                    <a:p>
                      <a:pPr algn="ctr">
                        <a:lnSpc>
                          <a:spcPct val="100000"/>
                        </a:lnSpc>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医療・保健</a:t>
                      </a:r>
                    </a:p>
                  </a:txBody>
                  <a:tcPr marL="68597" marR="68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1</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兆</a:t>
                      </a: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8,222</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億円</a:t>
                      </a:r>
                    </a:p>
                  </a:txBody>
                  <a:tcPr marL="68597" marR="68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2</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兆</a:t>
                      </a: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3,887</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億円</a:t>
                      </a:r>
                    </a:p>
                  </a:txBody>
                  <a:tcPr marL="68597" marR="68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2</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兆</a:t>
                      </a: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6,789</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億円</a:t>
                      </a:r>
                    </a:p>
                  </a:txBody>
                  <a:tcPr marL="68597" marR="68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3</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兆</a:t>
                      </a: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2,609</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億円</a:t>
                      </a:r>
                    </a:p>
                  </a:txBody>
                  <a:tcPr marL="68597" marR="68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8182">
                <a:tc>
                  <a:txBody>
                    <a:bodyPr/>
                    <a:lstStyle/>
                    <a:p>
                      <a:pPr algn="ctr">
                        <a:lnSpc>
                          <a:spcPct val="100000"/>
                        </a:lnSpc>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社会保障</a:t>
                      </a:r>
                    </a:p>
                  </a:txBody>
                  <a:tcPr marL="68597" marR="68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2,623</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億円</a:t>
                      </a:r>
                    </a:p>
                  </a:txBody>
                  <a:tcPr marL="68597" marR="68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3,817</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億円</a:t>
                      </a:r>
                    </a:p>
                  </a:txBody>
                  <a:tcPr marL="68597" marR="68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3,623</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億円</a:t>
                      </a:r>
                    </a:p>
                  </a:txBody>
                  <a:tcPr marL="68597" marR="68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4,360</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億円</a:t>
                      </a:r>
                    </a:p>
                  </a:txBody>
                  <a:tcPr marL="68597" marR="68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8182">
                <a:tc>
                  <a:txBody>
                    <a:bodyPr/>
                    <a:lstStyle/>
                    <a:p>
                      <a:pPr algn="ctr">
                        <a:lnSpc>
                          <a:spcPct val="100000"/>
                        </a:lnSpc>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介護</a:t>
                      </a:r>
                    </a:p>
                  </a:txBody>
                  <a:tcPr marL="68597" marR="68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lnSpc>
                          <a:spcPct val="100000"/>
                        </a:lnSpc>
                        <a:spcAft>
                          <a:spcPts val="0"/>
                        </a:spcAft>
                      </a:pPr>
                      <a:r>
                        <a:rPr lang="ja-JP" sz="14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97" marR="68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lnSpc>
                          <a:spcPct val="100000"/>
                        </a:lnSpc>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　　　　</a:t>
                      </a:r>
                    </a:p>
                  </a:txBody>
                  <a:tcPr marL="68597" marR="68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2,250</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億円</a:t>
                      </a:r>
                    </a:p>
                  </a:txBody>
                  <a:tcPr marL="68597" marR="68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4,171</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億円</a:t>
                      </a:r>
                    </a:p>
                  </a:txBody>
                  <a:tcPr marL="68597" marR="68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8182">
                <a:tc>
                  <a:txBody>
                    <a:bodyPr/>
                    <a:lstStyle/>
                    <a:p>
                      <a:pPr algn="ctr">
                        <a:lnSpc>
                          <a:spcPct val="100000"/>
                        </a:lnSpc>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計</a:t>
                      </a:r>
                    </a:p>
                  </a:txBody>
                  <a:tcPr marL="68597" marR="68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2</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兆</a:t>
                      </a: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0,846</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億円</a:t>
                      </a:r>
                    </a:p>
                  </a:txBody>
                  <a:tcPr marL="68597" marR="68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2</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兆</a:t>
                      </a: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7,704</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億円</a:t>
                      </a:r>
                    </a:p>
                  </a:txBody>
                  <a:tcPr marL="68597" marR="68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3</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兆</a:t>
                      </a: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2,662</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億円</a:t>
                      </a:r>
                    </a:p>
                  </a:txBody>
                  <a:tcPr marL="68597" marR="68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4</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兆</a:t>
                      </a: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1,139</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億円</a:t>
                      </a:r>
                    </a:p>
                  </a:txBody>
                  <a:tcPr marL="68597" marR="68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5" name="正方形/長方形 6"/>
          <p:cNvSpPr>
            <a:spLocks noChangeArrowheads="1"/>
          </p:cNvSpPr>
          <p:nvPr/>
        </p:nvSpPr>
        <p:spPr bwMode="auto">
          <a:xfrm>
            <a:off x="611560" y="3922556"/>
            <a:ext cx="56165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ja-JP"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※介護部門は</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H12</a:t>
            </a:r>
            <a:r>
              <a:rPr lang="ja-JP"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年に新設されているため、それ以前のデータは存在しない</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6" name="正方形/長方形 4"/>
          <p:cNvSpPr>
            <a:spLocks noChangeArrowheads="1"/>
          </p:cNvSpPr>
          <p:nvPr/>
        </p:nvSpPr>
        <p:spPr bwMode="auto">
          <a:xfrm>
            <a:off x="395536" y="4375073"/>
            <a:ext cx="734481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7800" indent="-177800"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ja-JP"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大阪の医薬品製剤製造業に関するデータ</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 （出典：経済産業省</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a:solidFill>
                  <a:prstClr val="black"/>
                </a:solidFill>
                <a:latin typeface="Meiryo UI" panose="020B0604030504040204" pitchFamily="50" charset="-128"/>
                <a:ea typeface="Meiryo UI" panose="020B0604030504040204" pitchFamily="50" charset="-128"/>
                <a:cs typeface="Meiryo UI" panose="020B0604030504040204" pitchFamily="50" charset="-128"/>
              </a:rPr>
              <a:t>H</a:t>
            </a:r>
            <a:r>
              <a:rPr lang="en-US" altLang="ja-JP" sz="120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25</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年工業統計調査」 ）</a:t>
            </a:r>
          </a:p>
        </p:txBody>
      </p:sp>
      <p:graphicFrame>
        <p:nvGraphicFramePr>
          <p:cNvPr id="4" name="表 3"/>
          <p:cNvGraphicFramePr>
            <a:graphicFrameLocks noGrp="1"/>
          </p:cNvGraphicFramePr>
          <p:nvPr>
            <p:extLst>
              <p:ext uri="{D42A27DB-BD31-4B8C-83A1-F6EECF244321}">
                <p14:modId xmlns:p14="http://schemas.microsoft.com/office/powerpoint/2010/main" val="3149325635"/>
              </p:ext>
            </p:extLst>
          </p:nvPr>
        </p:nvGraphicFramePr>
        <p:xfrm>
          <a:off x="899592" y="4709177"/>
          <a:ext cx="6096000" cy="2037707"/>
        </p:xfrm>
        <a:graphic>
          <a:graphicData uri="http://schemas.openxmlformats.org/drawingml/2006/table">
            <a:tbl>
              <a:tblPr firstRow="1" bandRow="1">
                <a:tableStyleId>{5C22544A-7EE6-4342-B048-85BDC9FD1C3A}</a:tableStyleId>
              </a:tblPr>
              <a:tblGrid>
                <a:gridCol w="1524000"/>
                <a:gridCol w="1524000"/>
                <a:gridCol w="1524000"/>
                <a:gridCol w="1524000"/>
              </a:tblGrid>
              <a:tr h="291101">
                <a:tc>
                  <a:txBody>
                    <a:bodyPr/>
                    <a:lstStyle/>
                    <a:p>
                      <a:pPr algn="l" fontAlgn="ctr"/>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14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事業所数</a:t>
                      </a:r>
                      <a:endParaRPr lang="ja-JP" altLang="en-US"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zh-TW" altLang="en-US" sz="140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従業員数</a:t>
                      </a:r>
                      <a:r>
                        <a:rPr lang="en-US" altLang="zh-TW" sz="140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zh-TW" altLang="en-US" sz="140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万人</a:t>
                      </a:r>
                      <a:r>
                        <a:rPr lang="en-US" altLang="zh-TW" sz="140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zh-TW" sz="1400" b="0" i="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zh-TW" altLang="en-US" sz="14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製品出荷額（億円）</a:t>
                      </a:r>
                      <a:endParaRPr lang="zh-TW" altLang="en-US"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1101">
                <a:tc>
                  <a:txBody>
                    <a:bodyPr/>
                    <a:lstStyle/>
                    <a:p>
                      <a:pPr algn="l" fontAlgn="b"/>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埼玉</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altLang="ja-JP" sz="14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5,109</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altLang="ja-JP" sz="14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277</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altLang="ja-JP" sz="14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9,115</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1101">
                <a:tc>
                  <a:txBody>
                    <a:bodyPr/>
                    <a:lstStyle/>
                    <a:p>
                      <a:pPr algn="l" fontAlgn="b"/>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静岡</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altLang="ja-JP" sz="1400" u="none" strike="noStrike" dirty="0">
                          <a:effectLst/>
                          <a:latin typeface="Meiryo UI" panose="020B0604030504040204" pitchFamily="50" charset="-128"/>
                          <a:ea typeface="Meiryo UI" panose="020B0604030504040204" pitchFamily="50" charset="-128"/>
                          <a:cs typeface="Meiryo UI" panose="020B0604030504040204" pitchFamily="50" charset="-128"/>
                        </a:rPr>
                        <a:t>5,327</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altLang="ja-JP" sz="1400" u="none" strike="noStrike" dirty="0">
                          <a:effectLst/>
                          <a:latin typeface="Meiryo UI" panose="020B0604030504040204" pitchFamily="50" charset="-128"/>
                          <a:ea typeface="Meiryo UI" panose="020B0604030504040204" pitchFamily="50" charset="-128"/>
                          <a:cs typeface="Meiryo UI" panose="020B0604030504040204" pitchFamily="50" charset="-128"/>
                        </a:rPr>
                        <a:t>254</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altLang="ja-JP" sz="1400" u="none" strike="noStrike" dirty="0">
                          <a:effectLst/>
                          <a:latin typeface="Meiryo UI" panose="020B0604030504040204" pitchFamily="50" charset="-128"/>
                          <a:ea typeface="Meiryo UI" panose="020B0604030504040204" pitchFamily="50" charset="-128"/>
                          <a:cs typeface="Meiryo UI" panose="020B0604030504040204" pitchFamily="50" charset="-128"/>
                        </a:rPr>
                        <a:t>4,622</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1101">
                <a:tc>
                  <a:txBody>
                    <a:bodyPr/>
                    <a:lstStyle/>
                    <a:p>
                      <a:pPr algn="l" fontAlgn="b"/>
                      <a:r>
                        <a:rPr lang="ja-JP" altLang="en-US" sz="1400" u="none" strike="noStrike">
                          <a:effectLst/>
                          <a:latin typeface="Meiryo UI" panose="020B0604030504040204" pitchFamily="50" charset="-128"/>
                          <a:ea typeface="Meiryo UI" panose="020B0604030504040204" pitchFamily="50" charset="-128"/>
                          <a:cs typeface="Meiryo UI" panose="020B0604030504040204" pitchFamily="50" charset="-128"/>
                        </a:rPr>
                        <a:t>滋賀</a:t>
                      </a:r>
                      <a:endPar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altLang="ja-JP" sz="1400" u="none" strike="noStrike" dirty="0">
                          <a:effectLst/>
                          <a:latin typeface="Meiryo UI" panose="020B0604030504040204" pitchFamily="50" charset="-128"/>
                          <a:ea typeface="Meiryo UI" panose="020B0604030504040204" pitchFamily="50" charset="-128"/>
                          <a:cs typeface="Meiryo UI" panose="020B0604030504040204" pitchFamily="50" charset="-128"/>
                        </a:rPr>
                        <a:t>3,092</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altLang="ja-JP" sz="1400" u="none" strike="noStrike" dirty="0">
                          <a:effectLst/>
                          <a:latin typeface="Meiryo UI" panose="020B0604030504040204" pitchFamily="50" charset="-128"/>
                          <a:ea typeface="Meiryo UI" panose="020B0604030504040204" pitchFamily="50" charset="-128"/>
                          <a:cs typeface="Meiryo UI" panose="020B0604030504040204" pitchFamily="50" charset="-128"/>
                        </a:rPr>
                        <a:t>153</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altLang="ja-JP" sz="1400" u="none" strike="noStrike" dirty="0">
                          <a:effectLst/>
                          <a:latin typeface="Meiryo UI" panose="020B0604030504040204" pitchFamily="50" charset="-128"/>
                          <a:ea typeface="Meiryo UI" panose="020B0604030504040204" pitchFamily="50" charset="-128"/>
                          <a:cs typeface="Meiryo UI" panose="020B0604030504040204" pitchFamily="50" charset="-128"/>
                        </a:rPr>
                        <a:t>5,142</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1101">
                <a:tc>
                  <a:txBody>
                    <a:bodyPr/>
                    <a:lstStyle/>
                    <a:p>
                      <a:pPr algn="l" fontAlgn="b"/>
                      <a:r>
                        <a:rPr lang="ja-JP" altLang="en-US" sz="1400" u="none" strike="noStrike">
                          <a:effectLst/>
                          <a:latin typeface="Meiryo UI" panose="020B0604030504040204" pitchFamily="50" charset="-128"/>
                          <a:ea typeface="Meiryo UI" panose="020B0604030504040204" pitchFamily="50" charset="-128"/>
                          <a:cs typeface="Meiryo UI" panose="020B0604030504040204" pitchFamily="50" charset="-128"/>
                        </a:rPr>
                        <a:t>大阪</a:t>
                      </a:r>
                      <a:endPar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altLang="ja-JP" sz="1400" u="none" strike="noStrike">
                          <a:effectLst/>
                          <a:latin typeface="Meiryo UI" panose="020B0604030504040204" pitchFamily="50" charset="-128"/>
                          <a:ea typeface="Meiryo UI" panose="020B0604030504040204" pitchFamily="50" charset="-128"/>
                          <a:cs typeface="Meiryo UI" panose="020B0604030504040204" pitchFamily="50" charset="-128"/>
                        </a:rPr>
                        <a:t>6,673</a:t>
                      </a:r>
                      <a:endParaRPr lang="en-US" altLang="ja-JP"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altLang="ja-JP" sz="1400" u="none" strike="noStrike" dirty="0">
                          <a:effectLst/>
                          <a:latin typeface="Meiryo UI" panose="020B0604030504040204" pitchFamily="50" charset="-128"/>
                          <a:ea typeface="Meiryo UI" panose="020B0604030504040204" pitchFamily="50" charset="-128"/>
                          <a:cs typeface="Meiryo UI" panose="020B0604030504040204" pitchFamily="50" charset="-128"/>
                        </a:rPr>
                        <a:t>412</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altLang="ja-JP" sz="1400" u="none" strike="noStrike" dirty="0">
                          <a:effectLst/>
                          <a:latin typeface="Meiryo UI" panose="020B0604030504040204" pitchFamily="50" charset="-128"/>
                          <a:ea typeface="Meiryo UI" panose="020B0604030504040204" pitchFamily="50" charset="-128"/>
                          <a:cs typeface="Meiryo UI" panose="020B0604030504040204" pitchFamily="50" charset="-128"/>
                        </a:rPr>
                        <a:t>6,427</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1101">
                <a:tc>
                  <a:txBody>
                    <a:bodyPr/>
                    <a:lstStyle/>
                    <a:p>
                      <a:pPr algn="l" fontAlgn="b"/>
                      <a:r>
                        <a:rPr lang="ja-JP" altLang="en-US" sz="1400" u="none" strike="noStrike">
                          <a:effectLst/>
                          <a:latin typeface="Meiryo UI" panose="020B0604030504040204" pitchFamily="50" charset="-128"/>
                          <a:ea typeface="Meiryo UI" panose="020B0604030504040204" pitchFamily="50" charset="-128"/>
                          <a:cs typeface="Meiryo UI" panose="020B0604030504040204" pitchFamily="50" charset="-128"/>
                        </a:rPr>
                        <a:t>兵庫</a:t>
                      </a:r>
                      <a:endPar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altLang="ja-JP" sz="1400" u="none" strike="noStrike">
                          <a:effectLst/>
                          <a:latin typeface="Meiryo UI" panose="020B0604030504040204" pitchFamily="50" charset="-128"/>
                          <a:ea typeface="Meiryo UI" panose="020B0604030504040204" pitchFamily="50" charset="-128"/>
                          <a:cs typeface="Meiryo UI" panose="020B0604030504040204" pitchFamily="50" charset="-128"/>
                        </a:rPr>
                        <a:t>3,792</a:t>
                      </a:r>
                      <a:endParaRPr lang="en-US" altLang="ja-JP"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altLang="ja-JP" sz="1400" u="none" strike="noStrike" dirty="0">
                          <a:effectLst/>
                          <a:latin typeface="Meiryo UI" panose="020B0604030504040204" pitchFamily="50" charset="-128"/>
                          <a:ea typeface="Meiryo UI" panose="020B0604030504040204" pitchFamily="50" charset="-128"/>
                          <a:cs typeface="Meiryo UI" panose="020B0604030504040204" pitchFamily="50" charset="-128"/>
                        </a:rPr>
                        <a:t>212</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altLang="ja-JP" sz="1400" u="none" strike="noStrike" dirty="0">
                          <a:effectLst/>
                          <a:latin typeface="Meiryo UI" panose="020B0604030504040204" pitchFamily="50" charset="-128"/>
                          <a:ea typeface="Meiryo UI" panose="020B0604030504040204" pitchFamily="50" charset="-128"/>
                          <a:cs typeface="Meiryo UI" panose="020B0604030504040204" pitchFamily="50" charset="-128"/>
                        </a:rPr>
                        <a:t>4,841</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1101">
                <a:tc>
                  <a:txBody>
                    <a:bodyPr/>
                    <a:lstStyle/>
                    <a:p>
                      <a:pPr algn="l" fontAlgn="b"/>
                      <a:r>
                        <a:rPr lang="ja-JP" altLang="en-US" sz="1400" u="none" strike="noStrike">
                          <a:effectLst/>
                          <a:latin typeface="Meiryo UI" panose="020B0604030504040204" pitchFamily="50" charset="-128"/>
                          <a:ea typeface="Meiryo UI" panose="020B0604030504040204" pitchFamily="50" charset="-128"/>
                          <a:cs typeface="Meiryo UI" panose="020B0604030504040204" pitchFamily="50" charset="-128"/>
                        </a:rPr>
                        <a:t>徳島</a:t>
                      </a:r>
                      <a:endPar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altLang="ja-JP" sz="1400" u="none" strike="noStrike" dirty="0">
                          <a:effectLst/>
                          <a:latin typeface="Meiryo UI" panose="020B0604030504040204" pitchFamily="50" charset="-128"/>
                          <a:ea typeface="Meiryo UI" panose="020B0604030504040204" pitchFamily="50" charset="-128"/>
                          <a:cs typeface="Meiryo UI" panose="020B0604030504040204" pitchFamily="50" charset="-128"/>
                        </a:rPr>
                        <a:t>3,768</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altLang="ja-JP" sz="1400" u="none" strike="noStrike" dirty="0">
                          <a:effectLst/>
                          <a:latin typeface="Meiryo UI" panose="020B0604030504040204" pitchFamily="50" charset="-128"/>
                          <a:ea typeface="Meiryo UI" panose="020B0604030504040204" pitchFamily="50" charset="-128"/>
                          <a:cs typeface="Meiryo UI" panose="020B0604030504040204" pitchFamily="50" charset="-128"/>
                        </a:rPr>
                        <a:t>294</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altLang="ja-JP" sz="1400" u="none" strike="noStrike" dirty="0">
                          <a:effectLst/>
                          <a:latin typeface="Meiryo UI" panose="020B0604030504040204" pitchFamily="50" charset="-128"/>
                          <a:ea typeface="Meiryo UI" panose="020B0604030504040204" pitchFamily="50" charset="-128"/>
                          <a:cs typeface="Meiryo UI" panose="020B0604030504040204" pitchFamily="50" charset="-128"/>
                        </a:rPr>
                        <a:t>4,588</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cxnSp>
        <p:nvCxnSpPr>
          <p:cNvPr id="13" name="直線コネクタ 12"/>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pPr/>
              <a:t>52</a:t>
            </a:fld>
            <a:endParaRPr kumimoji="1" lang="ja-JP" altLang="en-US"/>
          </a:p>
        </p:txBody>
      </p:sp>
    </p:spTree>
    <p:extLst>
      <p:ext uri="{BB962C8B-B14F-4D97-AF65-F5344CB8AC3E}">
        <p14:creationId xmlns:p14="http://schemas.microsoft.com/office/powerpoint/2010/main" val="127845537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 13"/>
          <p:cNvSpPr/>
          <p:nvPr/>
        </p:nvSpPr>
        <p:spPr>
          <a:xfrm>
            <a:off x="254139" y="116632"/>
            <a:ext cx="8622000" cy="2149197"/>
          </a:xfrm>
          <a:prstGeom prst="roundRect">
            <a:avLst>
              <a:gd name="adj" fmla="val 10392"/>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spAutoFit/>
          </a:bodyPr>
          <a:lstStyle/>
          <a:p>
            <a:pPr marL="271463" indent="-271463" algn="just"/>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先端的な医薬品・医療機器開発に向けた環境整備</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71463" indent="-271463" algn="just"/>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では</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、うめきたに（</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独）医薬品医療機器総合</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機構（</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PMDA</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）関西支部が</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月に、創薬支援ネットワークの本部機能</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を担う国立研究開発法人</a:t>
            </a:r>
            <a:r>
              <a:rPr lang="zh-TW"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a:t>
            </a:r>
            <a:r>
              <a:rPr lang="zh-TW"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医療研究開発機構（</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AMED</a:t>
            </a:r>
            <a:r>
              <a:rPr lang="zh-TW"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創</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薬支援</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戦略部（西日本統括部）が</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H27</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に開設</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されるなど、大阪における医薬品・医療機器関連産業の振興に向けた環境整備が進行。</a:t>
            </a: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バイオ戦略推進会議に</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おいて、</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これらの機能をオール大阪</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で最大限活用していくこととしている。</a:t>
            </a: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p:cNvSpPr/>
          <p:nvPr/>
        </p:nvSpPr>
        <p:spPr>
          <a:xfrm>
            <a:off x="179512" y="2566508"/>
            <a:ext cx="4385627" cy="492443"/>
          </a:xfrm>
          <a:prstGeom prst="rect">
            <a:avLst/>
          </a:prstGeom>
        </p:spPr>
        <p:txBody>
          <a:bodyPr wrap="square">
            <a:spAutoFit/>
          </a:bodyPr>
          <a:lstStyle/>
          <a:p>
            <a:pPr marL="177800" indent="-177800"/>
            <a:r>
              <a:rPr lang="ja-JP"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PMDA</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関西支部と創薬支援ネットワークの</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概要</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出典：医薬品医療機器総合機構（</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PMDA</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grpSp>
        <p:nvGrpSpPr>
          <p:cNvPr id="13" name="グループ化 12"/>
          <p:cNvGrpSpPr/>
          <p:nvPr/>
        </p:nvGrpSpPr>
        <p:grpSpPr>
          <a:xfrm>
            <a:off x="611560" y="3042671"/>
            <a:ext cx="4229100" cy="2978617"/>
            <a:chOff x="0" y="19050"/>
            <a:chExt cx="4229100" cy="2978617"/>
          </a:xfrm>
        </p:grpSpPr>
        <p:sp>
          <p:nvSpPr>
            <p:cNvPr id="16" name="正方形/長方形 15"/>
            <p:cNvSpPr/>
            <p:nvPr/>
          </p:nvSpPr>
          <p:spPr>
            <a:xfrm>
              <a:off x="2733675" y="238125"/>
              <a:ext cx="1495425" cy="1695450"/>
            </a:xfrm>
            <a:prstGeom prst="rect">
              <a:avLst/>
            </a:prstGeom>
            <a:noFill/>
            <a:ln>
              <a:solidFill>
                <a:schemeClr val="accent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solidFill>
                  <a:prstClr val="black"/>
                </a:solidFill>
              </a:endParaRPr>
            </a:p>
          </p:txBody>
        </p:sp>
        <p:sp>
          <p:nvSpPr>
            <p:cNvPr id="20" name="正方形/長方形 19"/>
            <p:cNvSpPr/>
            <p:nvPr/>
          </p:nvSpPr>
          <p:spPr>
            <a:xfrm>
              <a:off x="0" y="238125"/>
              <a:ext cx="2095500" cy="2759542"/>
            </a:xfrm>
            <a:prstGeom prst="rect">
              <a:avLst/>
            </a:prstGeom>
            <a:noFill/>
            <a:ln>
              <a:solidFill>
                <a:schemeClr val="accent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solidFill>
                  <a:prstClr val="black"/>
                </a:solidFill>
              </a:endParaRPr>
            </a:p>
          </p:txBody>
        </p:sp>
        <p:grpSp>
          <p:nvGrpSpPr>
            <p:cNvPr id="21" name="グループ化 20"/>
            <p:cNvGrpSpPr/>
            <p:nvPr/>
          </p:nvGrpSpPr>
          <p:grpSpPr>
            <a:xfrm>
              <a:off x="304800" y="19050"/>
              <a:ext cx="1590675" cy="2905125"/>
              <a:chOff x="-28576" y="19050"/>
              <a:chExt cx="1590675" cy="2905125"/>
            </a:xfrm>
          </p:grpSpPr>
          <p:sp>
            <p:nvSpPr>
              <p:cNvPr id="29" name="円/楕円 28"/>
              <p:cNvSpPr/>
              <p:nvPr/>
            </p:nvSpPr>
            <p:spPr>
              <a:xfrm>
                <a:off x="0" y="19050"/>
                <a:ext cx="1514475" cy="51435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050" kern="100">
                    <a:solidFill>
                      <a:prstClr val="white"/>
                    </a:solidFill>
                    <a:latin typeface="Meiryo UI"/>
                    <a:ea typeface="ＭＳ 明朝"/>
                    <a:cs typeface="Times New Roman"/>
                  </a:rPr>
                  <a:t> </a:t>
                </a:r>
                <a:endParaRPr lang="ja-JP" altLang="en-US" sz="1050" kern="100">
                  <a:solidFill>
                    <a:prstClr val="white"/>
                  </a:solidFill>
                  <a:ea typeface="ＭＳ 明朝"/>
                  <a:cs typeface="Times New Roman"/>
                </a:endParaRPr>
              </a:p>
            </p:txBody>
          </p:sp>
          <p:sp>
            <p:nvSpPr>
              <p:cNvPr id="30" name="テキスト ボックス 2"/>
              <p:cNvSpPr txBox="1"/>
              <p:nvPr/>
            </p:nvSpPr>
            <p:spPr>
              <a:xfrm>
                <a:off x="0" y="72008"/>
                <a:ext cx="1514475" cy="51409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altLang="en-US" sz="1050" kern="100" dirty="0">
                    <a:solidFill>
                      <a:prstClr val="black"/>
                    </a:solidFill>
                    <a:ea typeface="Meiryo UI"/>
                    <a:cs typeface="Times New Roman"/>
                  </a:rPr>
                  <a:t>創薬支援</a:t>
                </a:r>
                <a:endParaRPr lang="ja-JP" altLang="en-US" sz="1050" kern="100" dirty="0">
                  <a:solidFill>
                    <a:prstClr val="black"/>
                  </a:solidFill>
                  <a:ea typeface="ＭＳ 明朝"/>
                  <a:cs typeface="Times New Roman"/>
                </a:endParaRPr>
              </a:p>
              <a:p>
                <a:pPr algn="ctr"/>
                <a:r>
                  <a:rPr lang="ja-JP" altLang="en-US" sz="1050" kern="100" dirty="0">
                    <a:solidFill>
                      <a:prstClr val="black"/>
                    </a:solidFill>
                    <a:ea typeface="Meiryo UI"/>
                    <a:cs typeface="Times New Roman"/>
                  </a:rPr>
                  <a:t>ネットワーク</a:t>
                </a:r>
                <a:endParaRPr lang="ja-JP" altLang="en-US" sz="1050" kern="100" dirty="0">
                  <a:solidFill>
                    <a:prstClr val="black"/>
                  </a:solidFill>
                  <a:ea typeface="ＭＳ 明朝"/>
                  <a:cs typeface="Times New Roman"/>
                </a:endParaRPr>
              </a:p>
            </p:txBody>
          </p:sp>
          <p:sp>
            <p:nvSpPr>
              <p:cNvPr id="31" name="正方形/長方形 30"/>
              <p:cNvSpPr/>
              <p:nvPr/>
            </p:nvSpPr>
            <p:spPr>
              <a:xfrm>
                <a:off x="0" y="914400"/>
                <a:ext cx="1457325" cy="371475"/>
              </a:xfrm>
              <a:prstGeom prst="rect">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solidFill>
                    <a:prstClr val="black"/>
                  </a:solidFill>
                </a:endParaRPr>
              </a:p>
            </p:txBody>
          </p:sp>
          <p:sp>
            <p:nvSpPr>
              <p:cNvPr id="32" name="テキスト ボックス 2"/>
              <p:cNvSpPr txBox="1">
                <a:spLocks noChangeArrowheads="1"/>
              </p:cNvSpPr>
              <p:nvPr/>
            </p:nvSpPr>
            <p:spPr bwMode="auto">
              <a:xfrm>
                <a:off x="200025" y="981075"/>
                <a:ext cx="995045" cy="266700"/>
              </a:xfrm>
              <a:prstGeom prst="rect">
                <a:avLst/>
              </a:prstGeom>
              <a:solidFill>
                <a:schemeClr val="accent2">
                  <a:lumMod val="40000"/>
                  <a:lumOff val="60000"/>
                </a:schemeClr>
              </a:solidFill>
              <a:ln w="9525">
                <a:solidFill>
                  <a:srgbClr val="000000"/>
                </a:solidFill>
                <a:miter lim="800000"/>
                <a:headEnd/>
                <a:tailEnd/>
              </a:ln>
            </p:spPr>
            <p:txBody>
              <a:bodyPr rot="0" vert="horz" wrap="square" lIns="91440" tIns="45720" rIns="91440" bIns="45720" anchor="t" anchorCtr="0">
                <a:noAutofit/>
              </a:bodyPr>
              <a:lstStyle/>
              <a:p>
                <a:pPr algn="ctr">
                  <a:lnSpc>
                    <a:spcPts val="1200"/>
                  </a:lnSpc>
                </a:pPr>
                <a:r>
                  <a:rPr lang="ja-JP" altLang="en-US" sz="1050" kern="100">
                    <a:solidFill>
                      <a:prstClr val="black"/>
                    </a:solidFill>
                    <a:latin typeface="Century"/>
                    <a:ea typeface="Meiryo UI"/>
                    <a:cs typeface="Times New Roman"/>
                  </a:rPr>
                  <a:t>ＡＭＥＤ</a:t>
                </a:r>
                <a:endParaRPr lang="ja-JP" altLang="en-US" sz="1050" kern="100">
                  <a:solidFill>
                    <a:prstClr val="black"/>
                  </a:solidFill>
                  <a:latin typeface="Century"/>
                  <a:ea typeface="ＭＳ 明朝"/>
                  <a:cs typeface="Times New Roman"/>
                </a:endParaRPr>
              </a:p>
            </p:txBody>
          </p:sp>
          <p:sp>
            <p:nvSpPr>
              <p:cNvPr id="33" name="正方形/長方形 32"/>
              <p:cNvSpPr/>
              <p:nvPr/>
            </p:nvSpPr>
            <p:spPr>
              <a:xfrm>
                <a:off x="0" y="1371600"/>
                <a:ext cx="1457325" cy="1228725"/>
              </a:xfrm>
              <a:prstGeom prst="rect">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solidFill>
                    <a:prstClr val="black"/>
                  </a:solidFill>
                </a:endParaRPr>
              </a:p>
            </p:txBody>
          </p:sp>
          <p:sp>
            <p:nvSpPr>
              <p:cNvPr id="34" name="テキスト ボックス 2"/>
              <p:cNvSpPr txBox="1">
                <a:spLocks noChangeArrowheads="1"/>
              </p:cNvSpPr>
              <p:nvPr/>
            </p:nvSpPr>
            <p:spPr bwMode="auto">
              <a:xfrm>
                <a:off x="57150" y="1457325"/>
                <a:ext cx="1314450" cy="266700"/>
              </a:xfrm>
              <a:prstGeom prst="rect">
                <a:avLst/>
              </a:prstGeom>
              <a:solidFill>
                <a:schemeClr val="accent2">
                  <a:lumMod val="20000"/>
                  <a:lumOff val="80000"/>
                </a:schemeClr>
              </a:solidFill>
              <a:ln w="9525">
                <a:solidFill>
                  <a:srgbClr val="000000"/>
                </a:solidFill>
                <a:miter lim="800000"/>
                <a:headEnd/>
                <a:tailEnd/>
              </a:ln>
            </p:spPr>
            <p:txBody>
              <a:bodyPr rot="0" vert="horz" wrap="square" lIns="91440" tIns="45720" rIns="91440" bIns="45720" anchor="t" anchorCtr="0">
                <a:noAutofit/>
              </a:bodyPr>
              <a:lstStyle/>
              <a:p>
                <a:pPr algn="ctr">
                  <a:lnSpc>
                    <a:spcPts val="1200"/>
                  </a:lnSpc>
                </a:pPr>
                <a:r>
                  <a:rPr lang="ja-JP" altLang="en-US" sz="1050" kern="100">
                    <a:solidFill>
                      <a:prstClr val="black"/>
                    </a:solidFill>
                    <a:latin typeface="Century"/>
                    <a:ea typeface="Meiryo UI"/>
                    <a:cs typeface="Times New Roman"/>
                  </a:rPr>
                  <a:t>理化学研究所</a:t>
                </a:r>
                <a:endParaRPr lang="ja-JP" altLang="en-US" sz="1050" kern="100">
                  <a:solidFill>
                    <a:prstClr val="black"/>
                  </a:solidFill>
                  <a:latin typeface="Century"/>
                  <a:ea typeface="ＭＳ 明朝"/>
                  <a:cs typeface="Times New Roman"/>
                </a:endParaRPr>
              </a:p>
            </p:txBody>
          </p:sp>
          <p:sp>
            <p:nvSpPr>
              <p:cNvPr id="35" name="テキスト ボックス 2"/>
              <p:cNvSpPr txBox="1">
                <a:spLocks noChangeArrowheads="1"/>
              </p:cNvSpPr>
              <p:nvPr/>
            </p:nvSpPr>
            <p:spPr bwMode="auto">
              <a:xfrm>
                <a:off x="57150" y="1724025"/>
                <a:ext cx="1314450" cy="266700"/>
              </a:xfrm>
              <a:prstGeom prst="rect">
                <a:avLst/>
              </a:prstGeom>
              <a:solidFill>
                <a:schemeClr val="accent2">
                  <a:lumMod val="20000"/>
                  <a:lumOff val="80000"/>
                </a:schemeClr>
              </a:solidFill>
              <a:ln w="9525">
                <a:solidFill>
                  <a:srgbClr val="000000"/>
                </a:solidFill>
                <a:miter lim="800000"/>
                <a:headEnd/>
                <a:tailEnd/>
              </a:ln>
            </p:spPr>
            <p:txBody>
              <a:bodyPr rot="0" vert="horz" wrap="square" lIns="91440" tIns="45720" rIns="91440" bIns="45720" anchor="t" anchorCtr="0">
                <a:noAutofit/>
              </a:bodyPr>
              <a:lstStyle/>
              <a:p>
                <a:pPr algn="ctr">
                  <a:lnSpc>
                    <a:spcPts val="1200"/>
                  </a:lnSpc>
                </a:pPr>
                <a:r>
                  <a:rPr lang="ja-JP" altLang="en-US" sz="900" kern="100">
                    <a:solidFill>
                      <a:prstClr val="black"/>
                    </a:solidFill>
                    <a:latin typeface="Century"/>
                    <a:ea typeface="Meiryo UI"/>
                    <a:cs typeface="Times New Roman"/>
                  </a:rPr>
                  <a:t>産業技術総合研究</a:t>
                </a:r>
                <a:r>
                  <a:rPr lang="ja-JP" altLang="en-US" sz="1000" kern="100">
                    <a:solidFill>
                      <a:prstClr val="black"/>
                    </a:solidFill>
                    <a:latin typeface="Century"/>
                    <a:ea typeface="Meiryo UI"/>
                    <a:cs typeface="Times New Roman"/>
                  </a:rPr>
                  <a:t>所</a:t>
                </a:r>
                <a:endParaRPr lang="ja-JP" altLang="en-US" sz="1050" kern="100">
                  <a:solidFill>
                    <a:prstClr val="black"/>
                  </a:solidFill>
                  <a:latin typeface="Century"/>
                  <a:ea typeface="ＭＳ 明朝"/>
                  <a:cs typeface="Times New Roman"/>
                </a:endParaRPr>
              </a:p>
            </p:txBody>
          </p:sp>
          <p:sp>
            <p:nvSpPr>
              <p:cNvPr id="36" name="テキスト ボックス 2"/>
              <p:cNvSpPr txBox="1">
                <a:spLocks noChangeArrowheads="1"/>
              </p:cNvSpPr>
              <p:nvPr/>
            </p:nvSpPr>
            <p:spPr bwMode="auto">
              <a:xfrm>
                <a:off x="57150" y="1990725"/>
                <a:ext cx="1314450" cy="266700"/>
              </a:xfrm>
              <a:prstGeom prst="rect">
                <a:avLst/>
              </a:prstGeom>
              <a:solidFill>
                <a:schemeClr val="accent2">
                  <a:lumMod val="20000"/>
                  <a:lumOff val="80000"/>
                </a:schemeClr>
              </a:solidFill>
              <a:ln w="9525">
                <a:solidFill>
                  <a:srgbClr val="000000"/>
                </a:solidFill>
                <a:miter lim="800000"/>
                <a:headEnd/>
                <a:tailEnd/>
              </a:ln>
            </p:spPr>
            <p:txBody>
              <a:bodyPr rot="0" vert="horz" wrap="square" lIns="91440" tIns="45720" rIns="91440" bIns="45720" anchor="t" anchorCtr="0">
                <a:noAutofit/>
              </a:bodyPr>
              <a:lstStyle/>
              <a:p>
                <a:pPr algn="ctr">
                  <a:lnSpc>
                    <a:spcPts val="1200"/>
                  </a:lnSpc>
                </a:pPr>
                <a:r>
                  <a:rPr lang="ja-JP" altLang="en-US" sz="700" kern="100" dirty="0">
                    <a:latin typeface="Century"/>
                    <a:ea typeface="Meiryo UI"/>
                    <a:cs typeface="Times New Roman"/>
                  </a:rPr>
                  <a:t>医薬</a:t>
                </a:r>
                <a:r>
                  <a:rPr lang="ja-JP" altLang="en-US" sz="700" kern="100" dirty="0" smtClean="0">
                    <a:latin typeface="Century"/>
                    <a:ea typeface="Meiryo UI"/>
                    <a:cs typeface="Times New Roman"/>
                  </a:rPr>
                  <a:t>基盤・健康・栄養研究所</a:t>
                </a:r>
                <a:endParaRPr lang="ja-JP" altLang="en-US" sz="700" kern="100" dirty="0">
                  <a:latin typeface="Century"/>
                  <a:ea typeface="ＭＳ 明朝"/>
                  <a:cs typeface="Times New Roman"/>
                </a:endParaRPr>
              </a:p>
            </p:txBody>
          </p:sp>
          <p:sp>
            <p:nvSpPr>
              <p:cNvPr id="37" name="テキスト ボックス 2"/>
              <p:cNvSpPr txBox="1">
                <a:spLocks noChangeArrowheads="1"/>
              </p:cNvSpPr>
              <p:nvPr/>
            </p:nvSpPr>
            <p:spPr bwMode="auto">
              <a:xfrm>
                <a:off x="57150" y="2257425"/>
                <a:ext cx="1314450" cy="266700"/>
              </a:xfrm>
              <a:prstGeom prst="rect">
                <a:avLst/>
              </a:prstGeom>
              <a:solidFill>
                <a:schemeClr val="accent2">
                  <a:lumMod val="20000"/>
                  <a:lumOff val="80000"/>
                </a:schemeClr>
              </a:solidFill>
              <a:ln w="9525">
                <a:solidFill>
                  <a:srgbClr val="000000"/>
                </a:solidFill>
                <a:miter lim="800000"/>
                <a:headEnd/>
                <a:tailEnd/>
              </a:ln>
            </p:spPr>
            <p:txBody>
              <a:bodyPr rot="0" vert="horz" wrap="square" lIns="91440" tIns="45720" rIns="91440" bIns="45720" anchor="t" anchorCtr="0">
                <a:noAutofit/>
              </a:bodyPr>
              <a:lstStyle/>
              <a:p>
                <a:pPr algn="ctr">
                  <a:lnSpc>
                    <a:spcPts val="1200"/>
                  </a:lnSpc>
                </a:pPr>
                <a:r>
                  <a:rPr lang="ja-JP" altLang="en-US" sz="1050" kern="100">
                    <a:solidFill>
                      <a:prstClr val="black"/>
                    </a:solidFill>
                    <a:latin typeface="Century"/>
                    <a:ea typeface="Meiryo UI"/>
                    <a:cs typeface="Times New Roman"/>
                  </a:rPr>
                  <a:t>創薬連携研究機関</a:t>
                </a:r>
                <a:endParaRPr lang="ja-JP" altLang="en-US" sz="1050" kern="100">
                  <a:solidFill>
                    <a:prstClr val="black"/>
                  </a:solidFill>
                  <a:latin typeface="Century"/>
                  <a:ea typeface="ＭＳ 明朝"/>
                  <a:cs typeface="Times New Roman"/>
                </a:endParaRPr>
              </a:p>
            </p:txBody>
          </p:sp>
          <p:sp>
            <p:nvSpPr>
              <p:cNvPr id="38" name="テキスト ボックス 2"/>
              <p:cNvSpPr txBox="1">
                <a:spLocks noChangeArrowheads="1"/>
              </p:cNvSpPr>
              <p:nvPr/>
            </p:nvSpPr>
            <p:spPr bwMode="auto">
              <a:xfrm>
                <a:off x="-28576" y="2667000"/>
                <a:ext cx="1590675" cy="257175"/>
              </a:xfrm>
              <a:prstGeom prst="rect">
                <a:avLst/>
              </a:prstGeom>
              <a:solidFill>
                <a:schemeClr val="accent2">
                  <a:lumMod val="20000"/>
                  <a:lumOff val="80000"/>
                </a:schemeClr>
              </a:solidFill>
              <a:ln w="9525">
                <a:solidFill>
                  <a:srgbClr val="000000"/>
                </a:solidFill>
                <a:miter lim="800000"/>
                <a:headEnd/>
                <a:tailEnd/>
              </a:ln>
            </p:spPr>
            <p:txBody>
              <a:bodyPr rot="0" vert="horz" wrap="square" lIns="91440" tIns="45720" rIns="91440" bIns="45720" anchor="t" anchorCtr="0">
                <a:noAutofit/>
              </a:bodyPr>
              <a:lstStyle/>
              <a:p>
                <a:pPr algn="ctr">
                  <a:lnSpc>
                    <a:spcPts val="1200"/>
                  </a:lnSpc>
                </a:pPr>
                <a:r>
                  <a:rPr lang="ja-JP" altLang="en-US" sz="1050" kern="100">
                    <a:solidFill>
                      <a:prstClr val="black"/>
                    </a:solidFill>
                    <a:latin typeface="Century"/>
                    <a:ea typeface="Meiryo UI"/>
                    <a:cs typeface="Times New Roman"/>
                  </a:rPr>
                  <a:t>大学、民間研究機関等</a:t>
                </a:r>
                <a:endParaRPr lang="ja-JP" altLang="en-US" sz="1050" kern="100">
                  <a:solidFill>
                    <a:prstClr val="black"/>
                  </a:solidFill>
                  <a:latin typeface="Century"/>
                  <a:ea typeface="ＭＳ 明朝"/>
                  <a:cs typeface="Times New Roman"/>
                </a:endParaRPr>
              </a:p>
            </p:txBody>
          </p:sp>
        </p:grpSp>
        <p:sp>
          <p:nvSpPr>
            <p:cNvPr id="22" name="左右矢印 21"/>
            <p:cNvSpPr/>
            <p:nvPr/>
          </p:nvSpPr>
          <p:spPr>
            <a:xfrm>
              <a:off x="2000250" y="628650"/>
              <a:ext cx="876300" cy="438150"/>
            </a:xfrm>
            <a:prstGeom prst="leftRightArrow">
              <a:avLst/>
            </a:prstGeom>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solidFill>
                  <a:prstClr val="black"/>
                </a:solidFill>
              </a:endParaRPr>
            </a:p>
          </p:txBody>
        </p:sp>
        <p:sp>
          <p:nvSpPr>
            <p:cNvPr id="23" name="テキスト ボックス 2"/>
            <p:cNvSpPr txBox="1">
              <a:spLocks noChangeArrowheads="1"/>
            </p:cNvSpPr>
            <p:nvPr/>
          </p:nvSpPr>
          <p:spPr bwMode="auto">
            <a:xfrm>
              <a:off x="2828925" y="1857375"/>
              <a:ext cx="1314450" cy="333375"/>
            </a:xfrm>
            <a:prstGeom prst="rect">
              <a:avLst/>
            </a:prstGeom>
            <a:solidFill>
              <a:srgbClr val="FFFFFF"/>
            </a:solidFill>
            <a:ln w="12700">
              <a:solidFill>
                <a:srgbClr val="000000"/>
              </a:solidFill>
              <a:miter lim="800000"/>
              <a:headEnd/>
              <a:tailEnd/>
            </a:ln>
          </p:spPr>
          <p:txBody>
            <a:bodyPr rot="0" vert="horz" wrap="square" lIns="91440" tIns="45720" rIns="91440" bIns="45720" anchor="t" anchorCtr="0">
              <a:spAutoFit/>
            </a:bodyPr>
            <a:lstStyle/>
            <a:p>
              <a:pPr algn="ctr"/>
              <a:r>
                <a:rPr lang="en-US" sz="1050" kern="100">
                  <a:solidFill>
                    <a:prstClr val="black"/>
                  </a:solidFill>
                  <a:latin typeface="Meiryo UI"/>
                  <a:ea typeface="ＭＳ 明朝"/>
                  <a:cs typeface="Times New Roman"/>
                </a:rPr>
                <a:t>PMDA</a:t>
              </a:r>
              <a:r>
                <a:rPr lang="ja-JP" altLang="en-US" sz="1050" kern="100">
                  <a:solidFill>
                    <a:prstClr val="black"/>
                  </a:solidFill>
                  <a:latin typeface="Century"/>
                  <a:ea typeface="Meiryo UI"/>
                  <a:cs typeface="Times New Roman"/>
                </a:rPr>
                <a:t>関西支部</a:t>
              </a:r>
              <a:endParaRPr lang="ja-JP" altLang="en-US" sz="1050" kern="100">
                <a:solidFill>
                  <a:prstClr val="black"/>
                </a:solidFill>
                <a:latin typeface="Century"/>
                <a:ea typeface="ＭＳ 明朝"/>
                <a:cs typeface="Times New Roman"/>
              </a:endParaRPr>
            </a:p>
          </p:txBody>
        </p:sp>
        <p:sp>
          <p:nvSpPr>
            <p:cNvPr id="24" name="角丸四角形 23"/>
            <p:cNvSpPr/>
            <p:nvPr/>
          </p:nvSpPr>
          <p:spPr>
            <a:xfrm>
              <a:off x="2943225" y="447675"/>
              <a:ext cx="1066800" cy="61912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altLang="en-US" sz="1050" kern="100">
                  <a:solidFill>
                    <a:srgbClr val="000000"/>
                  </a:solidFill>
                  <a:ea typeface="Meiryo UI"/>
                  <a:cs typeface="Times New Roman"/>
                </a:rPr>
                <a:t>薬事戦略</a:t>
              </a:r>
              <a:endParaRPr lang="ja-JP" altLang="en-US" sz="1050" kern="100">
                <a:solidFill>
                  <a:prstClr val="white"/>
                </a:solidFill>
                <a:ea typeface="ＭＳ 明朝"/>
                <a:cs typeface="Times New Roman"/>
              </a:endParaRPr>
            </a:p>
            <a:p>
              <a:pPr algn="ctr"/>
              <a:r>
                <a:rPr lang="ja-JP" altLang="en-US" sz="1050" kern="100">
                  <a:solidFill>
                    <a:srgbClr val="000000"/>
                  </a:solidFill>
                  <a:ea typeface="Meiryo UI"/>
                  <a:cs typeface="Times New Roman"/>
                </a:rPr>
                <a:t>相談</a:t>
              </a:r>
              <a:endParaRPr lang="ja-JP" altLang="en-US" sz="1050" kern="100">
                <a:solidFill>
                  <a:prstClr val="white"/>
                </a:solidFill>
                <a:ea typeface="ＭＳ 明朝"/>
                <a:cs typeface="Times New Roman"/>
              </a:endParaRPr>
            </a:p>
          </p:txBody>
        </p:sp>
        <p:sp>
          <p:nvSpPr>
            <p:cNvPr id="25" name="角丸四角形 24"/>
            <p:cNvSpPr/>
            <p:nvPr/>
          </p:nvSpPr>
          <p:spPr>
            <a:xfrm>
              <a:off x="2924175" y="1190625"/>
              <a:ext cx="1066800" cy="61912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050" kern="100">
                  <a:solidFill>
                    <a:srgbClr val="000000"/>
                  </a:solidFill>
                  <a:latin typeface="Meiryo UI"/>
                  <a:ea typeface="ＭＳ 明朝"/>
                  <a:cs typeface="Times New Roman"/>
                </a:rPr>
                <a:t>GMP</a:t>
              </a:r>
              <a:endParaRPr lang="ja-JP" altLang="en-US" sz="1050" kern="100">
                <a:solidFill>
                  <a:prstClr val="white"/>
                </a:solidFill>
                <a:ea typeface="ＭＳ 明朝"/>
                <a:cs typeface="Times New Roman"/>
              </a:endParaRPr>
            </a:p>
            <a:p>
              <a:pPr algn="ctr"/>
              <a:r>
                <a:rPr lang="ja-JP" altLang="en-US" sz="1050" kern="100">
                  <a:solidFill>
                    <a:srgbClr val="000000"/>
                  </a:solidFill>
                  <a:ea typeface="Meiryo UI"/>
                  <a:cs typeface="Times New Roman"/>
                </a:rPr>
                <a:t>実地調査</a:t>
              </a:r>
              <a:endParaRPr lang="ja-JP" altLang="en-US" sz="1050" kern="100">
                <a:solidFill>
                  <a:prstClr val="white"/>
                </a:solidFill>
                <a:ea typeface="ＭＳ 明朝"/>
                <a:cs typeface="Times New Roman"/>
              </a:endParaRPr>
            </a:p>
          </p:txBody>
        </p:sp>
        <p:sp>
          <p:nvSpPr>
            <p:cNvPr id="26" name="テキスト ボックス 2"/>
            <p:cNvSpPr txBox="1">
              <a:spLocks noChangeArrowheads="1"/>
            </p:cNvSpPr>
            <p:nvPr/>
          </p:nvSpPr>
          <p:spPr bwMode="auto">
            <a:xfrm>
              <a:off x="2019300" y="723595"/>
              <a:ext cx="819150" cy="333375"/>
            </a:xfrm>
            <a:prstGeom prst="rect">
              <a:avLst/>
            </a:prstGeom>
            <a:noFill/>
            <a:ln w="9525">
              <a:noFill/>
              <a:miter lim="800000"/>
              <a:headEnd/>
              <a:tailEnd/>
            </a:ln>
          </p:spPr>
          <p:txBody>
            <a:bodyPr rot="0" vert="horz" wrap="square" lIns="91440" tIns="45720" rIns="91440" bIns="45720" anchor="t" anchorCtr="0">
              <a:spAutoFit/>
            </a:bodyPr>
            <a:lstStyle/>
            <a:p>
              <a:pPr algn="ctr"/>
              <a:r>
                <a:rPr lang="ja-JP" altLang="en-US" sz="1050" kern="100" dirty="0">
                  <a:solidFill>
                    <a:prstClr val="black"/>
                  </a:solidFill>
                  <a:latin typeface="Century"/>
                  <a:ea typeface="Meiryo UI"/>
                  <a:cs typeface="Times New Roman"/>
                </a:rPr>
                <a:t>連携</a:t>
              </a:r>
              <a:endParaRPr lang="ja-JP" altLang="en-US" sz="1050" kern="100" dirty="0">
                <a:solidFill>
                  <a:prstClr val="black"/>
                </a:solidFill>
                <a:latin typeface="Century"/>
                <a:ea typeface="ＭＳ 明朝"/>
                <a:cs typeface="Times New Roman"/>
              </a:endParaRPr>
            </a:p>
          </p:txBody>
        </p:sp>
        <p:sp>
          <p:nvSpPr>
            <p:cNvPr id="27" name="環状矢印 26"/>
            <p:cNvSpPr/>
            <p:nvPr/>
          </p:nvSpPr>
          <p:spPr>
            <a:xfrm rot="5400000">
              <a:off x="1271588" y="1233487"/>
              <a:ext cx="1028700" cy="714375"/>
            </a:xfrm>
            <a:prstGeom prst="circular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solidFill>
                  <a:prstClr val="white"/>
                </a:solidFill>
              </a:endParaRPr>
            </a:p>
          </p:txBody>
        </p:sp>
        <p:sp>
          <p:nvSpPr>
            <p:cNvPr id="28" name="環状矢印 27"/>
            <p:cNvSpPr/>
            <p:nvPr/>
          </p:nvSpPr>
          <p:spPr>
            <a:xfrm rot="16200000">
              <a:off x="-157162" y="1223962"/>
              <a:ext cx="1028700" cy="714375"/>
            </a:xfrm>
            <a:prstGeom prst="circular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solidFill>
                  <a:prstClr val="white"/>
                </a:solidFill>
              </a:endParaRPr>
            </a:p>
          </p:txBody>
        </p:sp>
      </p:grpSp>
      <p:sp>
        <p:nvSpPr>
          <p:cNvPr id="39" name="正方形/長方形 38"/>
          <p:cNvSpPr/>
          <p:nvPr/>
        </p:nvSpPr>
        <p:spPr>
          <a:xfrm>
            <a:off x="4840660" y="2545873"/>
            <a:ext cx="7416824" cy="523220"/>
          </a:xfrm>
          <a:prstGeom prst="rect">
            <a:avLst/>
          </a:prstGeom>
        </p:spPr>
        <p:txBody>
          <a:bodyPr wrap="square">
            <a:spAutoFit/>
          </a:bodyPr>
          <a:lstStyle/>
          <a:p>
            <a:pPr marL="177800" indent="-177800"/>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■グランフロント大阪における医療関係機関の集積</a:t>
            </a:r>
            <a:endParaRPr lang="zh-TW"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endParaRPr lang="zh-TW"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 name="グループ化 3"/>
          <p:cNvGrpSpPr/>
          <p:nvPr/>
        </p:nvGrpSpPr>
        <p:grpSpPr>
          <a:xfrm>
            <a:off x="5436096" y="3383661"/>
            <a:ext cx="2941686" cy="2131294"/>
            <a:chOff x="5436096" y="3789040"/>
            <a:chExt cx="2941686" cy="2131294"/>
          </a:xfrm>
        </p:grpSpPr>
        <p:sp>
          <p:nvSpPr>
            <p:cNvPr id="46" name="円弧 45"/>
            <p:cNvSpPr/>
            <p:nvPr/>
          </p:nvSpPr>
          <p:spPr>
            <a:xfrm rot="16200000">
              <a:off x="6675707" y="3667862"/>
              <a:ext cx="462465" cy="808084"/>
            </a:xfrm>
            <a:prstGeom prst="arc">
              <a:avLst>
                <a:gd name="adj1" fmla="val 16200000"/>
                <a:gd name="adj2" fmla="val 5037713"/>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2" name="角丸四角形 41"/>
            <p:cNvSpPr/>
            <p:nvPr/>
          </p:nvSpPr>
          <p:spPr>
            <a:xfrm>
              <a:off x="7310982" y="5301208"/>
              <a:ext cx="1066800" cy="61912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altLang="en-US" sz="105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医療機関</a:t>
              </a:r>
              <a:endParaRPr lang="ja-JP" altLang="en-US" sz="105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角丸四角形 42"/>
            <p:cNvSpPr/>
            <p:nvPr/>
          </p:nvSpPr>
          <p:spPr>
            <a:xfrm>
              <a:off x="7308924" y="3801740"/>
              <a:ext cx="1066800" cy="61912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altLang="en-US" sz="105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大学等</a:t>
              </a:r>
              <a:endParaRPr lang="en-US" altLang="ja-JP" sz="105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5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研究機関</a:t>
              </a:r>
              <a:endParaRPr lang="ja-JP" altLang="en-US" sz="105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角丸四角形 43"/>
            <p:cNvSpPr/>
            <p:nvPr/>
          </p:nvSpPr>
          <p:spPr>
            <a:xfrm>
              <a:off x="5436096" y="3789040"/>
              <a:ext cx="1066800" cy="61912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altLang="en-US" sz="105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製薬会社</a:t>
              </a:r>
              <a:endParaRPr lang="ja-JP" altLang="en-US" sz="105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円弧 1"/>
            <p:cNvSpPr/>
            <p:nvPr/>
          </p:nvSpPr>
          <p:spPr>
            <a:xfrm rot="10800000">
              <a:off x="5724128" y="4409033"/>
              <a:ext cx="504056" cy="866774"/>
            </a:xfrm>
            <a:prstGeom prst="arc">
              <a:avLst>
                <a:gd name="adj1" fmla="val 16200000"/>
                <a:gd name="adj2" fmla="val 5037713"/>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5" name="円弧 44"/>
            <p:cNvSpPr/>
            <p:nvPr/>
          </p:nvSpPr>
          <p:spPr>
            <a:xfrm>
              <a:off x="7668344" y="4437112"/>
              <a:ext cx="497396" cy="866774"/>
            </a:xfrm>
            <a:prstGeom prst="arc">
              <a:avLst>
                <a:gd name="adj1" fmla="val 16200000"/>
                <a:gd name="adj2" fmla="val 5037713"/>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7" name="円弧 46"/>
            <p:cNvSpPr/>
            <p:nvPr/>
          </p:nvSpPr>
          <p:spPr>
            <a:xfrm rot="5400000">
              <a:off x="6708241" y="5307720"/>
              <a:ext cx="466725" cy="733400"/>
            </a:xfrm>
            <a:prstGeom prst="arc">
              <a:avLst>
                <a:gd name="adj1" fmla="val 16200000"/>
                <a:gd name="adj2" fmla="val 5037713"/>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1" name="角丸四角形 40"/>
            <p:cNvSpPr/>
            <p:nvPr/>
          </p:nvSpPr>
          <p:spPr>
            <a:xfrm>
              <a:off x="6380384" y="4538066"/>
              <a:ext cx="1066800" cy="61912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altLang="ja-JP" sz="105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AMED</a:t>
              </a:r>
            </a:p>
            <a:p>
              <a:pPr algn="ctr"/>
              <a:r>
                <a:rPr lang="en-US" altLang="ja-JP" sz="105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PMDA</a:t>
              </a:r>
              <a:endParaRPr lang="ja-JP" altLang="en-US" sz="105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角丸四角形 48"/>
            <p:cNvSpPr/>
            <p:nvPr/>
          </p:nvSpPr>
          <p:spPr>
            <a:xfrm>
              <a:off x="5508104" y="5264844"/>
              <a:ext cx="1066800" cy="61912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altLang="en-US" sz="105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その他</a:t>
              </a:r>
              <a:endParaRPr lang="en-US" altLang="ja-JP" sz="105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5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関連企業等</a:t>
              </a:r>
              <a:endParaRPr lang="ja-JP" altLang="en-US" sz="105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3" name="スライド番号プレースホルダー 2"/>
          <p:cNvSpPr>
            <a:spLocks noGrp="1"/>
          </p:cNvSpPr>
          <p:nvPr>
            <p:ph type="sldNum" sz="quarter" idx="12"/>
          </p:nvPr>
        </p:nvSpPr>
        <p:spPr/>
        <p:txBody>
          <a:bodyPr/>
          <a:lstStyle/>
          <a:p>
            <a:r>
              <a:rPr kumimoji="1" lang="en-US" altLang="ja-JP" dirty="0" smtClean="0"/>
              <a:t>53</a:t>
            </a:r>
            <a:endParaRPr kumimoji="1" lang="ja-JP" altLang="en-US" dirty="0"/>
          </a:p>
        </p:txBody>
      </p:sp>
      <p:sp>
        <p:nvSpPr>
          <p:cNvPr id="40" name="正方形/長方形 39"/>
          <p:cNvSpPr/>
          <p:nvPr/>
        </p:nvSpPr>
        <p:spPr>
          <a:xfrm>
            <a:off x="5868144" y="5606532"/>
            <a:ext cx="2879836" cy="276999"/>
          </a:xfrm>
          <a:prstGeom prst="rect">
            <a:avLst/>
          </a:prstGeom>
        </p:spPr>
        <p:txBody>
          <a:bodyPr wrap="square">
            <a:spAutoFit/>
          </a:bodyPr>
          <a:lstStyle/>
          <a:p>
            <a:pPr marL="177800" indent="-177800"/>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：ホームページより府企画室作成）</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80270311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132655" y="22734"/>
            <a:ext cx="8759825" cy="2686186"/>
          </a:xfrm>
          <a:prstGeom prst="roundRect">
            <a:avLst>
              <a:gd name="adj" fmla="val 10392"/>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pPr marL="271463" indent="-271463" algn="just"/>
            <a:r>
              <a:rPr lang="en-US" altLang="ja-JP" sz="17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7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健康</a:t>
            </a:r>
            <a:r>
              <a:rPr lang="ja-JP" altLang="en-US" sz="17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・医療分野の拠点づくり</a:t>
            </a:r>
            <a:r>
              <a:rPr lang="en-US" altLang="ja-JP" sz="17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71463" indent="-271463" algn="just"/>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関西イノベーション国際戦略総合特区の主要事業にも位置づけられている</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BNCT</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（ホウ素中性子捕捉療法）は次世代の革新的がん治療法であり、その実施に不可欠な加速器、ホウ素薬剤、</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PET</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検査等の技術要素を有する最先端の研究機関がすべて集積するのは大阪・関西のみ</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strike="dblStrike"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国家戦略特区においては、医療等国際的イノベーション拠点の形成、チャレンジイノベーションを支える都市環境整備を提案した。</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H26</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、大阪を含む関西圏（大阪府、兵庫県及び京都府）が指定を受け、同年</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月、保険外併用療養の特例等を内容とする区域計画が認定された。</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H30</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年度を目途に国立循環器病研究センターが吹田操車場跡地に移転することを契機に、北大阪健康医療都市（健都）として</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今後インセンティブの導入なども検討しながら、軸となる先端的な企業を呼び込み、</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新た</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な医療クラスターの形成</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を図る。</a:t>
            </a:r>
            <a:endPar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角丸四角形 18"/>
          <p:cNvSpPr/>
          <p:nvPr/>
        </p:nvSpPr>
        <p:spPr>
          <a:xfrm>
            <a:off x="5338937" y="4554994"/>
            <a:ext cx="3672408" cy="1754326"/>
          </a:xfrm>
          <a:prstGeom prst="roundRect">
            <a:avLst>
              <a:gd name="adj" fmla="val 1562"/>
            </a:avLst>
          </a:prstGeom>
          <a:noFill/>
          <a:ln w="95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marL="271463" indent="-271463" algn="just"/>
            <a:r>
              <a:rPr lang="ja-JP" altLang="en-US" sz="12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○「国家戦略特別区域及び区域方針」</a:t>
            </a:r>
          </a:p>
          <a:p>
            <a:pPr marL="271463" indent="-271463" algn="just"/>
            <a:r>
              <a:rPr lang="ja-JP" altLang="en-US" sz="12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H26.5.1 </a:t>
            </a:r>
            <a:r>
              <a:rPr lang="ja-JP" altLang="en-US" sz="12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内閣総理大臣決定）より医療部分抜粋</a:t>
            </a:r>
          </a:p>
          <a:p>
            <a:pPr marL="271463" indent="-271463" algn="just"/>
            <a:r>
              <a:rPr lang="ja-JP" altLang="en-US" sz="12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１．対象区域：大阪府、兵庫県及び京都府</a:t>
            </a:r>
            <a:endParaRPr lang="en-US" altLang="ja-JP" sz="12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r>
              <a:rPr lang="ja-JP" altLang="en-US" sz="12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２．目標</a:t>
            </a:r>
            <a:endParaRPr lang="en-US" altLang="ja-JP" sz="12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r>
              <a:rPr lang="ja-JP" altLang="en-US" sz="12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健康・医療分野における国際的イノベーション拠点の形成を通じ、再生医療をはじめとする先端的な医薬品・医療機器等の研究開発・事業化を推進するとともに、チャレンジングな人材の集まるビジネス環境を整えた国際都市を形成する。</a:t>
            </a:r>
            <a:endParaRPr lang="en-US" altLang="ja-JP" sz="12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角丸四角形 10"/>
          <p:cNvSpPr/>
          <p:nvPr/>
        </p:nvSpPr>
        <p:spPr>
          <a:xfrm>
            <a:off x="5338937" y="3140968"/>
            <a:ext cx="3672408" cy="1231106"/>
          </a:xfrm>
          <a:prstGeom prst="roundRect">
            <a:avLst>
              <a:gd name="adj" fmla="val 1562"/>
            </a:avLst>
          </a:prstGeom>
          <a:noFill/>
          <a:ln w="95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marL="271463" indent="-271463" algn="just"/>
            <a:r>
              <a:rPr lang="ja-JP" altLang="en-US"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○保険外併用療養の特例</a:t>
            </a:r>
            <a:endParaRPr lang="en-US" altLang="ja-JP"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r>
              <a:rPr lang="ja-JP" altLang="en-US"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「⼤阪⼤学医学部附属病院」「国⽴</a:t>
            </a:r>
            <a:r>
              <a:rPr lang="ja-JP" altLang="en-US" sz="12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循環器病</a:t>
            </a:r>
            <a:r>
              <a:rPr lang="ja-JP" altLang="en-US" sz="12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研究</a:t>
            </a:r>
            <a:r>
              <a:rPr lang="ja-JP" altLang="en-US" sz="12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センター</a:t>
            </a:r>
            <a:r>
              <a:rPr lang="ja-JP" altLang="en-US" sz="12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等において、米国など</a:t>
            </a:r>
            <a:r>
              <a:rPr lang="en-US" altLang="ja-JP" sz="12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12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か国で承認を受け、日本では未承認又は適応外の医薬品等を対象</a:t>
            </a:r>
            <a:r>
              <a:rPr lang="ja-JP" altLang="en-US" sz="12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に、保険外併用療養に関する特例が認められ、スピーディーな先進医療の提供が可能となった</a:t>
            </a:r>
            <a:r>
              <a:rPr lang="ja-JP" altLang="en-US" sz="12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5220072" y="2833191"/>
            <a:ext cx="4268940" cy="307777"/>
          </a:xfrm>
          <a:prstGeom prst="rect">
            <a:avLst/>
          </a:prstGeom>
        </p:spPr>
        <p:txBody>
          <a:bodyPr wrap="square">
            <a:spAutoFit/>
          </a:bodyPr>
          <a:lstStyle/>
          <a:p>
            <a:pPr marL="177800" indent="-177800"/>
            <a:r>
              <a:rPr lang="ja-JP"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関⻄圏国家戦略特区の取組成果例（医療関係）</a:t>
            </a:r>
          </a:p>
        </p:txBody>
      </p:sp>
      <p:graphicFrame>
        <p:nvGraphicFramePr>
          <p:cNvPr id="2" name="表 1"/>
          <p:cNvGraphicFramePr>
            <a:graphicFrameLocks noGrp="1"/>
          </p:cNvGraphicFramePr>
          <p:nvPr>
            <p:extLst>
              <p:ext uri="{D42A27DB-BD31-4B8C-83A1-F6EECF244321}">
                <p14:modId xmlns:p14="http://schemas.microsoft.com/office/powerpoint/2010/main" val="3740856209"/>
              </p:ext>
            </p:extLst>
          </p:nvPr>
        </p:nvGraphicFramePr>
        <p:xfrm>
          <a:off x="204720" y="3124000"/>
          <a:ext cx="5015352" cy="3689376"/>
        </p:xfrm>
        <a:graphic>
          <a:graphicData uri="http://schemas.openxmlformats.org/drawingml/2006/table">
            <a:tbl>
              <a:tblPr firstRow="1" firstCol="1" bandRow="1"/>
              <a:tblGrid>
                <a:gridCol w="704994"/>
                <a:gridCol w="4310358"/>
              </a:tblGrid>
              <a:tr h="386903">
                <a:tc>
                  <a:txBody>
                    <a:bodyPr/>
                    <a:lstStyle/>
                    <a:p>
                      <a:pPr algn="l">
                        <a:lnSpc>
                          <a:spcPts val="1500"/>
                        </a:lnSpc>
                        <a:spcAft>
                          <a:spcPts val="0"/>
                        </a:spcAft>
                      </a:pPr>
                      <a:r>
                        <a:rPr lang="ja-JP" sz="1000" kern="100" spc="100" baseline="0" dirty="0">
                          <a:effectLst/>
                          <a:latin typeface="Century"/>
                          <a:ea typeface="メイリオ"/>
                          <a:cs typeface="Times New Roman"/>
                        </a:rPr>
                        <a:t>昭和</a:t>
                      </a:r>
                      <a:r>
                        <a:rPr lang="en-US" sz="1000" kern="100" spc="100" baseline="0" dirty="0">
                          <a:effectLst/>
                          <a:latin typeface="Century"/>
                          <a:ea typeface="メイリオ"/>
                          <a:cs typeface="Times New Roman"/>
                        </a:rPr>
                        <a:t>62</a:t>
                      </a:r>
                      <a:r>
                        <a:rPr lang="ja-JP" sz="1000" kern="100" spc="100" baseline="0" dirty="0">
                          <a:effectLst/>
                          <a:latin typeface="Century"/>
                          <a:ea typeface="メイリオ"/>
                          <a:cs typeface="Times New Roman"/>
                        </a:rPr>
                        <a:t>年～</a:t>
                      </a:r>
                      <a:endParaRPr lang="ja-JP" sz="1000" kern="100" spc="100" baseline="0" dirty="0">
                        <a:effectLst/>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lang="ja-JP" sz="1000" kern="100" spc="100" baseline="0" dirty="0">
                          <a:effectLst/>
                          <a:latin typeface="Meiryo UI" panose="020B0604030504040204" pitchFamily="50" charset="-128"/>
                          <a:ea typeface="Meiryo UI" panose="020B0604030504040204" pitchFamily="50" charset="-128"/>
                          <a:cs typeface="Meiryo UI" panose="020B0604030504040204" pitchFamily="50" charset="-128"/>
                        </a:rPr>
                        <a:t>・京都大学原子炉実験所の原子炉を用いて中性子の医療分野への活用としてＢＮＣＴの臨床研究を</a:t>
                      </a:r>
                      <a:r>
                        <a:rPr lang="ja-JP" sz="1000" kern="100" spc="100" baseline="0" dirty="0" smtClean="0">
                          <a:effectLst/>
                          <a:latin typeface="Meiryo UI" panose="020B0604030504040204" pitchFamily="50" charset="-128"/>
                          <a:ea typeface="Meiryo UI" panose="020B0604030504040204" pitchFamily="50" charset="-128"/>
                          <a:cs typeface="Meiryo UI" panose="020B0604030504040204" pitchFamily="50" charset="-128"/>
                        </a:rPr>
                        <a:t>実施</a:t>
                      </a:r>
                      <a:endParaRPr lang="ja-JP" sz="1000" kern="100" spc="100" baseline="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0355">
                <a:tc>
                  <a:txBody>
                    <a:bodyPr/>
                    <a:lstStyle/>
                    <a:p>
                      <a:pPr algn="l">
                        <a:lnSpc>
                          <a:spcPts val="1500"/>
                        </a:lnSpc>
                        <a:spcAft>
                          <a:spcPts val="0"/>
                        </a:spcAft>
                      </a:pPr>
                      <a:r>
                        <a:rPr lang="en-US" sz="1000" kern="100" spc="100" baseline="0" dirty="0" smtClean="0">
                          <a:effectLst/>
                          <a:latin typeface="Century"/>
                          <a:ea typeface="メイリオ"/>
                          <a:cs typeface="Times New Roman"/>
                        </a:rPr>
                        <a:t>H20</a:t>
                      </a:r>
                      <a:r>
                        <a:rPr lang="ja-JP" sz="1000" kern="100" spc="100" baseline="0" dirty="0">
                          <a:effectLst/>
                          <a:latin typeface="Century"/>
                          <a:ea typeface="メイリオ"/>
                          <a:cs typeface="Times New Roman"/>
                        </a:rPr>
                        <a:t>年</a:t>
                      </a:r>
                      <a:endParaRPr lang="ja-JP" sz="1000" kern="100" spc="100" baseline="0" dirty="0">
                        <a:effectLst/>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lang="ja-JP" sz="1000" kern="100" spc="100" baseline="0" dirty="0">
                          <a:effectLst/>
                          <a:latin typeface="Meiryo UI" panose="020B0604030504040204" pitchFamily="50" charset="-128"/>
                          <a:ea typeface="Meiryo UI" panose="020B0604030504040204" pitchFamily="50" charset="-128"/>
                          <a:cs typeface="Meiryo UI" panose="020B0604030504040204" pitchFamily="50" charset="-128"/>
                        </a:rPr>
                        <a:t>・文部科学省の先端医療開発特区（スーパー特区）に採択（京都大学等）</a:t>
                      </a:r>
                    </a:p>
                    <a:p>
                      <a:pPr algn="l">
                        <a:lnSpc>
                          <a:spcPts val="1500"/>
                        </a:lnSpc>
                        <a:spcAft>
                          <a:spcPts val="0"/>
                        </a:spcAft>
                      </a:pPr>
                      <a:r>
                        <a:rPr lang="ja-JP" sz="1000" kern="100" spc="100" baseline="0" dirty="0">
                          <a:effectLst/>
                          <a:latin typeface="Meiryo UI" panose="020B0604030504040204" pitchFamily="50" charset="-128"/>
                          <a:ea typeface="Meiryo UI" panose="020B0604030504040204" pitchFamily="50" charset="-128"/>
                          <a:cs typeface="Meiryo UI" panose="020B0604030504040204" pitchFamily="50" charset="-128"/>
                        </a:rPr>
                        <a:t>・世界で初めて、小型加速器を開発</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0355">
                <a:tc>
                  <a:txBody>
                    <a:bodyPr/>
                    <a:lstStyle/>
                    <a:p>
                      <a:pPr algn="l">
                        <a:lnSpc>
                          <a:spcPts val="1500"/>
                        </a:lnSpc>
                        <a:spcAft>
                          <a:spcPts val="0"/>
                        </a:spcAft>
                      </a:pPr>
                      <a:r>
                        <a:rPr lang="en-US" sz="1000" kern="100" spc="100" baseline="0" dirty="0" smtClean="0">
                          <a:effectLst/>
                          <a:latin typeface="Century"/>
                          <a:ea typeface="メイリオ"/>
                          <a:cs typeface="Times New Roman"/>
                        </a:rPr>
                        <a:t>H21</a:t>
                      </a:r>
                      <a:r>
                        <a:rPr lang="ja-JP" sz="1000" kern="100" spc="100" baseline="0" dirty="0">
                          <a:effectLst/>
                          <a:latin typeface="Century"/>
                          <a:ea typeface="メイリオ"/>
                          <a:cs typeface="Times New Roman"/>
                        </a:rPr>
                        <a:t>年</a:t>
                      </a:r>
                      <a:endParaRPr lang="ja-JP" sz="1000" kern="100" spc="100" baseline="0" dirty="0">
                        <a:effectLst/>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lang="ja-JP" sz="1000" kern="100" spc="100" baseline="0" dirty="0">
                          <a:effectLst/>
                          <a:latin typeface="Meiryo UI" panose="020B0604030504040204" pitchFamily="50" charset="-128"/>
                          <a:ea typeface="Meiryo UI" panose="020B0604030504040204" pitchFamily="50" charset="-128"/>
                          <a:cs typeface="Meiryo UI" panose="020B0604030504040204" pitchFamily="50" charset="-128"/>
                        </a:rPr>
                        <a:t>・ホウ素薬剤を高品質で大量に作製できる技術の開発に成功</a:t>
                      </a:r>
                    </a:p>
                    <a:p>
                      <a:pPr algn="l">
                        <a:lnSpc>
                          <a:spcPts val="1500"/>
                        </a:lnSpc>
                        <a:spcAft>
                          <a:spcPts val="0"/>
                        </a:spcAft>
                      </a:pPr>
                      <a:r>
                        <a:rPr lang="ja-JP" sz="1000" kern="100" spc="100" baseline="0" dirty="0">
                          <a:effectLst/>
                          <a:latin typeface="Meiryo UI" panose="020B0604030504040204" pitchFamily="50" charset="-128"/>
                          <a:ea typeface="Meiryo UI" panose="020B0604030504040204" pitchFamily="50" charset="-128"/>
                          <a:cs typeface="Meiryo UI" panose="020B0604030504040204" pitchFamily="50" charset="-128"/>
                        </a:rPr>
                        <a:t>・ＢＮＣＴ研究会発足（事務局：京大原子炉実験所、大阪府、熊取町）</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452">
                <a:tc>
                  <a:txBody>
                    <a:bodyPr/>
                    <a:lstStyle/>
                    <a:p>
                      <a:pPr algn="l">
                        <a:lnSpc>
                          <a:spcPts val="1500"/>
                        </a:lnSpc>
                        <a:spcAft>
                          <a:spcPts val="0"/>
                        </a:spcAft>
                      </a:pPr>
                      <a:r>
                        <a:rPr lang="en-US" sz="1000" kern="100" spc="100" baseline="0" dirty="0" smtClean="0">
                          <a:effectLst/>
                          <a:latin typeface="Century"/>
                          <a:ea typeface="メイリオ"/>
                          <a:cs typeface="Times New Roman"/>
                        </a:rPr>
                        <a:t>H23</a:t>
                      </a:r>
                      <a:r>
                        <a:rPr lang="ja-JP" sz="1000" kern="100" spc="100" baseline="0" dirty="0">
                          <a:effectLst/>
                          <a:latin typeface="Century"/>
                          <a:ea typeface="メイリオ"/>
                          <a:cs typeface="Times New Roman"/>
                        </a:rPr>
                        <a:t>年</a:t>
                      </a:r>
                      <a:endParaRPr lang="ja-JP" sz="1000" kern="100" spc="100" baseline="0" dirty="0">
                        <a:effectLst/>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lang="ja-JP" sz="1000" kern="100" spc="100" baseline="0" dirty="0">
                          <a:effectLst/>
                          <a:latin typeface="Meiryo UI" panose="020B0604030504040204" pitchFamily="50" charset="-128"/>
                          <a:ea typeface="Meiryo UI" panose="020B0604030504040204" pitchFamily="50" charset="-128"/>
                          <a:cs typeface="Meiryo UI" panose="020B0604030504040204" pitchFamily="50" charset="-128"/>
                        </a:rPr>
                        <a:t>・関西イノベーション国際戦略総合特区指定</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6903">
                <a:tc>
                  <a:txBody>
                    <a:bodyPr/>
                    <a:lstStyle/>
                    <a:p>
                      <a:pPr algn="l">
                        <a:lnSpc>
                          <a:spcPts val="1500"/>
                        </a:lnSpc>
                        <a:spcAft>
                          <a:spcPts val="0"/>
                        </a:spcAft>
                      </a:pPr>
                      <a:r>
                        <a:rPr lang="en-US" sz="1000" kern="100" spc="100" baseline="0" dirty="0" smtClean="0">
                          <a:effectLst/>
                          <a:latin typeface="Century"/>
                          <a:ea typeface="メイリオ"/>
                          <a:cs typeface="Times New Roman"/>
                        </a:rPr>
                        <a:t>H24</a:t>
                      </a:r>
                      <a:r>
                        <a:rPr lang="ja-JP" sz="1000" kern="100" spc="100" baseline="0" dirty="0">
                          <a:effectLst/>
                          <a:latin typeface="Century"/>
                          <a:ea typeface="メイリオ"/>
                          <a:cs typeface="Times New Roman"/>
                        </a:rPr>
                        <a:t>年</a:t>
                      </a:r>
                      <a:endParaRPr lang="ja-JP" sz="1000" kern="100" spc="100" baseline="0" dirty="0">
                        <a:effectLst/>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lang="ja-JP" sz="1000" kern="100" spc="100" baseline="0" dirty="0">
                          <a:effectLst/>
                          <a:latin typeface="Meiryo UI" panose="020B0604030504040204" pitchFamily="50" charset="-128"/>
                          <a:ea typeface="Meiryo UI" panose="020B0604030504040204" pitchFamily="50" charset="-128"/>
                          <a:cs typeface="Meiryo UI" panose="020B0604030504040204" pitchFamily="50" charset="-128"/>
                        </a:rPr>
                        <a:t>・加速器</a:t>
                      </a:r>
                      <a:r>
                        <a:rPr lang="en-US" sz="1000" kern="100" spc="100" baseline="0" dirty="0">
                          <a:effectLst/>
                          <a:latin typeface="Meiryo UI" panose="020B0604030504040204" pitchFamily="50" charset="-128"/>
                          <a:ea typeface="Meiryo UI" panose="020B0604030504040204" pitchFamily="50" charset="-128"/>
                          <a:cs typeface="Meiryo UI" panose="020B0604030504040204" pitchFamily="50" charset="-128"/>
                        </a:rPr>
                        <a:t>BNCT</a:t>
                      </a:r>
                      <a:r>
                        <a:rPr lang="ja-JP" sz="1000" kern="100" spc="100" baseline="0" dirty="0">
                          <a:effectLst/>
                          <a:latin typeface="Meiryo UI" panose="020B0604030504040204" pitchFamily="50" charset="-128"/>
                          <a:ea typeface="Meiryo UI" panose="020B0604030504040204" pitchFamily="50" charset="-128"/>
                          <a:cs typeface="Meiryo UI" panose="020B0604030504040204" pitchFamily="50" charset="-128"/>
                        </a:rPr>
                        <a:t>システム及びホウ素薬剤を用いた世界初の治験を開始（再発悪性神経膠腫）</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6903">
                <a:tc>
                  <a:txBody>
                    <a:bodyPr/>
                    <a:lstStyle/>
                    <a:p>
                      <a:pPr algn="l">
                        <a:lnSpc>
                          <a:spcPts val="1500"/>
                        </a:lnSpc>
                        <a:spcAft>
                          <a:spcPts val="0"/>
                        </a:spcAft>
                      </a:pPr>
                      <a:r>
                        <a:rPr lang="en-US" sz="1000" kern="100" spc="100" baseline="0" dirty="0" smtClean="0">
                          <a:effectLst/>
                          <a:latin typeface="Century"/>
                          <a:ea typeface="メイリオ"/>
                          <a:cs typeface="Times New Roman"/>
                        </a:rPr>
                        <a:t>H25</a:t>
                      </a:r>
                      <a:r>
                        <a:rPr lang="ja-JP" sz="1000" kern="100" spc="100" baseline="0" dirty="0">
                          <a:effectLst/>
                          <a:latin typeface="Century"/>
                          <a:ea typeface="メイリオ"/>
                          <a:cs typeface="Times New Roman"/>
                        </a:rPr>
                        <a:t>年</a:t>
                      </a:r>
                      <a:endParaRPr lang="ja-JP" sz="1000" kern="100" spc="100" baseline="0" dirty="0">
                        <a:effectLst/>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lang="ja-JP" sz="1000" kern="100" spc="100" baseline="0" dirty="0">
                          <a:effectLst/>
                          <a:latin typeface="Meiryo UI" panose="020B0604030504040204" pitchFamily="50" charset="-128"/>
                          <a:ea typeface="Meiryo UI" panose="020B0604030504040204" pitchFamily="50" charset="-128"/>
                          <a:cs typeface="Meiryo UI" panose="020B0604030504040204" pitchFamily="50" charset="-128"/>
                        </a:rPr>
                        <a:t>・関西イノベーション国際戦略総合特区認定事業として研究開発支援費を獲得（</a:t>
                      </a:r>
                      <a:r>
                        <a:rPr lang="ja-JP" sz="1000" kern="100" spc="100" baseline="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000" kern="100" spc="100" baseline="0" dirty="0" smtClean="0">
                          <a:effectLst/>
                          <a:latin typeface="Meiryo UI" panose="020B0604030504040204" pitchFamily="50" charset="-128"/>
                          <a:ea typeface="Meiryo UI" panose="020B0604030504040204" pitchFamily="50" charset="-128"/>
                          <a:cs typeface="Meiryo UI" panose="020B0604030504040204" pitchFamily="50" charset="-128"/>
                        </a:rPr>
                        <a:t>H</a:t>
                      </a:r>
                      <a:r>
                        <a:rPr lang="en-US" sz="1000" kern="100" spc="100" baseline="0" dirty="0" smtClean="0">
                          <a:effectLst/>
                          <a:latin typeface="Meiryo UI" panose="020B0604030504040204" pitchFamily="50" charset="-128"/>
                          <a:ea typeface="Meiryo UI" panose="020B0604030504040204" pitchFamily="50" charset="-128"/>
                          <a:cs typeface="Meiryo UI" panose="020B0604030504040204" pitchFamily="50" charset="-128"/>
                        </a:rPr>
                        <a:t>26</a:t>
                      </a:r>
                      <a:r>
                        <a:rPr lang="ja-JP" sz="1000" kern="100" spc="100" baseline="0" dirty="0" smtClean="0">
                          <a:effectLst/>
                          <a:latin typeface="Meiryo UI" panose="020B0604030504040204" pitchFamily="50" charset="-128"/>
                          <a:ea typeface="Meiryo UI" panose="020B0604030504040204" pitchFamily="50" charset="-128"/>
                          <a:cs typeface="Meiryo UI" panose="020B0604030504040204" pitchFamily="50" charset="-128"/>
                        </a:rPr>
                        <a:t>年</a:t>
                      </a:r>
                      <a:r>
                        <a:rPr lang="ja-JP" altLang="en-US" sz="1000" kern="100" spc="100" baseline="0" dirty="0" smtClean="0">
                          <a:effectLst/>
                          <a:latin typeface="Meiryo UI" panose="020B0604030504040204" pitchFamily="50" charset="-128"/>
                          <a:ea typeface="Meiryo UI" panose="020B0604030504040204" pitchFamily="50" charset="-128"/>
                          <a:cs typeface="Meiryo UI" panose="020B0604030504040204" pitchFamily="50" charset="-128"/>
                        </a:rPr>
                        <a:t>度</a:t>
                      </a:r>
                      <a:r>
                        <a:rPr lang="ja-JP" sz="1000" kern="100" spc="100" baseline="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1000" kern="100" spc="100" baseline="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84005">
                <a:tc>
                  <a:txBody>
                    <a:bodyPr/>
                    <a:lstStyle/>
                    <a:p>
                      <a:pPr algn="l">
                        <a:lnSpc>
                          <a:spcPts val="1500"/>
                        </a:lnSpc>
                        <a:spcAft>
                          <a:spcPts val="0"/>
                        </a:spcAft>
                      </a:pPr>
                      <a:r>
                        <a:rPr lang="en-US" sz="1000" kern="100" spc="100" baseline="0" dirty="0" smtClean="0">
                          <a:solidFill>
                            <a:schemeClr val="tx1"/>
                          </a:solidFill>
                          <a:effectLst/>
                          <a:latin typeface="Century"/>
                          <a:ea typeface="メイリオ"/>
                          <a:cs typeface="Times New Roman"/>
                        </a:rPr>
                        <a:t>H26</a:t>
                      </a:r>
                      <a:r>
                        <a:rPr lang="ja-JP" sz="1000" kern="100" spc="100" baseline="0" dirty="0">
                          <a:solidFill>
                            <a:schemeClr val="tx1"/>
                          </a:solidFill>
                          <a:effectLst/>
                          <a:latin typeface="Century"/>
                          <a:ea typeface="メイリオ"/>
                          <a:cs typeface="Times New Roman"/>
                        </a:rPr>
                        <a:t>年</a:t>
                      </a:r>
                      <a:endParaRPr lang="ja-JP" sz="1000" kern="100" spc="100" baseline="0" dirty="0">
                        <a:solidFill>
                          <a:schemeClr val="tx1"/>
                        </a:solidFill>
                        <a:effectLst/>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lang="ja-JP" sz="1000" kern="100" spc="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・放射線治療歴を有する切除不能な局所再発頭頸部がん又は切除不能な局所進行頭頸部がん（非扁平上皮がん）の治</a:t>
                      </a:r>
                      <a:r>
                        <a:rPr lang="ja-JP" sz="1000"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験開始</a:t>
                      </a:r>
                      <a:endParaRPr lang="ja-JP" sz="1000" kern="100" spc="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500"/>
                        </a:lnSpc>
                        <a:spcAft>
                          <a:spcPts val="0"/>
                        </a:spcAft>
                      </a:pPr>
                      <a:r>
                        <a:rPr lang="ja-JP" sz="1000" kern="100" spc="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・大阪府立大学に「</a:t>
                      </a:r>
                      <a:r>
                        <a:rPr lang="en-US" sz="1000" kern="100" spc="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BNCT</a:t>
                      </a:r>
                      <a:r>
                        <a:rPr lang="ja-JP" sz="1000" kern="100" spc="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研究センター」開設</a:t>
                      </a:r>
                    </a:p>
                    <a:p>
                      <a:pPr algn="l">
                        <a:lnSpc>
                          <a:spcPts val="1500"/>
                        </a:lnSpc>
                        <a:spcAft>
                          <a:spcPts val="0"/>
                        </a:spcAft>
                      </a:pPr>
                      <a:r>
                        <a:rPr lang="ja-JP" sz="1000" kern="100" spc="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1000" kern="100" spc="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BNCT</a:t>
                      </a:r>
                      <a:r>
                        <a:rPr lang="ja-JP" sz="1000" kern="100" spc="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（ホウ素中性子捕捉療法）実用化推進と拠点形成に向けた検討会議開催</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1423">
                <a:tc>
                  <a:txBody>
                    <a:bodyPr/>
                    <a:lstStyle/>
                    <a:p>
                      <a:pPr algn="l">
                        <a:lnSpc>
                          <a:spcPts val="1500"/>
                        </a:lnSpc>
                        <a:spcAft>
                          <a:spcPts val="0"/>
                        </a:spcAft>
                      </a:pPr>
                      <a:r>
                        <a:rPr lang="en-US" altLang="ja-JP" sz="1000" kern="100" spc="100" baseline="0" dirty="0" smtClean="0">
                          <a:solidFill>
                            <a:schemeClr val="tx1"/>
                          </a:solidFill>
                          <a:effectLst/>
                          <a:latin typeface="Century"/>
                          <a:ea typeface="ＭＳ 明朝"/>
                          <a:cs typeface="Times New Roman"/>
                        </a:rPr>
                        <a:t>H27</a:t>
                      </a:r>
                      <a:r>
                        <a:rPr lang="ja-JP" altLang="en-US" sz="1000" kern="100" spc="100" baseline="0" dirty="0" smtClean="0">
                          <a:solidFill>
                            <a:schemeClr val="tx1"/>
                          </a:solidFill>
                          <a:effectLst/>
                          <a:latin typeface="Century"/>
                          <a:ea typeface="ＭＳ 明朝"/>
                          <a:cs typeface="Times New Roman"/>
                        </a:rPr>
                        <a:t>年</a:t>
                      </a:r>
                      <a:endParaRPr lang="ja-JP" sz="1000" kern="100" spc="100" baseline="0" dirty="0">
                        <a:solidFill>
                          <a:schemeClr val="tx1"/>
                        </a:solidFill>
                        <a:effectLst/>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lang="ja-JP" altLang="en-US" sz="1000"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・大阪医科大学が中心となり「関西</a:t>
                      </a:r>
                      <a:r>
                        <a:rPr lang="en-US" altLang="ja-JP" sz="1000"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BNCT</a:t>
                      </a:r>
                      <a:r>
                        <a:rPr lang="ja-JP" altLang="en-US" sz="1000"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医療センター」の設立を発表</a:t>
                      </a:r>
                      <a:endParaRPr lang="ja-JP" altLang="ja-JP" sz="1000" kern="100" spc="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4" name="正方形/長方形 13"/>
          <p:cNvSpPr/>
          <p:nvPr/>
        </p:nvSpPr>
        <p:spPr>
          <a:xfrm>
            <a:off x="107504" y="2805322"/>
            <a:ext cx="4268940" cy="307777"/>
          </a:xfrm>
          <a:prstGeom prst="rect">
            <a:avLst/>
          </a:prstGeom>
        </p:spPr>
        <p:txBody>
          <a:bodyPr wrap="square">
            <a:spAutoFit/>
          </a:bodyPr>
          <a:lstStyle/>
          <a:p>
            <a:pPr marL="177800" indent="-177800"/>
            <a:r>
              <a:rPr lang="ja-JP"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BNCT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のこれまでの関西の取組み</a:t>
            </a:r>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pPr/>
              <a:t>54</a:t>
            </a:fld>
            <a:endParaRPr kumimoji="1" lang="ja-JP" altLang="en-US"/>
          </a:p>
        </p:txBody>
      </p:sp>
      <p:sp>
        <p:nvSpPr>
          <p:cNvPr id="5" name="テキスト ボックス 4"/>
          <p:cNvSpPr txBox="1"/>
          <p:nvPr/>
        </p:nvSpPr>
        <p:spPr>
          <a:xfrm>
            <a:off x="9344735" y="2132856"/>
            <a:ext cx="184731" cy="369332"/>
          </a:xfrm>
          <a:prstGeom prst="rect">
            <a:avLst/>
          </a:prstGeom>
          <a:noFill/>
        </p:spPr>
        <p:txBody>
          <a:bodyPr wrap="none" rtlCol="0">
            <a:spAutoFit/>
          </a:bodyPr>
          <a:lstStyle/>
          <a:p>
            <a:endParaRPr kumimoji="1" lang="ja-JP" altLang="en-US" dirty="0"/>
          </a:p>
        </p:txBody>
      </p:sp>
    </p:spTree>
    <p:extLst>
      <p:ext uri="{BB962C8B-B14F-4D97-AF65-F5344CB8AC3E}">
        <p14:creationId xmlns:p14="http://schemas.microsoft.com/office/powerpoint/2010/main" val="196926436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259886" y="116632"/>
            <a:ext cx="8622000" cy="3026331"/>
          </a:xfrm>
          <a:prstGeom prst="roundRect">
            <a:avLst>
              <a:gd name="adj" fmla="val 6510"/>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185738" indent="-185738" algn="just">
              <a:lnSpc>
                <a:spcPts val="2200"/>
              </a:lnSpc>
            </a:pP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新エネルギー関連産業振興に向けた取組み</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185738" indent="-185738" algn="just">
              <a:lnSpc>
                <a:spcPts val="2200"/>
              </a:lnSpc>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大阪・関西が強みを有する電池関連（蓄電池、太陽電池、燃料電池）産業の振興のため、新たなビジネス創出支援や関連産業の集積促進等に取組んでいる。具体的には</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年に「バッテリー戦略研究センター」を設立。その活動成果として</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月、国の独立行政法人である「製品評価技術基盤機構」（</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NITE</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）の世界最大級の大型蓄電池の試験・評価施設が、大阪市の咲洲コスモスクエア地区に整備されることが決定した。</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ts val="2200"/>
              </a:lnSpc>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今後、再生可能エネルギーやスマートグリッドの導入に伴い、大型蓄電池システムは世界的な市場拡大が予想されることから、大阪府では、蓄電池の性能・安全性の評価、新しい試験・評価手法の研究開発等を通じて、企業の国際競争力強化や関連企業の集積をめざし、本施設と連携を進めながら引き続き新エネルギー産業の振興に取り組んでいく。</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789040"/>
            <a:ext cx="3721116" cy="2440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テキスト ボックス 3"/>
          <p:cNvSpPr txBox="1"/>
          <p:nvPr/>
        </p:nvSpPr>
        <p:spPr>
          <a:xfrm>
            <a:off x="323528" y="3428781"/>
            <a:ext cx="1728192" cy="338554"/>
          </a:xfrm>
          <a:prstGeom prst="rect">
            <a:avLst/>
          </a:prstGeom>
          <a:noFill/>
        </p:spPr>
        <p:txBody>
          <a:bodyPr wrap="square" rtlCol="0">
            <a:spAutoFit/>
          </a:bodyPr>
          <a:lstStyle/>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■位置図</a:t>
            </a: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3" y="3607076"/>
            <a:ext cx="3209925" cy="2924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テキスト ボックス 8"/>
          <p:cNvSpPr txBox="1"/>
          <p:nvPr/>
        </p:nvSpPr>
        <p:spPr>
          <a:xfrm>
            <a:off x="4869886" y="3428781"/>
            <a:ext cx="3302513" cy="338554"/>
          </a:xfrm>
          <a:prstGeom prst="rect">
            <a:avLst/>
          </a:prstGeom>
          <a:noFill/>
        </p:spPr>
        <p:txBody>
          <a:bodyPr wrap="square" rtlCol="0">
            <a:spAutoFit/>
          </a:bodyPr>
          <a:lstStyle/>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■完成予想図（イメージ）</a:t>
            </a:r>
          </a:p>
        </p:txBody>
      </p:sp>
      <p:sp>
        <p:nvSpPr>
          <p:cNvPr id="10" name="テキスト ボックス 9"/>
          <p:cNvSpPr txBox="1"/>
          <p:nvPr/>
        </p:nvSpPr>
        <p:spPr>
          <a:xfrm>
            <a:off x="179512" y="6359740"/>
            <a:ext cx="4537618" cy="276999"/>
          </a:xfrm>
          <a:prstGeom prst="rect">
            <a:avLst/>
          </a:prstGeom>
          <a:noFill/>
        </p:spPr>
        <p:txBody>
          <a:bodyPr wrap="square" rtlCol="0">
            <a:spAutoFit/>
          </a:bodyPr>
          <a:lstStyle/>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a:t>
            </a:r>
            <a:r>
              <a:rPr lang="zh-TW"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独立</a:t>
            </a:r>
            <a:r>
              <a:rPr lang="zh-TW"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行政法人製品評価技術基盤機構</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報道発表</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資料</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pPr/>
              <a:t>55</a:t>
            </a:fld>
            <a:endParaRPr kumimoji="1" lang="ja-JP" altLang="en-US"/>
          </a:p>
        </p:txBody>
      </p:sp>
    </p:spTree>
    <p:extLst>
      <p:ext uri="{BB962C8B-B14F-4D97-AF65-F5344CB8AC3E}">
        <p14:creationId xmlns:p14="http://schemas.microsoft.com/office/powerpoint/2010/main" val="376485201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8"/>
          <p:cNvSpPr/>
          <p:nvPr/>
        </p:nvSpPr>
        <p:spPr>
          <a:xfrm>
            <a:off x="534872" y="764704"/>
            <a:ext cx="8169842" cy="3240360"/>
          </a:xfrm>
          <a:prstGeom prst="roundRect">
            <a:avLst>
              <a:gd name="adj" fmla="val 4648"/>
            </a:avLst>
          </a:prstGeom>
          <a:solidFill>
            <a:srgbClr val="FFFD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ja-JP" altLang="en-US"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a:t>
            </a:r>
            <a:r>
              <a:rPr kumimoji="0" lang="ja-JP" altLang="en-US"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・関西が強みを有する医療産業分野、新エネルギー産業分野については、これまでも特区制度等を活用しながら、</a:t>
            </a:r>
            <a:r>
              <a:rPr kumimoji="0" lang="en-US" altLang="ja-JP"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PMDA</a:t>
            </a:r>
            <a:r>
              <a:rPr kumimoji="0" lang="ja-JP" altLang="en-US"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（関西支部）、</a:t>
            </a:r>
            <a:r>
              <a:rPr kumimoji="0" lang="en-US" altLang="ja-JP"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AMED</a:t>
            </a:r>
            <a:r>
              <a:rPr kumimoji="0" lang="ja-JP" altLang="en-US"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（創薬支援戦略部西日本統括部）、</a:t>
            </a:r>
            <a:r>
              <a:rPr kumimoji="0" lang="en-US" altLang="ja-JP"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NITE</a:t>
            </a:r>
            <a:r>
              <a:rPr kumimoji="0" lang="ja-JP" altLang="en-US"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（大型蓄電池試験・評価施設）</a:t>
            </a:r>
            <a:r>
              <a:rPr kumimoji="0" lang="ja-JP" altLang="en-US"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等の</a:t>
            </a:r>
            <a:r>
              <a:rPr kumimoji="0" lang="ja-JP" altLang="en-US"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設置等の</a:t>
            </a:r>
            <a:r>
              <a:rPr kumimoji="0" lang="ja-JP" altLang="en-US"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環境</a:t>
            </a:r>
            <a:r>
              <a:rPr kumimoji="0" lang="ja-JP" altLang="en-US"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整備に努めてきた</a:t>
            </a:r>
            <a:r>
              <a:rPr kumimoji="0" lang="ja-JP" altLang="en-US"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今後とも、高度</a:t>
            </a:r>
            <a:r>
              <a:rPr lang="ja-JP" altLang="en-US"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レベルの大学・研究機関、高い技術を有するものづくり企業、多様な医療機関など資源が集中する強みを活かし、社会が直面する課題解決を図りながら、これらの分野を大阪の成長産業へと育成し、大阪の持続的成長を実現していくことが重要。</a:t>
            </a:r>
            <a:endParaRPr lang="en-US" altLang="ja-JP"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0" lang="ja-JP" altLang="en-US"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そのため、</a:t>
            </a:r>
            <a:r>
              <a:rPr lang="ja-JP" altLang="en-US"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先端的</a:t>
            </a:r>
            <a:r>
              <a:rPr lang="ja-JP" altLang="en-US"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な研究開発を行う</a:t>
            </a:r>
            <a:r>
              <a:rPr lang="ja-JP" altLang="en-US"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企業や研究機関、</a:t>
            </a:r>
            <a:r>
              <a:rPr kumimoji="0" lang="ja-JP" altLang="en-US"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a:t>
            </a:r>
            <a:r>
              <a:rPr kumimoji="0" lang="ja-JP" altLang="en-US"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関係機関の誘致</a:t>
            </a:r>
            <a:r>
              <a:rPr kumimoji="0" lang="ja-JP" altLang="en-US"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等により、</a:t>
            </a:r>
            <a:r>
              <a:rPr kumimoji="0" lang="ja-JP" altLang="en-US"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先端技術産業の一</a:t>
            </a:r>
            <a:r>
              <a:rPr kumimoji="0" lang="ja-JP" altLang="en-US"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大拠点化を</a:t>
            </a:r>
            <a:r>
              <a:rPr kumimoji="0" lang="ja-JP" altLang="en-US"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図ることが必要</a:t>
            </a:r>
            <a:r>
              <a:rPr kumimoji="0" lang="ja-JP" altLang="en-US"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pPr/>
              <a:t>56</a:t>
            </a:fld>
            <a:endParaRPr kumimoji="1" lang="ja-JP" altLang="en-US"/>
          </a:p>
        </p:txBody>
      </p:sp>
    </p:spTree>
    <p:extLst>
      <p:ext uri="{BB962C8B-B14F-4D97-AF65-F5344CB8AC3E}">
        <p14:creationId xmlns:p14="http://schemas.microsoft.com/office/powerpoint/2010/main" val="50358396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51520" y="76562"/>
            <a:ext cx="7848872" cy="400110"/>
          </a:xfrm>
          <a:prstGeom prst="rect">
            <a:avLst/>
          </a:prstGeom>
          <a:noFill/>
        </p:spPr>
        <p:txBody>
          <a:bodyPr wrap="square" rtlCol="0">
            <a:spAutoFit/>
          </a:bodyPr>
          <a:lstStyle/>
          <a:p>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（２）世界市場に打って出る大阪産業・大阪企業への</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支援</a:t>
            </a:r>
            <a:endPar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角丸四角形 2"/>
          <p:cNvSpPr/>
          <p:nvPr/>
        </p:nvSpPr>
        <p:spPr>
          <a:xfrm>
            <a:off x="288000" y="620688"/>
            <a:ext cx="8622000" cy="1988106"/>
          </a:xfrm>
          <a:prstGeom prst="roundRect">
            <a:avLst>
              <a:gd name="adj" fmla="val 11226"/>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271463" indent="-271463" algn="just">
              <a:lnSpc>
                <a:spcPts val="2800"/>
              </a:lnSpc>
              <a:spcAft>
                <a:spcPts val="0"/>
              </a:spcAft>
            </a:pPr>
            <a:r>
              <a:rPr lang="en-US" altLang="ja-JP" sz="20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企業の海外展開</a:t>
            </a:r>
            <a:r>
              <a:rPr lang="en-US" altLang="ja-JP" sz="20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a:p>
            <a:pPr marL="271463" indent="-271463" algn="just">
              <a:lnSpc>
                <a:spcPts val="2200"/>
              </a:lnSpc>
              <a:spcAft>
                <a:spcPts val="0"/>
              </a:spcAft>
            </a:pPr>
            <a:r>
              <a:rPr lang="ja-JP" altLang="en-US" sz="20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関西企業では、近年、海外での需要の増加等を背景に、海外進出、貿易拡大への関心は高まっている。ジェトロ大阪本部「関西企業の海外事業展開に関する傾向（</a:t>
            </a:r>
            <a:r>
              <a:rPr lang="en-US" altLang="ja-JP" sz="16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2014</a:t>
            </a:r>
            <a:r>
              <a:rPr lang="ja-JP" altLang="en-US" sz="16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年度）」においては、関西企業全体の約</a:t>
            </a:r>
            <a:r>
              <a:rPr lang="en-US" altLang="ja-JP" sz="16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16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割が海外での拠点拡大に関心を持っていることが分かる。</a:t>
            </a:r>
            <a:endParaRPr lang="en-US" altLang="ja-JP" sz="16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lnSpc>
                <a:spcPts val="2200"/>
              </a:lnSpc>
              <a:spcAft>
                <a:spcPts val="0"/>
              </a:spcAft>
            </a:pPr>
            <a:r>
              <a:rPr lang="ja-JP" altLang="en-US" sz="16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また、国際特許出願件数で見ても、大阪は東京に次いで二番目であり、引き続き、海外進出への意欲が高いことがうかがえる。</a:t>
            </a:r>
            <a:endParaRPr lang="en-US" altLang="ja-JP" sz="16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3140968"/>
            <a:ext cx="3564396" cy="3682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正方形/長方形 5"/>
          <p:cNvSpPr/>
          <p:nvPr/>
        </p:nvSpPr>
        <p:spPr>
          <a:xfrm>
            <a:off x="231671" y="2566645"/>
            <a:ext cx="8622000" cy="646331"/>
          </a:xfrm>
          <a:prstGeom prst="rect">
            <a:avLst/>
          </a:prstGeom>
        </p:spPr>
        <p:txBody>
          <a:bodyPr wrap="square">
            <a:spAutoFit/>
          </a:bodyPr>
          <a:lstStyle/>
          <a:p>
            <a:pPr marL="177800" indent="-177800"/>
            <a:r>
              <a:rPr lang="ja-JP"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関西企業の今後の海外進出方針</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：ジェトロ大阪本部「関西企業の海外事業展開に関する傾向」</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2015</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4610464" y="2647945"/>
            <a:ext cx="8622000" cy="276999"/>
          </a:xfrm>
          <a:prstGeom prst="rect">
            <a:avLst/>
          </a:prstGeom>
        </p:spPr>
        <p:txBody>
          <a:bodyPr wrap="square">
            <a:spAutoFit/>
          </a:bodyPr>
          <a:lstStyle/>
          <a:p>
            <a:pPr marL="177800" indent="-177800"/>
            <a:r>
              <a:rPr lang="ja-JP"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各都道府県における国際特許出願件数（</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：特許庁）</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8" name="グラフ 7"/>
          <p:cNvGraphicFramePr>
            <a:graphicFrameLocks/>
          </p:cNvGraphicFramePr>
          <p:nvPr>
            <p:extLst>
              <p:ext uri="{D42A27DB-BD31-4B8C-83A1-F6EECF244321}">
                <p14:modId xmlns:p14="http://schemas.microsoft.com/office/powerpoint/2010/main" val="1953527547"/>
              </p:ext>
            </p:extLst>
          </p:nvPr>
        </p:nvGraphicFramePr>
        <p:xfrm>
          <a:off x="4338000" y="2887106"/>
          <a:ext cx="4572000" cy="3710245"/>
        </p:xfrm>
        <a:graphic>
          <a:graphicData uri="http://schemas.openxmlformats.org/drawingml/2006/chart">
            <c:chart xmlns:c="http://schemas.openxmlformats.org/drawingml/2006/chart" xmlns:r="http://schemas.openxmlformats.org/officeDocument/2006/relationships" r:id="rId3"/>
          </a:graphicData>
        </a:graphic>
      </p:graphicFrame>
      <p:cxnSp>
        <p:nvCxnSpPr>
          <p:cNvPr id="10" name="直線コネクタ 9"/>
          <p:cNvCxnSpPr/>
          <p:nvPr/>
        </p:nvCxnSpPr>
        <p:spPr>
          <a:xfrm>
            <a:off x="284719" y="532983"/>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pPr/>
              <a:t>57</a:t>
            </a:fld>
            <a:endParaRPr kumimoji="1" lang="ja-JP" altLang="en-US"/>
          </a:p>
        </p:txBody>
      </p:sp>
      <p:sp>
        <p:nvSpPr>
          <p:cNvPr id="5" name="テキスト ボックス 4"/>
          <p:cNvSpPr txBox="1"/>
          <p:nvPr/>
        </p:nvSpPr>
        <p:spPr>
          <a:xfrm>
            <a:off x="6084168" y="3409255"/>
            <a:ext cx="543739" cy="30777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東京</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1" name="直線矢印コネクタ 10"/>
          <p:cNvCxnSpPr/>
          <p:nvPr/>
        </p:nvCxnSpPr>
        <p:spPr>
          <a:xfrm>
            <a:off x="6627907" y="3563143"/>
            <a:ext cx="320357" cy="7694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5" name="テキスト ボックス 14"/>
          <p:cNvSpPr txBox="1"/>
          <p:nvPr/>
        </p:nvSpPr>
        <p:spPr>
          <a:xfrm>
            <a:off x="6610796" y="4509120"/>
            <a:ext cx="543739" cy="30777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6" name="直線矢印コネクタ 15"/>
          <p:cNvCxnSpPr/>
          <p:nvPr/>
        </p:nvCxnSpPr>
        <p:spPr>
          <a:xfrm>
            <a:off x="7154535" y="4663008"/>
            <a:ext cx="297785" cy="31920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785403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89912" y="224742"/>
            <a:ext cx="8622000" cy="2364885"/>
          </a:xfrm>
          <a:prstGeom prst="roundRect">
            <a:avLst>
              <a:gd name="adj" fmla="val 4245"/>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271463" indent="-271463" algn="just"/>
            <a:r>
              <a:rPr lang="en-US" altLang="ja-JP"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貿易や投資でみるアジアとのつながり</a:t>
            </a:r>
            <a:r>
              <a:rPr lang="en-US" altLang="ja-JP"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271463" indent="-271463" algn="just"/>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リーマンショック（</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H20</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21</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）や海外景気の悪化等（</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H23</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）の影響により、アジア・北米・西欧の輸出入が減少していたが、</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近年、輸出入は増加傾向。</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近畿圏は、アジアとの地理的経済的なつながりが強く、近畿圏の輸出入の地域別構成では</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、ともにアジア</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の割合が高くなっている。</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設備投資先</a:t>
            </a: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は、中国</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が中心であるが、中国以外の新興国への関心も増えている。</a:t>
            </a:r>
          </a:p>
          <a:p>
            <a:pPr marL="271463" indent="-271463" algn="just"/>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ジェトロ大阪本部の調査では、今後の投資先で最も重視する国・地域にタイ・インドネシア等を挙げる製造業者も増加。また、機能別では販売拠点が最も多く、中間層の拡大を</a:t>
            </a: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にらんだ</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現地需要の高まりを踏まえ、有望な消費市場として捉える企業も多いと思われる。</a:t>
            </a:r>
          </a:p>
          <a:p>
            <a:pPr marL="271463" indent="-271463" algn="just"/>
            <a:endPar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endParaRPr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179512" y="2619839"/>
            <a:ext cx="6659840" cy="523220"/>
          </a:xfrm>
          <a:prstGeom prst="rect">
            <a:avLst/>
          </a:prstGeom>
        </p:spPr>
        <p:txBody>
          <a:bodyPr wrap="square">
            <a:spAutoFit/>
          </a:bodyPr>
          <a:lstStyle/>
          <a:p>
            <a:pPr marL="177800" indent="-177800"/>
            <a:r>
              <a:rPr lang="ja-JP"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地域別輸出入通関額（国・地域別）</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（出典：大阪税関「貿易統計」等）</a:t>
            </a:r>
          </a:p>
        </p:txBody>
      </p:sp>
      <p:graphicFrame>
        <p:nvGraphicFramePr>
          <p:cNvPr id="7" name="表 6"/>
          <p:cNvGraphicFramePr>
            <a:graphicFrameLocks noGrp="1"/>
          </p:cNvGraphicFramePr>
          <p:nvPr>
            <p:extLst>
              <p:ext uri="{D42A27DB-BD31-4B8C-83A1-F6EECF244321}">
                <p14:modId xmlns:p14="http://schemas.microsoft.com/office/powerpoint/2010/main" val="1626266637"/>
              </p:ext>
            </p:extLst>
          </p:nvPr>
        </p:nvGraphicFramePr>
        <p:xfrm>
          <a:off x="251518" y="2979879"/>
          <a:ext cx="4248473" cy="2520276"/>
        </p:xfrm>
        <a:graphic>
          <a:graphicData uri="http://schemas.openxmlformats.org/drawingml/2006/table">
            <a:tbl>
              <a:tblPr/>
              <a:tblGrid>
                <a:gridCol w="577151"/>
                <a:gridCol w="577151"/>
                <a:gridCol w="617231"/>
                <a:gridCol w="617231"/>
                <a:gridCol w="619903"/>
                <a:gridCol w="619903"/>
                <a:gridCol w="619903"/>
              </a:tblGrid>
              <a:tr h="281636">
                <a:tc gridSpan="4">
                  <a:txBody>
                    <a:bodyPr/>
                    <a:lstStyle/>
                    <a:p>
                      <a:pPr algn="l" fontAlgn="t"/>
                      <a:endParaRPr lang="ja-JP" altLang="en-US" sz="1400" b="0" i="0" u="none" strike="noStrike" dirty="0">
                        <a:solidFill>
                          <a:srgbClr val="000000"/>
                        </a:solidFill>
                        <a:effectLst/>
                        <a:latin typeface="ＭＳ Ｐゴシック"/>
                      </a:endParaRPr>
                    </a:p>
                  </a:txBody>
                  <a:tcPr marL="9525" marR="9525" marT="9525" marB="0">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r" fontAlgn="b"/>
                      <a:endParaRPr lang="ja-JP" altLang="en-US" sz="1100" b="0" i="0" u="none" strike="noStrike">
                        <a:solidFill>
                          <a:srgbClr val="000000"/>
                        </a:solidFill>
                        <a:effectLst/>
                        <a:latin typeface="ＭＳ Ｐゴシック"/>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endParaRPr lang="ja-JP" altLang="en-US" sz="1100" b="0" i="0" u="none" strike="noStrike">
                        <a:solidFill>
                          <a:srgbClr val="000000"/>
                        </a:solidFill>
                        <a:effectLst/>
                        <a:latin typeface="ＭＳ Ｐゴシック"/>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a:solidFill>
                            <a:srgbClr val="000000"/>
                          </a:solidFill>
                          <a:effectLst/>
                          <a:latin typeface="ＭＳ Ｐゴシック"/>
                        </a:rPr>
                        <a:t>（億円）</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r>
              <a:tr h="223864">
                <a:tc gridSpan="2">
                  <a:txBody>
                    <a:bodyPr/>
                    <a:lstStyle/>
                    <a:p>
                      <a:pPr algn="ctr" fontAlgn="ctr"/>
                      <a:r>
                        <a:rPr lang="ja-JP" altLang="en-US" sz="1100" b="0" i="0" u="none" strike="noStrike">
                          <a:solidFill>
                            <a:srgbClr val="000000"/>
                          </a:solidFill>
                          <a:effectLst/>
                          <a:latin typeface="ＭＳ Ｐゴシック"/>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en-US" sz="1100" b="0" i="0" u="none" strike="noStrike">
                          <a:solidFill>
                            <a:srgbClr val="000000"/>
                          </a:solidFill>
                          <a:effectLst/>
                          <a:latin typeface="ＭＳ Ｐゴシック"/>
                        </a:rPr>
                        <a:t>Ｈ22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ＭＳ Ｐゴシック"/>
                        </a:rPr>
                        <a:t>Ｈ23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ＭＳ Ｐゴシック"/>
                        </a:rPr>
                        <a:t>Ｈ24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ＭＳ Ｐゴシック"/>
                        </a:rPr>
                        <a:t>Ｈ25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ＭＳ Ｐゴシック"/>
                        </a:rPr>
                        <a:t>Ｈ26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3864">
                <a:tc gridSpan="2">
                  <a:txBody>
                    <a:bodyPr/>
                    <a:lstStyle/>
                    <a:p>
                      <a:pPr algn="l" fontAlgn="ctr"/>
                      <a:r>
                        <a:rPr lang="ja-JP" altLang="en-US" sz="1100" b="0" i="0" u="none" strike="noStrike">
                          <a:solidFill>
                            <a:srgbClr val="000000"/>
                          </a:solidFill>
                          <a:effectLst/>
                          <a:latin typeface="ＭＳ Ｐゴシック"/>
                        </a:rPr>
                        <a:t>アジア</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r" fontAlgn="ctr"/>
                      <a:r>
                        <a:rPr lang="en-US" altLang="ja-JP" sz="1100" b="0" i="0" u="none" strike="noStrike">
                          <a:solidFill>
                            <a:srgbClr val="000000"/>
                          </a:solidFill>
                          <a:effectLst/>
                          <a:latin typeface="ＭＳ Ｐゴシック"/>
                        </a:rPr>
                        <a:t>164,642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a:rPr>
                        <a:t>173,454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a:rPr>
                        <a:t>167,436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a:rPr>
                        <a:t>186,048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a:rPr>
                        <a:t>195,827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223864">
                <a:tc>
                  <a:txBody>
                    <a:bodyPr/>
                    <a:lstStyle/>
                    <a:p>
                      <a:pPr algn="l" fontAlgn="ctr"/>
                      <a:r>
                        <a:rPr lang="ja-JP" altLang="en-US" sz="1100" b="0" i="0" u="none" strike="noStrike">
                          <a:solidFill>
                            <a:srgbClr val="000000"/>
                          </a:solidFill>
                          <a:effectLst/>
                          <a:latin typeface="ＭＳ Ｐゴシック"/>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l" fontAlgn="ctr"/>
                      <a:r>
                        <a:rPr lang="ja-JP" altLang="en-US" sz="1100" b="0" i="0" u="none" strike="noStrike">
                          <a:solidFill>
                            <a:srgbClr val="000000"/>
                          </a:solidFill>
                          <a:effectLst/>
                          <a:latin typeface="ＭＳ Ｐゴシック"/>
                        </a:rPr>
                        <a:t>中国</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a:rPr>
                        <a:t>71,618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a:rPr>
                        <a:t>78,567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a:rPr>
                        <a:t>74,844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a:rPr>
                        <a:t>83,814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a:rPr>
                        <a:t>88,433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23864">
                <a:tc>
                  <a:txBody>
                    <a:bodyPr/>
                    <a:lstStyle/>
                    <a:p>
                      <a:pPr algn="l" fontAlgn="ctr"/>
                      <a:r>
                        <a:rPr lang="ja-JP" altLang="en-US" sz="1100" b="0" i="0" u="none" strike="noStrike">
                          <a:solidFill>
                            <a:srgbClr val="000000"/>
                          </a:solidFill>
                          <a:effectLst/>
                          <a:latin typeface="ＭＳ Ｐゴシック"/>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l" fontAlgn="ctr"/>
                      <a:r>
                        <a:rPr lang="ja-JP" altLang="en-US" sz="1100" b="0" i="0" u="none" strike="noStrike">
                          <a:solidFill>
                            <a:srgbClr val="000000"/>
                          </a:solidFill>
                          <a:effectLst/>
                          <a:latin typeface="ＭＳ Ｐゴシック"/>
                        </a:rPr>
                        <a:t>韓国</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a:rPr>
                        <a:t>17,392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a:rPr>
                        <a:t>18,416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a:rPr>
                        <a:t>17,236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a:rPr>
                        <a:t>19,452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a:rPr>
                        <a:t>19,311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23864">
                <a:tc>
                  <a:txBody>
                    <a:bodyPr/>
                    <a:lstStyle/>
                    <a:p>
                      <a:pPr algn="l" fontAlgn="ctr"/>
                      <a:r>
                        <a:rPr lang="ja-JP" altLang="en-US" sz="1100" b="0" i="0" u="none" strike="noStrike">
                          <a:solidFill>
                            <a:srgbClr val="000000"/>
                          </a:solidFill>
                          <a:effectLst/>
                          <a:latin typeface="ＭＳ Ｐゴシック"/>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a:solidFill>
                            <a:srgbClr val="000000"/>
                          </a:solidFill>
                          <a:effectLst/>
                          <a:latin typeface="ＭＳ Ｐゴシック"/>
                        </a:rPr>
                        <a:t>ＡＳＥＡＮ</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a:rPr>
                        <a:t>42,091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a:rPr>
                        <a:t>43,839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a:rPr>
                        <a:t>44,493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a:rPr>
                        <a:t>48,242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a:rPr>
                        <a:t>50,416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23864">
                <a:tc gridSpan="2">
                  <a:txBody>
                    <a:bodyPr/>
                    <a:lstStyle/>
                    <a:p>
                      <a:pPr algn="l" fontAlgn="ctr"/>
                      <a:r>
                        <a:rPr lang="ja-JP" altLang="en-US" sz="1100" b="0" i="0" u="none" strike="noStrike">
                          <a:solidFill>
                            <a:srgbClr val="000000"/>
                          </a:solidFill>
                          <a:effectLst/>
                          <a:latin typeface="ＭＳ Ｐゴシック"/>
                        </a:rPr>
                        <a:t>北米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r" fontAlgn="ctr"/>
                      <a:r>
                        <a:rPr lang="en-US" altLang="ja-JP" sz="1100" b="0" i="0" u="none" strike="noStrike">
                          <a:solidFill>
                            <a:srgbClr val="000000"/>
                          </a:solidFill>
                          <a:effectLst/>
                          <a:latin typeface="ＭＳ Ｐゴシック"/>
                        </a:rPr>
                        <a:t>26,063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a:rPr>
                        <a:t>27,568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a:rPr>
                        <a:t>27,485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a:rPr>
                        <a:t>30,241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a:rPr>
                        <a:t>33,859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23864">
                <a:tc gridSpan="2">
                  <a:txBody>
                    <a:bodyPr/>
                    <a:lstStyle/>
                    <a:p>
                      <a:pPr algn="l" fontAlgn="ctr"/>
                      <a:r>
                        <a:rPr lang="ja-JP" altLang="en-US" sz="1100" b="0" i="0" u="none" strike="noStrike">
                          <a:solidFill>
                            <a:srgbClr val="000000"/>
                          </a:solidFill>
                          <a:effectLst/>
                          <a:latin typeface="ＭＳ Ｐゴシック"/>
                        </a:rPr>
                        <a:t>西欧</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r" fontAlgn="ctr"/>
                      <a:r>
                        <a:rPr lang="en-US" altLang="ja-JP" sz="1100" b="0" i="0" u="none" strike="noStrike" dirty="0">
                          <a:solidFill>
                            <a:srgbClr val="000000"/>
                          </a:solidFill>
                          <a:effectLst/>
                          <a:latin typeface="ＭＳ Ｐゴシック"/>
                        </a:rPr>
                        <a:t>29,619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a:rPr>
                        <a:t>32,059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a:rPr>
                        <a:t>28,380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a:rPr>
                        <a:t>31,277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a:rPr>
                        <a:t>33,017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23864">
                <a:tc>
                  <a:txBody>
                    <a:bodyPr/>
                    <a:lstStyle/>
                    <a:p>
                      <a:pPr algn="l" fontAlgn="ctr"/>
                      <a:r>
                        <a:rPr lang="ja-JP" altLang="en-US" sz="1100" b="0" i="0" u="none" strike="noStrike">
                          <a:solidFill>
                            <a:srgbClr val="000000"/>
                          </a:solidFill>
                          <a:effectLst/>
                          <a:latin typeface="ＭＳ Ｐゴシック"/>
                        </a:rPr>
                        <a:t>その他</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a:rPr>
                        <a:t>　</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a:rPr>
                        <a:t>38,168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a:rPr>
                        <a:t>44,960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a:rPr>
                        <a:t>47,931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a:rPr>
                        <a:t>51,342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a:rPr>
                        <a:t>57,032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r h="223864">
                <a:tc gridSpan="2">
                  <a:txBody>
                    <a:bodyPr/>
                    <a:lstStyle/>
                    <a:p>
                      <a:pPr algn="l" fontAlgn="ctr"/>
                      <a:r>
                        <a:rPr lang="ja-JP" altLang="en-US" sz="1100" b="0" i="0" u="none" strike="noStrike" dirty="0">
                          <a:solidFill>
                            <a:srgbClr val="000000"/>
                          </a:solidFill>
                          <a:effectLst/>
                          <a:latin typeface="ＭＳ Ｐゴシック"/>
                        </a:rPr>
                        <a:t>総額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60000"/>
                        <a:lumOff val="40000"/>
                      </a:schemeClr>
                    </a:solidFill>
                  </a:tcPr>
                </a:tc>
                <a:tc hMerge="1">
                  <a:txBody>
                    <a:bodyPr/>
                    <a:lstStyle/>
                    <a:p>
                      <a:endParaRPr kumimoji="1" lang="ja-JP" altLang="en-US"/>
                    </a:p>
                  </a:txBody>
                  <a:tcPr/>
                </a:tc>
                <a:tc>
                  <a:txBody>
                    <a:bodyPr/>
                    <a:lstStyle/>
                    <a:p>
                      <a:pPr algn="r" fontAlgn="ctr"/>
                      <a:r>
                        <a:rPr lang="en-US" altLang="ja-JP" sz="1100" b="0" i="0" u="none" strike="noStrike" dirty="0">
                          <a:solidFill>
                            <a:srgbClr val="000000"/>
                          </a:solidFill>
                          <a:effectLst/>
                          <a:latin typeface="ＭＳ Ｐゴシック"/>
                        </a:rPr>
                        <a:t>258,492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60000"/>
                        <a:lumOff val="40000"/>
                      </a:schemeClr>
                    </a:solidFill>
                  </a:tcPr>
                </a:tc>
                <a:tc>
                  <a:txBody>
                    <a:bodyPr/>
                    <a:lstStyle/>
                    <a:p>
                      <a:pPr algn="r" fontAlgn="ctr"/>
                      <a:r>
                        <a:rPr lang="en-US" altLang="ja-JP" sz="1100" b="0" i="0" u="none" strike="noStrike" dirty="0">
                          <a:solidFill>
                            <a:srgbClr val="000000"/>
                          </a:solidFill>
                          <a:effectLst/>
                          <a:latin typeface="ＭＳ Ｐゴシック"/>
                        </a:rPr>
                        <a:t>278,041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60000"/>
                        <a:lumOff val="40000"/>
                      </a:schemeClr>
                    </a:solidFill>
                  </a:tcPr>
                </a:tc>
                <a:tc>
                  <a:txBody>
                    <a:bodyPr/>
                    <a:lstStyle/>
                    <a:p>
                      <a:pPr algn="r" fontAlgn="ctr"/>
                      <a:r>
                        <a:rPr lang="en-US" altLang="ja-JP" sz="1100" b="0" i="0" u="none" strike="noStrike" dirty="0">
                          <a:solidFill>
                            <a:srgbClr val="000000"/>
                          </a:solidFill>
                          <a:effectLst/>
                          <a:latin typeface="ＭＳ Ｐゴシック"/>
                        </a:rPr>
                        <a:t>271,143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60000"/>
                        <a:lumOff val="40000"/>
                      </a:schemeClr>
                    </a:solidFill>
                  </a:tcPr>
                </a:tc>
                <a:tc>
                  <a:txBody>
                    <a:bodyPr/>
                    <a:lstStyle/>
                    <a:p>
                      <a:pPr algn="r" fontAlgn="ctr"/>
                      <a:r>
                        <a:rPr lang="en-US" altLang="ja-JP" sz="1100" b="0" i="0" u="none" strike="noStrike" dirty="0">
                          <a:solidFill>
                            <a:srgbClr val="000000"/>
                          </a:solidFill>
                          <a:effectLst/>
                          <a:latin typeface="ＭＳ Ｐゴシック"/>
                        </a:rPr>
                        <a:t>298,910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60000"/>
                        <a:lumOff val="40000"/>
                      </a:schemeClr>
                    </a:solidFill>
                  </a:tcPr>
                </a:tc>
                <a:tc>
                  <a:txBody>
                    <a:bodyPr/>
                    <a:lstStyle/>
                    <a:p>
                      <a:pPr algn="r" fontAlgn="ctr"/>
                      <a:r>
                        <a:rPr lang="en-US" altLang="ja-JP" sz="1100" b="0" i="0" u="none" strike="noStrike" dirty="0">
                          <a:solidFill>
                            <a:srgbClr val="000000"/>
                          </a:solidFill>
                          <a:effectLst/>
                          <a:latin typeface="ＭＳ Ｐゴシック"/>
                        </a:rPr>
                        <a:t>319,735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60000"/>
                        <a:lumOff val="40000"/>
                      </a:schemeClr>
                    </a:solidFill>
                  </a:tcPr>
                </a:tc>
              </a:tr>
              <a:tr h="223864">
                <a:tc gridSpan="2">
                  <a:txBody>
                    <a:bodyPr/>
                    <a:lstStyle/>
                    <a:p>
                      <a:pPr algn="l" fontAlgn="ctr"/>
                      <a:r>
                        <a:rPr lang="zh-CN" altLang="en-US" sz="1100" b="0" i="0" u="none" strike="noStrike" dirty="0">
                          <a:solidFill>
                            <a:srgbClr val="000000"/>
                          </a:solidFill>
                          <a:effectLst/>
                          <a:latin typeface="ＭＳ Ｐゴシック"/>
                        </a:rPr>
                        <a:t>（参考）全国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r" fontAlgn="ctr"/>
                      <a:r>
                        <a:rPr lang="en-US" altLang="ja-JP" sz="1100" b="0" i="0" u="none" strike="noStrike" dirty="0">
                          <a:solidFill>
                            <a:srgbClr val="000000"/>
                          </a:solidFill>
                          <a:effectLst/>
                          <a:latin typeface="ＭＳ Ｐゴシック"/>
                        </a:rPr>
                        <a:t>1,281,646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ＭＳ Ｐゴシック"/>
                        </a:rPr>
                        <a:t>1,336,577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a:rPr>
                        <a:t>1,344,362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Ｐゴシック"/>
                        </a:rPr>
                        <a:t>1,510,293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ＭＳ Ｐゴシック"/>
                        </a:rPr>
                        <a:t>1,590,021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8" name="グラフ 7"/>
          <p:cNvGraphicFramePr>
            <a:graphicFrameLocks/>
          </p:cNvGraphicFramePr>
          <p:nvPr>
            <p:extLst>
              <p:ext uri="{D42A27DB-BD31-4B8C-83A1-F6EECF244321}">
                <p14:modId xmlns:p14="http://schemas.microsoft.com/office/powerpoint/2010/main" val="958002916"/>
              </p:ext>
            </p:extLst>
          </p:nvPr>
        </p:nvGraphicFramePr>
        <p:xfrm>
          <a:off x="4553352" y="3140632"/>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9" name="正方形/長方形 8"/>
          <p:cNvSpPr/>
          <p:nvPr/>
        </p:nvSpPr>
        <p:spPr>
          <a:xfrm>
            <a:off x="4788024" y="2619839"/>
            <a:ext cx="4123888" cy="523220"/>
          </a:xfrm>
          <a:prstGeom prst="rect">
            <a:avLst/>
          </a:prstGeom>
        </p:spPr>
        <p:txBody>
          <a:bodyPr wrap="square">
            <a:spAutoFit/>
          </a:bodyPr>
          <a:lstStyle/>
          <a:p>
            <a:pPr marL="177800" indent="-177800"/>
            <a:r>
              <a:rPr lang="ja-JP"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輸出入に占めるアジアの割合</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（出典：大阪税関「貿易統計」等）</a:t>
            </a:r>
          </a:p>
        </p:txBody>
      </p:sp>
      <p:sp>
        <p:nvSpPr>
          <p:cNvPr id="10" name="正方形/長方形 9"/>
          <p:cNvSpPr/>
          <p:nvPr/>
        </p:nvSpPr>
        <p:spPr>
          <a:xfrm>
            <a:off x="160636" y="5859780"/>
            <a:ext cx="9579272" cy="307777"/>
          </a:xfrm>
          <a:prstGeom prst="rect">
            <a:avLst/>
          </a:prstGeom>
        </p:spPr>
        <p:txBody>
          <a:bodyPr wrap="square">
            <a:spAutoFit/>
          </a:bodyPr>
          <a:lstStyle/>
          <a:p>
            <a:pPr marL="177800" indent="-177800"/>
            <a:r>
              <a:rPr lang="ja-JP"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今後の設備投資で最も重視する国・地域（製造業）</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（出典：ジェトロ大阪本部「関西企業の海外事業展開に関する傾向」</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(2015</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graphicFrame>
        <p:nvGraphicFramePr>
          <p:cNvPr id="11" name="表 10"/>
          <p:cNvGraphicFramePr>
            <a:graphicFrameLocks noGrp="1"/>
          </p:cNvGraphicFramePr>
          <p:nvPr>
            <p:extLst>
              <p:ext uri="{D42A27DB-BD31-4B8C-83A1-F6EECF244321}">
                <p14:modId xmlns:p14="http://schemas.microsoft.com/office/powerpoint/2010/main" val="1240510358"/>
              </p:ext>
            </p:extLst>
          </p:nvPr>
        </p:nvGraphicFramePr>
        <p:xfrm>
          <a:off x="594892" y="6155145"/>
          <a:ext cx="6840758" cy="581801"/>
        </p:xfrm>
        <a:graphic>
          <a:graphicData uri="http://schemas.openxmlformats.org/drawingml/2006/table">
            <a:tbl>
              <a:tblPr firstRow="1" firstCol="1" bandRow="1"/>
              <a:tblGrid>
                <a:gridCol w="1172665"/>
                <a:gridCol w="944682"/>
                <a:gridCol w="947039"/>
                <a:gridCol w="942326"/>
                <a:gridCol w="944682"/>
                <a:gridCol w="944682"/>
                <a:gridCol w="944682"/>
              </a:tblGrid>
              <a:tr h="216041">
                <a:tc>
                  <a:txBody>
                    <a:bodyPr/>
                    <a:lstStyle/>
                    <a:p>
                      <a:pPr algn="ctr">
                        <a:lnSpc>
                          <a:spcPct val="100000"/>
                        </a:lnSpc>
                        <a:spcAft>
                          <a:spcPts val="0"/>
                        </a:spcAft>
                      </a:pPr>
                      <a:r>
                        <a:rPr lang="en-US" sz="12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中国</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Aft>
                          <a:spcPts val="0"/>
                        </a:spcAft>
                      </a:pP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タイ</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ｲﾝﾄﾞﾈｼｱ</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ベトナム</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米国</a:t>
                      </a:r>
                      <a:endParaRPr lang="en-US"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西欧</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180011">
                <a:tc>
                  <a:txBody>
                    <a:bodyPr/>
                    <a:lstStyle/>
                    <a:p>
                      <a:pPr algn="ctr">
                        <a:lnSpc>
                          <a:spcPct val="100000"/>
                        </a:lnSpc>
                        <a:spcAft>
                          <a:spcPts val="0"/>
                        </a:spcAft>
                      </a:pPr>
                      <a:r>
                        <a:rPr 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2013</a:t>
                      </a:r>
                      <a:r>
                        <a:rPr 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年度</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Aft>
                          <a:spcPts val="0"/>
                        </a:spcAft>
                      </a:pPr>
                      <a:r>
                        <a:rPr lang="en-US"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64.5</a:t>
                      </a:r>
                      <a:r>
                        <a:rPr 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00000"/>
                        </a:lnSpc>
                        <a:spcAft>
                          <a:spcPts val="0"/>
                        </a:spcAft>
                      </a:pPr>
                      <a:r>
                        <a:rPr lang="en-US"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46.2</a:t>
                      </a:r>
                      <a:r>
                        <a:rPr 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Aft>
                          <a:spcPts val="0"/>
                        </a:spcAft>
                      </a:pPr>
                      <a:r>
                        <a:rPr lang="en-US"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35.5</a:t>
                      </a:r>
                      <a:r>
                        <a:rPr 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Aft>
                          <a:spcPts val="0"/>
                        </a:spcAft>
                      </a:pPr>
                      <a:r>
                        <a:rPr lang="en-US"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33.0</a:t>
                      </a:r>
                      <a:r>
                        <a:rPr 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Aft>
                          <a:spcPts val="0"/>
                        </a:spcAft>
                      </a:pPr>
                      <a:r>
                        <a:rPr lang="en-US"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31.0</a:t>
                      </a:r>
                      <a:r>
                        <a:rPr 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Aft>
                          <a:spcPts val="0"/>
                        </a:spcAft>
                      </a:pPr>
                      <a:r>
                        <a:rPr lang="en-US" sz="1200" kern="100" dirty="0">
                          <a:effectLst/>
                          <a:latin typeface="Meiryo UI" panose="020B0604030504040204" pitchFamily="50" charset="-128"/>
                          <a:ea typeface="Meiryo UI" panose="020B0604030504040204" pitchFamily="50" charset="-128"/>
                          <a:cs typeface="Meiryo UI" panose="020B0604030504040204" pitchFamily="50" charset="-128"/>
                        </a:rPr>
                        <a:t>20.3</a:t>
                      </a: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180011">
                <a:tc>
                  <a:txBody>
                    <a:bodyPr/>
                    <a:lstStyle/>
                    <a:p>
                      <a:pPr algn="ctr">
                        <a:lnSpc>
                          <a:spcPct val="100000"/>
                        </a:lnSpc>
                        <a:spcAft>
                          <a:spcPts val="0"/>
                        </a:spcAft>
                      </a:pPr>
                      <a:r>
                        <a:rPr 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20</a:t>
                      </a:r>
                      <a:r>
                        <a:rPr lang="en-US"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14</a:t>
                      </a:r>
                      <a:r>
                        <a:rPr 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年度</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Aft>
                          <a:spcPts val="0"/>
                        </a:spcAft>
                      </a:pPr>
                      <a:r>
                        <a:rPr lang="en-US"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57.9</a:t>
                      </a:r>
                      <a:r>
                        <a:rPr 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00000"/>
                        </a:lnSpc>
                        <a:spcAft>
                          <a:spcPts val="0"/>
                        </a:spcAft>
                      </a:pPr>
                      <a:r>
                        <a:rPr lang="en-US"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47.5</a:t>
                      </a:r>
                      <a:r>
                        <a:rPr 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a:lnSpc>
                          <a:spcPct val="100000"/>
                        </a:lnSpc>
                        <a:spcAft>
                          <a:spcPts val="0"/>
                        </a:spcAft>
                      </a:pPr>
                      <a:r>
                        <a:rPr lang="en-US"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36.6</a:t>
                      </a:r>
                      <a:r>
                        <a:rPr 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a:lnSpc>
                          <a:spcPct val="100000"/>
                        </a:lnSpc>
                        <a:spcAft>
                          <a:spcPts val="0"/>
                        </a:spcAft>
                      </a:pPr>
                      <a:r>
                        <a:rPr lang="en-US"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33.3</a:t>
                      </a:r>
                      <a:r>
                        <a:rPr 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Aft>
                          <a:spcPts val="0"/>
                        </a:spcAft>
                      </a:pPr>
                      <a:r>
                        <a:rPr lang="en-US"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29.0</a:t>
                      </a:r>
                      <a:r>
                        <a:rPr 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Aft>
                          <a:spcPts val="0"/>
                        </a:spcAft>
                      </a:pPr>
                      <a:r>
                        <a:rPr lang="en-US"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21.3</a:t>
                      </a:r>
                      <a:r>
                        <a:rPr 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pPr/>
              <a:t>58</a:t>
            </a:fld>
            <a:endParaRPr kumimoji="1" lang="ja-JP" altLang="en-US"/>
          </a:p>
        </p:txBody>
      </p:sp>
    </p:spTree>
    <p:extLst>
      <p:ext uri="{BB962C8B-B14F-4D97-AF65-F5344CB8AC3E}">
        <p14:creationId xmlns:p14="http://schemas.microsoft.com/office/powerpoint/2010/main" val="270743192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8"/>
          <p:cNvSpPr/>
          <p:nvPr/>
        </p:nvSpPr>
        <p:spPr>
          <a:xfrm>
            <a:off x="287999" y="123186"/>
            <a:ext cx="8629753" cy="1805226"/>
          </a:xfrm>
          <a:prstGeom prst="roundRect">
            <a:avLst>
              <a:gd name="adj" fmla="val 500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271463" indent="-271463" algn="just"/>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今後の海外展開</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85750" indent="-285750" algn="just">
              <a:buFont typeface="Meiryo UI" panose="020B0604030504040204" pitchFamily="50" charset="-128"/>
              <a:buChar char="◇"/>
            </a:pP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でも、府内企業と共同した知事のトッププロモーションをアジア諸国で積極展開</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中東などの新規市場も開拓するなど、各種施策による支援を</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継続。</a:t>
            </a: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gn="just">
              <a:buFont typeface="Meiryo UI" panose="020B0604030504040204" pitchFamily="50" charset="-128"/>
              <a:buChar char="◇"/>
            </a:pP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全体として、サービス産業の海外展開に遅れ。しかし、近年</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、海外展開がものづくり・アジアから多分野・他地域に広がっていることから</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、今後は</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、食品・化粧品分野や、先進的</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な高齢者向けサービスなどの非製造業においても、海外展開を促進していく必要がある。</a:t>
            </a: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415103" y="1928412"/>
            <a:ext cx="3960047" cy="307777"/>
          </a:xfrm>
          <a:prstGeom prst="rect">
            <a:avLst/>
          </a:prstGeom>
        </p:spPr>
        <p:txBody>
          <a:bodyPr wrap="square">
            <a:spAutoFit/>
          </a:bodyPr>
          <a:lstStyle/>
          <a:p>
            <a:pPr marL="177800" indent="-177800"/>
            <a:r>
              <a:rPr lang="ja-JP"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知事海外トッププロモーション事業の実績</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1136744947"/>
              </p:ext>
            </p:extLst>
          </p:nvPr>
        </p:nvGraphicFramePr>
        <p:xfrm>
          <a:off x="614663" y="2210654"/>
          <a:ext cx="7976424" cy="1066800"/>
        </p:xfrm>
        <a:graphic>
          <a:graphicData uri="http://schemas.openxmlformats.org/drawingml/2006/table">
            <a:tbl>
              <a:tblPr firstRow="1" firstCol="1" bandRow="1"/>
              <a:tblGrid>
                <a:gridCol w="7976424"/>
              </a:tblGrid>
              <a:tr h="82360">
                <a:tc>
                  <a:txBody>
                    <a:bodyPr/>
                    <a:lstStyle/>
                    <a:p>
                      <a:pPr algn="ctr">
                        <a:lnSpc>
                          <a:spcPct val="100000"/>
                        </a:lnSpc>
                        <a:spcAft>
                          <a:spcPts val="0"/>
                        </a:spcAft>
                      </a:pPr>
                      <a:r>
                        <a:rPr lang="ja-JP" altLang="en-US" sz="1400" kern="100" dirty="0" smtClean="0">
                          <a:solidFill>
                            <a:schemeClr val="tx1"/>
                          </a:solidFill>
                          <a:effectLst/>
                          <a:latin typeface="HGPｺﾞｼｯｸE" pitchFamily="50" charset="-128"/>
                          <a:ea typeface="HGPｺﾞｼｯｸE" pitchFamily="50" charset="-128"/>
                          <a:cs typeface="Times New Roman"/>
                        </a:rPr>
                        <a:t>実績</a:t>
                      </a:r>
                      <a:endParaRPr lang="ja-JP" sz="1400" kern="100" dirty="0">
                        <a:solidFill>
                          <a:schemeClr val="tx1"/>
                        </a:solidFill>
                        <a:effectLst/>
                        <a:latin typeface="HGPｺﾞｼｯｸE" pitchFamily="50" charset="-128"/>
                        <a:ea typeface="HGPｺﾞｼｯｸE" pitchFamily="50" charset="-128"/>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r>
              <a:tr h="658876">
                <a:tc>
                  <a:txBody>
                    <a:bodyPr/>
                    <a:lstStyle/>
                    <a:p>
                      <a:pPr algn="l">
                        <a:lnSpc>
                          <a:spcPct val="100000"/>
                        </a:lnSpc>
                        <a:spcAft>
                          <a:spcPts val="0"/>
                        </a:spcAft>
                      </a:pPr>
                      <a:r>
                        <a:rPr lang="ja-JP" altLang="en-US" sz="1400" b="1" kern="100" dirty="0" smtClean="0">
                          <a:solidFill>
                            <a:schemeClr val="tx1"/>
                          </a:solidFill>
                          <a:effectLst/>
                          <a:latin typeface="HGPｺﾞｼｯｸE" pitchFamily="50" charset="-128"/>
                          <a:ea typeface="HGPｺﾞｼｯｸE" pitchFamily="50" charset="-128"/>
                          <a:cs typeface="Times New Roman"/>
                        </a:rPr>
                        <a:t>○</a:t>
                      </a:r>
                      <a:r>
                        <a:rPr lang="en-US" altLang="ja-JP" sz="1400" b="1" kern="100" dirty="0" smtClean="0">
                          <a:solidFill>
                            <a:schemeClr val="tx1"/>
                          </a:solidFill>
                          <a:effectLst/>
                          <a:latin typeface="HGPｺﾞｼｯｸE" pitchFamily="50" charset="-128"/>
                          <a:ea typeface="HGPｺﾞｼｯｸE" pitchFamily="50" charset="-128"/>
                          <a:cs typeface="Times New Roman"/>
                        </a:rPr>
                        <a:t>H23</a:t>
                      </a:r>
                      <a:r>
                        <a:rPr lang="ja-JP" altLang="en-US" sz="1400" b="0" kern="100" baseline="0" dirty="0" smtClean="0">
                          <a:solidFill>
                            <a:schemeClr val="tx1"/>
                          </a:solidFill>
                          <a:effectLst/>
                          <a:latin typeface="HGPｺﾞｼｯｸE" pitchFamily="50" charset="-128"/>
                          <a:ea typeface="HGPｺﾞｼｯｸE" pitchFamily="50" charset="-128"/>
                          <a:cs typeface="Times New Roman"/>
                        </a:rPr>
                        <a:t>　　</a:t>
                      </a:r>
                      <a:r>
                        <a:rPr lang="ja-JP" altLang="en-US" sz="1400" kern="100" dirty="0" smtClean="0">
                          <a:solidFill>
                            <a:schemeClr val="tx1"/>
                          </a:solidFill>
                          <a:effectLst/>
                          <a:latin typeface="HGPｺﾞｼｯｸE" pitchFamily="50" charset="-128"/>
                          <a:ea typeface="HGPｺﾞｼｯｸE" pitchFamily="50" charset="-128"/>
                          <a:cs typeface="Times New Roman"/>
                        </a:rPr>
                        <a:t>インドネシア：ものづくり関連企業</a:t>
                      </a:r>
                      <a:r>
                        <a:rPr lang="en-US" altLang="ja-JP" sz="1400" kern="100" dirty="0" smtClean="0">
                          <a:solidFill>
                            <a:schemeClr val="tx1"/>
                          </a:solidFill>
                          <a:effectLst/>
                          <a:latin typeface="HGPｺﾞｼｯｸE" pitchFamily="50" charset="-128"/>
                          <a:ea typeface="HGPｺﾞｼｯｸE" pitchFamily="50" charset="-128"/>
                          <a:cs typeface="Times New Roman"/>
                        </a:rPr>
                        <a:t>21</a:t>
                      </a:r>
                      <a:r>
                        <a:rPr lang="ja-JP" altLang="en-US" sz="1400" kern="100" dirty="0" smtClean="0">
                          <a:solidFill>
                            <a:schemeClr val="tx1"/>
                          </a:solidFill>
                          <a:effectLst/>
                          <a:latin typeface="HGPｺﾞｼｯｸE" pitchFamily="50" charset="-128"/>
                          <a:ea typeface="HGPｺﾞｼｯｸE" pitchFamily="50" charset="-128"/>
                          <a:cs typeface="Times New Roman"/>
                        </a:rPr>
                        <a:t>社　　　　　中国：食品サービス関連企業</a:t>
                      </a:r>
                      <a:r>
                        <a:rPr lang="en-US" altLang="ja-JP" sz="1400" kern="100" dirty="0" smtClean="0">
                          <a:solidFill>
                            <a:schemeClr val="tx1"/>
                          </a:solidFill>
                          <a:effectLst/>
                          <a:latin typeface="HGPｺﾞｼｯｸE" pitchFamily="50" charset="-128"/>
                          <a:ea typeface="HGPｺﾞｼｯｸE" pitchFamily="50" charset="-128"/>
                          <a:cs typeface="Times New Roman"/>
                        </a:rPr>
                        <a:t>13</a:t>
                      </a:r>
                      <a:r>
                        <a:rPr lang="ja-JP" altLang="en-US" sz="1400" kern="100" dirty="0" smtClean="0">
                          <a:solidFill>
                            <a:schemeClr val="tx1"/>
                          </a:solidFill>
                          <a:effectLst/>
                          <a:latin typeface="HGPｺﾞｼｯｸE" pitchFamily="50" charset="-128"/>
                          <a:ea typeface="HGPｺﾞｼｯｸE" pitchFamily="50" charset="-128"/>
                          <a:cs typeface="Times New Roman"/>
                        </a:rPr>
                        <a:t>社　　　　</a:t>
                      </a:r>
                      <a:endParaRPr lang="en-US" altLang="ja-JP" sz="1400" kern="100" dirty="0" smtClean="0">
                        <a:solidFill>
                          <a:schemeClr val="tx1"/>
                        </a:solidFill>
                        <a:effectLst/>
                        <a:latin typeface="HGPｺﾞｼｯｸE" pitchFamily="50" charset="-128"/>
                        <a:ea typeface="HGPｺﾞｼｯｸE" pitchFamily="50" charset="-128"/>
                        <a:cs typeface="Times New Roman"/>
                      </a:endParaRPr>
                    </a:p>
                    <a:p>
                      <a:pPr algn="l">
                        <a:lnSpc>
                          <a:spcPct val="100000"/>
                        </a:lnSpc>
                        <a:spcAft>
                          <a:spcPts val="0"/>
                        </a:spcAft>
                      </a:pPr>
                      <a:r>
                        <a:rPr lang="ja-JP" altLang="en-US" sz="1400" b="1" kern="100" dirty="0" smtClean="0">
                          <a:solidFill>
                            <a:schemeClr val="tx1"/>
                          </a:solidFill>
                          <a:effectLst/>
                          <a:latin typeface="HGPｺﾞｼｯｸE" pitchFamily="50" charset="-128"/>
                          <a:ea typeface="HGPｺﾞｼｯｸE" pitchFamily="50" charset="-128"/>
                          <a:cs typeface="Times New Roman"/>
                        </a:rPr>
                        <a:t>○</a:t>
                      </a:r>
                      <a:r>
                        <a:rPr lang="en-US" altLang="ja-JP" sz="1400" b="1" kern="100" dirty="0" smtClean="0">
                          <a:solidFill>
                            <a:schemeClr val="tx1"/>
                          </a:solidFill>
                          <a:effectLst/>
                          <a:latin typeface="HGPｺﾞｼｯｸE" pitchFamily="50" charset="-128"/>
                          <a:ea typeface="HGPｺﾞｼｯｸE" pitchFamily="50" charset="-128"/>
                          <a:cs typeface="Times New Roman"/>
                        </a:rPr>
                        <a:t>H24</a:t>
                      </a:r>
                      <a:r>
                        <a:rPr lang="ja-JP" altLang="en-US" sz="1400" b="1" kern="100" dirty="0" smtClean="0">
                          <a:solidFill>
                            <a:schemeClr val="tx1"/>
                          </a:solidFill>
                          <a:effectLst/>
                          <a:latin typeface="HGPｺﾞｼｯｸE" pitchFamily="50" charset="-128"/>
                          <a:ea typeface="HGPｺﾞｼｯｸE" pitchFamily="50" charset="-128"/>
                          <a:cs typeface="Times New Roman"/>
                        </a:rPr>
                        <a:t>　　</a:t>
                      </a:r>
                      <a:r>
                        <a:rPr lang="ja-JP" altLang="en-US" sz="1400" b="0" kern="100" dirty="0" smtClean="0">
                          <a:solidFill>
                            <a:schemeClr val="tx1"/>
                          </a:solidFill>
                          <a:effectLst/>
                          <a:latin typeface="HGPｺﾞｼｯｸE" pitchFamily="50" charset="-128"/>
                          <a:ea typeface="HGPｺﾞｼｯｸE" pitchFamily="50" charset="-128"/>
                          <a:cs typeface="Times New Roman"/>
                        </a:rPr>
                        <a:t>タイ、ミャンマー：</a:t>
                      </a:r>
                      <a:r>
                        <a:rPr lang="ja-JP" altLang="en-US" sz="1400" kern="100" dirty="0" smtClean="0">
                          <a:solidFill>
                            <a:schemeClr val="tx1"/>
                          </a:solidFill>
                          <a:effectLst/>
                          <a:latin typeface="HGPｺﾞｼｯｸE" pitchFamily="50" charset="-128"/>
                          <a:ea typeface="HGPｺﾞｼｯｸE" pitchFamily="50" charset="-128"/>
                          <a:cs typeface="Times New Roman"/>
                        </a:rPr>
                        <a:t>ものづくり関連企業</a:t>
                      </a:r>
                      <a:r>
                        <a:rPr lang="en-US" altLang="ja-JP" sz="1400" kern="100" dirty="0" smtClean="0">
                          <a:solidFill>
                            <a:schemeClr val="tx1"/>
                          </a:solidFill>
                          <a:effectLst/>
                          <a:latin typeface="HGPｺﾞｼｯｸE" pitchFamily="50" charset="-128"/>
                          <a:ea typeface="HGPｺﾞｼｯｸE" pitchFamily="50" charset="-128"/>
                          <a:cs typeface="Times New Roman"/>
                        </a:rPr>
                        <a:t>19</a:t>
                      </a:r>
                      <a:r>
                        <a:rPr lang="ja-JP" altLang="en-US" sz="1400" kern="100" dirty="0" smtClean="0">
                          <a:solidFill>
                            <a:schemeClr val="tx1"/>
                          </a:solidFill>
                          <a:effectLst/>
                          <a:latin typeface="HGPｺﾞｼｯｸE" pitchFamily="50" charset="-128"/>
                          <a:ea typeface="HGPｺﾞｼｯｸE" pitchFamily="50" charset="-128"/>
                          <a:cs typeface="Times New Roman"/>
                        </a:rPr>
                        <a:t>社　　　インド：製薬・医療機器関連企業</a:t>
                      </a:r>
                      <a:r>
                        <a:rPr lang="en-US" altLang="ja-JP" sz="1400" kern="100" dirty="0" smtClean="0">
                          <a:solidFill>
                            <a:schemeClr val="tx1"/>
                          </a:solidFill>
                          <a:effectLst/>
                          <a:latin typeface="HGPｺﾞｼｯｸE" pitchFamily="50" charset="-128"/>
                          <a:ea typeface="HGPｺﾞｼｯｸE" pitchFamily="50" charset="-128"/>
                          <a:cs typeface="Times New Roman"/>
                        </a:rPr>
                        <a:t>10</a:t>
                      </a:r>
                      <a:r>
                        <a:rPr lang="ja-JP" altLang="en-US" sz="1400" kern="100" dirty="0" smtClean="0">
                          <a:solidFill>
                            <a:schemeClr val="tx1"/>
                          </a:solidFill>
                          <a:effectLst/>
                          <a:latin typeface="HGPｺﾞｼｯｸE" pitchFamily="50" charset="-128"/>
                          <a:ea typeface="HGPｺﾞｼｯｸE" pitchFamily="50" charset="-128"/>
                          <a:cs typeface="Times New Roman"/>
                        </a:rPr>
                        <a:t>社</a:t>
                      </a:r>
                      <a:endParaRPr lang="en-US" altLang="ja-JP" sz="1400" b="1" kern="100" dirty="0" smtClean="0">
                        <a:solidFill>
                          <a:schemeClr val="tx1"/>
                        </a:solidFill>
                        <a:effectLst/>
                        <a:latin typeface="HGPｺﾞｼｯｸE" pitchFamily="50" charset="-128"/>
                        <a:ea typeface="HGPｺﾞｼｯｸE" pitchFamily="50" charset="-128"/>
                        <a:cs typeface="Times New Roman"/>
                      </a:endParaRPr>
                    </a:p>
                    <a:p>
                      <a:pPr algn="l">
                        <a:lnSpc>
                          <a:spcPct val="100000"/>
                        </a:lnSpc>
                        <a:spcAft>
                          <a:spcPts val="0"/>
                        </a:spcAft>
                      </a:pPr>
                      <a:r>
                        <a:rPr lang="ja-JP" altLang="en-US" sz="1400" b="1" kern="100" dirty="0" smtClean="0">
                          <a:solidFill>
                            <a:schemeClr val="tx1"/>
                          </a:solidFill>
                          <a:effectLst/>
                          <a:latin typeface="HGPｺﾞｼｯｸE" pitchFamily="50" charset="-128"/>
                          <a:ea typeface="HGPｺﾞｼｯｸE" pitchFamily="50" charset="-128"/>
                          <a:cs typeface="Times New Roman"/>
                        </a:rPr>
                        <a:t>○</a:t>
                      </a:r>
                      <a:r>
                        <a:rPr lang="en-US" altLang="ja-JP" sz="1400" b="1" kern="100" dirty="0" smtClean="0">
                          <a:solidFill>
                            <a:schemeClr val="tx1"/>
                          </a:solidFill>
                          <a:effectLst/>
                          <a:latin typeface="HGPｺﾞｼｯｸE" pitchFamily="50" charset="-128"/>
                          <a:ea typeface="HGPｺﾞｼｯｸE" pitchFamily="50" charset="-128"/>
                          <a:cs typeface="Times New Roman"/>
                        </a:rPr>
                        <a:t>H25</a:t>
                      </a:r>
                      <a:r>
                        <a:rPr lang="ja-JP" altLang="en-US" sz="1400" b="1" kern="100" dirty="0" smtClean="0">
                          <a:solidFill>
                            <a:schemeClr val="tx1"/>
                          </a:solidFill>
                          <a:effectLst/>
                          <a:latin typeface="HGPｺﾞｼｯｸE" pitchFamily="50" charset="-128"/>
                          <a:ea typeface="HGPｺﾞｼｯｸE" pitchFamily="50" charset="-128"/>
                          <a:cs typeface="Times New Roman"/>
                        </a:rPr>
                        <a:t>　　</a:t>
                      </a:r>
                      <a:r>
                        <a:rPr lang="ja-JP" altLang="en-US" sz="1400" b="0" kern="100" dirty="0" smtClean="0">
                          <a:solidFill>
                            <a:schemeClr val="tx1"/>
                          </a:solidFill>
                          <a:effectLst/>
                          <a:latin typeface="HGPｺﾞｼｯｸE" pitchFamily="50" charset="-128"/>
                          <a:ea typeface="HGPｺﾞｼｯｸE" pitchFamily="50" charset="-128"/>
                          <a:cs typeface="Times New Roman"/>
                        </a:rPr>
                        <a:t>インドネシア：環境・エネルギー関連企業</a:t>
                      </a:r>
                      <a:r>
                        <a:rPr lang="en-US" altLang="ja-JP" sz="1400" b="0" kern="100" dirty="0" smtClean="0">
                          <a:solidFill>
                            <a:schemeClr val="tx1"/>
                          </a:solidFill>
                          <a:effectLst/>
                          <a:latin typeface="HGPｺﾞｼｯｸE" pitchFamily="50" charset="-128"/>
                          <a:ea typeface="HGPｺﾞｼｯｸE" pitchFamily="50" charset="-128"/>
                          <a:cs typeface="Times New Roman"/>
                        </a:rPr>
                        <a:t>11</a:t>
                      </a:r>
                      <a:r>
                        <a:rPr lang="ja-JP" altLang="en-US" sz="1400" b="0" kern="100" dirty="0" smtClean="0">
                          <a:solidFill>
                            <a:schemeClr val="tx1"/>
                          </a:solidFill>
                          <a:effectLst/>
                          <a:latin typeface="HGPｺﾞｼｯｸE" pitchFamily="50" charset="-128"/>
                          <a:ea typeface="HGPｺﾞｼｯｸE" pitchFamily="50" charset="-128"/>
                          <a:cs typeface="Times New Roman"/>
                        </a:rPr>
                        <a:t>社</a:t>
                      </a:r>
                      <a:endParaRPr lang="en-US" altLang="ja-JP" sz="1400" b="0" kern="100" dirty="0" smtClean="0">
                        <a:solidFill>
                          <a:schemeClr val="tx1"/>
                        </a:solidFill>
                        <a:effectLst/>
                        <a:latin typeface="HGPｺﾞｼｯｸE" pitchFamily="50" charset="-128"/>
                        <a:ea typeface="HGPｺﾞｼｯｸE" pitchFamily="50" charset="-128"/>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00" cap="none" spc="0" normalizeH="0" baseline="0" noProof="0" dirty="0" smtClean="0">
                          <a:ln>
                            <a:noFill/>
                          </a:ln>
                          <a:solidFill>
                            <a:schemeClr val="tx1"/>
                          </a:solidFill>
                          <a:effectLst/>
                          <a:uLnTx/>
                          <a:uFillTx/>
                          <a:latin typeface="HGPｺﾞｼｯｸE" pitchFamily="50" charset="-128"/>
                          <a:ea typeface="HGPｺﾞｼｯｸE" pitchFamily="50" charset="-128"/>
                          <a:cs typeface="Times New Roman"/>
                        </a:rPr>
                        <a:t>〇</a:t>
                      </a:r>
                      <a:r>
                        <a:rPr kumimoji="1" lang="en-US" altLang="ja-JP" sz="1400" b="1" i="0" u="none" strike="noStrike" kern="100" cap="none" spc="0" normalizeH="0" baseline="0" noProof="0" dirty="0" smtClean="0">
                          <a:ln>
                            <a:noFill/>
                          </a:ln>
                          <a:solidFill>
                            <a:schemeClr val="tx1"/>
                          </a:solidFill>
                          <a:effectLst/>
                          <a:uLnTx/>
                          <a:uFillTx/>
                          <a:latin typeface="HGPｺﾞｼｯｸE" pitchFamily="50" charset="-128"/>
                          <a:ea typeface="HGPｺﾞｼｯｸE" pitchFamily="50" charset="-128"/>
                          <a:cs typeface="Times New Roman"/>
                        </a:rPr>
                        <a:t>H26</a:t>
                      </a:r>
                      <a:r>
                        <a:rPr kumimoji="1" lang="ja-JP" altLang="en-US" sz="1400" b="1" i="0" u="none" strike="noStrike" kern="100" cap="none" spc="0" normalizeH="0" baseline="0" noProof="0" dirty="0" smtClean="0">
                          <a:ln>
                            <a:noFill/>
                          </a:ln>
                          <a:solidFill>
                            <a:schemeClr val="tx1"/>
                          </a:solidFill>
                          <a:effectLst/>
                          <a:uLnTx/>
                          <a:uFillTx/>
                          <a:latin typeface="HGPｺﾞｼｯｸE" pitchFamily="50" charset="-128"/>
                          <a:ea typeface="HGPｺﾞｼｯｸE" pitchFamily="50" charset="-128"/>
                          <a:cs typeface="Times New Roman"/>
                        </a:rPr>
                        <a:t>　　</a:t>
                      </a:r>
                      <a:r>
                        <a:rPr kumimoji="1" lang="ja-JP" altLang="en-US" sz="1400" b="0" i="0" u="none" strike="noStrike" kern="100" cap="none" spc="0" normalizeH="0" baseline="0" noProof="0" dirty="0" smtClean="0">
                          <a:ln>
                            <a:noFill/>
                          </a:ln>
                          <a:solidFill>
                            <a:schemeClr val="tx1"/>
                          </a:solidFill>
                          <a:effectLst/>
                          <a:uLnTx/>
                          <a:uFillTx/>
                          <a:latin typeface="HGPｺﾞｼｯｸE" pitchFamily="50" charset="-128"/>
                          <a:ea typeface="HGPｺﾞｼｯｸE" pitchFamily="50" charset="-128"/>
                          <a:cs typeface="Times New Roman"/>
                        </a:rPr>
                        <a:t>アラブ首長国連邦、トルコ</a:t>
                      </a:r>
                      <a:r>
                        <a:rPr kumimoji="1" lang="ja-JP" altLang="en-US" sz="1400" b="0" i="0" u="none" strike="noStrike" kern="100" cap="none" spc="0" normalizeH="0" baseline="0" noProof="0" dirty="0" smtClean="0">
                          <a:ln>
                            <a:noFill/>
                          </a:ln>
                          <a:solidFill>
                            <a:schemeClr val="tx1"/>
                          </a:solidFill>
                          <a:effectLst/>
                          <a:uLnTx/>
                          <a:uFillTx/>
                          <a:latin typeface="HGPｺﾞｼｯｸE" pitchFamily="50" charset="-128"/>
                          <a:ea typeface="HGPｺﾞｼｯｸE" pitchFamily="50" charset="-128"/>
                          <a:cs typeface="Times New Roman"/>
                          <a:sym typeface="Wingdings" panose="05000000000000000000" pitchFamily="2" charset="2"/>
                        </a:rPr>
                        <a:t>：家電部品関連企業３社（企業団はトルコのみ）</a:t>
                      </a:r>
                      <a:endParaRPr kumimoji="1" lang="en-US" altLang="ja-JP" sz="1400" b="0" i="0" u="none" strike="noStrike" kern="100" cap="none" spc="0" normalizeH="0" baseline="0" noProof="0" dirty="0" smtClean="0">
                        <a:ln>
                          <a:noFill/>
                        </a:ln>
                        <a:solidFill>
                          <a:schemeClr val="tx1"/>
                        </a:solidFill>
                        <a:effectLst/>
                        <a:uLnTx/>
                        <a:uFillTx/>
                        <a:latin typeface="HGPｺﾞｼｯｸE" pitchFamily="50" charset="-128"/>
                        <a:ea typeface="HGPｺﾞｼｯｸE" pitchFamily="50" charset="-128"/>
                        <a:cs typeface="Times New Roman"/>
                        <a:sym typeface="Wingdings" panose="05000000000000000000" pitchFamily="2" charset="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2" name="角丸四角形 11"/>
          <p:cNvSpPr/>
          <p:nvPr/>
        </p:nvSpPr>
        <p:spPr>
          <a:xfrm>
            <a:off x="287999" y="5589240"/>
            <a:ext cx="8532473" cy="1224136"/>
          </a:xfrm>
          <a:prstGeom prst="roundRect">
            <a:avLst>
              <a:gd name="adj" fmla="val 8729"/>
            </a:avLst>
          </a:prstGeom>
          <a:solidFill>
            <a:srgbClr val="FFFD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内市場が人口減少等により縮小懸念がある中、大阪産業の成長のためには、成長著しいアジア市場をはじめとする海外市場に積極的に事業展開し、その成長力を取り込んでいくことも重要。今後とも企業の成長を促すべく非製造業の海外展開もしっかりと支援していくことが必要。</a:t>
            </a:r>
            <a:endPar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5" name="グラフ 14"/>
          <p:cNvGraphicFramePr>
            <a:graphicFrameLocks/>
          </p:cNvGraphicFramePr>
          <p:nvPr>
            <p:extLst>
              <p:ext uri="{D42A27DB-BD31-4B8C-83A1-F6EECF244321}">
                <p14:modId xmlns:p14="http://schemas.microsoft.com/office/powerpoint/2010/main" val="4275926881"/>
              </p:ext>
            </p:extLst>
          </p:nvPr>
        </p:nvGraphicFramePr>
        <p:xfrm>
          <a:off x="433070" y="3717032"/>
          <a:ext cx="3657541" cy="1677090"/>
        </p:xfrm>
        <a:graphic>
          <a:graphicData uri="http://schemas.openxmlformats.org/drawingml/2006/chart">
            <c:chart xmlns:c="http://schemas.openxmlformats.org/drawingml/2006/chart" xmlns:r="http://schemas.openxmlformats.org/officeDocument/2006/relationships" r:id="rId2"/>
          </a:graphicData>
        </a:graphic>
      </p:graphicFrame>
      <p:sp>
        <p:nvSpPr>
          <p:cNvPr id="16" name="正方形/長方形 15"/>
          <p:cNvSpPr/>
          <p:nvPr/>
        </p:nvSpPr>
        <p:spPr>
          <a:xfrm>
            <a:off x="287999" y="3330312"/>
            <a:ext cx="4087151" cy="307777"/>
          </a:xfrm>
          <a:prstGeom prst="rect">
            <a:avLst/>
          </a:prstGeom>
        </p:spPr>
        <p:txBody>
          <a:bodyPr wrap="square">
            <a:spAutoFit/>
          </a:bodyPr>
          <a:lstStyle/>
          <a:p>
            <a:pPr marL="177800" indent="-177800"/>
            <a:r>
              <a:rPr lang="ja-JP"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日本のサービス収支推移</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（出典：財務省国際収支統計）</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1349082349"/>
              </p:ext>
            </p:extLst>
          </p:nvPr>
        </p:nvGraphicFramePr>
        <p:xfrm>
          <a:off x="4727029" y="3789040"/>
          <a:ext cx="4057720" cy="1706880"/>
        </p:xfrm>
        <a:graphic>
          <a:graphicData uri="http://schemas.openxmlformats.org/drawingml/2006/table">
            <a:tbl>
              <a:tblPr firstRow="1" bandRow="1">
                <a:tableStyleId>{5C22544A-7EE6-4342-B048-85BDC9FD1C3A}</a:tableStyleId>
              </a:tblPr>
              <a:tblGrid>
                <a:gridCol w="421035"/>
                <a:gridCol w="1368152"/>
                <a:gridCol w="648072"/>
                <a:gridCol w="1620461"/>
              </a:tblGrid>
              <a:tr h="252449">
                <a:tc gridSpan="2">
                  <a:txBody>
                    <a:bodyPr/>
                    <a:lstStyle/>
                    <a:p>
                      <a:pPr algn="ctr"/>
                      <a:r>
                        <a:rPr kumimoji="1" lang="ja-JP" altLang="en-US" sz="800" dirty="0" smtClean="0"/>
                        <a:t>企業名</a:t>
                      </a:r>
                      <a:endParaRPr kumimoji="1" lang="ja-JP" altLang="en-US" sz="800" dirty="0"/>
                    </a:p>
                  </a:txBody>
                  <a:tcPr/>
                </a:tc>
                <a:tc hMerge="1">
                  <a:txBody>
                    <a:bodyPr/>
                    <a:lstStyle/>
                    <a:p>
                      <a:endParaRPr kumimoji="1" lang="ja-JP" altLang="en-US" sz="800" dirty="0"/>
                    </a:p>
                  </a:txBody>
                  <a:tcPr/>
                </a:tc>
                <a:tc>
                  <a:txBody>
                    <a:bodyPr/>
                    <a:lstStyle/>
                    <a:p>
                      <a:r>
                        <a:rPr kumimoji="1" lang="ja-JP" altLang="en-US" sz="800" dirty="0" smtClean="0"/>
                        <a:t>海外現地法人数</a:t>
                      </a:r>
                      <a:endParaRPr kumimoji="1" lang="ja-JP" altLang="en-US" sz="800" dirty="0"/>
                    </a:p>
                  </a:txBody>
                  <a:tcPr/>
                </a:tc>
                <a:tc>
                  <a:txBody>
                    <a:bodyPr/>
                    <a:lstStyle/>
                    <a:p>
                      <a:r>
                        <a:rPr kumimoji="1" lang="ja-JP" altLang="en-US" sz="800" dirty="0" smtClean="0"/>
                        <a:t>進出国</a:t>
                      </a:r>
                      <a:endParaRPr kumimoji="1" lang="ja-JP" altLang="en-US" sz="800" dirty="0"/>
                    </a:p>
                  </a:txBody>
                  <a:tcPr/>
                </a:tc>
              </a:tr>
              <a:tr h="252449">
                <a:tc>
                  <a:txBody>
                    <a:bodyPr/>
                    <a:lstStyle/>
                    <a:p>
                      <a:r>
                        <a:rPr kumimoji="1" lang="ja-JP" altLang="en-US" sz="800" dirty="0" smtClean="0"/>
                        <a:t>小売</a:t>
                      </a:r>
                      <a:endParaRPr kumimoji="1" lang="ja-JP" altLang="en-US" sz="800" dirty="0"/>
                    </a:p>
                  </a:txBody>
                  <a:tcPr/>
                </a:tc>
                <a:tc>
                  <a:txBody>
                    <a:bodyPr/>
                    <a:lstStyle/>
                    <a:p>
                      <a:r>
                        <a:rPr kumimoji="1" lang="ja-JP" altLang="en-US" sz="800" dirty="0" smtClean="0"/>
                        <a:t>百貨店</a:t>
                      </a:r>
                    </a:p>
                    <a:p>
                      <a:r>
                        <a:rPr kumimoji="1" lang="ja-JP" altLang="en-US" sz="800" dirty="0" smtClean="0"/>
                        <a:t>スーパー</a:t>
                      </a:r>
                      <a:endParaRPr kumimoji="1" lang="en-US" altLang="ja-JP" sz="800" dirty="0" smtClean="0"/>
                    </a:p>
                    <a:p>
                      <a:r>
                        <a:rPr kumimoji="1" lang="ja-JP" altLang="en-US" sz="800" dirty="0" smtClean="0"/>
                        <a:t>ドラッグストア</a:t>
                      </a:r>
                      <a:endParaRPr kumimoji="1" lang="en-US" altLang="ja-JP" sz="800" dirty="0" smtClean="0"/>
                    </a:p>
                    <a:p>
                      <a:r>
                        <a:rPr kumimoji="1" lang="ja-JP" altLang="en-US" sz="800" dirty="0" smtClean="0"/>
                        <a:t>インターネット・カタログ通販</a:t>
                      </a:r>
                    </a:p>
                  </a:txBody>
                  <a:tcPr/>
                </a:tc>
                <a:tc>
                  <a:txBody>
                    <a:bodyPr/>
                    <a:lstStyle/>
                    <a:p>
                      <a:r>
                        <a:rPr kumimoji="1" lang="ja-JP" altLang="en-US" sz="800" dirty="0" smtClean="0"/>
                        <a:t>５</a:t>
                      </a:r>
                      <a:endParaRPr kumimoji="1" lang="en-US" altLang="ja-JP" sz="800" dirty="0" smtClean="0"/>
                    </a:p>
                    <a:p>
                      <a:r>
                        <a:rPr kumimoji="1" lang="ja-JP" altLang="en-US" sz="800" dirty="0" smtClean="0"/>
                        <a:t>１</a:t>
                      </a:r>
                      <a:endParaRPr kumimoji="1" lang="en-US" altLang="ja-JP" sz="800" dirty="0" smtClean="0"/>
                    </a:p>
                    <a:p>
                      <a:r>
                        <a:rPr kumimoji="1" lang="ja-JP" altLang="en-US" sz="800" dirty="0" smtClean="0"/>
                        <a:t>２</a:t>
                      </a:r>
                      <a:endParaRPr kumimoji="1" lang="en-US" altLang="ja-JP" sz="800" dirty="0" smtClean="0"/>
                    </a:p>
                    <a:p>
                      <a:r>
                        <a:rPr kumimoji="1" lang="ja-JP" altLang="en-US" sz="800" dirty="0" smtClean="0"/>
                        <a:t>５</a:t>
                      </a:r>
                      <a:endParaRPr kumimoji="1" lang="ja-JP" altLang="en-US" sz="800" dirty="0"/>
                    </a:p>
                  </a:txBody>
                  <a:tcPr/>
                </a:tc>
                <a:tc>
                  <a:txBody>
                    <a:bodyPr/>
                    <a:lstStyle/>
                    <a:p>
                      <a:r>
                        <a:rPr kumimoji="1" lang="ja-JP" altLang="en-US" sz="800" dirty="0" smtClean="0"/>
                        <a:t>台湾</a:t>
                      </a:r>
                      <a:r>
                        <a:rPr kumimoji="1" lang="en-US" altLang="ja-JP" sz="800" dirty="0" smtClean="0"/>
                        <a:t>2,</a:t>
                      </a:r>
                      <a:r>
                        <a:rPr kumimoji="1" lang="ja-JP" altLang="en-US" sz="800" dirty="0" smtClean="0"/>
                        <a:t>香港、シンガポール、仏</a:t>
                      </a:r>
                      <a:endParaRPr kumimoji="1" lang="en-US" altLang="ja-JP" sz="800" dirty="0" smtClean="0"/>
                    </a:p>
                    <a:p>
                      <a:r>
                        <a:rPr kumimoji="1" lang="ja-JP" altLang="en-US" sz="800" dirty="0" smtClean="0"/>
                        <a:t>中国</a:t>
                      </a:r>
                      <a:endParaRPr kumimoji="1" lang="en-US" altLang="ja-JP" sz="800" dirty="0" smtClean="0"/>
                    </a:p>
                    <a:p>
                      <a:r>
                        <a:rPr kumimoji="1" lang="ja-JP" altLang="en-US" sz="800" dirty="0" smtClean="0"/>
                        <a:t>中国２</a:t>
                      </a:r>
                      <a:endParaRPr kumimoji="1" lang="en-US" altLang="ja-JP" sz="800" dirty="0" smtClean="0"/>
                    </a:p>
                    <a:p>
                      <a:r>
                        <a:rPr kumimoji="1" lang="ja-JP" altLang="en-US" sz="800" dirty="0" smtClean="0"/>
                        <a:t>中国４、香港</a:t>
                      </a:r>
                      <a:endParaRPr kumimoji="1" lang="ja-JP" altLang="en-US" sz="800" dirty="0"/>
                    </a:p>
                  </a:txBody>
                  <a:tcPr/>
                </a:tc>
              </a:tr>
              <a:tr h="252449">
                <a:tc>
                  <a:txBody>
                    <a:bodyPr/>
                    <a:lstStyle/>
                    <a:p>
                      <a:endParaRPr kumimoji="1" lang="ja-JP" altLang="en-US" sz="800"/>
                    </a:p>
                  </a:txBody>
                  <a:tcPr/>
                </a:tc>
                <a:tc>
                  <a:txBody>
                    <a:bodyPr/>
                    <a:lstStyle/>
                    <a:p>
                      <a:r>
                        <a:rPr kumimoji="1" lang="ja-JP" altLang="en-US" sz="800" dirty="0" smtClean="0"/>
                        <a:t>うどん・焼き鳥等</a:t>
                      </a:r>
                      <a:endParaRPr kumimoji="1" lang="en-US" altLang="ja-JP" sz="800" dirty="0" smtClean="0"/>
                    </a:p>
                    <a:p>
                      <a:r>
                        <a:rPr kumimoji="1" lang="ja-JP" altLang="en-US" sz="800" dirty="0" smtClean="0"/>
                        <a:t>そばうどん　　　　　　　など</a:t>
                      </a:r>
                      <a:endParaRPr kumimoji="1" lang="ja-JP" altLang="en-US" sz="800" dirty="0"/>
                    </a:p>
                  </a:txBody>
                  <a:tcPr/>
                </a:tc>
                <a:tc>
                  <a:txBody>
                    <a:bodyPr/>
                    <a:lstStyle/>
                    <a:p>
                      <a:r>
                        <a:rPr kumimoji="1" lang="ja-JP" altLang="en-US" sz="800" dirty="0" smtClean="0"/>
                        <a:t>５</a:t>
                      </a:r>
                      <a:endParaRPr kumimoji="1" lang="en-US" altLang="ja-JP" sz="800" dirty="0" smtClean="0"/>
                    </a:p>
                    <a:p>
                      <a:r>
                        <a:rPr kumimoji="1" lang="ja-JP" altLang="en-US" sz="800" dirty="0" smtClean="0"/>
                        <a:t>３</a:t>
                      </a:r>
                      <a:endParaRPr kumimoji="1" lang="ja-JP" altLang="en-US" sz="800" dirty="0"/>
                    </a:p>
                  </a:txBody>
                  <a:tcPr/>
                </a:tc>
                <a:tc>
                  <a:txBody>
                    <a:bodyPr/>
                    <a:lstStyle/>
                    <a:p>
                      <a:r>
                        <a:rPr kumimoji="1" lang="ja-JP" altLang="en-US" sz="800" dirty="0" smtClean="0"/>
                        <a:t>中国２、香港、米、ロシア</a:t>
                      </a:r>
                      <a:endParaRPr kumimoji="1" lang="en-US" altLang="ja-JP" sz="800" dirty="0" smtClean="0"/>
                    </a:p>
                    <a:p>
                      <a:r>
                        <a:rPr kumimoji="1" lang="ja-JP" altLang="en-US" sz="800" dirty="0" smtClean="0"/>
                        <a:t>中国、タイ、インド</a:t>
                      </a:r>
                      <a:endParaRPr kumimoji="1" lang="ja-JP" altLang="en-US" sz="800" dirty="0"/>
                    </a:p>
                  </a:txBody>
                  <a:tcPr/>
                </a:tc>
              </a:tr>
              <a:tr h="252449">
                <a:tc>
                  <a:txBody>
                    <a:bodyPr/>
                    <a:lstStyle/>
                    <a:p>
                      <a:r>
                        <a:rPr kumimoji="1" lang="ja-JP" altLang="en-US" sz="800" dirty="0" smtClean="0"/>
                        <a:t>サービス</a:t>
                      </a:r>
                      <a:endParaRPr kumimoji="1" lang="ja-JP" altLang="en-US" sz="800" dirty="0"/>
                    </a:p>
                  </a:txBody>
                  <a:tcPr/>
                </a:tc>
                <a:tc>
                  <a:txBody>
                    <a:bodyPr/>
                    <a:lstStyle/>
                    <a:p>
                      <a:r>
                        <a:rPr kumimoji="1" lang="ja-JP" altLang="en-US" sz="800" dirty="0" smtClean="0"/>
                        <a:t>挙式サービス</a:t>
                      </a:r>
                      <a:endParaRPr kumimoji="1" lang="en-US" altLang="ja-JP" sz="800" dirty="0" smtClean="0"/>
                    </a:p>
                    <a:p>
                      <a:r>
                        <a:rPr kumimoji="1" lang="ja-JP" altLang="en-US" sz="800" dirty="0" smtClean="0"/>
                        <a:t>衛生管理・フードサービス</a:t>
                      </a:r>
                      <a:endParaRPr kumimoji="1" lang="en-US" altLang="ja-JP" sz="800" dirty="0" smtClean="0"/>
                    </a:p>
                    <a:p>
                      <a:r>
                        <a:rPr kumimoji="1" lang="ja-JP" altLang="en-US" sz="800" dirty="0" smtClean="0"/>
                        <a:t>老人ホーム・介護等　　など</a:t>
                      </a:r>
                      <a:endParaRPr kumimoji="1" lang="ja-JP" altLang="en-US" sz="800" dirty="0"/>
                    </a:p>
                  </a:txBody>
                  <a:tcPr/>
                </a:tc>
                <a:tc>
                  <a:txBody>
                    <a:bodyPr/>
                    <a:lstStyle/>
                    <a:p>
                      <a:r>
                        <a:rPr kumimoji="1" lang="ja-JP" altLang="en-US" sz="800" dirty="0" smtClean="0"/>
                        <a:t>１７</a:t>
                      </a:r>
                      <a:endParaRPr kumimoji="1" lang="en-US" altLang="ja-JP" sz="800" dirty="0" smtClean="0"/>
                    </a:p>
                    <a:p>
                      <a:r>
                        <a:rPr kumimoji="1" lang="ja-JP" altLang="en-US" sz="800" dirty="0" smtClean="0"/>
                        <a:t>　７</a:t>
                      </a:r>
                      <a:endParaRPr kumimoji="1" lang="en-US" altLang="ja-JP" sz="800" dirty="0" smtClean="0"/>
                    </a:p>
                    <a:p>
                      <a:r>
                        <a:rPr kumimoji="1" lang="ja-JP" altLang="en-US" sz="800" dirty="0" smtClean="0"/>
                        <a:t>　２</a:t>
                      </a:r>
                      <a:endParaRPr kumimoji="1" lang="ja-JP" altLang="en-US" sz="800" dirty="0"/>
                    </a:p>
                  </a:txBody>
                  <a:tcPr/>
                </a:tc>
                <a:tc>
                  <a:txBody>
                    <a:bodyPr/>
                    <a:lstStyle/>
                    <a:p>
                      <a:r>
                        <a:rPr kumimoji="1" lang="ja-JP" altLang="en-US" sz="800" dirty="0" smtClean="0"/>
                        <a:t>中国６、米２、豪、他アジア欧州</a:t>
                      </a:r>
                      <a:endParaRPr kumimoji="1" lang="en-US" altLang="ja-JP" sz="800" dirty="0" smtClean="0"/>
                    </a:p>
                    <a:p>
                      <a:r>
                        <a:rPr kumimoji="1" lang="ja-JP" altLang="en-US" sz="800" dirty="0" smtClean="0"/>
                        <a:t>中国２、香港、台湾、韓国２</a:t>
                      </a:r>
                      <a:endParaRPr kumimoji="1" lang="en-US" altLang="ja-JP" sz="800" dirty="0" smtClean="0"/>
                    </a:p>
                    <a:p>
                      <a:r>
                        <a:rPr kumimoji="1" lang="ja-JP" altLang="en-US" sz="800" dirty="0" smtClean="0"/>
                        <a:t>中国、インドネシア</a:t>
                      </a:r>
                      <a:endParaRPr kumimoji="1" lang="ja-JP" altLang="en-US" sz="800" dirty="0"/>
                    </a:p>
                  </a:txBody>
                  <a:tcPr/>
                </a:tc>
              </a:tr>
            </a:tbl>
          </a:graphicData>
        </a:graphic>
      </p:graphicFrame>
      <p:sp>
        <p:nvSpPr>
          <p:cNvPr id="17" name="正方形/長方形 16"/>
          <p:cNvSpPr/>
          <p:nvPr/>
        </p:nvSpPr>
        <p:spPr>
          <a:xfrm>
            <a:off x="4644008" y="3276273"/>
            <a:ext cx="4320480" cy="584775"/>
          </a:xfrm>
          <a:prstGeom prst="rect">
            <a:avLst/>
          </a:prstGeom>
        </p:spPr>
        <p:txBody>
          <a:bodyPr wrap="square">
            <a:spAutoFit/>
          </a:bodyPr>
          <a:lstStyle/>
          <a:p>
            <a:pPr marL="177800" indent="-177800"/>
            <a:r>
              <a:rPr lang="ja-JP"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近畿小売業、サービス業の海外展開事例</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（出典：日本銀行大阪支店資料より企画室作成　データ出所：</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東洋経済</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新報社）</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1403648" y="3861048"/>
            <a:ext cx="575683" cy="215444"/>
          </a:xfrm>
          <a:prstGeom prst="rect">
            <a:avLst/>
          </a:prstGeom>
        </p:spPr>
        <p:txBody>
          <a:bodyPr wrap="square">
            <a:spAutoFit/>
          </a:bodyPr>
          <a:lstStyle/>
          <a:p>
            <a:pPr marL="177800" indent="-177800"/>
            <a:r>
              <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a:t>
            </a:r>
            <a:r>
              <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pPr/>
              <a:t>59</a:t>
            </a:fld>
            <a:endParaRPr kumimoji="1" lang="ja-JP" altLang="en-US"/>
          </a:p>
        </p:txBody>
      </p:sp>
    </p:spTree>
    <p:extLst>
      <p:ext uri="{BB962C8B-B14F-4D97-AF65-F5344CB8AC3E}">
        <p14:creationId xmlns:p14="http://schemas.microsoft.com/office/powerpoint/2010/main" val="27784130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pPr/>
              <a:t>6</a:t>
            </a:fld>
            <a:endParaRPr kumimoji="1" lang="ja-JP" altLang="en-US" dirty="0"/>
          </a:p>
        </p:txBody>
      </p:sp>
    </p:spTree>
    <p:extLst>
      <p:ext uri="{BB962C8B-B14F-4D97-AF65-F5344CB8AC3E}">
        <p14:creationId xmlns:p14="http://schemas.microsoft.com/office/powerpoint/2010/main" val="309386673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12"/>
          <p:cNvSpPr/>
          <p:nvPr/>
        </p:nvSpPr>
        <p:spPr>
          <a:xfrm>
            <a:off x="179512" y="5472608"/>
            <a:ext cx="8748266" cy="1124744"/>
          </a:xfrm>
          <a:prstGeom prst="roundRect">
            <a:avLst>
              <a:gd name="adj" fmla="val 4648"/>
            </a:avLst>
          </a:prstGeom>
          <a:solidFill>
            <a:srgbClr val="FFFD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引き続き、医療戦略会議提言に基づく取組み等を進め、当該産業の振興に</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努めるとともに、</a:t>
            </a:r>
            <a:r>
              <a:rPr lang="ja-JP" altLang="en-US"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今後</a:t>
            </a:r>
            <a:r>
              <a:rPr lang="ja-JP" altLang="en-US"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需要増大が見込まれる高齢者向けサービス</a:t>
            </a:r>
            <a:r>
              <a:rPr lang="ja-JP" altLang="en-US"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や</a:t>
            </a:r>
            <a:r>
              <a:rPr lang="ja-JP" altLang="en-US"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健康づくり関連サービス</a:t>
            </a:r>
            <a:r>
              <a:rPr lang="ja-JP" altLang="en-US"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活用など、健康医療産業等において生産性の向上や新たなビジネスモデルの構築・展開を図ることが重要</a:t>
            </a:r>
            <a:r>
              <a:rPr lang="ja-JP" altLang="en-US"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角丸四角形 8"/>
          <p:cNvSpPr/>
          <p:nvPr/>
        </p:nvSpPr>
        <p:spPr>
          <a:xfrm>
            <a:off x="253414" y="476672"/>
            <a:ext cx="8629753" cy="1805226"/>
          </a:xfrm>
          <a:prstGeom prst="roundRect">
            <a:avLst>
              <a:gd name="adj" fmla="val 500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271463" indent="-271463" algn="just">
              <a:lnSpc>
                <a:spcPts val="2200"/>
              </a:lnSpc>
            </a:pP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健康</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・医療関連サービス産業の取組み</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71463" indent="-271463" algn="just">
              <a:lnSpc>
                <a:spcPts val="2200"/>
              </a:lnSpc>
            </a:pP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都市型サービス産業などの強化を図っており、なかでも、今後需要増大が</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見込まれる高齢者向けサービスなど、健康</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医療産業等において、生産性の向上や新たなビジネスモデルの構築・展開を図る。</a:t>
            </a:r>
            <a:endPar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lnSpc>
                <a:spcPts val="2200"/>
              </a:lnSpc>
            </a:pP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健康寿命の延伸と幅広い関連産業の創出・育成を目指す大阪府市医療戦略会議提言（</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H26.1)</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を踏まえた取組みを進める。</a:t>
            </a:r>
            <a:endPar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107504" y="4554"/>
            <a:ext cx="7848872" cy="400110"/>
          </a:xfrm>
          <a:prstGeom prst="rect">
            <a:avLst/>
          </a:prstGeom>
          <a:noFill/>
        </p:spPr>
        <p:txBody>
          <a:bodyPr wrap="square" rtlCol="0">
            <a:spAutoFit/>
          </a:bodyPr>
          <a:lstStyle/>
          <a:p>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（３）生活支援型サービス産業・都市型サービス産業の強化</a:t>
            </a:r>
            <a:endPar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253414" y="2317308"/>
            <a:ext cx="3960047" cy="523220"/>
          </a:xfrm>
          <a:prstGeom prst="rect">
            <a:avLst/>
          </a:prstGeom>
        </p:spPr>
        <p:txBody>
          <a:bodyPr wrap="square">
            <a:spAutoFit/>
          </a:bodyPr>
          <a:lstStyle/>
          <a:p>
            <a:pPr marL="177800" indent="-177800"/>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日本再興戦略（</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H25.6)</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における健康医療産業</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の市場規模目標</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4355975" y="2276872"/>
            <a:ext cx="4527191" cy="523220"/>
          </a:xfrm>
          <a:prstGeom prst="rect">
            <a:avLst/>
          </a:prstGeom>
        </p:spPr>
        <p:txBody>
          <a:bodyPr wrap="square">
            <a:spAutoFit/>
          </a:bodyPr>
          <a:lstStyle/>
          <a:p>
            <a:pPr marL="177800" indent="-177800"/>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医療戦略会議提言の互いに関連する７つの戦略をモデル地域で</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具体化（スマートエイジング・シティ）</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2715130019"/>
              </p:ext>
            </p:extLst>
          </p:nvPr>
        </p:nvGraphicFramePr>
        <p:xfrm>
          <a:off x="4499992" y="2845961"/>
          <a:ext cx="4392488" cy="2569436"/>
        </p:xfrm>
        <a:graphic>
          <a:graphicData uri="http://schemas.openxmlformats.org/drawingml/2006/table">
            <a:tbl>
              <a:tblPr firstRow="1" firstCol="1" bandRow="1"/>
              <a:tblGrid>
                <a:gridCol w="4392488"/>
              </a:tblGrid>
              <a:tr h="2569436">
                <a:tc>
                  <a:txBody>
                    <a:bodyPr/>
                    <a:lstStyle/>
                    <a:p>
                      <a:pPr algn="l">
                        <a:lnSpc>
                          <a:spcPct val="100000"/>
                        </a:lnSpc>
                        <a:spcAft>
                          <a:spcPts val="0"/>
                        </a:spcAft>
                      </a:pP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スマートエイジング・シティとは</a:t>
                      </a:r>
                      <a:r>
                        <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住み慣れた地域で安心快適に住み続けられ、多様な世代の住民を惹きつける人口減少・超高齢社会における課題解決型の活気あるまちをめざす</a:t>
                      </a:r>
                    </a:p>
                    <a:p>
                      <a:pPr algn="l">
                        <a:lnSpc>
                          <a:spcPct val="100000"/>
                        </a:lnSpc>
                        <a:spcAft>
                          <a:spcPts val="0"/>
                        </a:spcAft>
                      </a:pPr>
                      <a:endPar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モデル地域における取組み（例）</a:t>
                      </a:r>
                      <a:r>
                        <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171450" indent="-171450" algn="l">
                        <a:lnSpc>
                          <a:spcPct val="100000"/>
                        </a:lnSpc>
                        <a:spcAft>
                          <a:spcPts val="0"/>
                        </a:spcAft>
                        <a:buFont typeface="Meiryo UI" panose="020B0604030504040204" pitchFamily="50" charset="-128"/>
                        <a:buChar char="○"/>
                      </a:pP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都心市街地（大阪市東淀川区）</a:t>
                      </a:r>
                    </a:p>
                    <a:p>
                      <a:pPr marL="171450" indent="-171450" algn="l">
                        <a:lnSpc>
                          <a:spcPct val="100000"/>
                        </a:lnSpc>
                        <a:spcAft>
                          <a:spcPts val="0"/>
                        </a:spcAft>
                        <a:buFont typeface="Arial" panose="020B0604020202020204" pitchFamily="34" charset="0"/>
                        <a:buChar char="•"/>
                      </a:pP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淀川キリスト教病院と㈱地域経済活性化支援機構が共同出資する株式会社を設立し、住まい・医療・予防・生活支援を一体的に提供する先行モデル事業を実施</a:t>
                      </a:r>
                    </a:p>
                    <a:p>
                      <a:pPr marL="171450" indent="-171450" algn="l">
                        <a:lnSpc>
                          <a:spcPct val="100000"/>
                        </a:lnSpc>
                        <a:spcAft>
                          <a:spcPts val="0"/>
                        </a:spcAft>
                        <a:buFont typeface="Meiryo UI" panose="020B0604030504040204" pitchFamily="50" charset="-128"/>
                        <a:buChar char="○"/>
                      </a:pP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郊外住宅地（河内長野市）</a:t>
                      </a:r>
                    </a:p>
                    <a:p>
                      <a:pPr marL="171450" indent="-171450" algn="l">
                        <a:lnSpc>
                          <a:spcPct val="100000"/>
                        </a:lnSpc>
                        <a:spcAft>
                          <a:spcPts val="0"/>
                        </a:spcAft>
                        <a:buFont typeface="Arial" panose="020B0604020202020204" pitchFamily="34" charset="0"/>
                        <a:buChar char="•"/>
                      </a:pP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地域の事業者、大学、行政の連携による開発団地の再生</a:t>
                      </a:r>
                    </a:p>
                    <a:p>
                      <a:pPr marL="171450" indent="-171450" algn="l">
                        <a:lnSpc>
                          <a:spcPct val="100000"/>
                        </a:lnSpc>
                        <a:spcAft>
                          <a:spcPts val="0"/>
                        </a:spcAft>
                        <a:buFont typeface="Arial" panose="020B0604020202020204" pitchFamily="34" charset="0"/>
                        <a:buChar char="•"/>
                      </a:pP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健康寿命の延伸、元気な住民の活躍の場づくりを通して、地域の自立・継続性の向上をめざす</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r>
            </a:tbl>
          </a:graphicData>
        </a:graphic>
      </p:graphicFrame>
      <p:cxnSp>
        <p:nvCxnSpPr>
          <p:cNvPr id="10" name="直線コネクタ 9"/>
          <p:cNvCxnSpPr/>
          <p:nvPr/>
        </p:nvCxnSpPr>
        <p:spPr>
          <a:xfrm>
            <a:off x="251520" y="404664"/>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pPr/>
              <a:t>60</a:t>
            </a:fld>
            <a:endParaRPr kumimoji="1" lang="ja-JP" altLang="en-US"/>
          </a:p>
        </p:txBody>
      </p:sp>
      <p:graphicFrame>
        <p:nvGraphicFramePr>
          <p:cNvPr id="11" name="表 10"/>
          <p:cNvGraphicFramePr>
            <a:graphicFrameLocks noGrp="1"/>
          </p:cNvGraphicFramePr>
          <p:nvPr>
            <p:extLst>
              <p:ext uri="{D42A27DB-BD31-4B8C-83A1-F6EECF244321}">
                <p14:modId xmlns:p14="http://schemas.microsoft.com/office/powerpoint/2010/main" val="3174301864"/>
              </p:ext>
            </p:extLst>
          </p:nvPr>
        </p:nvGraphicFramePr>
        <p:xfrm>
          <a:off x="249940" y="2821364"/>
          <a:ext cx="3888432" cy="1800200"/>
        </p:xfrm>
        <a:graphic>
          <a:graphicData uri="http://schemas.openxmlformats.org/drawingml/2006/table">
            <a:tbl>
              <a:tblPr firstRow="1" firstCol="1" bandRow="1"/>
              <a:tblGrid>
                <a:gridCol w="3888432"/>
              </a:tblGrid>
              <a:tr h="1800200">
                <a:tc>
                  <a:txBody>
                    <a:bodyPr/>
                    <a:lstStyle/>
                    <a:p>
                      <a:pPr algn="l">
                        <a:lnSpc>
                          <a:spcPct val="100000"/>
                        </a:lnSpc>
                        <a:spcAft>
                          <a:spcPts val="0"/>
                        </a:spcAft>
                      </a:pP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○戦略市場創造プラン</a:t>
                      </a:r>
                      <a:endPar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◇国民の「健康寿命」の延伸</a:t>
                      </a:r>
                      <a:endPar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＜成果目標＞</a:t>
                      </a:r>
                      <a:endPar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・健康予防、介護関連産業の市場規模</a:t>
                      </a:r>
                      <a:endPar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現状４兆円→</a:t>
                      </a:r>
                      <a:r>
                        <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2020</a:t>
                      </a: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年に</a:t>
                      </a:r>
                      <a:r>
                        <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a:t>
                      </a: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兆円</a:t>
                      </a:r>
                      <a:endPar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・医薬品、医療機器、再生医療の医療関連　</a:t>
                      </a:r>
                      <a:endPar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産業の市場規模　</a:t>
                      </a:r>
                      <a:endPar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現状</a:t>
                      </a:r>
                      <a:r>
                        <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12</a:t>
                      </a: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兆円→</a:t>
                      </a:r>
                      <a:r>
                        <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2020</a:t>
                      </a: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年に</a:t>
                      </a:r>
                      <a:r>
                        <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16</a:t>
                      </a: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兆円　</a:t>
                      </a:r>
                      <a:endPar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r>
            </a:tbl>
          </a:graphicData>
        </a:graphic>
      </p:graphicFrame>
    </p:spTree>
    <p:extLst>
      <p:ext uri="{BB962C8B-B14F-4D97-AF65-F5344CB8AC3E}">
        <p14:creationId xmlns:p14="http://schemas.microsoft.com/office/powerpoint/2010/main" val="76046844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198472" y="620688"/>
            <a:ext cx="8622000" cy="1848832"/>
          </a:xfrm>
          <a:prstGeom prst="roundRect">
            <a:avLst>
              <a:gd name="adj" fmla="val 6544"/>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271463" indent="-271463" algn="just">
              <a:spcAft>
                <a:spcPts val="0"/>
              </a:spcAft>
            </a:pP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成長のための規制改革等の推進</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gn="just">
              <a:lnSpc>
                <a:spcPts val="2200"/>
              </a:lnSpc>
              <a:spcAft>
                <a:spcPts val="0"/>
              </a:spcAft>
              <a:buFont typeface="Meiryo UI" panose="020B0604030504040204" pitchFamily="50" charset="-128"/>
              <a:buChar char="◇"/>
            </a:pP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イノベーション国際戦略総合特</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区」の規制特例</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措置に</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ついて、これまでで合意</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に至ったものは関西国際空港の薬監証明電子化、旧「私のしごと館」の無償</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譲渡の２項目</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gn="just">
              <a:lnSpc>
                <a:spcPts val="2200"/>
              </a:lnSpc>
              <a:buFont typeface="Meiryo UI" panose="020B0604030504040204" pitchFamily="50" charset="-128"/>
              <a:buChar char="◇"/>
            </a:pP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「国家戦略特区」における規制改革メニューのうち　</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医療</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、都市再生・まちづくり、雇用分野で８事業（大阪府内では４事業）の区域計画が認定された。また</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からの提案内容を踏まえ、法改正等の措置が講ぜられるなど、国において各種取組みが進められている</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trike="sngStrike"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249117" y="3304729"/>
            <a:ext cx="8389415" cy="2246769"/>
          </a:xfrm>
          <a:prstGeom prst="rect">
            <a:avLst/>
          </a:prstGeom>
          <a:gradFill flip="none" rotWithShape="1">
            <a:gsLst>
              <a:gs pos="0">
                <a:schemeClr val="bg1"/>
              </a:gs>
              <a:gs pos="50000">
                <a:schemeClr val="bg1"/>
              </a:gs>
              <a:gs pos="100000">
                <a:schemeClr val="accent5">
                  <a:lumMod val="20000"/>
                  <a:lumOff val="80000"/>
                </a:schemeClr>
              </a:gs>
            </a:gsLst>
            <a:path path="rect">
              <a:fillToRect l="50000" t="50000" r="50000" b="50000"/>
            </a:path>
            <a:tileRect/>
          </a:gradFill>
          <a:ln>
            <a:solidFill>
              <a:schemeClr val="tx1"/>
            </a:solidFill>
          </a:ln>
        </p:spPr>
        <p:txBody>
          <a:bodyPr wrap="square">
            <a:spAutoFit/>
          </a:bodyPr>
          <a:lstStyle/>
          <a:p>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◆法</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第</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2</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条</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第</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2</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号に規定する特定事業の内容等</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医療分野</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○保険外併用療養に関する特例　　○病床規制に係る医療法の特例　</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latin typeface="Meiryo UI" panose="020B0604030504040204" pitchFamily="50" charset="-128"/>
                <a:ea typeface="Meiryo UI" panose="020B0604030504040204" pitchFamily="50" charset="-128"/>
                <a:cs typeface="Meiryo UI" panose="020B0604030504040204" pitchFamily="50" charset="-128"/>
              </a:rPr>
              <a:t>iPS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細胞由来の血小板製剤供給事業</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都市再生・まちづくり分野</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○エリアマネジメントに係る道路法の特例　　○歴史的建築物に係る旅館業法施行規則の特例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その他国家戦略特別区域における産業の国際競争力の強化及び国際的な経済活動の</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拠点</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の形成のために必要な事項</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○雇用条件の明確化のための「雇用労働相談センター」　の設置　</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179512" y="2996952"/>
            <a:ext cx="7452352" cy="307777"/>
          </a:xfrm>
          <a:prstGeom prst="rect">
            <a:avLst/>
          </a:prstGeom>
        </p:spPr>
        <p:txBody>
          <a:bodyPr wrap="square">
            <a:spAutoFit/>
          </a:bodyPr>
          <a:lstStyle/>
          <a:p>
            <a:pPr marL="177800" indent="-177800"/>
            <a:r>
              <a:rPr lang="ja-JP"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関西圏国家戦略特別区域計画</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抜粋</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H27</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月時点）</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pPr/>
              <a:t>61</a:t>
            </a:fld>
            <a:endParaRPr kumimoji="1" lang="ja-JP" altLang="en-US"/>
          </a:p>
        </p:txBody>
      </p:sp>
      <p:sp>
        <p:nvSpPr>
          <p:cNvPr id="7" name="テキスト ボックス 6"/>
          <p:cNvSpPr txBox="1"/>
          <p:nvPr/>
        </p:nvSpPr>
        <p:spPr>
          <a:xfrm>
            <a:off x="251520" y="76562"/>
            <a:ext cx="7848872" cy="400110"/>
          </a:xfrm>
          <a:prstGeom prst="rect">
            <a:avLst/>
          </a:prstGeom>
          <a:noFill/>
        </p:spPr>
        <p:txBody>
          <a:bodyPr wrap="square" rtlCol="0">
            <a:spAutoFit/>
          </a:bodyPr>
          <a:lstStyle/>
          <a:p>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（４）</a:t>
            </a:r>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対内投資促進による国際競争力の強化</a:t>
            </a:r>
            <a:endParaRPr lang="en-US" altLang="ja-JP"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8" name="直線コネクタ 7"/>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正方形/長方形 4"/>
          <p:cNvSpPr/>
          <p:nvPr/>
        </p:nvSpPr>
        <p:spPr>
          <a:xfrm>
            <a:off x="179512" y="5651375"/>
            <a:ext cx="5262945" cy="307777"/>
          </a:xfrm>
          <a:prstGeom prst="rect">
            <a:avLst/>
          </a:prstGeom>
        </p:spPr>
        <p:txBody>
          <a:bodyPr wrap="square">
            <a:spAutoFit/>
          </a:bodyPr>
          <a:lstStyle/>
          <a:p>
            <a:pPr marL="177800" indent="-177800"/>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国家戦略特区法改正法（</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H27</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7</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月）の内容</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259927" y="5974092"/>
            <a:ext cx="7912473" cy="523220"/>
          </a:xfrm>
          <a:prstGeom prst="rect">
            <a:avLst/>
          </a:prstGeom>
          <a:gradFill flip="none" rotWithShape="1">
            <a:gsLst>
              <a:gs pos="0">
                <a:schemeClr val="bg1"/>
              </a:gs>
              <a:gs pos="50000">
                <a:schemeClr val="bg1"/>
              </a:gs>
              <a:gs pos="100000">
                <a:schemeClr val="accent5">
                  <a:lumMod val="20000"/>
                  <a:lumOff val="80000"/>
                </a:schemeClr>
              </a:gs>
            </a:gsLst>
            <a:path path="rect">
              <a:fillToRect l="50000" t="50000" r="50000" b="50000"/>
            </a:path>
            <a:tileRect/>
          </a:gradFill>
          <a:ln>
            <a:solidFill>
              <a:schemeClr val="tx1"/>
            </a:solidFill>
          </a:ln>
        </p:spPr>
        <p:txBody>
          <a:bodyPr wrap="square">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kern="100" dirty="0">
                <a:latin typeface="Meiryo UI" panose="020B0604030504040204" pitchFamily="50" charset="-128"/>
                <a:ea typeface="Meiryo UI" panose="020B0604030504040204" pitchFamily="50" charset="-128"/>
                <a:cs typeface="Meiryo UI" panose="020B0604030504040204" pitchFamily="50" charset="-128"/>
              </a:rPr>
              <a:t>公立学校運営の民間開放を可能とする学校基本法の</a:t>
            </a:r>
            <a:r>
              <a:rPr lang="ja-JP" altLang="en-US" sz="1400" kern="100" dirty="0" smtClean="0">
                <a:latin typeface="Meiryo UI" panose="020B0604030504040204" pitchFamily="50" charset="-128"/>
                <a:ea typeface="Meiryo UI" panose="020B0604030504040204" pitchFamily="50" charset="-128"/>
                <a:cs typeface="Meiryo UI" panose="020B0604030504040204" pitchFamily="50" charset="-128"/>
              </a:rPr>
              <a:t>特例</a:t>
            </a:r>
            <a:endParaRPr lang="en-US" altLang="ja-JP" sz="1400" kern="1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kern="100" dirty="0" smtClean="0">
                <a:latin typeface="Meiryo UI" panose="020B0604030504040204" pitchFamily="50" charset="-128"/>
                <a:ea typeface="Meiryo UI" panose="020B0604030504040204" pitchFamily="50" charset="-128"/>
                <a:cs typeface="Meiryo UI" panose="020B0604030504040204" pitchFamily="50" charset="-128"/>
              </a:rPr>
              <a:t>○外国人</a:t>
            </a:r>
            <a:r>
              <a:rPr lang="ja-JP" altLang="en-US" sz="1400" kern="100" dirty="0">
                <a:latin typeface="Meiryo UI" panose="020B0604030504040204" pitchFamily="50" charset="-128"/>
                <a:ea typeface="Meiryo UI" panose="020B0604030504040204" pitchFamily="50" charset="-128"/>
                <a:cs typeface="Meiryo UI" panose="020B0604030504040204" pitchFamily="50" charset="-128"/>
              </a:rPr>
              <a:t>家事支援人材の</a:t>
            </a:r>
            <a:r>
              <a:rPr lang="ja-JP" altLang="en-US" sz="1400" kern="100" dirty="0" smtClean="0">
                <a:latin typeface="Meiryo UI" panose="020B0604030504040204" pitchFamily="50" charset="-128"/>
                <a:ea typeface="Meiryo UI" panose="020B0604030504040204" pitchFamily="50" charset="-128"/>
                <a:cs typeface="Meiryo UI" panose="020B0604030504040204" pitchFamily="50" charset="-128"/>
              </a:rPr>
              <a:t>活用　　　○地域</a:t>
            </a:r>
            <a:r>
              <a:rPr lang="ja-JP" altLang="en-US" sz="1400" kern="100" dirty="0">
                <a:latin typeface="Meiryo UI" panose="020B0604030504040204" pitchFamily="50" charset="-128"/>
                <a:ea typeface="Meiryo UI" panose="020B0604030504040204" pitchFamily="50" charset="-128"/>
                <a:cs typeface="Meiryo UI" panose="020B0604030504040204" pitchFamily="50" charset="-128"/>
              </a:rPr>
              <a:t>限定保育士制度の</a:t>
            </a:r>
            <a:r>
              <a:rPr lang="ja-JP" altLang="en-US" sz="1400" kern="100" dirty="0" smtClean="0">
                <a:latin typeface="Meiryo UI" panose="020B0604030504040204" pitchFamily="50" charset="-128"/>
                <a:ea typeface="Meiryo UI" panose="020B0604030504040204" pitchFamily="50" charset="-128"/>
                <a:cs typeface="Meiryo UI" panose="020B0604030504040204" pitchFamily="50" charset="-128"/>
              </a:rPr>
              <a:t>創設　　　　など</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0861775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グラフ 9"/>
          <p:cNvGraphicFramePr>
            <a:graphicFrameLocks/>
          </p:cNvGraphicFramePr>
          <p:nvPr>
            <p:extLst>
              <p:ext uri="{D42A27DB-BD31-4B8C-83A1-F6EECF244321}">
                <p14:modId xmlns:p14="http://schemas.microsoft.com/office/powerpoint/2010/main" val="82370949"/>
              </p:ext>
            </p:extLst>
          </p:nvPr>
        </p:nvGraphicFramePr>
        <p:xfrm>
          <a:off x="539552" y="3623014"/>
          <a:ext cx="7776864" cy="3112596"/>
        </p:xfrm>
        <a:graphic>
          <a:graphicData uri="http://schemas.openxmlformats.org/drawingml/2006/chart">
            <c:chart xmlns:c="http://schemas.openxmlformats.org/drawingml/2006/chart" xmlns:r="http://schemas.openxmlformats.org/officeDocument/2006/relationships" r:id="rId2"/>
          </a:graphicData>
        </a:graphic>
      </p:graphicFrame>
      <p:sp>
        <p:nvSpPr>
          <p:cNvPr id="11" name="正方形/長方形 10"/>
          <p:cNvSpPr/>
          <p:nvPr/>
        </p:nvSpPr>
        <p:spPr>
          <a:xfrm>
            <a:off x="334551" y="3140968"/>
            <a:ext cx="5605601" cy="523220"/>
          </a:xfrm>
          <a:prstGeom prst="rect">
            <a:avLst/>
          </a:prstGeom>
        </p:spPr>
        <p:txBody>
          <a:bodyPr wrap="square">
            <a:spAutoFit/>
          </a:bodyPr>
          <a:lstStyle/>
          <a:p>
            <a:pPr marL="177800" indent="-177800"/>
            <a:r>
              <a:rPr lang="ja-JP"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法人所得課税の実効</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税率（</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2014</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時点）</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zh-TW"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zh-TW" altLang="en-US" sz="1200" dirty="0">
                <a:latin typeface="Meiryo UI" panose="020B0604030504040204" pitchFamily="50" charset="-128"/>
                <a:ea typeface="Meiryo UI" panose="020B0604030504040204" pitchFamily="50" charset="-128"/>
                <a:cs typeface="Meiryo UI" panose="020B0604030504040204" pitchFamily="50" charset="-128"/>
              </a:rPr>
              <a:t>出典：財務省</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HP</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より府企画室作成</a:t>
            </a:r>
            <a:r>
              <a:rPr lang="zh-TW"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角丸四角形 11"/>
          <p:cNvSpPr/>
          <p:nvPr/>
        </p:nvSpPr>
        <p:spPr>
          <a:xfrm>
            <a:off x="324000" y="116632"/>
            <a:ext cx="8640000" cy="2440245"/>
          </a:xfrm>
          <a:prstGeom prst="roundRect">
            <a:avLst>
              <a:gd name="adj" fmla="val 7186"/>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271463" indent="-271463" algn="just">
              <a:lnSpc>
                <a:spcPts val="2200"/>
              </a:lnSpc>
            </a:pP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特区を活かした法人</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実効</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税率</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の軽減</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gn="just">
              <a:lnSpc>
                <a:spcPts val="2200"/>
              </a:lnSpc>
              <a:buFont typeface="Meiryo UI" panose="020B0604030504040204" pitchFamily="50" charset="-128"/>
              <a:buChar char="◇"/>
            </a:pP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大阪府域内において　「関西イノベーション国際戦略総合特区」として指定を</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受けた特</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区エリアにおいては、</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月から地方税の軽減措置を実施。</a:t>
            </a: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gn="just">
              <a:lnSpc>
                <a:spcPts val="2200"/>
              </a:lnSpc>
              <a:buFont typeface="Meiryo UI" panose="020B0604030504040204" pitchFamily="50" charset="-128"/>
              <a:buChar char="◇"/>
            </a:pP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とりわけ、対象</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地域である大阪市内・吹田市内・茨木市内・箕面市内、熊取町内においては、府市町の連携により地方税をゼロとする優遇措置を実施</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国際比較可能な時点（</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2014</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時点</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の税制度をベースに試算すれば、実効税率は約</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％となり（諸条件を満たした企業が、国の特区税制を活用した場合）、中国・韓国の実効税率と同レベルとなる</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 name="直線コネクタ 12"/>
          <p:cNvCxnSpPr/>
          <p:nvPr/>
        </p:nvCxnSpPr>
        <p:spPr>
          <a:xfrm>
            <a:off x="1187624" y="5085184"/>
            <a:ext cx="4752528" cy="0"/>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4" name="角丸四角形吹き出し 13"/>
          <p:cNvSpPr/>
          <p:nvPr/>
        </p:nvSpPr>
        <p:spPr>
          <a:xfrm>
            <a:off x="5076056" y="3523234"/>
            <a:ext cx="3240360" cy="715089"/>
          </a:xfrm>
          <a:prstGeom prst="wedgeRoundRectCallout">
            <a:avLst>
              <a:gd name="adj1" fmla="val -39887"/>
              <a:gd name="adj2" fmla="val 155602"/>
              <a:gd name="adj3" fmla="val 16667"/>
            </a:avLst>
          </a:prstGeom>
          <a:ln>
            <a:solidFill>
              <a:schemeClr val="tx1"/>
            </a:solidFill>
          </a:ln>
        </p:spPr>
        <p:txBody>
          <a:bodyPr wrap="square" rtlCol="0" anchor="ctr">
            <a:spAutoFit/>
          </a:bodyPr>
          <a:lstStyle/>
          <a:p>
            <a:pPr marL="177800" indent="-177800" algn="ctr"/>
            <a:r>
              <a:rPr lang="ja-JP" altLang="en-US" sz="1200" dirty="0">
                <a:latin typeface="Meiryo UI" panose="020B0604030504040204" pitchFamily="50" charset="-128"/>
                <a:ea typeface="Meiryo UI" panose="020B0604030504040204" pitchFamily="50" charset="-128"/>
                <a:cs typeface="Meiryo UI" panose="020B0604030504040204" pitchFamily="50" charset="-128"/>
              </a:rPr>
              <a:t>地方税ゼロ・国特区税制活用時の</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lgn="ctr"/>
            <a:r>
              <a:rPr lang="ja-JP" altLang="en-US" sz="1200" dirty="0">
                <a:latin typeface="Meiryo UI" panose="020B0604030504040204" pitchFamily="50" charset="-128"/>
                <a:ea typeface="Meiryo UI" panose="020B0604030504040204" pitchFamily="50" charset="-128"/>
                <a:cs typeface="Meiryo UI" panose="020B0604030504040204" pitchFamily="50" charset="-128"/>
              </a:rPr>
              <a:t>実効税率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約</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24</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lgn="ct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月からは約</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22</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pPr/>
              <a:t>62</a:t>
            </a:fld>
            <a:endParaRPr kumimoji="1" lang="ja-JP" altLang="en-US"/>
          </a:p>
        </p:txBody>
      </p:sp>
    </p:spTree>
    <p:extLst>
      <p:ext uri="{BB962C8B-B14F-4D97-AF65-F5344CB8AC3E}">
        <p14:creationId xmlns:p14="http://schemas.microsoft.com/office/powerpoint/2010/main" val="184538750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35496" y="2380406"/>
            <a:ext cx="4322991" cy="492443"/>
          </a:xfrm>
          <a:prstGeom prst="rect">
            <a:avLst/>
          </a:prstGeom>
        </p:spPr>
        <p:txBody>
          <a:bodyPr wrap="square">
            <a:spAutoFit/>
          </a:bodyPr>
          <a:lstStyle/>
          <a:p>
            <a:pPr marL="177800" indent="-177800"/>
            <a:r>
              <a:rPr lang="ja-JP"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都道府県別</a:t>
            </a:r>
            <a:r>
              <a:rPr lang="ja-JP" altLang="en-US" sz="1400" kern="100" dirty="0">
                <a:latin typeface="Meiryo UI" panose="020B0604030504040204" pitchFamily="50" charset="-128"/>
                <a:ea typeface="Meiryo UI" panose="020B0604030504040204" pitchFamily="50" charset="-128"/>
                <a:cs typeface="Meiryo UI" panose="020B0604030504040204" pitchFamily="50" charset="-128"/>
              </a:rPr>
              <a:t>外資系</a:t>
            </a:r>
            <a:r>
              <a:rPr lang="zh-TW"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企業数</a:t>
            </a:r>
            <a:endParaRPr lang="en-US" altLang="zh-TW"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zh-TW"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出典：東洋経済新報社「外資系企業総覧」）</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角丸四角形 8"/>
          <p:cNvSpPr/>
          <p:nvPr/>
        </p:nvSpPr>
        <p:spPr>
          <a:xfrm>
            <a:off x="272923" y="260648"/>
            <a:ext cx="8622000" cy="1595616"/>
          </a:xfrm>
          <a:prstGeom prst="roundRect">
            <a:avLst>
              <a:gd name="adj" fmla="val 9998"/>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271463" indent="-271463" algn="just"/>
            <a:r>
              <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大阪への進出外資系企業</a:t>
            </a:r>
            <a:r>
              <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85750" indent="-285750" algn="just">
              <a:buFont typeface="Meiryo UI" panose="020B0604030504040204" pitchFamily="50" charset="-128"/>
              <a:buChar char="◇"/>
            </a:pP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外資</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系企業の所在地における東京都の比率は</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H26</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年で</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76.5</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％にのぼり</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、東京</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の一極</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集中の状態にある。</a:t>
            </a: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gn="just">
              <a:buFont typeface="Meiryo UI" panose="020B0604030504040204" pitchFamily="50" charset="-128"/>
              <a:buChar char="◇"/>
            </a:pP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大阪府内</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においては、</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アジア</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を中心に</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への最初の進出先として、または、東京に拠点を持つ外資系企業の二次進出先と</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して、外資系企業が進出する動き</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もある</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4573079" y="2348880"/>
            <a:ext cx="4557959" cy="707886"/>
          </a:xfrm>
          <a:prstGeom prst="rect">
            <a:avLst/>
          </a:prstGeom>
        </p:spPr>
        <p:txBody>
          <a:bodyPr wrap="square">
            <a:spAutoFit/>
          </a:bodyPr>
          <a:lstStyle/>
          <a:p>
            <a:pPr marL="177800" indent="-177800"/>
            <a:r>
              <a:rPr lang="ja-JP"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2013</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2014</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年度における大阪外国企業誘致センター（</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O-BIC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）の誘致案件</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（出典</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O-BIC</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公表資料）</a:t>
            </a:r>
          </a:p>
          <a:p>
            <a:pPr marL="177800" indent="-177800"/>
            <a:endParaRPr lang="ja-JP" altLang="en-US" sz="12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7" name="表 16"/>
          <p:cNvGraphicFramePr>
            <a:graphicFrameLocks noGrp="1"/>
          </p:cNvGraphicFramePr>
          <p:nvPr>
            <p:extLst>
              <p:ext uri="{D42A27DB-BD31-4B8C-83A1-F6EECF244321}">
                <p14:modId xmlns:p14="http://schemas.microsoft.com/office/powerpoint/2010/main" val="100281881"/>
              </p:ext>
            </p:extLst>
          </p:nvPr>
        </p:nvGraphicFramePr>
        <p:xfrm>
          <a:off x="4727029" y="2914544"/>
          <a:ext cx="4008474" cy="2444116"/>
        </p:xfrm>
        <a:graphic>
          <a:graphicData uri="http://schemas.openxmlformats.org/drawingml/2006/table">
            <a:tbl>
              <a:tblPr firstRow="1" firstCol="1" bandRow="1"/>
              <a:tblGrid>
                <a:gridCol w="4008474"/>
              </a:tblGrid>
              <a:tr h="2444116">
                <a:tc>
                  <a:txBody>
                    <a:bodyPr/>
                    <a:lstStyle/>
                    <a:p>
                      <a:pPr algn="l">
                        <a:lnSpc>
                          <a:spcPct val="100000"/>
                        </a:lnSpc>
                        <a:spcAft>
                          <a:spcPts val="0"/>
                        </a:spcAft>
                      </a:pPr>
                      <a:r>
                        <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【2013</a:t>
                      </a: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algn="l">
                        <a:lnSpc>
                          <a:spcPct val="100000"/>
                        </a:lnSpc>
                        <a:spcAft>
                          <a:spcPts val="0"/>
                        </a:spcAft>
                      </a:pP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（二次進出）</a:t>
                      </a:r>
                      <a:endPar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◆エクイニクス･ジャパン株式会社（米国）</a:t>
                      </a:r>
                      <a:endPar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◆インリー・グリーンエナジージャパン株式会社（中国）</a:t>
                      </a:r>
                      <a:endPar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◆トリナ・ソーラー・ジャパン株式会社（中国）</a:t>
                      </a:r>
                      <a:endPar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endPar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【2014</a:t>
                      </a: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algn="l">
                        <a:lnSpc>
                          <a:spcPct val="100000"/>
                        </a:lnSpc>
                        <a:spcAft>
                          <a:spcPts val="0"/>
                        </a:spcAft>
                      </a:pP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（日本法人本社）</a:t>
                      </a:r>
                      <a:endPar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◆アンフック・ジャパン株式会社（ベトナム）</a:t>
                      </a:r>
                      <a:endPar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zh-CN"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日本盾安国際株式会社</a:t>
                      </a: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（中国）</a:t>
                      </a:r>
                      <a:endPar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◆株式会社</a:t>
                      </a:r>
                      <a:r>
                        <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YBM Japan</a:t>
                      </a: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（韓国）</a:t>
                      </a:r>
                      <a:endPar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r>
            </a:tbl>
          </a:graphicData>
        </a:graphic>
      </p:graphicFrame>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pPr/>
              <a:t>63</a:t>
            </a:fld>
            <a:endParaRPr kumimoji="1" lang="ja-JP" altLang="en-US"/>
          </a:p>
        </p:txBody>
      </p:sp>
      <p:sp>
        <p:nvSpPr>
          <p:cNvPr id="10" name="テキスト ボックス 9"/>
          <p:cNvSpPr txBox="1"/>
          <p:nvPr/>
        </p:nvSpPr>
        <p:spPr>
          <a:xfrm>
            <a:off x="107504" y="5661248"/>
            <a:ext cx="2537874" cy="276999"/>
          </a:xfrm>
          <a:prstGeom prst="rect">
            <a:avLst/>
          </a:prstGeom>
          <a:noFill/>
        </p:spPr>
        <p:txBody>
          <a:bodyPr wrap="none" rtlCol="0">
            <a:spAutoFit/>
          </a:bodyPr>
          <a:lstStyle/>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注）東洋経済新報社による抽出調査</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4" name="グラフ 13"/>
          <p:cNvGraphicFramePr>
            <a:graphicFrameLocks/>
          </p:cNvGraphicFramePr>
          <p:nvPr>
            <p:extLst>
              <p:ext uri="{D42A27DB-BD31-4B8C-83A1-F6EECF244321}">
                <p14:modId xmlns:p14="http://schemas.microsoft.com/office/powerpoint/2010/main" val="1632631919"/>
              </p:ext>
            </p:extLst>
          </p:nvPr>
        </p:nvGraphicFramePr>
        <p:xfrm>
          <a:off x="42047" y="2897054"/>
          <a:ext cx="4572000"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2770521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387" y="2086619"/>
            <a:ext cx="7019925"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3" name="表 2"/>
          <p:cNvGraphicFramePr>
            <a:graphicFrameLocks noGrp="1"/>
          </p:cNvGraphicFramePr>
          <p:nvPr>
            <p:extLst>
              <p:ext uri="{D42A27DB-BD31-4B8C-83A1-F6EECF244321}">
                <p14:modId xmlns:p14="http://schemas.microsoft.com/office/powerpoint/2010/main" val="3050442390"/>
              </p:ext>
            </p:extLst>
          </p:nvPr>
        </p:nvGraphicFramePr>
        <p:xfrm>
          <a:off x="4397292" y="3838664"/>
          <a:ext cx="4604384" cy="2727960"/>
        </p:xfrm>
        <a:graphic>
          <a:graphicData uri="http://schemas.openxmlformats.org/drawingml/2006/table">
            <a:tbl>
              <a:tblPr firstRow="1" bandRow="1">
                <a:tableStyleId>{5C22544A-7EE6-4342-B048-85BDC9FD1C3A}</a:tableStyleId>
              </a:tblPr>
              <a:tblGrid>
                <a:gridCol w="1122126"/>
                <a:gridCol w="1741129"/>
                <a:gridCol w="1741129"/>
              </a:tblGrid>
              <a:tr h="202416">
                <a:tc>
                  <a:txBody>
                    <a:bodyPr/>
                    <a:lstStyle/>
                    <a:p>
                      <a:pPr algn="ctr"/>
                      <a:endParaRPr kumimoji="1" lang="ja-JP" altLang="en-US" sz="1100" dirty="0"/>
                    </a:p>
                  </a:txBody>
                  <a:tcPr/>
                </a:tc>
                <a:tc>
                  <a:txBody>
                    <a:bodyPr/>
                    <a:lstStyle/>
                    <a:p>
                      <a:pPr algn="ctr"/>
                      <a:r>
                        <a:rPr kumimoji="1" lang="ja-JP" altLang="en-US" sz="1100" dirty="0" smtClean="0"/>
                        <a:t>拡充型</a:t>
                      </a:r>
                      <a:endParaRPr kumimoji="1" lang="ja-JP" altLang="en-US" sz="1100" dirty="0"/>
                    </a:p>
                  </a:txBody>
                  <a:tcPr/>
                </a:tc>
                <a:tc>
                  <a:txBody>
                    <a:bodyPr/>
                    <a:lstStyle/>
                    <a:p>
                      <a:pPr algn="ctr"/>
                      <a:r>
                        <a:rPr kumimoji="1" lang="ja-JP" altLang="en-US" sz="1100" dirty="0" smtClean="0"/>
                        <a:t>移転型</a:t>
                      </a:r>
                      <a:endParaRPr kumimoji="1" lang="ja-JP" altLang="en-US" sz="1100" dirty="0"/>
                    </a:p>
                  </a:txBody>
                  <a:tcPr/>
                </a:tc>
              </a:tr>
              <a:tr h="464367">
                <a:tc>
                  <a:txBody>
                    <a:bodyPr/>
                    <a:lstStyle/>
                    <a:p>
                      <a:r>
                        <a:rPr kumimoji="1" lang="ja-JP" altLang="en-US" sz="1100" dirty="0" smtClean="0">
                          <a:solidFill>
                            <a:schemeClr val="tx1"/>
                          </a:solidFill>
                        </a:rPr>
                        <a:t>概要</a:t>
                      </a:r>
                      <a:endParaRPr kumimoji="1" lang="ja-JP" altLang="en-US" sz="1100" dirty="0">
                        <a:solidFill>
                          <a:schemeClr val="tx1"/>
                        </a:solidFill>
                      </a:endParaRPr>
                    </a:p>
                  </a:txBody>
                  <a:tcPr/>
                </a:tc>
                <a:tc>
                  <a:txBody>
                    <a:bodyPr/>
                    <a:lstStyle/>
                    <a:p>
                      <a:r>
                        <a:rPr kumimoji="1" lang="ja-JP" altLang="en-US" sz="1100" dirty="0" smtClean="0">
                          <a:solidFill>
                            <a:schemeClr val="tx1"/>
                          </a:solidFill>
                        </a:rPr>
                        <a:t>地方にある企業の本社機能を拡充し、施設を整備する事業</a:t>
                      </a:r>
                      <a:endParaRPr kumimoji="1" lang="ja-JP" altLang="en-US" sz="1100" dirty="0">
                        <a:solidFill>
                          <a:schemeClr val="tx1"/>
                        </a:solidFill>
                      </a:endParaRPr>
                    </a:p>
                  </a:txBody>
                  <a:tcPr/>
                </a:tc>
                <a:tc>
                  <a:txBody>
                    <a:bodyPr/>
                    <a:lstStyle/>
                    <a:p>
                      <a:r>
                        <a:rPr kumimoji="1" lang="ja-JP" altLang="en-US" sz="1100" dirty="0" smtClean="0">
                          <a:solidFill>
                            <a:schemeClr val="tx1"/>
                          </a:solidFill>
                        </a:rPr>
                        <a:t>東京２３区から本社機能を移転し、施設を整備する事業</a:t>
                      </a:r>
                      <a:endParaRPr kumimoji="1" lang="ja-JP" altLang="en-US" sz="1100" dirty="0">
                        <a:solidFill>
                          <a:schemeClr val="tx1"/>
                        </a:solidFill>
                      </a:endParaRPr>
                    </a:p>
                  </a:txBody>
                  <a:tcPr/>
                </a:tc>
              </a:tr>
              <a:tr h="202416">
                <a:tc>
                  <a:txBody>
                    <a:bodyPr/>
                    <a:lstStyle/>
                    <a:p>
                      <a:r>
                        <a:rPr kumimoji="1" lang="ja-JP" altLang="en-US" sz="1100" dirty="0" smtClean="0"/>
                        <a:t>支援対象地域</a:t>
                      </a:r>
                      <a:endParaRPr kumimoji="1" lang="ja-JP" altLang="en-US" sz="1100" dirty="0"/>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rPr>
                        <a:t>東京圏、中部圏中心部、近畿圏中心部を除く地域（案）</a:t>
                      </a:r>
                      <a:r>
                        <a:rPr kumimoji="1" lang="en-US" altLang="ja-JP" sz="1100" dirty="0" smtClean="0">
                          <a:solidFill>
                            <a:schemeClr val="tx1"/>
                          </a:solidFill>
                        </a:rPr>
                        <a:t>※</a:t>
                      </a:r>
                      <a:r>
                        <a:rPr kumimoji="1" lang="ja-JP" altLang="en-US" sz="1100" dirty="0" smtClean="0">
                          <a:solidFill>
                            <a:schemeClr val="tx1"/>
                          </a:solidFill>
                        </a:rPr>
                        <a:t>現時点において政令改正（案）</a:t>
                      </a:r>
                    </a:p>
                  </a:txBody>
                  <a:tcPr/>
                </a:tc>
                <a:tc hMerge="1">
                  <a:txBody>
                    <a:bodyPr/>
                    <a:lstStyle/>
                    <a:p>
                      <a:endParaRPr kumimoji="1" lang="ja-JP" altLang="en-US" sz="1000" dirty="0"/>
                    </a:p>
                  </a:txBody>
                  <a:tcPr/>
                </a:tc>
              </a:tr>
              <a:tr h="333391">
                <a:tc>
                  <a:txBody>
                    <a:bodyPr/>
                    <a:lstStyle/>
                    <a:p>
                      <a:r>
                        <a:rPr kumimoji="1" lang="ja-JP" altLang="en-US" sz="1100" dirty="0" smtClean="0"/>
                        <a:t>雇用促進税制</a:t>
                      </a:r>
                      <a:endParaRPr kumimoji="1" lang="ja-JP" altLang="en-US" sz="1100" dirty="0"/>
                    </a:p>
                  </a:txBody>
                  <a:tcPr/>
                </a:tc>
                <a:tc>
                  <a:txBody>
                    <a:bodyPr/>
                    <a:lstStyle/>
                    <a:p>
                      <a:r>
                        <a:rPr kumimoji="1" lang="ja-JP" altLang="en-US" sz="1100" dirty="0" smtClean="0"/>
                        <a:t>新たな雇用に対して、税額控除</a:t>
                      </a:r>
                      <a:endParaRPr kumimoji="1" lang="en-US" altLang="ja-JP" sz="1100" dirty="0" smtClean="0"/>
                    </a:p>
                  </a:txBody>
                  <a:tcPr/>
                </a:tc>
                <a:tc>
                  <a:txBody>
                    <a:bodyPr/>
                    <a:lstStyle/>
                    <a:p>
                      <a:r>
                        <a:rPr kumimoji="1" lang="ja-JP" altLang="en-US" sz="1100" dirty="0" smtClean="0"/>
                        <a:t>拡充型に控除額を上乗せ</a:t>
                      </a:r>
                      <a:endParaRPr kumimoji="1" lang="ja-JP" altLang="en-US" sz="1100" dirty="0"/>
                    </a:p>
                  </a:txBody>
                  <a:tcPr/>
                </a:tc>
              </a:tr>
              <a:tr h="333391">
                <a:tc>
                  <a:txBody>
                    <a:bodyPr/>
                    <a:lstStyle/>
                    <a:p>
                      <a:r>
                        <a:rPr kumimoji="1" lang="ja-JP" altLang="en-US" sz="1100" dirty="0" smtClean="0"/>
                        <a:t>オフィス取得減税</a:t>
                      </a:r>
                      <a:endParaRPr kumimoji="1" lang="ja-JP" altLang="en-US" sz="1100" dirty="0"/>
                    </a:p>
                  </a:txBody>
                  <a:tcPr/>
                </a:tc>
                <a:tc>
                  <a:txBody>
                    <a:bodyPr/>
                    <a:lstStyle/>
                    <a:p>
                      <a:r>
                        <a:rPr kumimoji="1" lang="ja-JP" altLang="en-US" sz="1100" dirty="0" smtClean="0"/>
                        <a:t>オフィスの取得に対して、特別償却または税額控除</a:t>
                      </a:r>
                      <a:endParaRPr kumimoji="1" lang="ja-JP" altLang="en-US" sz="1100" dirty="0"/>
                    </a:p>
                  </a:txBody>
                  <a:tcPr/>
                </a:tc>
                <a:tc>
                  <a:txBody>
                    <a:bodyPr/>
                    <a:lstStyle/>
                    <a:p>
                      <a:r>
                        <a:rPr kumimoji="1" lang="ja-JP" altLang="en-US" sz="1100" dirty="0" smtClean="0"/>
                        <a:t>拡充型に償却率または控除額を上乗せ</a:t>
                      </a:r>
                      <a:endParaRPr kumimoji="1" lang="ja-JP" altLang="en-US" sz="1100" dirty="0"/>
                    </a:p>
                  </a:txBody>
                  <a:tcPr/>
                </a:tc>
              </a:tr>
              <a:tr h="464367">
                <a:tc>
                  <a:txBody>
                    <a:bodyPr/>
                    <a:lstStyle/>
                    <a:p>
                      <a:r>
                        <a:rPr kumimoji="1" lang="ja-JP" altLang="en-US" sz="1100" dirty="0" smtClean="0"/>
                        <a:t>地方税の減収補てん</a:t>
                      </a:r>
                      <a:endParaRPr kumimoji="1" lang="ja-JP" altLang="en-US" sz="1100" dirty="0"/>
                    </a:p>
                  </a:txBody>
                  <a:tcPr/>
                </a:tc>
                <a:tc>
                  <a:txBody>
                    <a:bodyPr/>
                    <a:lstStyle/>
                    <a:p>
                      <a:r>
                        <a:rPr kumimoji="1" lang="ja-JP" altLang="en-US" sz="1100" dirty="0" smtClean="0"/>
                        <a:t>自治体による税減免に対して、交付税で減収額を補てん</a:t>
                      </a:r>
                      <a:endParaRPr kumimoji="1" lang="ja-JP" altLang="en-US" sz="1100" dirty="0"/>
                    </a:p>
                  </a:txBody>
                  <a:tcPr/>
                </a:tc>
                <a:tc>
                  <a:txBody>
                    <a:bodyPr/>
                    <a:lstStyle/>
                    <a:p>
                      <a:r>
                        <a:rPr kumimoji="1" lang="ja-JP" altLang="en-US" sz="1100" dirty="0" smtClean="0"/>
                        <a:t>補てんする税の種類を拡充</a:t>
                      </a:r>
                      <a:endParaRPr kumimoji="1" lang="ja-JP" altLang="en-US" sz="1100" dirty="0"/>
                    </a:p>
                  </a:txBody>
                  <a:tcPr/>
                </a:tc>
              </a:tr>
            </a:tbl>
          </a:graphicData>
        </a:graphic>
      </p:graphicFrame>
      <p:sp>
        <p:nvSpPr>
          <p:cNvPr id="6" name="角丸四角形 5"/>
          <p:cNvSpPr/>
          <p:nvPr/>
        </p:nvSpPr>
        <p:spPr>
          <a:xfrm>
            <a:off x="35496" y="47695"/>
            <a:ext cx="9035162" cy="1869137"/>
          </a:xfrm>
          <a:prstGeom prst="roundRect">
            <a:avLst>
              <a:gd name="adj" fmla="val 6378"/>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a:noAutofit/>
          </a:bodyPr>
          <a:lstStyle/>
          <a:p>
            <a:pPr marL="271463" indent="-271463">
              <a:lnSpc>
                <a:spcPts val="2200"/>
              </a:lnSpc>
              <a:defRPr/>
            </a:pPr>
            <a:r>
              <a:rPr lang="en-US" altLang="ja-JP"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a:t>
            </a: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の立地推進</a:t>
            </a:r>
            <a:r>
              <a:rPr lang="en-US" altLang="ja-JP"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2200"/>
              </a:lnSpc>
              <a:buFont typeface="Meiryo UI" panose="020B0604030504040204" pitchFamily="50" charset="-128"/>
              <a:buChar char="◇"/>
              <a:defRPr/>
            </a:pP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府域における工業用地は</a:t>
            </a: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、ほぼ</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全域で減少</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傾向に</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ある</a:t>
            </a: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大阪府では、補助金の交付や不動産取得税の軽減</a:t>
            </a: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の支援策により</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工場等の立地</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を推進。</a:t>
            </a:r>
            <a:endPar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2200"/>
              </a:lnSpc>
              <a:buFont typeface="Meiryo UI" panose="020B0604030504040204" pitchFamily="50" charset="-128"/>
              <a:buChar char="◇"/>
              <a:defRPr/>
            </a:pP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月には、</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税制優遇など</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で地方への新たな人の流れを生み出すことを目指し、本社機能等を有する施設を整備する事業（</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地方活力向上地域特定業務施設整備</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事業）に関連する</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地域再生法の一部を改正する</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法律が成立。</a:t>
            </a:r>
            <a:endPar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4245358" y="3501008"/>
            <a:ext cx="4908252" cy="307777"/>
          </a:xfrm>
          <a:prstGeom prst="rect">
            <a:avLst/>
          </a:prstGeom>
        </p:spPr>
        <p:txBody>
          <a:bodyPr wrap="square">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地方活力向上地域特定業務施設整備</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事業の概要</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43821" y="3573016"/>
            <a:ext cx="4283968" cy="307777"/>
          </a:xfrm>
          <a:prstGeom prst="rect">
            <a:avLst/>
          </a:prstGeom>
        </p:spPr>
        <p:txBody>
          <a:bodyPr wrap="square">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■大阪府の企業立地の優遇制度</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530824854"/>
              </p:ext>
            </p:extLst>
          </p:nvPr>
        </p:nvGraphicFramePr>
        <p:xfrm>
          <a:off x="140337" y="3897267"/>
          <a:ext cx="4134014" cy="2647821"/>
        </p:xfrm>
        <a:graphic>
          <a:graphicData uri="http://schemas.openxmlformats.org/drawingml/2006/table">
            <a:tbl>
              <a:tblPr firstRow="1" firstCol="1" bandRow="1"/>
              <a:tblGrid>
                <a:gridCol w="4134014"/>
              </a:tblGrid>
              <a:tr h="2647821">
                <a:tc>
                  <a:txBody>
                    <a:bodyPr/>
                    <a:lstStyle/>
                    <a:p>
                      <a:pPr algn="l">
                        <a:lnSpc>
                          <a:spcPct val="100000"/>
                        </a:lnSpc>
                        <a:spcAft>
                          <a:spcPts val="0"/>
                        </a:spcAft>
                      </a:pPr>
                      <a:r>
                        <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企業立地促進補助金</a:t>
                      </a:r>
                      <a:r>
                        <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algn="l">
                        <a:lnSpc>
                          <a:spcPct val="100000"/>
                        </a:lnSpc>
                        <a:spcAft>
                          <a:spcPts val="600"/>
                        </a:spcAft>
                      </a:pP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・工場や研究開発施設の新築・増改築を行う中小企業への投資に対する補助</a:t>
                      </a:r>
                      <a:r>
                        <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％又は</a:t>
                      </a:r>
                      <a:r>
                        <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a:t>
                      </a: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や法人事業税に対する補助</a:t>
                      </a:r>
                      <a:r>
                        <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a:t>
                      </a: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algn="l">
                        <a:lnSpc>
                          <a:spcPct val="100000"/>
                        </a:lnSpc>
                        <a:spcAft>
                          <a:spcPts val="600"/>
                        </a:spcAft>
                      </a:pP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・本社又はアジア拠点等を府内に設置する外資系企業に対する補助</a:t>
                      </a:r>
                      <a:r>
                        <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家屋・設備の</a:t>
                      </a:r>
                      <a:r>
                        <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％又は賃料の</a:t>
                      </a:r>
                      <a:r>
                        <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1/3)</a:t>
                      </a:r>
                    </a:p>
                    <a:p>
                      <a:pPr algn="l">
                        <a:lnSpc>
                          <a:spcPct val="100000"/>
                        </a:lnSpc>
                        <a:spcAft>
                          <a:spcPts val="0"/>
                        </a:spcAft>
                      </a:pPr>
                      <a:r>
                        <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産業集積促進税制</a:t>
                      </a:r>
                      <a:r>
                        <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algn="l">
                        <a:lnSpc>
                          <a:spcPct val="100000"/>
                        </a:lnSpc>
                        <a:spcAft>
                          <a:spcPts val="600"/>
                        </a:spcAft>
                      </a:pP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・不動産取得税の軽減（２分の１）</a:t>
                      </a:r>
                      <a:endPar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特区税制</a:t>
                      </a:r>
                      <a:r>
                        <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algn="l">
                        <a:lnSpc>
                          <a:spcPct val="100000"/>
                        </a:lnSpc>
                        <a:spcAft>
                          <a:spcPts val="600"/>
                        </a:spcAft>
                      </a:pP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・法人府民税、法人事業税、不動産取得税の軽減（最大</a:t>
                      </a:r>
                      <a:r>
                        <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100%</a:t>
                      </a: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r>
            </a:tbl>
          </a:graphicData>
        </a:graphic>
      </p:graphicFrame>
      <p:sp>
        <p:nvSpPr>
          <p:cNvPr id="15" name="正方形/長方形 14"/>
          <p:cNvSpPr/>
          <p:nvPr/>
        </p:nvSpPr>
        <p:spPr>
          <a:xfrm>
            <a:off x="35496" y="1916832"/>
            <a:ext cx="5616624" cy="307777"/>
          </a:xfrm>
          <a:prstGeom prst="rect">
            <a:avLst/>
          </a:prstGeom>
        </p:spPr>
        <p:txBody>
          <a:bodyPr wrap="square">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■大阪府の工業用地面積</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の推移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（出典</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経済産業省</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「工業統計調査」）</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p:cNvSpPr txBox="1"/>
          <p:nvPr/>
        </p:nvSpPr>
        <p:spPr>
          <a:xfrm>
            <a:off x="35496" y="2556571"/>
            <a:ext cx="431528" cy="276999"/>
          </a:xfrm>
          <a:prstGeom prst="rect">
            <a:avLst/>
          </a:prstGeom>
          <a:noFill/>
        </p:spPr>
        <p:txBody>
          <a:bodyPr wrap="none" rtlCol="0">
            <a:spAutoFit/>
          </a:bodyPr>
          <a:lstStyle/>
          <a:p>
            <a:r>
              <a:rPr lang="en-US" altLang="ja-JP" sz="1200" dirty="0" smtClean="0"/>
              <a:t>(ha)</a:t>
            </a:r>
            <a:endParaRPr kumimoji="1" lang="ja-JP" altLang="en-US" sz="1200" dirty="0"/>
          </a:p>
        </p:txBody>
      </p:sp>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pPr/>
              <a:t>64</a:t>
            </a:fld>
            <a:endParaRPr kumimoji="1" lang="ja-JP" altLang="en-US"/>
          </a:p>
        </p:txBody>
      </p:sp>
      <p:sp>
        <p:nvSpPr>
          <p:cNvPr id="4" name="テキスト ボックス 3"/>
          <p:cNvSpPr txBox="1"/>
          <p:nvPr/>
        </p:nvSpPr>
        <p:spPr>
          <a:xfrm>
            <a:off x="7308304" y="2224609"/>
            <a:ext cx="1656184" cy="1107996"/>
          </a:xfrm>
          <a:prstGeom prst="rect">
            <a:avLst/>
          </a:prstGeom>
          <a:noFill/>
        </p:spPr>
        <p:txBody>
          <a:bodyPr wrap="square" rtlCol="0">
            <a:spAutoFit/>
          </a:bodyPr>
          <a:lstStyle/>
          <a:p>
            <a:r>
              <a:rPr kumimoji="1"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工業用地</a:t>
            </a:r>
            <a:endParaRPr kumimoji="1" lang="en-US" altLang="ja-JP" sz="1100" b="1"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「工業統計表（用地・用水編）にいう「事業所敷地面積」を従業員</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人以上の事業所敷地面積に補正したもの</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大かっこ 4"/>
          <p:cNvSpPr/>
          <p:nvPr/>
        </p:nvSpPr>
        <p:spPr>
          <a:xfrm>
            <a:off x="7308304" y="2224609"/>
            <a:ext cx="1656184" cy="1107996"/>
          </a:xfrm>
          <a:prstGeom prst="bracketPair">
            <a:avLst>
              <a:gd name="adj" fmla="val 804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376598444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pPr/>
              <a:t>65</a:t>
            </a:fld>
            <a:endParaRPr kumimoji="1" lang="ja-JP" altLang="en-US"/>
          </a:p>
        </p:txBody>
      </p:sp>
      <p:sp>
        <p:nvSpPr>
          <p:cNvPr id="3" name="角丸四角形 2"/>
          <p:cNvSpPr/>
          <p:nvPr/>
        </p:nvSpPr>
        <p:spPr>
          <a:xfrm>
            <a:off x="179512" y="692696"/>
            <a:ext cx="8496944" cy="2303890"/>
          </a:xfrm>
          <a:prstGeom prst="roundRect">
            <a:avLst>
              <a:gd name="adj" fmla="val 4648"/>
            </a:avLst>
          </a:prstGeom>
          <a:solidFill>
            <a:srgbClr val="FFFD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操業環境の良い工場適地を探すのは難しくなるなか</a:t>
            </a:r>
            <a:r>
              <a:rPr lang="ja-JP" altLang="en-US"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府内への</a:t>
            </a:r>
            <a:r>
              <a:rPr lang="ja-JP" altLang="en-US"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工場</a:t>
            </a:r>
            <a:r>
              <a:rPr lang="ja-JP" altLang="en-US"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等の立地促進のためには</a:t>
            </a:r>
            <a:r>
              <a:rPr lang="ja-JP" altLang="en-US"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工場移転</a:t>
            </a:r>
            <a:r>
              <a:rPr lang="ja-JP" altLang="en-US"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跡地の利用</a:t>
            </a:r>
            <a:r>
              <a:rPr lang="ja-JP" altLang="en-US"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可能</a:t>
            </a:r>
            <a:r>
              <a:rPr lang="ja-JP" altLang="en-US"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用地等の</a:t>
            </a:r>
            <a:r>
              <a:rPr lang="ja-JP" altLang="en-US"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情報を有する</a:t>
            </a:r>
            <a:r>
              <a:rPr lang="ja-JP" altLang="en-US"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府内</a:t>
            </a:r>
            <a:r>
              <a:rPr lang="ja-JP" altLang="en-US"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市町村</a:t>
            </a:r>
            <a:r>
              <a:rPr lang="ja-JP" altLang="en-US"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と連携</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し、新しい</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立地支援</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策の検討や</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、国に</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おいて「</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企業の地方拠点強化税制」の見直しのうえ</a:t>
            </a:r>
            <a:r>
              <a:rPr lang="ja-JP" altLang="en-US"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活用方策を</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検討していく必要がある</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引き続き、</a:t>
            </a:r>
            <a:r>
              <a:rPr lang="ja-JP" altLang="en-US"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国家</a:t>
            </a:r>
            <a:r>
              <a:rPr lang="ja-JP" altLang="en-US"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戦略特区に</a:t>
            </a:r>
            <a:r>
              <a:rPr lang="ja-JP" altLang="en-US"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おける</a:t>
            </a:r>
            <a:r>
              <a:rPr lang="ja-JP" altLang="en-US"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大胆な</a:t>
            </a:r>
            <a:r>
              <a:rPr lang="ja-JP" altLang="en-US"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規制</a:t>
            </a:r>
            <a:r>
              <a:rPr lang="ja-JP" altLang="en-US"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緩和措置や</a:t>
            </a:r>
            <a:r>
              <a:rPr lang="ja-JP" altLang="en-US"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税制の特例措置等が早期に実現される</a:t>
            </a:r>
            <a:r>
              <a:rPr lang="ja-JP" altLang="en-US"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よう、国に対してさらに働きかけていく必要</a:t>
            </a:r>
            <a:r>
              <a:rPr lang="ja-JP" altLang="en-US"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がある</a:t>
            </a:r>
            <a:r>
              <a:rPr lang="ja-JP" altLang="en-US"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。また、大阪の成長に資するべく、政府関係機関の地方移転についても積極的</a:t>
            </a:r>
            <a:r>
              <a:rPr lang="ja-JP" altLang="en-US"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に要望を</a:t>
            </a:r>
            <a:r>
              <a:rPr lang="ja-JP" altLang="en-US"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行っていくことが重要</a:t>
            </a:r>
            <a:r>
              <a:rPr lang="ja-JP" altLang="en-US"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34176160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4441346" y="2942291"/>
            <a:ext cx="4606898" cy="3741737"/>
          </a:xfrm>
          <a:prstGeom prst="rect">
            <a:avLst/>
          </a:prstGeom>
          <a:ln w="12700">
            <a:solidFill>
              <a:schemeClr val="accent1"/>
            </a:solidFill>
          </a:ln>
        </p:spPr>
        <p:txBody>
          <a:bodyPr wrap="square">
            <a:noAutofit/>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u="sng" dirty="0" smtClean="0">
                <a:latin typeface="Meiryo UI" panose="020B0604030504040204" pitchFamily="50" charset="-128"/>
                <a:ea typeface="Meiryo UI" panose="020B0604030504040204" pitchFamily="50" charset="-128"/>
                <a:cs typeface="Meiryo UI" panose="020B0604030504040204" pitchFamily="50" charset="-128"/>
              </a:rPr>
              <a:t>MOBIO</a:t>
            </a:r>
            <a:r>
              <a:rPr lang="ja-JP" altLang="en-US" sz="1200" u="sng" dirty="0" smtClean="0">
                <a:latin typeface="Meiryo UI" panose="020B0604030504040204" pitchFamily="50" charset="-128"/>
                <a:ea typeface="Meiryo UI" panose="020B0604030504040204" pitchFamily="50" charset="-128"/>
                <a:cs typeface="Meiryo UI" panose="020B0604030504040204" pitchFamily="50" charset="-128"/>
              </a:rPr>
              <a:t>のミッション</a:t>
            </a:r>
            <a:endParaRPr lang="en-US" altLang="ja-JP" sz="1200" u="sng"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企業</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の変革と挑戦に</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向けた「</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知る、やる、集まる」</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を徹底的</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に</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支援</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u="sng" dirty="0" smtClean="0">
                <a:latin typeface="Meiryo UI" panose="020B0604030504040204" pitchFamily="50" charset="-128"/>
                <a:ea typeface="Meiryo UI" panose="020B0604030504040204" pitchFamily="50" charset="-128"/>
                <a:cs typeface="Meiryo UI" panose="020B0604030504040204" pitchFamily="50" charset="-128"/>
              </a:rPr>
              <a:t>５つの戦略</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戦略</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１：交流と情報</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発信で</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変革・挑戦意欲を喚起</a:t>
            </a: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戦略２：ものづくりのビジネスマッチングを支援</a:t>
            </a: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戦略３：ものづくりの技術革新を支援</a:t>
            </a: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戦略４：ものづくりの知的財産戦略を支援</a:t>
            </a: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戦略５：ものづくりのビジネス環境整備を</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支援</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各戦略に関連する取組み、事業に共通してエコノミックガーデニングの視点を反映</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u="sng" dirty="0" smtClean="0">
                <a:latin typeface="Meiryo UI" panose="020B0604030504040204" pitchFamily="50" charset="-128"/>
                <a:ea typeface="Meiryo UI" panose="020B0604030504040204" pitchFamily="50" charset="-128"/>
                <a:cs typeface="Meiryo UI" panose="020B0604030504040204" pitchFamily="50" charset="-128"/>
              </a:rPr>
              <a:t>大阪版エコノミックガーデニング「ＥＧおおさか」</a:t>
            </a:r>
            <a:endParaRPr lang="en-US" altLang="ja-JP" sz="1200" u="sng"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大阪府では「変革と挑戦」に取組む、府内のものづくり中小企業のビジネス環境を整備し（土壌を耕し）、産学公民金の連携により、企業の自律的な経営革新を支援する地域経済“賑耕”政策「大阪版エコノミックガーデニング（ＥＧおおさか）」に取り組んでいます</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endParaRPr lang="ja-JP" altLang="en-US" sz="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　・産学</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公民金の連携に</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よる「</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EG</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おおさか推進ネットワーク」の設置</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　　年４回の定例交流会により「活動＋人材＋情報」の共有化と顔の見える</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　ネットワークづくりの場を提供</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・ＥＧおおさか推進ネットワーク参画機関の職員を対象に、対企業支援を行う</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　ガーデナーにあたる「地域経済コンシェルジュ養成研修」を実施（</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全</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18</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講座）</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角丸四角形 6"/>
          <p:cNvSpPr/>
          <p:nvPr/>
        </p:nvSpPr>
        <p:spPr>
          <a:xfrm>
            <a:off x="70172" y="548680"/>
            <a:ext cx="8927658" cy="1889681"/>
          </a:xfrm>
          <a:prstGeom prst="roundRect">
            <a:avLst>
              <a:gd name="adj" fmla="val 6378"/>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271463" indent="-271463">
              <a:lnSpc>
                <a:spcPts val="2600"/>
              </a:lnSpc>
              <a:defRPr/>
            </a:pPr>
            <a:r>
              <a:rPr lang="en-US" altLang="ja-JP"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大阪のものづくり</a:t>
            </a:r>
            <a:r>
              <a:rPr lang="en-US" altLang="ja-JP"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271463" indent="-271463">
              <a:lnSpc>
                <a:spcPts val="2200"/>
              </a:lnSpc>
              <a:defRPr/>
            </a:pPr>
            <a:r>
              <a:rPr lang="ja-JP" altLang="en-US"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大阪府は、高い技術を有する中小企業の集積など、ものづくりに関して高いポテンシャルを有している。</a:t>
            </a:r>
            <a:endParaRPr lang="en-US" altLang="ja-JP"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nSpc>
                <a:spcPts val="2200"/>
              </a:lnSpc>
              <a:defRPr/>
            </a:pPr>
            <a:r>
              <a:rPr lang="ja-JP" altLang="en-US"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H22</a:t>
            </a:r>
            <a:r>
              <a:rPr lang="ja-JP" altLang="en-US"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年には、大阪府と関係機関が運営する中小企業のためのものづくりに関する支援拠点として、</a:t>
            </a:r>
            <a:r>
              <a:rPr lang="en-US" altLang="ja-JP"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MOBIO</a:t>
            </a:r>
            <a:r>
              <a:rPr lang="ja-JP" altLang="en-US"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（ものづくりビジネスセンター大阪</a:t>
            </a:r>
            <a:r>
              <a:rPr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を開設。</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MOBIO</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ものづくり</a:t>
            </a:r>
            <a:r>
              <a:rPr lang="ja-JP" altLang="en-US"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支援アクションプランを基に、ものづくり企業の自律的な「変革と挑戦」を支援する取組みを実施。</a:t>
            </a:r>
          </a:p>
        </p:txBody>
      </p:sp>
      <p:cxnSp>
        <p:nvCxnSpPr>
          <p:cNvPr id="18" name="直線コネクタ 17"/>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144708" y="122588"/>
            <a:ext cx="7848872" cy="400110"/>
          </a:xfrm>
          <a:prstGeom prst="rect">
            <a:avLst/>
          </a:prstGeom>
          <a:noFill/>
        </p:spPr>
        <p:txBody>
          <a:bodyPr wrap="square" rtlCol="0">
            <a:spAutoFit/>
          </a:bodyPr>
          <a:lstStyle/>
          <a:p>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（５）ハイエンドなものづくりの推進</a:t>
            </a:r>
            <a:endPar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8" name="グラフ 7"/>
          <p:cNvGraphicFramePr>
            <a:graphicFrameLocks/>
          </p:cNvGraphicFramePr>
          <p:nvPr>
            <p:extLst>
              <p:ext uri="{D42A27DB-BD31-4B8C-83A1-F6EECF244321}">
                <p14:modId xmlns:p14="http://schemas.microsoft.com/office/powerpoint/2010/main" val="3720184506"/>
              </p:ext>
            </p:extLst>
          </p:nvPr>
        </p:nvGraphicFramePr>
        <p:xfrm>
          <a:off x="198610" y="3116852"/>
          <a:ext cx="4229374" cy="3322474"/>
        </p:xfrm>
        <a:graphic>
          <a:graphicData uri="http://schemas.openxmlformats.org/drawingml/2006/chart">
            <c:chart xmlns:c="http://schemas.openxmlformats.org/drawingml/2006/chart" xmlns:r="http://schemas.openxmlformats.org/officeDocument/2006/relationships" r:id="rId2"/>
          </a:graphicData>
        </a:graphic>
      </p:graphicFrame>
      <p:sp>
        <p:nvSpPr>
          <p:cNvPr id="9" name="正方形/長方形 8"/>
          <p:cNvSpPr/>
          <p:nvPr/>
        </p:nvSpPr>
        <p:spPr>
          <a:xfrm>
            <a:off x="70172" y="2516882"/>
            <a:ext cx="4357812" cy="492443"/>
          </a:xfrm>
          <a:prstGeom prst="rect">
            <a:avLst/>
          </a:prstGeom>
        </p:spPr>
        <p:txBody>
          <a:bodyPr wrap="square">
            <a:spAutoFit/>
          </a:bodyPr>
          <a:lstStyle/>
          <a:p>
            <a:pPr marL="177800" indent="-177800"/>
            <a:r>
              <a:rPr lang="ja-JP"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製造業（</a:t>
            </a:r>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29</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人の事業所）の事業所数及び粗付加価値</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額</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：経済産業省「</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25</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年工業統計調査」）</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a:xfrm>
            <a:off x="6864230" y="6592267"/>
            <a:ext cx="2133600" cy="365125"/>
          </a:xfrm>
        </p:spPr>
        <p:txBody>
          <a:bodyPr/>
          <a:lstStyle/>
          <a:p>
            <a:fld id="{D2D8002D-B5B0-4BAC-B1F6-782DDCCE6D9C}" type="slidenum">
              <a:rPr kumimoji="1" lang="ja-JP" altLang="en-US" smtClean="0"/>
              <a:pPr/>
              <a:t>66</a:t>
            </a:fld>
            <a:endParaRPr kumimoji="1" lang="ja-JP" altLang="en-US" dirty="0"/>
          </a:p>
        </p:txBody>
      </p:sp>
      <p:sp>
        <p:nvSpPr>
          <p:cNvPr id="11" name="正方形/長方形 10"/>
          <p:cNvSpPr/>
          <p:nvPr/>
        </p:nvSpPr>
        <p:spPr>
          <a:xfrm>
            <a:off x="4572000" y="2492896"/>
            <a:ext cx="4680520" cy="492443"/>
          </a:xfrm>
          <a:prstGeom prst="rect">
            <a:avLst/>
          </a:prstGeom>
        </p:spPr>
        <p:txBody>
          <a:bodyPr wrap="square">
            <a:spAutoFit/>
          </a:bodyPr>
          <a:lstStyle/>
          <a:p>
            <a:pPr marL="177800" indent="-177800"/>
            <a:r>
              <a:rPr lang="ja-JP" altLang="ja-JP" sz="13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MOBIO</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ものづくり</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支援</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アクションプラン５つの戦略と</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大阪版エコノミックガーデニング「ＥＧおおさか」の取組みについて</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115043" y="2962769"/>
            <a:ext cx="864096" cy="261610"/>
          </a:xfrm>
          <a:prstGeom prst="rect">
            <a:avLst/>
          </a:prstGeom>
        </p:spPr>
        <p:txBody>
          <a:bodyPr wrap="square">
            <a:spAutoFit/>
          </a:bodyPr>
          <a:lstStyle/>
          <a:p>
            <a:pPr marL="177800" indent="-177800"/>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事業所数</a:t>
            </a:r>
            <a:endPar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3075591" y="2942291"/>
            <a:ext cx="1152128" cy="253916"/>
          </a:xfrm>
          <a:prstGeom prst="rect">
            <a:avLst/>
          </a:prstGeom>
        </p:spPr>
        <p:txBody>
          <a:bodyPr wrap="square">
            <a:spAutoFit/>
          </a:bodyPr>
          <a:lstStyle/>
          <a:p>
            <a:pPr marL="177800" indent="-177800" algn="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粗付加価値額</a:t>
            </a:r>
            <a:endPar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115043" y="6249682"/>
            <a:ext cx="4312941" cy="584775"/>
          </a:xfrm>
          <a:prstGeom prst="rect">
            <a:avLst/>
          </a:prstGeom>
          <a:noFill/>
        </p:spPr>
        <p:txBody>
          <a:bodyPr wrap="square" rtlCol="0">
            <a:spAutoFit/>
          </a:bodyPr>
          <a:lstStyle/>
          <a:p>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事業所</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の生産活動において、新たに付け加えられた</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価値</a:t>
            </a:r>
          </a:p>
          <a:p>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付加価値額＝生産額－（消費税を除く内国消費税額＋推計消費税額）－原材料使用額等－減価償却額 </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33000154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108838" y="17378"/>
            <a:ext cx="8927658" cy="1348641"/>
          </a:xfrm>
          <a:prstGeom prst="roundRect">
            <a:avLst>
              <a:gd name="adj" fmla="val 6378"/>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271463" indent="-271463">
              <a:lnSpc>
                <a:spcPts val="2600"/>
              </a:lnSpc>
              <a:defRPr/>
            </a:pP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高付加価値化に向けた取組み</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71463" indent="-271463">
              <a:lnSpc>
                <a:spcPts val="2200"/>
              </a:lnSpc>
              <a:defRPr/>
            </a:pP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優れた技術に裏打ちされた、創造力にあふれる製品のブランド</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認証制度</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である</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「大阪製」や、「おおさか地域創造ファンド」を活用したデザイナーと中小企業のマッチング事業などを通じて、ものづくり</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産業の更なる</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高度化を図っている。</a:t>
            </a:r>
            <a:endPar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角丸四角形 7"/>
          <p:cNvSpPr/>
          <p:nvPr/>
        </p:nvSpPr>
        <p:spPr>
          <a:xfrm>
            <a:off x="301693" y="5229200"/>
            <a:ext cx="8496944" cy="1224136"/>
          </a:xfrm>
          <a:prstGeom prst="roundRect">
            <a:avLst>
              <a:gd name="adj" fmla="val 4648"/>
            </a:avLst>
          </a:prstGeom>
          <a:solidFill>
            <a:srgbClr val="FFFD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大阪産業の強みであるものづくり産業の更なる振興に向け、高付加価値な製品・技術を創出するため</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ICT</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・デザインの活用や、</a:t>
            </a:r>
            <a:r>
              <a:rPr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MOBIO</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はじめとした各支援機関</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がネットワーク</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を強化し、府内中小企業を発掘・育成、成長へと繋げる環境を強化することが必要</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4635378" y="1556792"/>
            <a:ext cx="4427984" cy="3108543"/>
          </a:xfrm>
          <a:prstGeom prst="rect">
            <a:avLst/>
          </a:prstGeom>
          <a:ln>
            <a:solidFill>
              <a:schemeClr val="dk1">
                <a:shade val="95000"/>
                <a:satMod val="105000"/>
              </a:schemeClr>
            </a:solidFill>
            <a:prstDash val="sysDash"/>
          </a:ln>
        </p:spPr>
        <p:txBody>
          <a:bodyPr wrap="square">
            <a:spAutoFit/>
          </a:bodyPr>
          <a:lstStyle/>
          <a:p>
            <a:pPr marL="182563" indent="-182563"/>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■公民</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連携による基金「おおさか地域創造ファンド</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」の助成事業例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u="sng" dirty="0" smtClean="0">
                <a:latin typeface="Meiryo UI" panose="020B0604030504040204" pitchFamily="50" charset="-128"/>
                <a:ea typeface="Meiryo UI" panose="020B0604030504040204" pitchFamily="50" charset="-128"/>
                <a:cs typeface="Meiryo UI" panose="020B0604030504040204" pitchFamily="50" charset="-128"/>
              </a:rPr>
              <a:t>DIMO(</a:t>
            </a:r>
            <a:r>
              <a:rPr lang="ja-JP" altLang="en-US" sz="1400" u="sng" dirty="0" smtClean="0">
                <a:latin typeface="Meiryo UI" panose="020B0604030504040204" pitchFamily="50" charset="-128"/>
                <a:ea typeface="Meiryo UI" panose="020B0604030504040204" pitchFamily="50" charset="-128"/>
                <a:cs typeface="Meiryo UI" panose="020B0604030504040204" pitchFamily="50" charset="-128"/>
              </a:rPr>
              <a:t>大阪デザインイノベーション創出コンペティション）</a:t>
            </a:r>
            <a:endParaRPr lang="en-US" altLang="ja-JP" sz="1400" u="sng" dirty="0" smtClean="0">
              <a:latin typeface="Meiryo UI" panose="020B0604030504040204" pitchFamily="50" charset="-128"/>
              <a:ea typeface="Meiryo UI" panose="020B0604030504040204" pitchFamily="50" charset="-128"/>
              <a:cs typeface="Meiryo UI" panose="020B0604030504040204" pitchFamily="50" charset="-128"/>
            </a:endParaRPr>
          </a:p>
          <a:p>
            <a:pPr marL="182563"/>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府内中</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小企業とデザイナー・クリエイターと</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をマッチングさせる</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ことで、中小企業の「デザインイノベーション」を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促進。</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cs typeface="Meiryo UI" panose="020B0604030504040204" pitchFamily="50" charset="-128"/>
              </a:rPr>
              <a:t>[DIMO2014</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助成事業の実施プロジェクト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p>
          <a:p>
            <a:pPr marL="268288" indent="-96838"/>
            <a:r>
              <a:rPr lang="ja-JP" altLang="en-US" sz="1400" dirty="0">
                <a:latin typeface="Meiryo UI" panose="020B0604030504040204" pitchFamily="50" charset="-128"/>
                <a:ea typeface="Meiryo UI" panose="020B0604030504040204" pitchFamily="50" charset="-128"/>
                <a:cs typeface="Meiryo UI" panose="020B0604030504040204" pitchFamily="50" charset="-128"/>
              </a:rPr>
              <a:t>・ちょうちんの新規市場創造</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68288" indent="-96838"/>
            <a:r>
              <a:rPr lang="ja-JP" altLang="en-US" sz="1400" dirty="0">
                <a:latin typeface="Meiryo UI" panose="020B0604030504040204" pitchFamily="50" charset="-128"/>
                <a:ea typeface="Meiryo UI" panose="020B0604030504040204" pitchFamily="50" charset="-128"/>
                <a:cs typeface="Meiryo UI" panose="020B0604030504040204" pitchFamily="50" charset="-128"/>
              </a:rPr>
              <a:t>・軽量･頑丈･長持ちでデザイン性・機能性を追求したケースの開発</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68288" indent="-96838"/>
            <a:r>
              <a:rPr lang="ja-JP" altLang="en-US" sz="1400" dirty="0">
                <a:latin typeface="Meiryo UI" panose="020B0604030504040204" pitchFamily="50" charset="-128"/>
                <a:ea typeface="Meiryo UI" panose="020B0604030504040204" pitchFamily="50" charset="-128"/>
                <a:cs typeface="Meiryo UI" panose="020B0604030504040204" pitchFamily="50" charset="-128"/>
              </a:rPr>
              <a:t>・特殊ポリエステル不織布の特性を活かしたペットハウスの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開発</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268288" indent="-96838"/>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pPr/>
              <a:t>67</a:t>
            </a:fld>
            <a:endParaRPr kumimoji="1" lang="ja-JP" altLang="en-US" dirty="0"/>
          </a:p>
        </p:txBody>
      </p:sp>
      <p:sp>
        <p:nvSpPr>
          <p:cNvPr id="9" name="正方形/長方形 8"/>
          <p:cNvSpPr/>
          <p:nvPr/>
        </p:nvSpPr>
        <p:spPr>
          <a:xfrm>
            <a:off x="92646" y="1556792"/>
            <a:ext cx="4457519" cy="3077766"/>
          </a:xfrm>
          <a:prstGeom prst="rect">
            <a:avLst/>
          </a:prstGeom>
          <a:ln>
            <a:solidFill>
              <a:schemeClr val="dk1">
                <a:shade val="95000"/>
                <a:satMod val="105000"/>
              </a:schemeClr>
            </a:solidFill>
            <a:prstDash val="sysDash"/>
          </a:ln>
        </p:spPr>
        <p:txBody>
          <a:bodyPr wrap="square">
            <a:spAutoFit/>
          </a:bodyPr>
          <a:lstStyle/>
          <a:p>
            <a:pPr marL="182563" indent="-182563"/>
            <a:r>
              <a:rPr lang="ja-JP" altLang="en-US" sz="1400" dirty="0">
                <a:latin typeface="Meiryo UI" panose="020B0604030504040204" pitchFamily="50" charset="-128"/>
                <a:ea typeface="Meiryo UI" panose="020B0604030504040204" pitchFamily="50" charset="-128"/>
                <a:cs typeface="Meiryo UI" panose="020B0604030504040204" pitchFamily="50" charset="-128"/>
              </a:rPr>
              <a:t>■大阪製（おおさかせい）ブランド認証制度</a:t>
            </a:r>
          </a:p>
          <a:p>
            <a:pPr marL="182563" indent="-182563"/>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82563" indent="-182563"/>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&lt;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大阪製とは</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&gt;</a:t>
            </a:r>
          </a:p>
          <a:p>
            <a:pPr marL="182563" indent="-182563"/>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大阪府内のものづくり中小企業の優れた技術に裏打ちされた創造力にあふれる製品（消費財）をブランド認証することで、大阪のものづくりブランドイメージを高め、自社製品開発の取組みを促進しています。製品の特長ごとに三つの部門があり、認証された製品は「大阪製」ブランド製品として大阪府をはじめ、様々な支援機関等が実施するプロモーション活動によって内外に広く情報発信していきます。</a:t>
            </a:r>
            <a:endParaRPr lang="en-US" altLang="ja-JP" sz="1200" u="sng"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dirty="0">
                <a:latin typeface="Meiryo UI" panose="020B0604030504040204" pitchFamily="50" charset="-128"/>
                <a:ea typeface="Meiryo UI" panose="020B0604030504040204" pitchFamily="50" charset="-128"/>
                <a:cs typeface="Meiryo UI" panose="020B0604030504040204" pitchFamily="50" charset="-128"/>
              </a:rPr>
              <a:t>&lt;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部　門</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&gt;</a:t>
            </a: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：市場に新たな提案を行う製品</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：デザイナーなどクリエイターとの連携や、独創的な発</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想によって生まれた製品　　　　　　</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255713" indent="-1255713"/>
            <a:r>
              <a:rPr lang="ja-JP" altLang="en-US" sz="1200" dirty="0">
                <a:latin typeface="Meiryo UI" panose="020B0604030504040204" pitchFamily="50" charset="-128"/>
                <a:ea typeface="Meiryo UI" panose="020B0604030504040204" pitchFamily="50" charset="-128"/>
                <a:cs typeface="Meiryo UI" panose="020B0604030504040204" pitchFamily="50" charset="-128"/>
              </a:rPr>
              <a:t>　　　　　　　　　　　：大阪の伝統工芸品・地場産業で、歴史や伝統、</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255713" indent="-1255713"/>
            <a:r>
              <a:rPr lang="en-US" altLang="ja-JP"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文化・技術を受け継ぎながら、新たな創意工夫が凝らされた製品</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152439" y="3429000"/>
            <a:ext cx="962344"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新製品開発</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152438" y="3632085"/>
            <a:ext cx="139522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クリエイティブワーク</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185499" y="3974147"/>
            <a:ext cx="1179201"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地場・伝統技術</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88031265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35496" y="597178"/>
            <a:ext cx="9035162" cy="1307432"/>
          </a:xfrm>
          <a:prstGeom prst="roundRect">
            <a:avLst>
              <a:gd name="adj" fmla="val 6378"/>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a:noAutofit/>
          </a:bodyPr>
          <a:lstStyle/>
          <a:p>
            <a:pPr marL="271463" indent="-271463">
              <a:lnSpc>
                <a:spcPts val="2200"/>
              </a:lnSpc>
              <a:defRPr/>
            </a:pPr>
            <a:r>
              <a:rPr lang="en-US" altLang="ja-JP"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開業・</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成長</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産業分野等への中小企業の参入促進</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2200"/>
              </a:lnSpc>
              <a:buFont typeface="Meiryo UI" panose="020B0604030504040204" pitchFamily="50" charset="-128"/>
              <a:buChar char="◇"/>
              <a:defRPr/>
            </a:pPr>
            <a:r>
              <a:rPr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近年</a:t>
            </a:r>
            <a:r>
              <a:rPr lang="ja-JP" altLang="en-US"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、大阪の開業数は増加傾向。</a:t>
            </a:r>
            <a:r>
              <a:rPr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また、大企業</a:t>
            </a:r>
            <a:r>
              <a:rPr lang="ja-JP" altLang="en-US"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のオープンイノベーション志向が進む中、独自技術を活かして成長産業分野に参入する中小企業も多い</a:t>
            </a:r>
            <a:r>
              <a:rPr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2200"/>
              </a:lnSpc>
              <a:buFont typeface="Meiryo UI" panose="020B0604030504040204" pitchFamily="50" charset="-128"/>
              <a:buChar char="◇"/>
              <a:defRPr/>
            </a:pPr>
            <a:r>
              <a:rPr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金融</a:t>
            </a:r>
            <a:r>
              <a:rPr lang="ja-JP" altLang="en-US"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機関等とも連携しながら、挑戦する中小企業への支援を展開。</a:t>
            </a:r>
            <a:endParaRPr lang="en-US" altLang="ja-JP"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251520" y="55905"/>
            <a:ext cx="7848872" cy="400110"/>
          </a:xfrm>
          <a:prstGeom prst="rect">
            <a:avLst/>
          </a:prstGeom>
          <a:noFill/>
        </p:spPr>
        <p:txBody>
          <a:bodyPr wrap="square" rtlCol="0">
            <a:spAutoFit/>
          </a:bodyPr>
          <a:lstStyle/>
          <a:p>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（６）成長分野に挑戦する企業への支援・経済活動の新陳代謝</a:t>
            </a:r>
            <a:endPar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3817882568"/>
              </p:ext>
            </p:extLst>
          </p:nvPr>
        </p:nvGraphicFramePr>
        <p:xfrm>
          <a:off x="71500" y="2289996"/>
          <a:ext cx="4464496" cy="1440785"/>
        </p:xfrm>
        <a:graphic>
          <a:graphicData uri="http://schemas.openxmlformats.org/drawingml/2006/table">
            <a:tbl>
              <a:tblPr/>
              <a:tblGrid>
                <a:gridCol w="711156"/>
                <a:gridCol w="750668"/>
                <a:gridCol w="750668"/>
                <a:gridCol w="750668"/>
                <a:gridCol w="750668"/>
                <a:gridCol w="750668"/>
              </a:tblGrid>
              <a:tr h="288157">
                <a:tc>
                  <a:txBody>
                    <a:bodyPr/>
                    <a:lstStyle/>
                    <a:p>
                      <a:pPr algn="ctr" fontAlgn="ctr"/>
                      <a:r>
                        <a:rPr lang="ja-JP" altLang="en-US" sz="13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3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21</a:t>
                      </a:r>
                      <a:r>
                        <a:rPr lang="ja-JP" altLang="en-US" sz="13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年度</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3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22</a:t>
                      </a:r>
                      <a:r>
                        <a:rPr lang="ja-JP" altLang="en-US" sz="13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年度</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3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23</a:t>
                      </a:r>
                      <a:r>
                        <a:rPr lang="ja-JP" altLang="en-US" sz="13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年度</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3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24</a:t>
                      </a:r>
                      <a:r>
                        <a:rPr lang="ja-JP" altLang="en-US" sz="13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年度</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3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25</a:t>
                      </a:r>
                      <a:r>
                        <a:rPr lang="ja-JP" altLang="en-US" sz="13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年度</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8157">
                <a:tc>
                  <a:txBody>
                    <a:bodyPr/>
                    <a:lstStyle/>
                    <a:p>
                      <a:pPr algn="ctr" fontAlgn="ctr"/>
                      <a:r>
                        <a:rPr lang="ja-JP" altLang="en-US" sz="13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全 国 計</a:t>
                      </a:r>
                      <a:endParaRPr lang="ja-JP" altLang="en-US" sz="13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95,899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91,300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91,235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93,701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99,017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288157">
                <a:tc>
                  <a:txBody>
                    <a:bodyPr/>
                    <a:lstStyle/>
                    <a:p>
                      <a:pPr algn="ctr" fontAlgn="ctr"/>
                      <a:r>
                        <a:rPr lang="ja-JP" altLang="en-US" sz="1300" b="0" i="0" u="none" strike="noStrike">
                          <a:effectLst/>
                          <a:latin typeface="Meiryo UI" panose="020B0604030504040204" pitchFamily="50" charset="-128"/>
                          <a:ea typeface="Meiryo UI" panose="020B0604030504040204" pitchFamily="50" charset="-128"/>
                          <a:cs typeface="Meiryo UI" panose="020B0604030504040204" pitchFamily="50" charset="-128"/>
                        </a:rPr>
                        <a:t>東　　　京</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r" fontAlgn="ctr"/>
                      <a:r>
                        <a:rPr lang="en-US" altLang="ja-JP" sz="13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15,516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r" fontAlgn="ctr"/>
                      <a:r>
                        <a:rPr lang="en-US" altLang="ja-JP" sz="1300" b="0" i="0" u="none" strike="noStrike">
                          <a:effectLst/>
                          <a:latin typeface="Meiryo UI" panose="020B0604030504040204" pitchFamily="50" charset="-128"/>
                          <a:ea typeface="Meiryo UI" panose="020B0604030504040204" pitchFamily="50" charset="-128"/>
                          <a:cs typeface="Meiryo UI" panose="020B0604030504040204" pitchFamily="50" charset="-128"/>
                        </a:rPr>
                        <a:t>15,065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r" fontAlgn="ctr"/>
                      <a:r>
                        <a:rPr lang="en-US" altLang="ja-JP" sz="13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14,727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r" fontAlgn="ctr"/>
                      <a:r>
                        <a:rPr lang="en-US" altLang="ja-JP" sz="13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14,931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r" fontAlgn="ctr"/>
                      <a:r>
                        <a:rPr lang="en-US" altLang="ja-JP" sz="13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15,757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tcPr>
                </a:tc>
              </a:tr>
              <a:tr h="288157">
                <a:tc>
                  <a:txBody>
                    <a:bodyPr/>
                    <a:lstStyle/>
                    <a:p>
                      <a:pPr algn="ctr" fontAlgn="ctr"/>
                      <a:r>
                        <a:rPr lang="ja-JP" altLang="en-US" sz="1300" b="0" i="0" u="none" strike="noStrike">
                          <a:effectLst/>
                          <a:latin typeface="Meiryo UI" panose="020B0604030504040204" pitchFamily="50" charset="-128"/>
                          <a:ea typeface="Meiryo UI" panose="020B0604030504040204" pitchFamily="50" charset="-128"/>
                          <a:cs typeface="Meiryo UI" panose="020B0604030504040204" pitchFamily="50" charset="-128"/>
                        </a:rPr>
                        <a:t>愛　　　知</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13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5,568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13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5,424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13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5,233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13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5,480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13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5,660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88157">
                <a:tc>
                  <a:txBody>
                    <a:bodyPr/>
                    <a:lstStyle/>
                    <a:p>
                      <a:pPr algn="ctr" fontAlgn="ctr"/>
                      <a:r>
                        <a:rPr lang="ja-JP" altLang="en-US" sz="13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大　　　阪</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3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7,770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3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7,477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3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7,564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3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7,854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ja-JP" sz="13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8,276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bl>
          </a:graphicData>
        </a:graphic>
      </p:graphicFrame>
      <p:sp>
        <p:nvSpPr>
          <p:cNvPr id="10" name="正方形/長方形 9"/>
          <p:cNvSpPr/>
          <p:nvPr/>
        </p:nvSpPr>
        <p:spPr>
          <a:xfrm>
            <a:off x="35496" y="2023186"/>
            <a:ext cx="4608512" cy="307777"/>
          </a:xfrm>
          <a:prstGeom prst="rect">
            <a:avLst/>
          </a:prstGeom>
        </p:spPr>
        <p:txBody>
          <a:bodyPr wrap="square">
            <a:spAutoFit/>
          </a:bodyPr>
          <a:lstStyle/>
          <a:p>
            <a:pPr marL="177800" indent="-177800"/>
            <a:r>
              <a:rPr lang="ja-JP" altLang="ja-JP" sz="1400" dirty="0">
                <a:solidFill>
                  <a:prstClr val="black"/>
                </a:solidFill>
                <a:latin typeface="HGPｺﾞｼｯｸE" pitchFamily="50" charset="-128"/>
                <a:ea typeface="HGPｺﾞｼｯｸE"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開業数の推移</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　</a:t>
            </a:r>
            <a:r>
              <a:rPr lang="zh-TW"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厚生労働省「雇用保険事業年報」</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graphicFrame>
        <p:nvGraphicFramePr>
          <p:cNvPr id="11" name="表 10"/>
          <p:cNvGraphicFramePr>
            <a:graphicFrameLocks noGrp="1"/>
          </p:cNvGraphicFramePr>
          <p:nvPr>
            <p:extLst>
              <p:ext uri="{D42A27DB-BD31-4B8C-83A1-F6EECF244321}">
                <p14:modId xmlns:p14="http://schemas.microsoft.com/office/powerpoint/2010/main" val="2434068106"/>
              </p:ext>
            </p:extLst>
          </p:nvPr>
        </p:nvGraphicFramePr>
        <p:xfrm>
          <a:off x="35496" y="4478354"/>
          <a:ext cx="4464497" cy="1204088"/>
        </p:xfrm>
        <a:graphic>
          <a:graphicData uri="http://schemas.openxmlformats.org/drawingml/2006/table">
            <a:tbl>
              <a:tblPr/>
              <a:tblGrid>
                <a:gridCol w="854901"/>
                <a:gridCol w="902399"/>
                <a:gridCol w="902399"/>
                <a:gridCol w="902399"/>
                <a:gridCol w="902399"/>
              </a:tblGrid>
              <a:tr h="219644">
                <a:tc>
                  <a:txBody>
                    <a:bodyPr/>
                    <a:lstStyle/>
                    <a:p>
                      <a:pPr algn="ctr" fontAlgn="ctr"/>
                      <a:r>
                        <a:rPr lang="ja-JP" altLang="en-US"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23</a:t>
                      </a:r>
                      <a:r>
                        <a:rPr lang="ja-JP" altLang="en-US"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24</a:t>
                      </a:r>
                      <a:r>
                        <a:rPr lang="ja-JP" altLang="en-US"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r>
                        <a:rPr lang="ja-JP" altLang="en-US"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3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3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endParaRPr lang="ja-JP" altLang="en-US"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7616">
                <a:tc>
                  <a:txBody>
                    <a:bodyPr/>
                    <a:lstStyle/>
                    <a:p>
                      <a:pPr algn="ctr" fontAlgn="ctr"/>
                      <a:r>
                        <a:rPr lang="ja-JP" altLang="en-US" sz="13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金融機関数</a:t>
                      </a:r>
                      <a:endParaRPr lang="ja-JP" altLang="en-US"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17  </a:t>
                      </a:r>
                      <a:endPar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  </a:t>
                      </a:r>
                      <a:endPar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19  </a:t>
                      </a:r>
                      <a:endPar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19</a:t>
                      </a:r>
                      <a:endParaRPr lang="en-US" altLang="ja-JP" sz="1300" b="0" i="0" u="none" strike="sng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277616">
                <a:tc>
                  <a:txBody>
                    <a:bodyPr/>
                    <a:lstStyle/>
                    <a:p>
                      <a:pPr algn="ctr" fontAlgn="ctr"/>
                      <a:r>
                        <a:rPr lang="ja-JP" altLang="en-US" sz="13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メニュー数</a:t>
                      </a:r>
                      <a:endParaRPr lang="ja-JP" altLang="en-US"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r" fontAlgn="ctr"/>
                      <a:r>
                        <a:rPr lang="en-US" altLang="ja-JP" sz="13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32  </a:t>
                      </a:r>
                      <a:endPar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r" fontAlgn="ctr"/>
                      <a:r>
                        <a:rPr lang="en-US" altLang="ja-JP" sz="13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40  </a:t>
                      </a:r>
                      <a:endPar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r" fontAlgn="ctr"/>
                      <a:r>
                        <a:rPr lang="en-US" altLang="ja-JP" sz="13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39  </a:t>
                      </a:r>
                      <a:endPar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r" fontAlgn="ctr"/>
                      <a:r>
                        <a:rPr lang="en-US" altLang="ja-JP" sz="13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54</a:t>
                      </a:r>
                      <a:endParaRPr lang="en-US" altLang="ja-JP" sz="1300" b="0" i="0" u="none" strike="sng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tcPr>
                </a:tc>
              </a:tr>
              <a:tr h="429212">
                <a:tc>
                  <a:txBody>
                    <a:bodyPr/>
                    <a:lstStyle/>
                    <a:p>
                      <a:pPr algn="ctr" fontAlgn="ctr"/>
                      <a:r>
                        <a:rPr lang="ja-JP" altLang="en-US" sz="13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融資実績</a:t>
                      </a:r>
                      <a:endParaRPr lang="en-US" altLang="ja-JP" sz="13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r>
                        <a:rPr lang="ja-JP" altLang="en-US" sz="13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（百万円）</a:t>
                      </a:r>
                      <a:endParaRPr lang="ja-JP" altLang="en-US"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r" fontAlgn="ctr"/>
                      <a:r>
                        <a:rPr lang="en-US" altLang="ja-JP" sz="13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18,654  </a:t>
                      </a:r>
                      <a:endPar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r" fontAlgn="ctr"/>
                      <a:r>
                        <a:rPr lang="en-US" altLang="ja-JP" sz="13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77,931  </a:t>
                      </a:r>
                      <a:endPar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r" fontAlgn="ctr"/>
                      <a:r>
                        <a:rPr lang="en-US" altLang="ja-JP" sz="13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83,154</a:t>
                      </a:r>
                      <a:endParaRPr lang="en-US" altLang="ja-JP" sz="13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r" fontAlgn="ctr"/>
                      <a:r>
                        <a:rPr lang="en-US" altLang="ja-JP" sz="13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97,305</a:t>
                      </a:r>
                      <a:endParaRPr lang="ja-JP" altLang="en-US" sz="13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r>
            </a:tbl>
          </a:graphicData>
        </a:graphic>
      </p:graphicFrame>
      <p:sp>
        <p:nvSpPr>
          <p:cNvPr id="12" name="正方形/長方形 11"/>
          <p:cNvSpPr/>
          <p:nvPr/>
        </p:nvSpPr>
        <p:spPr>
          <a:xfrm>
            <a:off x="-69267" y="4170578"/>
            <a:ext cx="4848659" cy="307777"/>
          </a:xfrm>
          <a:prstGeom prst="rect">
            <a:avLst/>
          </a:prstGeom>
        </p:spPr>
        <p:txBody>
          <a:bodyPr wrap="square">
            <a:spAutoFit/>
          </a:bodyPr>
          <a:lstStyle/>
          <a:p>
            <a:pPr marL="177800" indent="-177800"/>
            <a:r>
              <a:rPr lang="ja-JP" altLang="ja-JP" sz="1400" dirty="0">
                <a:solidFill>
                  <a:prstClr val="black"/>
                </a:solidFill>
                <a:latin typeface="HGPｺﾞｼｯｸE" pitchFamily="50" charset="-128"/>
                <a:ea typeface="HGPｺﾞｼｯｸE"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金融機関提案型融資の実績</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（大阪府作成）</a:t>
            </a:r>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pPr/>
              <a:t>68</a:t>
            </a:fld>
            <a:endParaRPr kumimoji="1" lang="ja-JP" altLang="en-US"/>
          </a:p>
        </p:txBody>
      </p:sp>
      <p:cxnSp>
        <p:nvCxnSpPr>
          <p:cNvPr id="13" name="直線コネクタ 12"/>
          <p:cNvCxnSpPr/>
          <p:nvPr/>
        </p:nvCxnSpPr>
        <p:spPr>
          <a:xfrm>
            <a:off x="251520" y="404664"/>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4" name="正方形/長方形 13"/>
          <p:cNvSpPr/>
          <p:nvPr/>
        </p:nvSpPr>
        <p:spPr>
          <a:xfrm>
            <a:off x="4681665" y="2064350"/>
            <a:ext cx="4246311" cy="523220"/>
          </a:xfrm>
          <a:prstGeom prst="rect">
            <a:avLst/>
          </a:prstGeom>
        </p:spPr>
        <p:txBody>
          <a:bodyPr wrap="square">
            <a:spAutoFit/>
          </a:bodyPr>
          <a:lstStyle/>
          <a:p>
            <a:pPr marL="177800" indent="-177800"/>
            <a:r>
              <a:rPr lang="ja-JP" altLang="ja-JP" sz="1400" dirty="0" smtClean="0">
                <a:solidFill>
                  <a:prstClr val="black"/>
                </a:solidFill>
                <a:latin typeface="HGPｺﾞｼｯｸE" pitchFamily="50" charset="-128"/>
                <a:ea typeface="HGPｺﾞｼｯｸE" pitchFamily="50" charset="-128"/>
              </a:rPr>
              <a:t>■</a:t>
            </a:r>
            <a:r>
              <a:rPr lang="ja-JP" altLang="en-US" sz="1400" dirty="0">
                <a:solidFill>
                  <a:prstClr val="black"/>
                </a:solidFill>
                <a:latin typeface="HGPｺﾞｼｯｸE" pitchFamily="50" charset="-128"/>
                <a:ea typeface="HGPｺﾞｼｯｸE" pitchFamily="50" charset="-128"/>
              </a:rPr>
              <a:t>事業</a:t>
            </a:r>
            <a:r>
              <a:rPr lang="ja-JP" altLang="en-US" sz="1400" dirty="0" smtClean="0">
                <a:solidFill>
                  <a:prstClr val="black"/>
                </a:solidFill>
                <a:latin typeface="HGPｺﾞｼｯｸE" pitchFamily="50" charset="-128"/>
                <a:ea typeface="HGPｺﾞｼｯｸE" pitchFamily="50" charset="-128"/>
              </a:rPr>
              <a:t>展開状況と売上高の傾向</a:t>
            </a:r>
            <a:endParaRPr lang="en-US" altLang="ja-JP" sz="1400" dirty="0" smtClean="0">
              <a:solidFill>
                <a:prstClr val="black"/>
              </a:solidFill>
              <a:latin typeface="HGPｺﾞｼｯｸE" pitchFamily="50" charset="-128"/>
              <a:ea typeface="HGPｺﾞｼｯｸE" pitchFamily="50" charset="-128"/>
            </a:endParaRPr>
          </a:p>
          <a:p>
            <a:pPr marL="177800" indent="-177800"/>
            <a:r>
              <a:rPr lang="ja-JP" altLang="en-US" sz="1400" dirty="0">
                <a:solidFill>
                  <a:prstClr val="black"/>
                </a:solidFill>
                <a:latin typeface="HGPｺﾞｼｯｸE" pitchFamily="50" charset="-128"/>
                <a:ea typeface="HGPｺﾞｼｯｸE" pitchFamily="50" charset="-128"/>
                <a:cs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新事業に挑戦する企業ほど売り上げが増加傾向にあ</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る。</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p:cNvSpPr/>
          <p:nvPr/>
        </p:nvSpPr>
        <p:spPr>
          <a:xfrm>
            <a:off x="4884155" y="5703655"/>
            <a:ext cx="3747191" cy="461665"/>
          </a:xfrm>
          <a:prstGeom prst="rect">
            <a:avLst/>
          </a:prstGeom>
        </p:spPr>
        <p:txBody>
          <a:bodyPr wrap="square">
            <a:spAutoFit/>
          </a:bodyPr>
          <a:lstStyle/>
          <a:p>
            <a:pPr marL="177800" indent="-177800"/>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　日本政策金融公庫総合研究所「中小企業の新事業展開に関する調査」（</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2013</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7" name="グラフ 16"/>
          <p:cNvGraphicFramePr/>
          <p:nvPr>
            <p:extLst>
              <p:ext uri="{D42A27DB-BD31-4B8C-83A1-F6EECF244321}">
                <p14:modId xmlns:p14="http://schemas.microsoft.com/office/powerpoint/2010/main" val="1462674331"/>
              </p:ext>
            </p:extLst>
          </p:nvPr>
        </p:nvGraphicFramePr>
        <p:xfrm>
          <a:off x="4535996" y="2673218"/>
          <a:ext cx="4608004" cy="29947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968734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35496" y="0"/>
            <a:ext cx="9035162" cy="1556792"/>
          </a:xfrm>
          <a:prstGeom prst="roundRect">
            <a:avLst>
              <a:gd name="adj" fmla="val 6378"/>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a:noAutofit/>
          </a:bodyPr>
          <a:lstStyle/>
          <a:p>
            <a:pPr marL="271463" indent="-271463">
              <a:lnSpc>
                <a:spcPts val="2600"/>
              </a:lnSpc>
              <a:defRPr/>
            </a:pP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創業・ベンチャー支援</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2200"/>
              </a:lnSpc>
              <a:buFont typeface="Meiryo UI" panose="020B0604030504040204" pitchFamily="50" charset="-128"/>
              <a:buChar char="◇"/>
              <a:defRPr/>
            </a:pP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創業者</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の成長に向けた各種取組みを強化しているほか、創業支援環境の整備を図っている。特に、高い技術力やイノベーティブなアイデアで成長を目指す</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ベンチャーや中小企業</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については、大阪全体の経済成長のけん引役となりうることから</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、その</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創業・成長支援に向けて、取組みを強化している。</a:t>
            </a: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2200"/>
              </a:lnSpc>
              <a:buFont typeface="Meiryo UI" panose="020B0604030504040204" pitchFamily="50" charset="-128"/>
              <a:buChar char="◇"/>
              <a:defRPr/>
            </a:pP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73290" y="1577157"/>
            <a:ext cx="3705161" cy="307777"/>
          </a:xfrm>
          <a:prstGeom prst="rect">
            <a:avLst/>
          </a:prstGeom>
        </p:spPr>
        <p:txBody>
          <a:bodyPr wrap="square">
            <a:spAutoFit/>
          </a:bodyPr>
          <a:lstStyle/>
          <a:p>
            <a:pPr marL="177800" indent="-177800"/>
            <a:r>
              <a:rPr lang="ja-JP" altLang="ja-JP" sz="1400" dirty="0" smtClean="0">
                <a:solidFill>
                  <a:prstClr val="black"/>
                </a:solidFill>
                <a:latin typeface="HGPｺﾞｼｯｸE" pitchFamily="50" charset="-128"/>
                <a:ea typeface="HGPｺﾞｼｯｸE" pitchFamily="50" charset="-128"/>
              </a:rPr>
              <a:t>■</a:t>
            </a:r>
            <a:r>
              <a:rPr lang="ja-JP" altLang="en-US" sz="1400" dirty="0" smtClean="0">
                <a:solidFill>
                  <a:prstClr val="black"/>
                </a:solidFill>
                <a:latin typeface="HGPｺﾞｼｯｸE" pitchFamily="50" charset="-128"/>
                <a:ea typeface="HGPｺﾞｼｯｸE" pitchFamily="50" charset="-128"/>
              </a:rPr>
              <a:t>大阪府における支援事業</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3001010101"/>
              </p:ext>
            </p:extLst>
          </p:nvPr>
        </p:nvGraphicFramePr>
        <p:xfrm>
          <a:off x="107504" y="1883371"/>
          <a:ext cx="4455478" cy="4389120"/>
        </p:xfrm>
        <a:graphic>
          <a:graphicData uri="http://schemas.openxmlformats.org/drawingml/2006/table">
            <a:tbl>
              <a:tblPr firstRow="1" firstCol="1" bandRow="1"/>
              <a:tblGrid>
                <a:gridCol w="4455478"/>
              </a:tblGrid>
              <a:tr h="3724671">
                <a:tc>
                  <a:txBody>
                    <a:bodyPr/>
                    <a:lstStyle/>
                    <a:p>
                      <a:pPr algn="l">
                        <a:lnSpc>
                          <a:spcPct val="100000"/>
                        </a:lnSpc>
                        <a:spcAft>
                          <a:spcPts val="0"/>
                        </a:spcAft>
                      </a:pP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大阪起業家スタートアッパー事業</a:t>
                      </a: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algn="l">
                        <a:lnSpc>
                          <a:spcPct val="100000"/>
                        </a:lnSpc>
                        <a:spcAft>
                          <a:spcPts val="0"/>
                        </a:spcAft>
                      </a:pP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・府内の創業支援機関と協働したビジネスプランコンテストによる有望起業家の発掘と、補助金（Ｈ</a:t>
                      </a: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a:t>
                      </a: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事業者予定）、個別創業者支援（金融機関の融資など）を組み合わせ、創業者の成長を支援。</a:t>
                      </a:r>
                      <a:endPar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成長志向創業者支援事業</a:t>
                      </a: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・上場を目指すようなベンチャー企業に対して支援・指導ができる成長加速の仕組み（ベンチャーアクセラレーター）の形成。</a:t>
                      </a:r>
                      <a:endPar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・成功した先輩起業家が後輩起業家を支援する「ベンチャーエコシステム」を大阪に定着させる取組み。</a:t>
                      </a:r>
                      <a:endPar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endPar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新事業創造プラットフォーム事業 </a:t>
                      </a: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algn="l">
                        <a:lnSpc>
                          <a:spcPct val="100000"/>
                        </a:lnSpc>
                        <a:spcAft>
                          <a:spcPts val="0"/>
                        </a:spcAft>
                      </a:pP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・多様な分野の事業者が参画し、ワークショップなどを通じて各事業者が持つ知識・ノウハウ等の強みを融合し、ビジネスプラン化する。</a:t>
                      </a:r>
                      <a:endPar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・Ｈ</a:t>
                      </a: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年度は「健康サービス」及び「集客サービス」をテーマに実施。</a:t>
                      </a:r>
                      <a:endPar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endPar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地域創業支援コーディネーター人材育成事業</a:t>
                      </a: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algn="l">
                        <a:lnSpc>
                          <a:spcPct val="100000"/>
                        </a:lnSpc>
                        <a:spcAft>
                          <a:spcPts val="0"/>
                        </a:spcAft>
                      </a:pP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・各種講座の開催（事業戦略セミナー、クラウド・ファンディングセミナー、女性起業家向けセミナー等）</a:t>
                      </a:r>
                      <a:endPar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endPar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創業支援機関ネットワーク会議の運営</a:t>
                      </a: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等</a:t>
                      </a:r>
                    </a:p>
                    <a:p>
                      <a:pPr algn="l">
                        <a:lnSpc>
                          <a:spcPct val="100000"/>
                        </a:lnSpc>
                        <a:spcAft>
                          <a:spcPts val="0"/>
                        </a:spcAft>
                      </a:pP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・産業競争力強化法に基づく市町村創業支援計画の作成支援、府内創業支援機関のスキルアップ・相互ネットワーク拡大のための会議の運営など府内全体の創業支援力を強化</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r>
            </a:tbl>
          </a:graphicData>
        </a:graphic>
      </p:graphicFrame>
      <p:sp>
        <p:nvSpPr>
          <p:cNvPr id="3" name="スライド番号プレースホルダー 2"/>
          <p:cNvSpPr>
            <a:spLocks noGrp="1"/>
          </p:cNvSpPr>
          <p:nvPr>
            <p:ph type="sldNum" sz="quarter" idx="12"/>
          </p:nvPr>
        </p:nvSpPr>
        <p:spPr>
          <a:xfrm>
            <a:off x="6588224" y="6519544"/>
            <a:ext cx="2133600" cy="365125"/>
          </a:xfrm>
        </p:spPr>
        <p:txBody>
          <a:bodyPr/>
          <a:lstStyle/>
          <a:p>
            <a:fld id="{D2D8002D-B5B0-4BAC-B1F6-782DDCCE6D9C}" type="slidenum">
              <a:rPr kumimoji="1" lang="ja-JP" altLang="en-US" smtClean="0"/>
              <a:pPr/>
              <a:t>69</a:t>
            </a:fld>
            <a:endParaRPr kumimoji="1" lang="ja-JP" altLang="en-US"/>
          </a:p>
        </p:txBody>
      </p:sp>
      <p:sp>
        <p:nvSpPr>
          <p:cNvPr id="9" name="正方形/長方形 8"/>
          <p:cNvSpPr/>
          <p:nvPr/>
        </p:nvSpPr>
        <p:spPr>
          <a:xfrm>
            <a:off x="4499992" y="1654149"/>
            <a:ext cx="3705161" cy="276999"/>
          </a:xfrm>
          <a:prstGeom prst="rect">
            <a:avLst/>
          </a:prstGeom>
        </p:spPr>
        <p:txBody>
          <a:bodyPr wrap="square">
            <a:spAutoFit/>
          </a:bodyPr>
          <a:lstStyle/>
          <a:p>
            <a:pPr marL="177800" indent="-177800"/>
            <a:r>
              <a:rPr lang="en-US" altLang="ja-JP" sz="1200" dirty="0" smtClean="0">
                <a:solidFill>
                  <a:prstClr val="black"/>
                </a:solidFill>
                <a:latin typeface="HGPｺﾞｼｯｸE" pitchFamily="50" charset="-128"/>
                <a:ea typeface="HGPｺﾞｼｯｸE" pitchFamily="50" charset="-128"/>
              </a:rPr>
              <a:t>【</a:t>
            </a:r>
            <a:r>
              <a:rPr lang="ja-JP" altLang="en-US" sz="1200" dirty="0">
                <a:solidFill>
                  <a:prstClr val="black"/>
                </a:solidFill>
                <a:latin typeface="HGPｺﾞｼｯｸE" pitchFamily="50" charset="-128"/>
                <a:ea typeface="HGPｺﾞｼｯｸE" pitchFamily="50" charset="-128"/>
              </a:rPr>
              <a:t>大阪</a:t>
            </a:r>
            <a:r>
              <a:rPr lang="ja-JP" altLang="en-US" sz="1200" dirty="0" smtClean="0">
                <a:solidFill>
                  <a:prstClr val="black"/>
                </a:solidFill>
                <a:latin typeface="HGPｺﾞｼｯｸE" pitchFamily="50" charset="-128"/>
                <a:ea typeface="HGPｺﾞｼｯｸE" pitchFamily="50" charset="-128"/>
              </a:rPr>
              <a:t>起業家スタートアッパー事業</a:t>
            </a:r>
            <a:r>
              <a:rPr lang="en-US" altLang="ja-JP" sz="1200" dirty="0" smtClean="0">
                <a:solidFill>
                  <a:prstClr val="black"/>
                </a:solidFill>
                <a:latin typeface="HGPｺﾞｼｯｸE" pitchFamily="50" charset="-128"/>
                <a:ea typeface="HGPｺﾞｼｯｸE" pitchFamily="50" charset="-128"/>
              </a:rPr>
              <a:t>】</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6056" y="1884934"/>
            <a:ext cx="3744416" cy="2865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02893" y="2580474"/>
            <a:ext cx="1135757" cy="253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正方形/長方形 11"/>
          <p:cNvSpPr/>
          <p:nvPr/>
        </p:nvSpPr>
        <p:spPr>
          <a:xfrm>
            <a:off x="4499992" y="4833534"/>
            <a:ext cx="3705161" cy="276999"/>
          </a:xfrm>
          <a:prstGeom prst="rect">
            <a:avLst/>
          </a:prstGeom>
        </p:spPr>
        <p:txBody>
          <a:bodyPr wrap="square">
            <a:spAutoFit/>
          </a:bodyPr>
          <a:lstStyle/>
          <a:p>
            <a:pPr marL="177800" indent="-177800"/>
            <a:r>
              <a:rPr lang="en-US" altLang="ja-JP" sz="1200" dirty="0" smtClean="0">
                <a:solidFill>
                  <a:prstClr val="black"/>
                </a:solidFill>
                <a:latin typeface="HGPｺﾞｼｯｸE" pitchFamily="50" charset="-128"/>
                <a:ea typeface="HGPｺﾞｼｯｸE" pitchFamily="50" charset="-128"/>
              </a:rPr>
              <a:t>【</a:t>
            </a:r>
            <a:r>
              <a:rPr lang="ja-JP" altLang="en-US" sz="1200" dirty="0">
                <a:solidFill>
                  <a:prstClr val="black"/>
                </a:solidFill>
                <a:latin typeface="HGPｺﾞｼｯｸE" pitchFamily="50" charset="-128"/>
                <a:ea typeface="HGPｺﾞｼｯｸE" pitchFamily="50" charset="-128"/>
              </a:rPr>
              <a:t>成長志向</a:t>
            </a:r>
            <a:r>
              <a:rPr lang="ja-JP" altLang="en-US" sz="1200" dirty="0" smtClean="0">
                <a:solidFill>
                  <a:prstClr val="black"/>
                </a:solidFill>
                <a:latin typeface="HGPｺﾞｼｯｸE" pitchFamily="50" charset="-128"/>
                <a:ea typeface="HGPｺﾞｼｯｸE" pitchFamily="50" charset="-128"/>
              </a:rPr>
              <a:t>創業者支援事業</a:t>
            </a:r>
            <a:r>
              <a:rPr lang="en-US" altLang="ja-JP" sz="1200" dirty="0" smtClean="0">
                <a:solidFill>
                  <a:prstClr val="black"/>
                </a:solidFill>
                <a:latin typeface="HGPｺﾞｼｯｸE" pitchFamily="50" charset="-128"/>
                <a:ea typeface="HGPｺﾞｼｯｸE" pitchFamily="50" charset="-128"/>
              </a:rPr>
              <a:t>】</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8986" y="5110533"/>
            <a:ext cx="4509518" cy="1486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55169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51520" y="188640"/>
            <a:ext cx="5976664" cy="400110"/>
          </a:xfrm>
          <a:prstGeom prst="rect">
            <a:avLst/>
          </a:prstGeom>
          <a:noFill/>
        </p:spPr>
        <p:txBody>
          <a:bodyPr wrap="square" rtlCol="0">
            <a:spAutoFit/>
          </a:bodyPr>
          <a:lstStyle/>
          <a:p>
            <a:r>
              <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経　済　　実質成長率の達成状況　　</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145143" y="764704"/>
            <a:ext cx="8810171" cy="4884800"/>
          </a:xfrm>
          <a:prstGeom prst="rect">
            <a:avLst/>
          </a:prstGeom>
          <a:noFill/>
          <a:ln w="76200" cap="flat" cmpd="thickThin" algn="ctr">
            <a:solidFill>
              <a:sysClr val="windowText" lastClr="000000"/>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altLang="ja-JP"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目標</a:t>
            </a:r>
            <a:r>
              <a:rPr kumimoji="0" lang="en-US" altLang="ja-JP"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0" lang="ja-JP" altLang="en-US" b="0" i="0" u="none" strike="noStrike" kern="1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実質</a:t>
            </a:r>
            <a:r>
              <a:rPr kumimoji="0" lang="ja-JP" altLang="en-US"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成長率　年</a:t>
            </a:r>
            <a:r>
              <a:rPr kumimoji="0" lang="ja-JP" altLang="en-US" b="0" i="0" u="none" strike="noStrike" kern="1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平均</a:t>
            </a:r>
            <a:r>
              <a:rPr kumimoji="0" lang="en-US" altLang="ja-JP" b="0" i="0" u="none" strike="noStrike" kern="1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2</a:t>
            </a:r>
            <a:r>
              <a:rPr kumimoji="0" lang="ja-JP" altLang="en-US" b="0" i="0" u="none" strike="noStrike" kern="1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以上（＊概ね</a:t>
            </a:r>
            <a:r>
              <a:rPr kumimoji="0" lang="en-US"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2020</a:t>
            </a:r>
            <a:r>
              <a:rPr kumimoji="0" lang="ja-JP" altLang="en-US"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年までの</a:t>
            </a:r>
            <a:r>
              <a:rPr kumimoji="0" lang="en-US"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10</a:t>
            </a:r>
            <a:r>
              <a:rPr kumimoji="0" lang="ja-JP" altLang="en-US"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年間を目途）</a:t>
            </a:r>
            <a:endParaRPr kumimoji="0" lang="ja-JP" altLang="en-US" b="0" i="0" u="none" strike="noStrike" kern="100" cap="none" spc="0" normalizeH="0" baseline="0" noProof="0" dirty="0">
              <a:ln>
                <a:noFill/>
              </a:ln>
              <a:solidFill>
                <a:sysClr val="window" lastClr="FFFFFF"/>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altLang="ja-JP" sz="1400" b="0" i="0" u="none" strike="noStrike" kern="1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altLang="ja-JP" b="0" i="0" u="none" strike="noStrike" kern="1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現状</a:t>
            </a:r>
            <a:r>
              <a:rPr kumimoji="0" lang="en-US" altLang="ja-JP"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0" lang="ja-JP" altLang="en-US" b="0" i="0" u="none" strike="noStrike" kern="100" cap="none" spc="0" normalizeH="0" baseline="0" noProof="0" dirty="0">
              <a:ln>
                <a:noFill/>
              </a:ln>
              <a:solidFill>
                <a:sysClr val="window" lastClr="FFFFFF"/>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ja-JP" altLang="en-US" b="0" i="0" u="none" strike="noStrike" kern="1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実質成長率</a:t>
            </a:r>
            <a:endParaRPr kumimoji="0" lang="ja-JP" altLang="en-US" b="0" i="0" u="none" strike="noStrike" kern="100" cap="none" spc="0" normalizeH="0" baseline="0" noProof="0" dirty="0">
              <a:ln>
                <a:noFill/>
              </a:ln>
              <a:solidFill>
                <a:sysClr val="window" lastClr="FFFFFF"/>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altLang="ja-JP"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altLang="ja-JP" b="0" i="0" u="none" strike="noStrike" kern="1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altLang="ja-JP"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altLang="ja-JP"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100" cap="none" spc="0" normalizeH="0" baseline="0" noProof="0" dirty="0">
              <a:ln>
                <a:noFill/>
              </a:ln>
              <a:solidFill>
                <a:sysClr val="window" lastClr="FFFFFF"/>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ja-JP" altLang="en-US" b="0" i="0" u="none" strike="noStrike" kern="1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0" lang="en-US" altLang="ja-JP" b="0" i="0" u="none" strike="noStrike" kern="1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ja-JP" altLang="en-US" b="0" i="0" u="none" strike="noStrike" kern="1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一人</a:t>
            </a:r>
            <a:r>
              <a:rPr kumimoji="0" lang="ja-JP" altLang="en-US" b="0" i="0" u="none" strike="noStrike" kern="1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あたり県民所得</a:t>
            </a:r>
            <a:endParaRPr kumimoji="0" lang="ja-JP" altLang="en-US" b="0" i="0" u="none" strike="noStrike" kern="100" cap="none" spc="0" normalizeH="0" baseline="0" noProof="0" dirty="0">
              <a:ln>
                <a:noFill/>
              </a:ln>
              <a:solidFill>
                <a:sysClr val="window" lastClr="FFFFFF"/>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0" lang="ja-JP" altLang="en-US" b="0" i="0" u="none" strike="noStrike" kern="100" cap="none" spc="0" normalizeH="0" baseline="0" noProof="0" dirty="0">
              <a:ln>
                <a:noFill/>
              </a:ln>
              <a:solidFill>
                <a:sysClr val="window" lastClr="FFFFFF"/>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241934" y="5660522"/>
            <a:ext cx="8794562" cy="276999"/>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（出典</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：大阪府統計課「</a:t>
            </a:r>
            <a:r>
              <a:rPr lang="zh-TW" altLang="en-US" sz="1200" dirty="0" smtClean="0">
                <a:latin typeface="Meiryo UI" panose="020B0604030504040204" pitchFamily="50" charset="-128"/>
                <a:ea typeface="Meiryo UI" panose="020B0604030504040204" pitchFamily="50" charset="-128"/>
                <a:cs typeface="Meiryo UI" panose="020B0604030504040204" pitchFamily="50" charset="-128"/>
              </a:rPr>
              <a:t>大阪府</a:t>
            </a:r>
            <a:r>
              <a:rPr lang="zh-TW" altLang="en-US" sz="1200" dirty="0">
                <a:latin typeface="Meiryo UI" panose="020B0604030504040204" pitchFamily="50" charset="-128"/>
                <a:ea typeface="Meiryo UI" panose="020B0604030504040204" pitchFamily="50" charset="-128"/>
                <a:cs typeface="Meiryo UI" panose="020B0604030504040204" pitchFamily="50" charset="-128"/>
              </a:rPr>
              <a:t>民経済</a:t>
            </a:r>
            <a:r>
              <a:rPr lang="zh-TW" altLang="en-US" sz="1200" dirty="0" smtClean="0">
                <a:latin typeface="Meiryo UI" panose="020B0604030504040204" pitchFamily="50" charset="-128"/>
                <a:ea typeface="Meiryo UI" panose="020B0604030504040204" pitchFamily="50" charset="-128"/>
                <a:cs typeface="Meiryo UI" panose="020B0604030504040204" pitchFamily="50" charset="-128"/>
              </a:rPr>
              <a:t>計算</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、内閣府「国民経済計算」、内閣府「県民経済計算」）</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1" name="表 10"/>
          <p:cNvGraphicFramePr>
            <a:graphicFrameLocks noGrp="1"/>
          </p:cNvGraphicFramePr>
          <p:nvPr>
            <p:extLst>
              <p:ext uri="{D42A27DB-BD31-4B8C-83A1-F6EECF244321}">
                <p14:modId xmlns:p14="http://schemas.microsoft.com/office/powerpoint/2010/main" val="1086843906"/>
              </p:ext>
            </p:extLst>
          </p:nvPr>
        </p:nvGraphicFramePr>
        <p:xfrm>
          <a:off x="487903" y="1916832"/>
          <a:ext cx="7842603" cy="1368153"/>
        </p:xfrm>
        <a:graphic>
          <a:graphicData uri="http://schemas.openxmlformats.org/drawingml/2006/table">
            <a:tbl>
              <a:tblPr firstRow="1" firstCol="1" bandRow="1"/>
              <a:tblGrid>
                <a:gridCol w="2075967"/>
                <a:gridCol w="1441659"/>
                <a:gridCol w="1441659"/>
                <a:gridCol w="1441659"/>
                <a:gridCol w="1441659"/>
              </a:tblGrid>
              <a:tr h="358565">
                <a:tc>
                  <a:txBody>
                    <a:bodyPr/>
                    <a:lstStyle/>
                    <a:p>
                      <a:pPr algn="l">
                        <a:spcAft>
                          <a:spcPts val="0"/>
                        </a:spcAft>
                      </a:pPr>
                      <a:r>
                        <a:rPr lang="en-US"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2010</a:t>
                      </a:r>
                      <a:r>
                        <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H22</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2011</a:t>
                      </a:r>
                      <a:r>
                        <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H23</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2012</a:t>
                      </a:r>
                      <a:r>
                        <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H24</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2013</a:t>
                      </a:r>
                      <a:r>
                        <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H25</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580800">
                <a:tc>
                  <a:txBody>
                    <a:bodyPr/>
                    <a:lstStyle/>
                    <a:p>
                      <a:pPr algn="l">
                        <a:spcAft>
                          <a:spcPts val="0"/>
                        </a:spcAft>
                      </a:pPr>
                      <a:r>
                        <a:rPr lang="en-US" sz="1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実績</a:t>
                      </a:r>
                      <a:r>
                        <a:rPr lang="en-US" sz="1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府実質</a:t>
                      </a:r>
                      <a:r>
                        <a:rPr 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成長率</a:t>
                      </a:r>
                      <a:r>
                        <a:rPr lang="en-US" altLang="ja-JP" sz="1600" kern="100" baseline="300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endParaRPr lang="ja-JP" sz="1600" kern="100" baseline="300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altLang="en-US"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a:t>
                      </a:r>
                      <a:r>
                        <a:rPr lang="ja-JP" altLang="en-US"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altLang="en-US"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a:t>
                      </a:r>
                      <a:r>
                        <a:rPr lang="ja-JP" altLang="en-US"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1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+0.0</a:t>
                      </a:r>
                      <a:r>
                        <a:rPr lang="en-US" altLang="ja-JP" sz="16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+1.2%</a:t>
                      </a:r>
                      <a:endParaRPr lang="ja-JP" sz="1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8788">
                <a:tc>
                  <a:txBody>
                    <a:bodyPr/>
                    <a:lstStyle/>
                    <a:p>
                      <a:pPr algn="l">
                        <a:spcAft>
                          <a:spcPts val="0"/>
                        </a:spcAft>
                      </a:pPr>
                      <a:r>
                        <a:rPr lang="en-US" sz="1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参考</a:t>
                      </a:r>
                      <a:r>
                        <a:rPr lang="en-US" sz="1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国実績</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lang="en-US"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+0</a:t>
                      </a:r>
                      <a:r>
                        <a:rPr lang="en-US"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ja-JP" sz="1600" kern="10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a:t>
                      </a:r>
                      <a:r>
                        <a:rPr lang="ja-JP" altLang="en-US" sz="1600" kern="10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ja-JP" altLang="en-US"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2.1%</a:t>
                      </a:r>
                      <a:endParaRPr lang="ja-JP" sz="1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graphicFrame>
        <p:nvGraphicFramePr>
          <p:cNvPr id="12" name="表 11"/>
          <p:cNvGraphicFramePr>
            <a:graphicFrameLocks noGrp="1"/>
          </p:cNvGraphicFramePr>
          <p:nvPr>
            <p:extLst>
              <p:ext uri="{D42A27DB-BD31-4B8C-83A1-F6EECF244321}">
                <p14:modId xmlns:p14="http://schemas.microsoft.com/office/powerpoint/2010/main" val="699588904"/>
              </p:ext>
            </p:extLst>
          </p:nvPr>
        </p:nvGraphicFramePr>
        <p:xfrm>
          <a:off x="467544" y="3933056"/>
          <a:ext cx="7816596" cy="1456721"/>
        </p:xfrm>
        <a:graphic>
          <a:graphicData uri="http://schemas.openxmlformats.org/drawingml/2006/table">
            <a:tbl>
              <a:tblPr firstRow="1" firstCol="1" bandRow="1"/>
              <a:tblGrid>
                <a:gridCol w="2039637"/>
                <a:gridCol w="1453914"/>
                <a:gridCol w="1441015"/>
                <a:gridCol w="1441015"/>
                <a:gridCol w="1441015"/>
              </a:tblGrid>
              <a:tr h="304593">
                <a:tc>
                  <a:txBody>
                    <a:bodyPr/>
                    <a:lstStyle/>
                    <a:p>
                      <a:pPr algn="l">
                        <a:spcAft>
                          <a:spcPts val="0"/>
                        </a:spcAft>
                      </a:pPr>
                      <a:r>
                        <a:rPr lang="en-US"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2010</a:t>
                      </a:r>
                      <a:r>
                        <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H22</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2011</a:t>
                      </a:r>
                      <a:r>
                        <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H23</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2012</a:t>
                      </a:r>
                      <a:r>
                        <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H24</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2013</a:t>
                      </a:r>
                      <a:r>
                        <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H25</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576064">
                <a:tc>
                  <a:txBody>
                    <a:bodyPr/>
                    <a:lstStyle/>
                    <a:p>
                      <a:pPr algn="l">
                        <a:spcAft>
                          <a:spcPts val="0"/>
                        </a:spcAft>
                      </a:pPr>
                      <a:r>
                        <a:rPr lang="en-US" sz="1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実績</a:t>
                      </a:r>
                      <a:r>
                        <a:rPr lang="en-US" sz="1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府実績</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kumimoji="1" lang="en-US" alt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2,906</a:t>
                      </a:r>
                      <a:r>
                        <a:rPr kumimoji="1" lang="ja-JP" altLang="en-US"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千円</a:t>
                      </a:r>
                      <a:endParaRPr kumimoji="1" lang="en-US" alt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algn="ctr" defTabSz="914400" rtl="0" eaLnBrk="1" latinLnBrk="0" hangingPunct="1">
                        <a:spcAft>
                          <a:spcPts val="0"/>
                        </a:spcAft>
                      </a:pPr>
                      <a:r>
                        <a:rPr kumimoji="1" lang="ja-JP" altLang="en-US"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+0.3</a:t>
                      </a:r>
                      <a:r>
                        <a:rPr kumimoji="1" lang="ja-JP" altLang="en-US"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1" lang="ja-JP" sz="1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2,959</a:t>
                      </a:r>
                      <a:r>
                        <a:rPr lang="ja-JP" altLang="en-US"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千円</a:t>
                      </a:r>
                      <a:endParaRPr lang="en-US" alt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ja-JP" altLang="en-US"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+1.8</a:t>
                      </a:r>
                      <a:r>
                        <a:rPr lang="ja-JP" altLang="en-US"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2,939</a:t>
                      </a:r>
                      <a:r>
                        <a:rPr lang="ja-JP" altLang="en-US"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千円</a:t>
                      </a:r>
                      <a:endParaRPr lang="en-US" alt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en-US" alt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0.7%)</a:t>
                      </a:r>
                      <a:endParaRPr lang="ja-JP" sz="1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6064">
                <a:tc>
                  <a:txBody>
                    <a:bodyPr/>
                    <a:lstStyle/>
                    <a:p>
                      <a:pPr algn="l">
                        <a:spcAft>
                          <a:spcPts val="0"/>
                        </a:spcAft>
                      </a:pPr>
                      <a:r>
                        <a:rPr lang="en-US" sz="1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参考</a:t>
                      </a:r>
                      <a:r>
                        <a:rPr lang="en-US"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全県計</a:t>
                      </a:r>
                      <a:endParaRPr lang="ja-JP" sz="1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2,918</a:t>
                      </a:r>
                      <a:r>
                        <a:rPr lang="ja-JP" alt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千円</a:t>
                      </a:r>
                    </a:p>
                    <a:p>
                      <a:pPr algn="ctr">
                        <a:spcAft>
                          <a:spcPts val="0"/>
                        </a:spcAft>
                      </a:pPr>
                      <a:r>
                        <a:rPr lang="ja-JP" alt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2.3</a:t>
                      </a:r>
                      <a:r>
                        <a:rPr lang="ja-JP" alt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2,954</a:t>
                      </a:r>
                      <a:r>
                        <a:rPr lang="ja-JP" alt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千円</a:t>
                      </a:r>
                    </a:p>
                    <a:p>
                      <a:pPr algn="ctr">
                        <a:spcAft>
                          <a:spcPts val="0"/>
                        </a:spcAft>
                      </a:pPr>
                      <a:r>
                        <a:rPr lang="ja-JP" alt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+1.2</a:t>
                      </a:r>
                      <a:r>
                        <a:rPr lang="ja-JP" alt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2,972</a:t>
                      </a:r>
                      <a:r>
                        <a:rPr lang="ja-JP" altLang="en-US"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千円（</a:t>
                      </a:r>
                      <a:r>
                        <a:rPr lang="en-US" alt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+0.6</a:t>
                      </a:r>
                      <a:r>
                        <a:rPr lang="ja-JP" altLang="en-US"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cxnSp>
        <p:nvCxnSpPr>
          <p:cNvPr id="14" name="直線コネクタ 13"/>
          <p:cNvCxnSpPr/>
          <p:nvPr/>
        </p:nvCxnSpPr>
        <p:spPr>
          <a:xfrm>
            <a:off x="272478" y="650305"/>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pPr/>
              <a:t>7</a:t>
            </a:fld>
            <a:endParaRPr kumimoji="1" lang="ja-JP" altLang="en-US"/>
          </a:p>
        </p:txBody>
      </p:sp>
    </p:spTree>
    <p:extLst>
      <p:ext uri="{BB962C8B-B14F-4D97-AF65-F5344CB8AC3E}">
        <p14:creationId xmlns:p14="http://schemas.microsoft.com/office/powerpoint/2010/main" val="315100019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253414" y="260648"/>
            <a:ext cx="8629753" cy="950119"/>
          </a:xfrm>
          <a:prstGeom prst="roundRect">
            <a:avLst>
              <a:gd name="adj" fmla="val 500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271463" indent="-271463" algn="just"/>
            <a:r>
              <a:rPr lang="en-US" altLang="ja-JP"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挑戦する企業（創業・ベンチャー等）への支援</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における新たな潮流</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71463" indent="-271463" algn="just"/>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資金調達の多様化：クラウド・ファンディング</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、新ファンド（大阪市等出資）など</a:t>
            </a: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社会課題解決型ビジネスの隆盛：社会的起業、ソーシャルビジネス支援の必要性</a:t>
            </a: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179512" y="1339610"/>
            <a:ext cx="4685612" cy="338554"/>
          </a:xfrm>
          <a:prstGeom prst="rect">
            <a:avLst/>
          </a:prstGeom>
          <a:noFill/>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■大阪府におけるクラウド・ファンディング活用事例</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2214658348"/>
              </p:ext>
            </p:extLst>
          </p:nvPr>
        </p:nvGraphicFramePr>
        <p:xfrm>
          <a:off x="299661" y="1634317"/>
          <a:ext cx="7658001" cy="1919528"/>
        </p:xfrm>
        <a:graphic>
          <a:graphicData uri="http://schemas.openxmlformats.org/drawingml/2006/table">
            <a:tbl>
              <a:tblPr firstRow="1" bandRow="1">
                <a:tableStyleId>{5C22544A-7EE6-4342-B048-85BDC9FD1C3A}</a:tableStyleId>
              </a:tblPr>
              <a:tblGrid>
                <a:gridCol w="4825463"/>
                <a:gridCol w="1005306"/>
                <a:gridCol w="1107151"/>
                <a:gridCol w="720081"/>
              </a:tblGrid>
              <a:tr h="235089">
                <a:tc>
                  <a:txBody>
                    <a:bodyPr/>
                    <a:lstStyle/>
                    <a:p>
                      <a:pPr algn="ctr"/>
                      <a:r>
                        <a:rPr kumimoji="1" lang="ja-JP" altLang="en-US" sz="1200" dirty="0" smtClean="0"/>
                        <a:t>プロジェクト内容</a:t>
                      </a:r>
                      <a:endParaRPr kumimoji="1" lang="ja-JP" altLang="en-US" sz="1200" dirty="0"/>
                    </a:p>
                  </a:txBody>
                  <a:tcPr marL="91438" marR="91438" marT="45724" marB="45724" anchor="ctr">
                    <a:lnR w="12700" cap="flat" cmpd="sng" algn="ctr">
                      <a:solidFill>
                        <a:schemeClr val="bg1"/>
                      </a:solidFill>
                      <a:prstDash val="solid"/>
                      <a:round/>
                      <a:headEnd type="none" w="med" len="med"/>
                      <a:tailEnd type="none" w="med" len="med"/>
                    </a:lnR>
                  </a:tcPr>
                </a:tc>
                <a:tc>
                  <a:txBody>
                    <a:bodyPr/>
                    <a:lstStyle/>
                    <a:p>
                      <a:pPr algn="ctr"/>
                      <a:r>
                        <a:rPr kumimoji="1" lang="ja-JP" altLang="en-US" sz="1200" dirty="0" smtClean="0"/>
                        <a:t>市町村</a:t>
                      </a:r>
                      <a:endParaRPr kumimoji="1" lang="ja-JP" altLang="en-US" sz="1200" dirty="0"/>
                    </a:p>
                  </a:txBody>
                  <a:tcPr marL="91438" marR="91438" marT="45724" marB="45724" anchor="ctr">
                    <a:lnL w="12700" cap="flat" cmpd="sng" algn="ctr">
                      <a:solidFill>
                        <a:schemeClr val="bg1"/>
                      </a:solidFill>
                      <a:prstDash val="solid"/>
                      <a:round/>
                      <a:headEnd type="none" w="med" len="med"/>
                      <a:tailEnd type="none" w="med" len="med"/>
                    </a:lnL>
                  </a:tcPr>
                </a:tc>
                <a:tc gridSpan="2">
                  <a:txBody>
                    <a:bodyPr/>
                    <a:lstStyle/>
                    <a:p>
                      <a:pPr algn="ctr"/>
                      <a:r>
                        <a:rPr kumimoji="1" lang="ja-JP" altLang="en-US" sz="1200" dirty="0" smtClean="0"/>
                        <a:t>調達金額（万円）</a:t>
                      </a:r>
                      <a:endParaRPr kumimoji="1" lang="ja-JP" altLang="en-US" sz="1200" dirty="0"/>
                    </a:p>
                  </a:txBody>
                  <a:tcPr marL="91438" marR="91438" marT="45724" marB="45724" anchor="ctr"/>
                </a:tc>
                <a:tc hMerge="1">
                  <a:txBody>
                    <a:bodyPr/>
                    <a:lstStyle/>
                    <a:p>
                      <a:endParaRPr kumimoji="1" lang="ja-JP" altLang="en-US"/>
                    </a:p>
                  </a:txBody>
                  <a:tcPr/>
                </a:tc>
              </a:tr>
              <a:tr h="23497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「とろ鯖」料理２号店の開設費用</a:t>
                      </a:r>
                    </a:p>
                  </a:txBody>
                  <a:tcPr marL="91460" marR="91460" marT="45660" marB="45660"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大阪市</a:t>
                      </a:r>
                    </a:p>
                  </a:txBody>
                  <a:tcPr marL="91460" marR="91460" marT="45660" marB="45660"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a:txBody>
                    <a:bodyPr/>
                    <a:lstStyle/>
                    <a:p>
                      <a:pPr marL="0" algn="r" defTabSz="914400" rtl="0" eaLnBrk="1" latinLnBrk="0" hangingPunct="1"/>
                      <a:r>
                        <a:rPr kumimoji="1" lang="en-US" altLang="ja-JP" sz="1200" kern="1200" dirty="0" smtClean="0">
                          <a:solidFill>
                            <a:schemeClr val="tx1"/>
                          </a:solidFill>
                          <a:latin typeface="Meiryo UI" panose="020B0604030504040204" pitchFamily="50" charset="-128"/>
                          <a:ea typeface="Meiryo UI" panose="020B0604030504040204" pitchFamily="50" charset="-128"/>
                          <a:cs typeface="+mn-cs"/>
                        </a:rPr>
                        <a:t>702</a:t>
                      </a:r>
                    </a:p>
                  </a:txBody>
                  <a:tcPr marL="91460" marR="91460" marT="45660" marB="45660"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marL="0" algn="l" defTabSz="914400" rtl="0" eaLnBrk="1" latinLnBrk="0" hangingPunct="1"/>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投資型</a:t>
                      </a:r>
                      <a:endParaRPr kumimoji="1" lang="ja-JP" altLang="en-US" sz="1200" kern="1200" dirty="0">
                        <a:solidFill>
                          <a:schemeClr val="tx1"/>
                        </a:solidFill>
                        <a:latin typeface="Meiryo UI" panose="020B0604030504040204" pitchFamily="50" charset="-128"/>
                        <a:ea typeface="Meiryo UI" panose="020B0604030504040204" pitchFamily="50" charset="-128"/>
                        <a:cs typeface="+mn-cs"/>
                      </a:endParaRPr>
                    </a:p>
                  </a:txBody>
                  <a:tcPr marL="91460" marR="91460" marT="45660" marB="4566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3497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老舗鉛筆削り器メーカーが新商品の金型を作成</a:t>
                      </a:r>
                    </a:p>
                  </a:txBody>
                  <a:tcPr marL="91460" marR="91460" marT="45660" marB="4566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松原市</a:t>
                      </a:r>
                    </a:p>
                  </a:txBody>
                  <a:tcPr marL="91460" marR="91460" marT="45660" marB="4566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r" defTabSz="914400" rtl="0" eaLnBrk="1" latinLnBrk="0" hangingPunct="1"/>
                      <a:r>
                        <a:rPr kumimoji="1" lang="en-US" altLang="ja-JP" sz="1200" kern="1200" dirty="0" smtClean="0">
                          <a:solidFill>
                            <a:schemeClr val="tx1"/>
                          </a:solidFill>
                          <a:latin typeface="Meiryo UI" panose="020B0604030504040204" pitchFamily="50" charset="-128"/>
                          <a:ea typeface="Meiryo UI" panose="020B0604030504040204" pitchFamily="50" charset="-128"/>
                          <a:cs typeface="+mn-cs"/>
                        </a:rPr>
                        <a:t>501</a:t>
                      </a:r>
                      <a:endParaRPr kumimoji="1" lang="ja-JP" altLang="en-US" sz="1200" kern="1200" dirty="0">
                        <a:solidFill>
                          <a:schemeClr val="tx1"/>
                        </a:solidFill>
                        <a:latin typeface="Meiryo UI" panose="020B0604030504040204" pitchFamily="50" charset="-128"/>
                        <a:ea typeface="Meiryo UI" panose="020B0604030504040204" pitchFamily="50" charset="-128"/>
                        <a:cs typeface="+mn-cs"/>
                      </a:endParaRPr>
                    </a:p>
                  </a:txBody>
                  <a:tcPr marL="91460" marR="91460" marT="45660" marB="4566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l" defTabSz="914400" rtl="0" eaLnBrk="1" latinLnBrk="0" hangingPunct="1"/>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投資型</a:t>
                      </a:r>
                      <a:endParaRPr kumimoji="1" lang="ja-JP" altLang="en-US" sz="1200" kern="1200" dirty="0">
                        <a:solidFill>
                          <a:schemeClr val="tx1"/>
                        </a:solidFill>
                        <a:latin typeface="Meiryo UI" panose="020B0604030504040204" pitchFamily="50" charset="-128"/>
                        <a:ea typeface="Meiryo UI" panose="020B0604030504040204" pitchFamily="50" charset="-128"/>
                        <a:cs typeface="+mn-cs"/>
                      </a:endParaRPr>
                    </a:p>
                  </a:txBody>
                  <a:tcPr marL="91460" marR="91460" marT="45660" marB="4566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3497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地元産の大豆を使った納豆など食品の製造販売</a:t>
                      </a:r>
                    </a:p>
                  </a:txBody>
                  <a:tcPr marL="91460" marR="91460" marT="45660" marB="4566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豊能町</a:t>
                      </a:r>
                    </a:p>
                  </a:txBody>
                  <a:tcPr marL="91460" marR="91460" marT="45660" marB="4566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r" defTabSz="914400" rtl="0" eaLnBrk="1" latinLnBrk="0" hangingPunct="1"/>
                      <a:r>
                        <a:rPr kumimoji="1" lang="en-US" altLang="ja-JP" sz="1200" kern="1200" dirty="0" smtClean="0">
                          <a:solidFill>
                            <a:schemeClr val="tx1"/>
                          </a:solidFill>
                          <a:latin typeface="Meiryo UI" panose="020B0604030504040204" pitchFamily="50" charset="-128"/>
                          <a:ea typeface="Meiryo UI" panose="020B0604030504040204" pitchFamily="50" charset="-128"/>
                          <a:cs typeface="+mn-cs"/>
                        </a:rPr>
                        <a:t>420</a:t>
                      </a:r>
                      <a:endParaRPr kumimoji="1" lang="ja-JP" altLang="en-US" sz="1200" kern="1200" dirty="0">
                        <a:solidFill>
                          <a:schemeClr val="tx1"/>
                        </a:solidFill>
                        <a:latin typeface="Meiryo UI" panose="020B0604030504040204" pitchFamily="50" charset="-128"/>
                        <a:ea typeface="Meiryo UI" panose="020B0604030504040204" pitchFamily="50" charset="-128"/>
                        <a:cs typeface="+mn-cs"/>
                      </a:endParaRPr>
                    </a:p>
                  </a:txBody>
                  <a:tcPr marL="91460" marR="91460" marT="45660" marB="4566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l" defTabSz="914400" rtl="0" eaLnBrk="1" latinLnBrk="0" hangingPunct="1"/>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投資型</a:t>
                      </a:r>
                      <a:endParaRPr kumimoji="1" lang="en-US" altLang="ja-JP" sz="1200" kern="1200" dirty="0" smtClean="0">
                        <a:solidFill>
                          <a:schemeClr val="tx1"/>
                        </a:solidFill>
                        <a:latin typeface="Meiryo UI" panose="020B0604030504040204" pitchFamily="50" charset="-128"/>
                        <a:ea typeface="Meiryo UI" panose="020B0604030504040204" pitchFamily="50" charset="-128"/>
                        <a:cs typeface="+mn-cs"/>
                      </a:endParaRPr>
                    </a:p>
                  </a:txBody>
                  <a:tcPr marL="91460" marR="91460" marT="45660" marB="4566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3497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逝去後に知人へメッセージを送るサービスの立上げ</a:t>
                      </a:r>
                    </a:p>
                  </a:txBody>
                  <a:tcPr marL="91460" marR="91460" marT="45660" marB="4566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大阪市</a:t>
                      </a:r>
                      <a:endParaRPr kumimoji="1" lang="en-US" altLang="ja-JP" sz="1200" kern="1200" dirty="0" smtClean="0">
                        <a:solidFill>
                          <a:schemeClr val="tx1"/>
                        </a:solidFill>
                        <a:latin typeface="Meiryo UI" panose="020B0604030504040204" pitchFamily="50" charset="-128"/>
                        <a:ea typeface="Meiryo UI" panose="020B0604030504040204" pitchFamily="50" charset="-128"/>
                        <a:cs typeface="+mn-cs"/>
                      </a:endParaRPr>
                    </a:p>
                  </a:txBody>
                  <a:tcPr marL="91460" marR="91460" marT="45660" marB="4566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r" defTabSz="914400" rtl="0" eaLnBrk="1" latinLnBrk="0" hangingPunct="1"/>
                      <a:r>
                        <a:rPr kumimoji="1" lang="en-US" altLang="ja-JP" sz="1200" kern="1200" dirty="0" smtClean="0">
                          <a:solidFill>
                            <a:schemeClr val="tx1"/>
                          </a:solidFill>
                          <a:latin typeface="Meiryo UI" panose="020B0604030504040204" pitchFamily="50" charset="-128"/>
                          <a:ea typeface="Meiryo UI" panose="020B0604030504040204" pitchFamily="50" charset="-128"/>
                          <a:cs typeface="+mn-cs"/>
                        </a:rPr>
                        <a:t>61</a:t>
                      </a:r>
                      <a:endParaRPr kumimoji="1" lang="ja-JP" altLang="en-US" sz="1200" kern="1200" dirty="0">
                        <a:solidFill>
                          <a:schemeClr val="tx1"/>
                        </a:solidFill>
                        <a:latin typeface="Meiryo UI" panose="020B0604030504040204" pitchFamily="50" charset="-128"/>
                        <a:ea typeface="Meiryo UI" panose="020B0604030504040204" pitchFamily="50" charset="-128"/>
                        <a:cs typeface="+mn-cs"/>
                      </a:endParaRPr>
                    </a:p>
                  </a:txBody>
                  <a:tcPr marL="91460" marR="91460" marT="45660" marB="4566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l" defTabSz="914400" rtl="0" eaLnBrk="1" latinLnBrk="0" hangingPunct="1"/>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購入型</a:t>
                      </a:r>
                      <a:endParaRPr kumimoji="1" lang="ja-JP" altLang="en-US" sz="1200" kern="1200" dirty="0">
                        <a:solidFill>
                          <a:schemeClr val="tx1"/>
                        </a:solidFill>
                        <a:latin typeface="Meiryo UI" panose="020B0604030504040204" pitchFamily="50" charset="-128"/>
                        <a:ea typeface="Meiryo UI" panose="020B0604030504040204" pitchFamily="50" charset="-128"/>
                        <a:cs typeface="+mn-cs"/>
                      </a:endParaRPr>
                    </a:p>
                  </a:txBody>
                  <a:tcPr marL="91460" marR="91460" marT="45660" marB="4566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3497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梅の種を活用した手漉き紙製品の開発製造販売</a:t>
                      </a:r>
                    </a:p>
                  </a:txBody>
                  <a:tcPr marL="91460" marR="91460" marT="45660" marB="4566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泉南市</a:t>
                      </a:r>
                    </a:p>
                  </a:txBody>
                  <a:tcPr marL="91460" marR="91460" marT="45660" marB="4566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r" defTabSz="914400" rtl="0" eaLnBrk="1" latinLnBrk="0" hangingPunct="1"/>
                      <a:r>
                        <a:rPr kumimoji="1" lang="en-US" altLang="ja-JP" sz="1200" kern="1200" dirty="0" smtClean="0">
                          <a:solidFill>
                            <a:schemeClr val="tx1"/>
                          </a:solidFill>
                          <a:latin typeface="Meiryo UI" panose="020B0604030504040204" pitchFamily="50" charset="-128"/>
                          <a:ea typeface="Meiryo UI" panose="020B0604030504040204" pitchFamily="50" charset="-128"/>
                          <a:cs typeface="+mn-cs"/>
                        </a:rPr>
                        <a:t>315</a:t>
                      </a:r>
                      <a:endParaRPr kumimoji="1" lang="ja-JP" altLang="en-US" sz="1200" kern="1200" dirty="0">
                        <a:solidFill>
                          <a:schemeClr val="tx1"/>
                        </a:solidFill>
                        <a:latin typeface="Meiryo UI" panose="020B0604030504040204" pitchFamily="50" charset="-128"/>
                        <a:ea typeface="Meiryo UI" panose="020B0604030504040204" pitchFamily="50" charset="-128"/>
                        <a:cs typeface="+mn-cs"/>
                      </a:endParaRPr>
                    </a:p>
                  </a:txBody>
                  <a:tcPr marL="91460" marR="91460" marT="45660" marB="4566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l" defTabSz="914400" rtl="0" eaLnBrk="1" latinLnBrk="0" hangingPunct="1"/>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投資型</a:t>
                      </a:r>
                      <a:endParaRPr kumimoji="1" lang="en-US" altLang="ja-JP" sz="1200" kern="1200" dirty="0" smtClean="0">
                        <a:solidFill>
                          <a:schemeClr val="tx1"/>
                        </a:solidFill>
                        <a:latin typeface="Meiryo UI" panose="020B0604030504040204" pitchFamily="50" charset="-128"/>
                        <a:ea typeface="Meiryo UI" panose="020B0604030504040204" pitchFamily="50" charset="-128"/>
                        <a:cs typeface="+mn-cs"/>
                      </a:endParaRPr>
                    </a:p>
                  </a:txBody>
                  <a:tcPr marL="91460" marR="91460" marT="45660" marB="4566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283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金属プレス加工工場が子供向け体験施設を整備</a:t>
                      </a:r>
                    </a:p>
                  </a:txBody>
                  <a:tcPr marL="91460" marR="91460" marT="45660" marB="4566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東大阪市</a:t>
                      </a:r>
                    </a:p>
                  </a:txBody>
                  <a:tcPr marL="91460" marR="91460" marT="45660" marB="4566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r" defTabSz="914400" rtl="0" eaLnBrk="1" latinLnBrk="0" hangingPunct="1"/>
                      <a:r>
                        <a:rPr kumimoji="1" lang="en-US" altLang="ja-JP" sz="1200" kern="1200" dirty="0" smtClean="0">
                          <a:solidFill>
                            <a:schemeClr val="tx1"/>
                          </a:solidFill>
                          <a:latin typeface="Meiryo UI" panose="020B0604030504040204" pitchFamily="50" charset="-128"/>
                          <a:ea typeface="Meiryo UI" panose="020B0604030504040204" pitchFamily="50" charset="-128"/>
                          <a:cs typeface="+mn-cs"/>
                        </a:rPr>
                        <a:t>67</a:t>
                      </a:r>
                      <a:r>
                        <a:rPr kumimoji="1" lang="ja-JP" altLang="en-US" sz="1000" kern="1200" dirty="0" smtClean="0">
                          <a:solidFill>
                            <a:schemeClr val="tx1"/>
                          </a:solidFill>
                          <a:latin typeface="Meiryo UI" panose="020B0604030504040204" pitchFamily="50" charset="-128"/>
                          <a:ea typeface="Meiryo UI" panose="020B0604030504040204" pitchFamily="50" charset="-128"/>
                          <a:cs typeface="+mn-cs"/>
                        </a:rPr>
                        <a:t>（募集中）</a:t>
                      </a:r>
                      <a:endParaRPr kumimoji="1" lang="ja-JP" altLang="en-US" sz="1000" kern="1200" dirty="0">
                        <a:solidFill>
                          <a:schemeClr val="tx1"/>
                        </a:solidFill>
                        <a:latin typeface="Meiryo UI" panose="020B0604030504040204" pitchFamily="50" charset="-128"/>
                        <a:ea typeface="Meiryo UI" panose="020B0604030504040204" pitchFamily="50" charset="-128"/>
                        <a:cs typeface="+mn-cs"/>
                      </a:endParaRPr>
                    </a:p>
                  </a:txBody>
                  <a:tcPr marL="91460" marR="91460" marT="45660" marB="4566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l" defTabSz="914400" rtl="0" eaLnBrk="1" latinLnBrk="0" hangingPunct="1"/>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購入型</a:t>
                      </a:r>
                      <a:endParaRPr kumimoji="1" lang="ja-JP" altLang="en-US" sz="1200" kern="1200" dirty="0">
                        <a:solidFill>
                          <a:schemeClr val="tx1"/>
                        </a:solidFill>
                        <a:latin typeface="Meiryo UI" panose="020B0604030504040204" pitchFamily="50" charset="-128"/>
                        <a:ea typeface="Meiryo UI" panose="020B0604030504040204" pitchFamily="50" charset="-128"/>
                        <a:cs typeface="+mn-cs"/>
                      </a:endParaRPr>
                    </a:p>
                  </a:txBody>
                  <a:tcPr marL="91460" marR="91460" marT="45660" marB="4566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bl>
          </a:graphicData>
        </a:graphic>
      </p:graphicFrame>
      <p:sp>
        <p:nvSpPr>
          <p:cNvPr id="8" name="テキスト ボックス 7"/>
          <p:cNvSpPr txBox="1"/>
          <p:nvPr/>
        </p:nvSpPr>
        <p:spPr>
          <a:xfrm>
            <a:off x="273296" y="3584049"/>
            <a:ext cx="8495050" cy="276999"/>
          </a:xfrm>
          <a:prstGeom prst="rect">
            <a:avLst/>
          </a:prstGeom>
          <a:noFill/>
        </p:spPr>
        <p:txBody>
          <a:bodyPr wrap="square" rtlCol="0">
            <a:spAutoFit/>
          </a:bodyPr>
          <a:lstStyle/>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（大阪府クラウド</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・ファンディング活用サポート</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事業</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(H26.3</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H27.2)</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の結果、クラウド・ファンディングに掲載されたプロジェクトより抜粋）</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角丸四角形 8"/>
          <p:cNvSpPr/>
          <p:nvPr/>
        </p:nvSpPr>
        <p:spPr>
          <a:xfrm>
            <a:off x="344321" y="5013176"/>
            <a:ext cx="8424936" cy="1584176"/>
          </a:xfrm>
          <a:prstGeom prst="roundRect">
            <a:avLst/>
          </a:prstGeom>
          <a:solidFill>
            <a:srgbClr val="FFFD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金融機関とのネットワーク強化、オープンイノベーションによる産学連携、支援機関相互の連携などを通じて、引き続き、創業、新事業展開、海外展開などに挑戦する中小企業に対して、</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資金</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経営・技術面</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から</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支援していくことが重要</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また</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、イノベーション</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の創出を資金面から支える</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グローバルイノベーションファンドや社会的課題解決型のビジネスなど</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、新たな枠組への柔軟な</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対応も求められる</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10" name="正方形/長方形 14"/>
          <p:cNvSpPr>
            <a:spLocks noChangeArrowheads="1"/>
          </p:cNvSpPr>
          <p:nvPr/>
        </p:nvSpPr>
        <p:spPr bwMode="auto">
          <a:xfrm>
            <a:off x="179512" y="3933056"/>
            <a:ext cx="4388778" cy="338554"/>
          </a:xfrm>
          <a:prstGeom prst="rect">
            <a:avLst/>
          </a:prstGeom>
          <a:noFill/>
          <a:ln w="9525">
            <a:noFill/>
            <a:miter lim="800000"/>
            <a:headEnd/>
            <a:tailEnd/>
          </a:ln>
        </p:spPr>
        <p:txBody>
          <a:bodyPr wrap="square">
            <a:spAutoFit/>
          </a:bodyPr>
          <a:lstStyle/>
          <a:p>
            <a:pPr marL="177800" indent="-177800"/>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グローバルイノベーションファンドの概要</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382282" y="4251997"/>
            <a:ext cx="3816424" cy="646331"/>
          </a:xfrm>
          <a:prstGeom prst="rect">
            <a:avLst/>
          </a:prstGeom>
          <a:noFill/>
        </p:spPr>
        <p:txBody>
          <a:bodyPr wrap="square" rtlCol="0">
            <a:spAutoFit/>
          </a:bodyPr>
          <a:lstStyle/>
          <a:p>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名称</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ハック大阪投資事業有限責任組合</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組成</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平成</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27</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総額</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48</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億円（一次募集段階）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pPr/>
              <a:t>70</a:t>
            </a:fld>
            <a:endParaRPr kumimoji="1" lang="ja-JP" altLang="en-US"/>
          </a:p>
        </p:txBody>
      </p:sp>
    </p:spTree>
    <p:extLst>
      <p:ext uri="{BB962C8B-B14F-4D97-AF65-F5344CB8AC3E}">
        <p14:creationId xmlns:p14="http://schemas.microsoft.com/office/powerpoint/2010/main" val="348575188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5"/>
          <p:cNvSpPr>
            <a:spLocks noChangeArrowheads="1"/>
          </p:cNvSpPr>
          <p:nvPr/>
        </p:nvSpPr>
        <p:spPr bwMode="auto">
          <a:xfrm>
            <a:off x="0" y="-27383"/>
            <a:ext cx="9144000" cy="432048"/>
          </a:xfrm>
          <a:prstGeom prst="rect">
            <a:avLst/>
          </a:prstGeom>
          <a:solidFill>
            <a:schemeClr val="tx2">
              <a:lumMod val="20000"/>
              <a:lumOff val="80000"/>
            </a:schemeClr>
          </a:solidFill>
          <a:ln w="9525">
            <a:noFill/>
            <a:miter lim="800000"/>
            <a:headEnd/>
            <a:tailEnd/>
          </a:ln>
          <a:effectLst/>
        </p:spPr>
        <p:txBody>
          <a:bodyPr wrap="none" anchor="ctr"/>
          <a:lstStyle>
            <a:defPPr>
              <a:defRPr lang="zh-CN"/>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kumimoji="1"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defTabSz="912813">
              <a:buClr>
                <a:srgbClr val="000000"/>
              </a:buClr>
              <a:buSzPct val="100000"/>
              <a:defRPr/>
            </a:pPr>
            <a:r>
              <a:rPr kumimoji="0" lang="ja-JP" altLang="en-US" sz="2400" b="1" dirty="0">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2400" dirty="0">
                <a:latin typeface="Meiryo UI" panose="020B0604030504040204" pitchFamily="50" charset="-128"/>
                <a:ea typeface="Meiryo UI" panose="020B0604030504040204" pitchFamily="50" charset="-128"/>
                <a:cs typeface="Meiryo UI" panose="020B0604030504040204" pitchFamily="50" charset="-128"/>
              </a:rPr>
              <a:t>４．アジア活力の取り込み強化・物流人流インフラの</a:t>
            </a:r>
            <a:r>
              <a:rPr kumimoji="0" lang="ja-JP" altLang="en-US" sz="2400" dirty="0" smtClean="0">
                <a:latin typeface="Meiryo UI" panose="020B0604030504040204" pitchFamily="50" charset="-128"/>
                <a:ea typeface="Meiryo UI" panose="020B0604030504040204" pitchFamily="50" charset="-128"/>
                <a:cs typeface="Meiryo UI" panose="020B0604030504040204" pitchFamily="50" charset="-128"/>
              </a:rPr>
              <a:t>活用</a:t>
            </a:r>
            <a:endParaRPr kumimoji="0"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617417905"/>
              </p:ext>
            </p:extLst>
          </p:nvPr>
        </p:nvGraphicFramePr>
        <p:xfrm>
          <a:off x="251520" y="1628800"/>
          <a:ext cx="8490411" cy="4104456"/>
        </p:xfrm>
        <a:graphic>
          <a:graphicData uri="http://schemas.openxmlformats.org/drawingml/2006/table">
            <a:tbl>
              <a:tblPr firstRow="1" bandRow="1">
                <a:tableStyleId>{5940675A-B579-460E-94D1-54222C63F5DA}</a:tableStyleId>
              </a:tblPr>
              <a:tblGrid>
                <a:gridCol w="288032"/>
                <a:gridCol w="1008112"/>
                <a:gridCol w="1224136"/>
                <a:gridCol w="1224136"/>
                <a:gridCol w="1224136"/>
                <a:gridCol w="1224136"/>
                <a:gridCol w="1224136"/>
                <a:gridCol w="1073587"/>
              </a:tblGrid>
              <a:tr h="677722">
                <a:tc gridSpan="2">
                  <a:txBody>
                    <a:bodyPr/>
                    <a:lstStyle/>
                    <a:p>
                      <a:pPr algn="ctr"/>
                      <a:r>
                        <a:rPr kumimoji="1" lang="ja-JP" altLang="en-US" sz="16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指標</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hMerge="1">
                  <a:txBody>
                    <a:bodyPr/>
                    <a:lstStyle/>
                    <a:p>
                      <a:endParaRPr kumimoji="1" lang="ja-JP" altLang="en-US"/>
                    </a:p>
                  </a:txBody>
                  <a:tcPr/>
                </a:tc>
                <a:tc>
                  <a:txBody>
                    <a:bodyPr/>
                    <a:lstStyle/>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2010</a:t>
                      </a:r>
                    </a:p>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H22</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2011</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p>
                  </a:txBody>
                  <a:tcPr anchor="ctr">
                    <a:solidFill>
                      <a:schemeClr val="accent5">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2012</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p>
                  </a:txBody>
                  <a:tcPr anchor="ctr">
                    <a:solidFill>
                      <a:schemeClr val="accent5">
                        <a:lumMod val="60000"/>
                        <a:lumOff val="40000"/>
                      </a:schemeClr>
                    </a:solidFill>
                  </a:tcPr>
                </a:tc>
                <a:tc>
                  <a:txBody>
                    <a:bodyPr/>
                    <a:lstStyle/>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2013</a:t>
                      </a:r>
                    </a:p>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2014</a:t>
                      </a:r>
                    </a:p>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出　　典</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r>
              <a:tr h="762438">
                <a:tc gridSpan="2">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関空輸出入貿易額</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9,662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465</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8,515</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7,374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4,719</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l">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大阪税関「貿易統計計表」</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576064">
                <a:tc rowSpan="3">
                  <a:txBody>
                    <a:bodyPr/>
                    <a:lstStyle/>
                    <a:p>
                      <a:pPr algn="l"/>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関空旅客数</a:t>
                      </a:r>
                    </a:p>
                  </a:txBody>
                  <a:tcPr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14,181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千人</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13,863</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千人</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16,804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千人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18,126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千人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20,046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千人</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rowSpan="3">
                  <a:txBody>
                    <a:bodyPr/>
                    <a:lstStyle/>
                    <a:p>
                      <a:pPr marL="0" indent="0" algn="l">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新関西国際空港株式会社発表</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504056">
                <a:tc vMerge="1">
                  <a:txBody>
                    <a:bodyPr/>
                    <a:lstStyle/>
                    <a:p>
                      <a:endParaRPr kumimoji="1" lang="ja-JP" altLang="en-US"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国内線</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3,773</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千人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3,749</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千人</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5,375</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千人</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6,074</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千人</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6,525</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千人</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tc>
                <a:tc vMerge="1">
                  <a:txBody>
                    <a:bodyPr/>
                    <a:lstStyle/>
                    <a:p>
                      <a:endParaRPr kumimoji="1" lang="ja-JP" altLang="en-US"/>
                    </a:p>
                  </a:txBody>
                  <a:tcPr/>
                </a:tc>
              </a:tr>
              <a:tr h="504056">
                <a:tc vMerge="1">
                  <a:txBody>
                    <a:bodyPr/>
                    <a:lstStyle/>
                    <a:p>
                      <a:pPr algn="l"/>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国際線</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10,408</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千人</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10,114</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千人</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11,429</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千人</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12,052</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千人</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13,521</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千人</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tc>
                <a:tc vMerge="1">
                  <a:txBody>
                    <a:bodyPr/>
                    <a:lstStyle/>
                    <a:p>
                      <a:endParaRPr kumimoji="1" lang="ja-JP" altLang="en-US"/>
                    </a:p>
                  </a:txBody>
                  <a:tcPr/>
                </a:tc>
              </a:tr>
              <a:tr h="1080120">
                <a:tc gridSpan="2">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阪神港外貿定期コンテナ</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航路便数</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（便／週）</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marL="182563" indent="-182563" algn="ctr">
                        <a:tabLst>
                          <a:tab pos="92075" algn="l"/>
                        </a:tabLst>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基幹航路　</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22</a:t>
                      </a:r>
                    </a:p>
                    <a:p>
                      <a:pPr marL="182563" indent="-182563" algn="ctr">
                        <a:tabLst>
                          <a:tab pos="92075" algn="l"/>
                        </a:tabLst>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（北米・欧州）</a:t>
                      </a: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ja-JP" altLang="en-US"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近海・東南アジア</a:t>
                      </a:r>
                      <a:endParaRPr kumimoji="1" lang="en-US" altLang="ja-JP"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131.9</a:t>
                      </a:r>
                      <a:endPar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基幹航路　</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22</a:t>
                      </a:r>
                    </a:p>
                    <a:p>
                      <a:pPr marL="182563" indent="-182563" algn="ctr">
                        <a:tabLst>
                          <a:tab pos="92075" algn="l"/>
                        </a:tabLst>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（北米・欧州）</a:t>
                      </a: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ja-JP" altLang="en-US"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近海・東南アジア</a:t>
                      </a:r>
                      <a:endParaRPr kumimoji="1" lang="en-US" altLang="ja-JP"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143</a:t>
                      </a:r>
                      <a:endPar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基幹航路　</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19</a:t>
                      </a:r>
                    </a:p>
                    <a:p>
                      <a:pPr marL="182563" indent="-182563" algn="ctr">
                        <a:tabLst>
                          <a:tab pos="92075" algn="l"/>
                        </a:tabLst>
                      </a:pP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北米・欧州</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182563" indent="-182563" algn="ctr">
                        <a:tabLst>
                          <a:tab pos="92075" algn="l"/>
                        </a:tabLst>
                      </a:pPr>
                      <a:r>
                        <a:rPr kumimoji="1" lang="ja-JP" altLang="en-US"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近海・東南アジア</a:t>
                      </a:r>
                      <a:endParaRPr kumimoji="1" lang="en-US" altLang="ja-JP"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142.5</a:t>
                      </a:r>
                      <a:endPar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基幹航路　</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18</a:t>
                      </a:r>
                    </a:p>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（北米・欧州）</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近海・東南アジア　</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142.7</a:t>
                      </a:r>
                    </a:p>
                  </a:txBody>
                  <a:tcPr anchor="ctr"/>
                </a:tc>
                <a:tc>
                  <a:txBody>
                    <a:bodyPr/>
                    <a:lstStyle/>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基幹航路　</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14</a:t>
                      </a:r>
                    </a:p>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（北米・欧州）</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近海・東南アジア</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125.2</a:t>
                      </a:r>
                    </a:p>
                  </a:txBody>
                  <a:tcPr anchor="ctr"/>
                </a:tc>
                <a:tc>
                  <a:txBody>
                    <a:bodyPr/>
                    <a:lstStyle/>
                    <a:p>
                      <a:pPr marL="182563" indent="-182563">
                        <a:tabLst>
                          <a:tab pos="92075" algn="l"/>
                        </a:tabLst>
                      </a:pP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日本港湾協会</a:t>
                      </a:r>
                      <a:endPar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tabLst>
                          <a:tab pos="92075" algn="l"/>
                        </a:tabLst>
                      </a:pP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「大阪港・神戸</a:t>
                      </a:r>
                      <a:endPar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tabLst>
                          <a:tab pos="92075" algn="l"/>
                        </a:tabLst>
                      </a:pP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港データ」</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bl>
          </a:graphicData>
        </a:graphic>
      </p:graphicFrame>
      <p:sp>
        <p:nvSpPr>
          <p:cNvPr id="7" name="正方形/長方形 6"/>
          <p:cNvSpPr>
            <a:spLocks noChangeArrowheads="1"/>
          </p:cNvSpPr>
          <p:nvPr/>
        </p:nvSpPr>
        <p:spPr bwMode="auto">
          <a:xfrm>
            <a:off x="179387" y="1173296"/>
            <a:ext cx="8785225" cy="325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2813">
              <a:lnSpc>
                <a:spcPts val="2000"/>
              </a:lnSpc>
              <a:spcBef>
                <a:spcPct val="20000"/>
              </a:spcBef>
            </a:pPr>
            <a:r>
              <a:rPr lang="ja-JP" altLang="en-US" sz="1600" dirty="0" smtClean="0">
                <a:latin typeface="Meiryo UI" pitchFamily="50" charset="-128"/>
                <a:ea typeface="Meiryo UI" pitchFamily="50" charset="-128"/>
                <a:cs typeface="Meiryo UI" pitchFamily="50" charset="-128"/>
              </a:rPr>
              <a:t>◇進捗状況を把握するための指標</a:t>
            </a:r>
            <a:endParaRPr lang="ja-JP" altLang="en-US" sz="1600" dirty="0">
              <a:latin typeface="Meiryo UI" pitchFamily="50" charset="-128"/>
              <a:ea typeface="Meiryo UI" pitchFamily="50" charset="-128"/>
              <a:cs typeface="Meiryo UI" pitchFamily="50" charset="-128"/>
            </a:endParaRPr>
          </a:p>
        </p:txBody>
      </p:sp>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pPr/>
              <a:t>71</a:t>
            </a:fld>
            <a:endParaRPr kumimoji="1" lang="ja-JP" altLang="en-US"/>
          </a:p>
        </p:txBody>
      </p:sp>
    </p:spTree>
    <p:extLst>
      <p:ext uri="{BB962C8B-B14F-4D97-AF65-F5344CB8AC3E}">
        <p14:creationId xmlns:p14="http://schemas.microsoft.com/office/powerpoint/2010/main" val="397751927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81915" y="3015063"/>
            <a:ext cx="4648485" cy="492443"/>
          </a:xfrm>
          <a:prstGeom prst="rect">
            <a:avLst/>
          </a:prstGeom>
        </p:spPr>
        <p:txBody>
          <a:bodyPr wrap="square">
            <a:spAutoFit/>
          </a:bodyPr>
          <a:lstStyle/>
          <a:p>
            <a:pPr marL="177800" indent="-177800"/>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各空港のデータ比較</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（出典</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：新関西国際空港株式</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会社「数字で見る関西国際空港」等）</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107504" y="79002"/>
            <a:ext cx="7848872" cy="400110"/>
          </a:xfrm>
          <a:prstGeom prst="rect">
            <a:avLst/>
          </a:prstGeom>
          <a:noFill/>
        </p:spPr>
        <p:txBody>
          <a:bodyPr wrap="square" rtlCol="0">
            <a:spAutoFit/>
          </a:bodyPr>
          <a:lstStyle/>
          <a:p>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（１）関西国際空港の国際ハブ化</a:t>
            </a:r>
            <a:endPar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3724776064"/>
              </p:ext>
            </p:extLst>
          </p:nvPr>
        </p:nvGraphicFramePr>
        <p:xfrm>
          <a:off x="510329" y="3599839"/>
          <a:ext cx="4191656" cy="1752600"/>
        </p:xfrm>
        <a:graphic>
          <a:graphicData uri="http://schemas.openxmlformats.org/drawingml/2006/table">
            <a:tbl>
              <a:tblPr firstRow="1" bandRow="1">
                <a:tableStyleId>{5C22544A-7EE6-4342-B048-85BDC9FD1C3A}</a:tableStyleId>
              </a:tblPr>
              <a:tblGrid>
                <a:gridCol w="1172132"/>
                <a:gridCol w="923697"/>
                <a:gridCol w="1060585"/>
                <a:gridCol w="1035242"/>
              </a:tblGrid>
              <a:tr h="370840">
                <a:tc>
                  <a:txBody>
                    <a:bodyPr/>
                    <a:lstStyle/>
                    <a:p>
                      <a:pPr algn="ct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国際線旅客数</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千人</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国内線</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旅客数</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千人</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a:t>
                      </a:r>
                    </a:p>
                  </a:txBody>
                  <a:tcP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LCC</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国際線便数</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便</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週</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r>
              <a:tr h="370840">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成田空港</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29,302</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6,003</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278</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r>
              <a:tr h="370840">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中部国際空港</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4,503</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2,620</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18</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r>
              <a:tr h="370840">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関西国際空港</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13,521</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6,525</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236</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r>
            </a:tbl>
          </a:graphicData>
        </a:graphic>
      </p:graphicFrame>
      <p:sp>
        <p:nvSpPr>
          <p:cNvPr id="16" name="正方形/長方形 15"/>
          <p:cNvSpPr/>
          <p:nvPr/>
        </p:nvSpPr>
        <p:spPr>
          <a:xfrm>
            <a:off x="395536" y="5445224"/>
            <a:ext cx="4676240" cy="553998"/>
          </a:xfrm>
          <a:prstGeom prst="rect">
            <a:avLst/>
          </a:prstGeom>
        </p:spPr>
        <p:txBody>
          <a:bodyPr wrap="square">
            <a:spAutoFit/>
          </a:bodyPr>
          <a:lstStyle/>
          <a:p>
            <a:pPr marL="177800" indent="-177800"/>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※1 2014</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年度実績</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2015</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年夏スケジュールより。中部国際空港の</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LCC</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便数は</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、企画室に</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おいて、</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チェジュ</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航空</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、香港エクスプレス、セブパシフィック航空の便数を合算</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角丸四角形 19"/>
          <p:cNvSpPr/>
          <p:nvPr/>
        </p:nvSpPr>
        <p:spPr>
          <a:xfrm>
            <a:off x="73188" y="764704"/>
            <a:ext cx="8820505" cy="1836896"/>
          </a:xfrm>
          <a:prstGeom prst="roundRect">
            <a:avLst>
              <a:gd name="adj" fmla="val 6024"/>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285750" indent="-285750" algn="just">
              <a:lnSpc>
                <a:spcPts val="2200"/>
              </a:lnSpc>
              <a:buFont typeface="Meiryo UI" panose="020B0604030504040204" pitchFamily="50" charset="-128"/>
              <a:buChar char="◇"/>
            </a:pP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線便数</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の高い伸び</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（Ｈ</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冬季において開港</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以来過去</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最高を記録）とともに、</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国際線の旅客数は、</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H26</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1,352</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万人となり、年度としては開港以来過去最高となっている。</a:t>
            </a:r>
            <a:endParaRPr lang="en-US" altLang="ja-JP" strike="sngStrike"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gn="just">
              <a:lnSpc>
                <a:spcPts val="2200"/>
              </a:lnSpc>
              <a:buFont typeface="Meiryo UI" panose="020B0604030504040204" pitchFamily="50" charset="-128"/>
              <a:buChar char="◇"/>
            </a:pP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関空</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へのアクセスについては、電車・バス等の公共交通事業者による企画切符の造成により、安価な費用でのアクセスが可能となっている</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。リムジンバス</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については、</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H27</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月から</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時間化が実現。他方、関空は他国の国際空港と比べて</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、都心部</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からのアクセス時間が長い状況に</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ある。</a:t>
            </a:r>
            <a:endParaRPr lang="en-US" altLang="ja-JP" strike="sngStrike"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4930401" y="2922731"/>
            <a:ext cx="4120843" cy="677108"/>
          </a:xfrm>
          <a:prstGeom prst="rect">
            <a:avLst/>
          </a:prstGeom>
        </p:spPr>
        <p:txBody>
          <a:bodyPr wrap="square">
            <a:spAutoFit/>
          </a:bodyPr>
          <a:lstStyle/>
          <a:p>
            <a:pPr marL="177800" indent="-177800"/>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主</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な国際空港における市中心部からのアクセス</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出典</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：国土交通省</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「交通政策審議会航空分科会資料</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H26</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月」</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4" name="表 13"/>
          <p:cNvGraphicFramePr>
            <a:graphicFrameLocks noGrp="1"/>
          </p:cNvGraphicFramePr>
          <p:nvPr>
            <p:extLst>
              <p:ext uri="{D42A27DB-BD31-4B8C-83A1-F6EECF244321}">
                <p14:modId xmlns:p14="http://schemas.microsoft.com/office/powerpoint/2010/main" val="276923146"/>
              </p:ext>
            </p:extLst>
          </p:nvPr>
        </p:nvGraphicFramePr>
        <p:xfrm>
          <a:off x="5282403" y="3717032"/>
          <a:ext cx="3118803" cy="2194560"/>
        </p:xfrm>
        <a:graphic>
          <a:graphicData uri="http://schemas.openxmlformats.org/drawingml/2006/table">
            <a:tbl>
              <a:tblPr firstRow="1" bandRow="1">
                <a:tableStyleId>{5C22544A-7EE6-4342-B048-85BDC9FD1C3A}</a:tableStyleId>
              </a:tblPr>
              <a:tblGrid>
                <a:gridCol w="1336993"/>
                <a:gridCol w="954405"/>
                <a:gridCol w="827405"/>
              </a:tblGrid>
              <a:tr h="199850">
                <a:tc>
                  <a:txBody>
                    <a:bodyPr/>
                    <a:lstStyle/>
                    <a:p>
                      <a:r>
                        <a:rPr lang="ja-JP" altLang="en-US" sz="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空港名</a:t>
                      </a:r>
                      <a:r>
                        <a:rPr lang="en-US" altLang="ja-JP" sz="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都市</a:t>
                      </a:r>
                      <a:r>
                        <a:rPr lang="en-US" altLang="ja-JP" sz="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lang="ja-JP" altLang="en-US" sz="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鉄道ｱｸｾｽ</a:t>
                      </a:r>
                      <a:endParaRPr lang="ja-JP" altLang="en-US"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lang="ja-JP" altLang="en-US" sz="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ﾊﾞｽｱｸｾｽ</a:t>
                      </a:r>
                      <a:endParaRPr lang="ja-JP" altLang="en-US"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tc>
              </a:tr>
              <a:tr h="157728">
                <a:tc>
                  <a:txBody>
                    <a:bodyPr/>
                    <a:lstStyle/>
                    <a:p>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関空</a:t>
                      </a:r>
                      <a:r>
                        <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56</a:t>
                      </a:r>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a:t>
                      </a:r>
                      <a:endParaRPr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50</a:t>
                      </a:r>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a:t>
                      </a:r>
                      <a:endParaRPr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r h="171440">
                <a:tc>
                  <a:txBody>
                    <a:bodyPr/>
                    <a:lstStyle/>
                    <a:p>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成田</a:t>
                      </a:r>
                      <a:r>
                        <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東京</a:t>
                      </a:r>
                      <a:r>
                        <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53</a:t>
                      </a:r>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a:t>
                      </a:r>
                      <a:endParaRPr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60</a:t>
                      </a:r>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a:t>
                      </a:r>
                      <a:endParaRPr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r h="0">
                <a:tc>
                  <a:txBody>
                    <a:bodyPr/>
                    <a:lstStyle/>
                    <a:p>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浦東</a:t>
                      </a:r>
                      <a:r>
                        <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上海</a:t>
                      </a:r>
                      <a:r>
                        <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a:t>
                      </a:r>
                      <a:r>
                        <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ﾘﾆｱ</a:t>
                      </a:r>
                      <a:r>
                        <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60</a:t>
                      </a:r>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a:t>
                      </a:r>
                      <a:endParaRPr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r h="1881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仁川</a:t>
                      </a:r>
                      <a:r>
                        <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ｿｳﾙ</a:t>
                      </a:r>
                      <a:r>
                        <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43</a:t>
                      </a:r>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a:t>
                      </a:r>
                      <a:endPar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70</a:t>
                      </a:r>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a:t>
                      </a:r>
                      <a:endPar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r h="1881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ﾄﾞｺﾞｰﾙ</a:t>
                      </a:r>
                      <a:r>
                        <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ﾊﾟﾘ</a:t>
                      </a:r>
                      <a:r>
                        <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a:t>
                      </a:r>
                      <a:endPar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45</a:t>
                      </a:r>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a:t>
                      </a:r>
                      <a:endPar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r h="1881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ﾋｰｽﾛｰ</a:t>
                      </a:r>
                      <a:r>
                        <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ﾛﾝﾄﾞﾝ</a:t>
                      </a:r>
                      <a:r>
                        <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a:t>
                      </a:r>
                      <a:endPar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40</a:t>
                      </a:r>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a:t>
                      </a:r>
                      <a:endPar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r h="1881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JFK(</a:t>
                      </a:r>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ﾆｭｰﾖｰｸ</a:t>
                      </a:r>
                      <a:r>
                        <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35</a:t>
                      </a:r>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a:t>
                      </a:r>
                      <a:endPar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60</a:t>
                      </a:r>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a:t>
                      </a:r>
                      <a:endPar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bl>
          </a:graphicData>
        </a:graphic>
      </p:graphicFrame>
      <p:cxnSp>
        <p:nvCxnSpPr>
          <p:cNvPr id="15" name="直線コネクタ 14"/>
          <p:cNvCxnSpPr/>
          <p:nvPr/>
        </p:nvCxnSpPr>
        <p:spPr>
          <a:xfrm>
            <a:off x="284719" y="479112"/>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pPr/>
              <a:t>72</a:t>
            </a:fld>
            <a:endParaRPr kumimoji="1" lang="ja-JP" altLang="en-US"/>
          </a:p>
        </p:txBody>
      </p:sp>
    </p:spTree>
    <p:extLst>
      <p:ext uri="{BB962C8B-B14F-4D97-AF65-F5344CB8AC3E}">
        <p14:creationId xmlns:p14="http://schemas.microsoft.com/office/powerpoint/2010/main" val="8336624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角丸四角形 9"/>
          <p:cNvSpPr/>
          <p:nvPr/>
        </p:nvSpPr>
        <p:spPr>
          <a:xfrm>
            <a:off x="107504" y="44624"/>
            <a:ext cx="8928992" cy="1918383"/>
          </a:xfrm>
          <a:prstGeom prst="roundRect">
            <a:avLst>
              <a:gd name="adj" fmla="val 6024"/>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lnSpc>
                <a:spcPts val="2000"/>
              </a:lnSpc>
            </a:pP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関空の貨物の状況</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85750" indent="-285750" algn="just">
              <a:lnSpc>
                <a:spcPts val="2000"/>
              </a:lnSpc>
              <a:buFont typeface="Meiryo UI" panose="020B0604030504040204" pitchFamily="50" charset="-128"/>
              <a:buChar char="◇"/>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Ｈ</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月より、世界最大手航空貨物会社</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のフェデラルエクスプレス（</a:t>
            </a:r>
            <a:r>
              <a:rPr lang="en-US" altLang="ja-JP" sz="1600" kern="1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Fedex</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）の北太平洋</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地区ハブが本格稼働を開始したこと等により、関空の貨物取扱量は、４年ぶりに増加に転じ、対前年比</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10.1</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％の伸びを示している。 </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gn="just">
              <a:lnSpc>
                <a:spcPts val="2000"/>
              </a:lnSpc>
              <a:buFont typeface="Meiryo UI" panose="020B0604030504040204" pitchFamily="50" charset="-128"/>
              <a:buChar char="◇"/>
            </a:pP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一方</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、輸出入貿易額の推移をみると、直近の</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H26</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年は、前年比</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+9.5%</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となっており、金額ベースでも大幅に増加。「半導体等電子部品」「科学光学機器」「医薬品」など、高付加価値製品が高いシェアを占めており、貿易額は輸出・輸入とも過去最高額を記録。</a:t>
            </a:r>
          </a:p>
        </p:txBody>
      </p:sp>
      <p:sp>
        <p:nvSpPr>
          <p:cNvPr id="13" name="正方形/長方形 12"/>
          <p:cNvSpPr/>
          <p:nvPr/>
        </p:nvSpPr>
        <p:spPr>
          <a:xfrm>
            <a:off x="35744" y="1988840"/>
            <a:ext cx="4139985" cy="461665"/>
          </a:xfrm>
          <a:prstGeom prst="rect">
            <a:avLst/>
          </a:prstGeom>
        </p:spPr>
        <p:txBody>
          <a:bodyPr wrap="square">
            <a:spAutoFit/>
          </a:bodyPr>
          <a:lstStyle/>
          <a:p>
            <a:pPr marL="177800" indent="-177800"/>
            <a:r>
              <a:rPr lang="ja-JP" altLang="ja-JP" sz="1200" dirty="0" smtClean="0">
                <a:latin typeface="HGPｺﾞｼｯｸE" pitchFamily="50" charset="-128"/>
                <a:ea typeface="HGPｺﾞｼｯｸE" pitchFamily="50" charset="-128"/>
              </a:rPr>
              <a:t>■</a:t>
            </a:r>
            <a:r>
              <a:rPr lang="ja-JP" altLang="en-US" sz="1200" dirty="0" smtClean="0">
                <a:latin typeface="HGPｺﾞｼｯｸE" pitchFamily="50" charset="-128"/>
                <a:ea typeface="HGPｺﾞｼｯｸE" pitchFamily="50" charset="-128"/>
              </a:rPr>
              <a:t>空港別の</a:t>
            </a:r>
            <a:r>
              <a:rPr lang="ja-JP" altLang="en-US" sz="1200" dirty="0">
                <a:latin typeface="HGPｺﾞｼｯｸE" pitchFamily="50" charset="-128"/>
                <a:ea typeface="HGPｺﾞｼｯｸE" pitchFamily="50" charset="-128"/>
              </a:rPr>
              <a:t>外国</a:t>
            </a:r>
            <a:r>
              <a:rPr lang="ja-JP" altLang="en-US" sz="1200" dirty="0" smtClean="0">
                <a:latin typeface="HGPｺﾞｼｯｸE" pitchFamily="50" charset="-128"/>
                <a:ea typeface="HGPｺﾞｼｯｸE" pitchFamily="50" charset="-128"/>
              </a:rPr>
              <a:t>貨物取扱量推移（関空・</a:t>
            </a:r>
            <a:r>
              <a:rPr lang="ja-JP" altLang="en-US" sz="1200" dirty="0">
                <a:latin typeface="HGPｺﾞｼｯｸE" pitchFamily="50" charset="-128"/>
                <a:ea typeface="HGPｺﾞｼｯｸE" pitchFamily="50" charset="-128"/>
              </a:rPr>
              <a:t>中部</a:t>
            </a:r>
            <a:r>
              <a:rPr lang="ja-JP" altLang="en-US" sz="1200" dirty="0" smtClean="0">
                <a:latin typeface="HGPｺﾞｼｯｸE" pitchFamily="50" charset="-128"/>
                <a:ea typeface="HGPｺﾞｼｯｸE" pitchFamily="50" charset="-128"/>
              </a:rPr>
              <a:t>・成田）</a:t>
            </a:r>
            <a:endParaRPr lang="en-US" altLang="ja-JP" sz="1200" dirty="0" smtClean="0">
              <a:latin typeface="HGPｺﾞｼｯｸE" pitchFamily="50" charset="-128"/>
              <a:ea typeface="HGPｺﾞｼｯｸE" pitchFamily="50" charset="-128"/>
            </a:endParaRPr>
          </a:p>
          <a:p>
            <a:pPr marL="177800" indent="-177800"/>
            <a:r>
              <a:rPr lang="ja-JP" altLang="en-US" sz="1100" dirty="0" smtClean="0">
                <a:latin typeface="HGPｺﾞｼｯｸE" pitchFamily="50" charset="-128"/>
                <a:ea typeface="HGPｺﾞｼｯｸE" pitchFamily="50" charset="-128"/>
              </a:rPr>
              <a:t>（出典：税関資料より大阪府</a:t>
            </a:r>
            <a:r>
              <a:rPr lang="ja-JP" altLang="en-US" sz="1100" dirty="0">
                <a:latin typeface="HGPｺﾞｼｯｸE" pitchFamily="50" charset="-128"/>
                <a:ea typeface="HGPｺﾞｼｯｸE" pitchFamily="50" charset="-128"/>
              </a:rPr>
              <a:t>企画室</a:t>
            </a:r>
            <a:r>
              <a:rPr lang="ja-JP" altLang="en-US" sz="1100" dirty="0" smtClean="0">
                <a:latin typeface="HGPｺﾞｼｯｸE" pitchFamily="50" charset="-128"/>
                <a:ea typeface="HGPｺﾞｼｯｸE" pitchFamily="50" charset="-128"/>
              </a:rPr>
              <a:t>作成）　　　</a:t>
            </a:r>
            <a:endParaRPr lang="en-US" altLang="ja-JP" sz="1200" dirty="0" smtClean="0">
              <a:latin typeface="HGPｺﾞｼｯｸE" pitchFamily="50" charset="-128"/>
              <a:ea typeface="HGPｺﾞｼｯｸE" pitchFamily="50" charset="-128"/>
            </a:endParaRPr>
          </a:p>
        </p:txBody>
      </p:sp>
      <p:sp>
        <p:nvSpPr>
          <p:cNvPr id="11" name="正方形/長方形 10"/>
          <p:cNvSpPr/>
          <p:nvPr/>
        </p:nvSpPr>
        <p:spPr>
          <a:xfrm>
            <a:off x="4716620" y="1988840"/>
            <a:ext cx="4139985" cy="461665"/>
          </a:xfrm>
          <a:prstGeom prst="rect">
            <a:avLst/>
          </a:prstGeom>
        </p:spPr>
        <p:txBody>
          <a:bodyPr wrap="square">
            <a:spAutoFit/>
          </a:bodyPr>
          <a:lstStyle/>
          <a:p>
            <a:pPr marL="177800" indent="-177800"/>
            <a:r>
              <a:rPr lang="ja-JP" altLang="ja-JP" sz="1200" dirty="0" smtClean="0">
                <a:latin typeface="HGPｺﾞｼｯｸE" pitchFamily="50" charset="-128"/>
                <a:ea typeface="HGPｺﾞｼｯｸE" pitchFamily="50" charset="-128"/>
              </a:rPr>
              <a:t>■</a:t>
            </a:r>
            <a:r>
              <a:rPr lang="ja-JP" altLang="en-US" sz="1200" dirty="0" smtClean="0">
                <a:latin typeface="HGPｺﾞｼｯｸE" pitchFamily="50" charset="-128"/>
                <a:ea typeface="HGPｺﾞｼｯｸE" pitchFamily="50" charset="-128"/>
              </a:rPr>
              <a:t>空港別の輸出入貿易額推移（関空・</a:t>
            </a:r>
            <a:r>
              <a:rPr lang="ja-JP" altLang="en-US" sz="1200" dirty="0">
                <a:latin typeface="HGPｺﾞｼｯｸE" pitchFamily="50" charset="-128"/>
                <a:ea typeface="HGPｺﾞｼｯｸE" pitchFamily="50" charset="-128"/>
              </a:rPr>
              <a:t>中部</a:t>
            </a:r>
            <a:r>
              <a:rPr lang="ja-JP" altLang="en-US" sz="1200" dirty="0" smtClean="0">
                <a:latin typeface="HGPｺﾞｼｯｸE" pitchFamily="50" charset="-128"/>
                <a:ea typeface="HGPｺﾞｼｯｸE" pitchFamily="50" charset="-128"/>
              </a:rPr>
              <a:t>・成田）</a:t>
            </a:r>
            <a:endParaRPr lang="en-US" altLang="ja-JP" sz="1200" dirty="0" smtClean="0">
              <a:latin typeface="HGPｺﾞｼｯｸE" pitchFamily="50" charset="-128"/>
              <a:ea typeface="HGPｺﾞｼｯｸE" pitchFamily="50" charset="-128"/>
            </a:endParaRPr>
          </a:p>
          <a:p>
            <a:pPr marL="177800" indent="-177800"/>
            <a:r>
              <a:rPr lang="ja-JP" altLang="en-US" sz="1100" dirty="0" smtClean="0">
                <a:latin typeface="HGPｺﾞｼｯｸE" pitchFamily="50" charset="-128"/>
                <a:ea typeface="HGPｺﾞｼｯｸE" pitchFamily="50" charset="-128"/>
              </a:rPr>
              <a:t>（出典：税関資料より大阪府</a:t>
            </a:r>
            <a:r>
              <a:rPr lang="ja-JP" altLang="en-US" sz="1100" dirty="0">
                <a:latin typeface="HGPｺﾞｼｯｸE" pitchFamily="50" charset="-128"/>
                <a:ea typeface="HGPｺﾞｼｯｸE" pitchFamily="50" charset="-128"/>
              </a:rPr>
              <a:t>企画室</a:t>
            </a:r>
            <a:r>
              <a:rPr lang="ja-JP" altLang="en-US" sz="1100" dirty="0" smtClean="0">
                <a:latin typeface="HGPｺﾞｼｯｸE" pitchFamily="50" charset="-128"/>
                <a:ea typeface="HGPｺﾞｼｯｸE" pitchFamily="50" charset="-128"/>
              </a:rPr>
              <a:t>作成）　　　（単位：億円）</a:t>
            </a:r>
            <a:endParaRPr lang="en-US" altLang="ja-JP" sz="1200" dirty="0" smtClean="0">
              <a:latin typeface="HGPｺﾞｼｯｸE" pitchFamily="50" charset="-128"/>
              <a:ea typeface="HGPｺﾞｼｯｸE" pitchFamily="50" charset="-128"/>
            </a:endParaRPr>
          </a:p>
        </p:txBody>
      </p:sp>
      <p:sp>
        <p:nvSpPr>
          <p:cNvPr id="14" name="正方形/長方形 13"/>
          <p:cNvSpPr/>
          <p:nvPr/>
        </p:nvSpPr>
        <p:spPr>
          <a:xfrm>
            <a:off x="29593" y="4653136"/>
            <a:ext cx="4398392" cy="461665"/>
          </a:xfrm>
          <a:prstGeom prst="rect">
            <a:avLst/>
          </a:prstGeom>
        </p:spPr>
        <p:txBody>
          <a:bodyPr wrap="square">
            <a:spAutoFit/>
          </a:bodyPr>
          <a:lstStyle/>
          <a:p>
            <a:pPr marL="177800" indent="-177800"/>
            <a:r>
              <a:rPr lang="ja-JP" altLang="ja-JP" sz="1200" dirty="0" smtClean="0">
                <a:latin typeface="HGPｺﾞｼｯｸE" pitchFamily="50" charset="-128"/>
                <a:ea typeface="HGPｺﾞｼｯｸE" pitchFamily="50" charset="-128"/>
              </a:rPr>
              <a:t>■</a:t>
            </a:r>
            <a:r>
              <a:rPr lang="ja-JP" altLang="en-US" sz="1200" dirty="0" smtClean="0">
                <a:latin typeface="HGPｺﾞｼｯｸE" pitchFamily="50" charset="-128"/>
                <a:ea typeface="HGPｺﾞｼｯｸE" pitchFamily="50" charset="-128"/>
              </a:rPr>
              <a:t>関西空港の品目別輸出入額</a:t>
            </a:r>
            <a:r>
              <a:rPr lang="en-US" altLang="ja-JP" sz="1200" dirty="0" smtClean="0">
                <a:latin typeface="HGPｺﾞｼｯｸE" pitchFamily="50" charset="-128"/>
                <a:ea typeface="HGPｺﾞｼｯｸE" pitchFamily="50" charset="-128"/>
              </a:rPr>
              <a:t>(H26</a:t>
            </a:r>
            <a:r>
              <a:rPr lang="ja-JP" altLang="en-US" sz="1200" dirty="0" smtClean="0">
                <a:latin typeface="HGPｺﾞｼｯｸE" pitchFamily="50" charset="-128"/>
                <a:ea typeface="HGPｺﾞｼｯｸE" pitchFamily="50" charset="-128"/>
              </a:rPr>
              <a:t>年</a:t>
            </a:r>
            <a:r>
              <a:rPr lang="en-US" altLang="ja-JP" sz="1200" dirty="0" smtClean="0">
                <a:latin typeface="HGPｺﾞｼｯｸE" pitchFamily="50" charset="-128"/>
                <a:ea typeface="HGPｺﾞｼｯｸE" pitchFamily="50" charset="-128"/>
              </a:rPr>
              <a:t>)</a:t>
            </a:r>
            <a:r>
              <a:rPr lang="ja-JP" altLang="en-US" sz="1200" dirty="0" smtClean="0">
                <a:latin typeface="HGPｺﾞｼｯｸE" pitchFamily="50" charset="-128"/>
                <a:ea typeface="HGPｺﾞｼｯｸE" pitchFamily="50" charset="-128"/>
              </a:rPr>
              <a:t>　</a:t>
            </a:r>
            <a:endParaRPr lang="en-US" altLang="ja-JP" sz="1200" dirty="0" smtClean="0">
              <a:latin typeface="HGPｺﾞｼｯｸE" pitchFamily="50" charset="-128"/>
              <a:ea typeface="HGPｺﾞｼｯｸE" pitchFamily="50" charset="-128"/>
            </a:endParaRPr>
          </a:p>
          <a:p>
            <a:pPr marL="177800" indent="-177800"/>
            <a:r>
              <a:rPr lang="ja-JP" altLang="en-US" sz="1100" dirty="0" smtClean="0">
                <a:latin typeface="HGPｺﾞｼｯｸE" pitchFamily="50" charset="-128"/>
                <a:ea typeface="HGPｺﾞｼｯｸE" pitchFamily="50" charset="-128"/>
              </a:rPr>
              <a:t>（出典：税関資料より大阪府</a:t>
            </a:r>
            <a:r>
              <a:rPr lang="ja-JP" altLang="en-US" sz="1100" dirty="0">
                <a:latin typeface="HGPｺﾞｼｯｸE" pitchFamily="50" charset="-128"/>
                <a:ea typeface="HGPｺﾞｼｯｸE" pitchFamily="50" charset="-128"/>
              </a:rPr>
              <a:t>企画室</a:t>
            </a:r>
            <a:r>
              <a:rPr lang="ja-JP" altLang="en-US" sz="1100" dirty="0" smtClean="0">
                <a:latin typeface="HGPｺﾞｼｯｸE" pitchFamily="50" charset="-128"/>
                <a:ea typeface="HGPｺﾞｼｯｸE" pitchFamily="50" charset="-128"/>
              </a:rPr>
              <a:t>作成）　　　（単位：億円）</a:t>
            </a:r>
            <a:endParaRPr lang="en-US" altLang="ja-JP" sz="1200" dirty="0" smtClean="0">
              <a:latin typeface="HGPｺﾞｼｯｸE" pitchFamily="50" charset="-128"/>
              <a:ea typeface="HGPｺﾞｼｯｸE" pitchFamily="50" charset="-128"/>
            </a:endParaRPr>
          </a:p>
        </p:txBody>
      </p:sp>
      <p:graphicFrame>
        <p:nvGraphicFramePr>
          <p:cNvPr id="17" name="表 16"/>
          <p:cNvGraphicFramePr>
            <a:graphicFrameLocks noGrp="1"/>
          </p:cNvGraphicFramePr>
          <p:nvPr>
            <p:extLst>
              <p:ext uri="{D42A27DB-BD31-4B8C-83A1-F6EECF244321}">
                <p14:modId xmlns:p14="http://schemas.microsoft.com/office/powerpoint/2010/main" val="4049896161"/>
              </p:ext>
            </p:extLst>
          </p:nvPr>
        </p:nvGraphicFramePr>
        <p:xfrm>
          <a:off x="137096" y="5084860"/>
          <a:ext cx="2112010" cy="1645920"/>
        </p:xfrm>
        <a:graphic>
          <a:graphicData uri="http://schemas.openxmlformats.org/drawingml/2006/table">
            <a:tbl>
              <a:tblPr firstRow="1" bandRow="1">
                <a:tableStyleId>{5C22544A-7EE6-4342-B048-85BDC9FD1C3A}</a:tableStyleId>
              </a:tblPr>
              <a:tblGrid>
                <a:gridCol w="1132205"/>
                <a:gridCol w="979805"/>
              </a:tblGrid>
              <a:tr h="199850">
                <a:tc>
                  <a:txBody>
                    <a:bodyPr/>
                    <a:lstStyle/>
                    <a:p>
                      <a:r>
                        <a:rPr lang="ja-JP" altLang="en-US" sz="1200" dirty="0" smtClean="0"/>
                        <a:t>輸出品目</a:t>
                      </a:r>
                      <a:endParaRPr lang="ja-JP" altLang="en-US" sz="1200" dirty="0"/>
                    </a:p>
                  </a:txBody>
                  <a:tcPr/>
                </a:tc>
                <a:tc>
                  <a:txBody>
                    <a:bodyPr/>
                    <a:lstStyle/>
                    <a:p>
                      <a:r>
                        <a:rPr lang="ja-JP" altLang="en-US" sz="1200" dirty="0" smtClean="0"/>
                        <a:t>額（構成比）</a:t>
                      </a:r>
                      <a:endParaRPr lang="ja-JP" altLang="en-US" sz="1200" dirty="0"/>
                    </a:p>
                  </a:txBody>
                  <a:tcPr/>
                </a:tc>
              </a:tr>
              <a:tr h="171440">
                <a:tc>
                  <a:txBody>
                    <a:bodyPr/>
                    <a:lstStyle/>
                    <a:p>
                      <a:r>
                        <a:rPr lang="ja-JP" altLang="en-US" sz="1200" dirty="0" smtClean="0"/>
                        <a:t>①半導体等</a:t>
                      </a:r>
                      <a:endParaRPr lang="en-US" altLang="ja-JP" sz="1200" dirty="0" smtClean="0"/>
                    </a:p>
                    <a:p>
                      <a:r>
                        <a:rPr lang="ja-JP" altLang="en-US" sz="1200" dirty="0" smtClean="0"/>
                        <a:t>　　電子部品</a:t>
                      </a:r>
                      <a:endParaRPr lang="ja-JP" altLang="en-US" sz="1200" dirty="0"/>
                    </a:p>
                  </a:txBody>
                  <a:tcPr/>
                </a:tc>
                <a:tc>
                  <a:txBody>
                    <a:bodyPr/>
                    <a:lstStyle/>
                    <a:p>
                      <a:pPr algn="r"/>
                      <a:r>
                        <a:rPr lang="ja-JP" altLang="en-US" sz="1200" dirty="0" smtClean="0"/>
                        <a:t>　</a:t>
                      </a:r>
                      <a:r>
                        <a:rPr lang="en-US" altLang="ja-JP" sz="1200" dirty="0" smtClean="0"/>
                        <a:t>11,389</a:t>
                      </a:r>
                    </a:p>
                    <a:p>
                      <a:pPr algn="r"/>
                      <a:r>
                        <a:rPr lang="ja-JP" altLang="en-US" sz="1200" dirty="0" smtClean="0"/>
                        <a:t>　</a:t>
                      </a:r>
                      <a:r>
                        <a:rPr lang="en-US" altLang="ja-JP" sz="1200" dirty="0" smtClean="0"/>
                        <a:t>(23.3%)</a:t>
                      </a:r>
                      <a:endParaRPr lang="ja-JP" altLang="en-US" sz="1200" dirty="0"/>
                    </a:p>
                  </a:txBody>
                  <a:tcPr/>
                </a:tc>
              </a:tr>
              <a:tr h="0">
                <a:tc>
                  <a:txBody>
                    <a:bodyPr/>
                    <a:lstStyle/>
                    <a:p>
                      <a:r>
                        <a:rPr lang="ja-JP" altLang="en-US" sz="1200" dirty="0" smtClean="0"/>
                        <a:t>②科学光学</a:t>
                      </a:r>
                      <a:endParaRPr lang="en-US" altLang="ja-JP" sz="1200" dirty="0" smtClean="0"/>
                    </a:p>
                    <a:p>
                      <a:r>
                        <a:rPr lang="ja-JP" altLang="en-US" sz="1200" dirty="0" smtClean="0"/>
                        <a:t>　　機器</a:t>
                      </a:r>
                      <a:endParaRPr lang="ja-JP" altLang="en-US" sz="1200" dirty="0"/>
                    </a:p>
                  </a:txBody>
                  <a:tcPr/>
                </a:tc>
                <a:tc>
                  <a:txBody>
                    <a:bodyPr/>
                    <a:lstStyle/>
                    <a:p>
                      <a:pPr algn="r"/>
                      <a:r>
                        <a:rPr lang="ja-JP" altLang="en-US" sz="1200" dirty="0" smtClean="0"/>
                        <a:t>　　</a:t>
                      </a:r>
                      <a:r>
                        <a:rPr lang="en-US" altLang="ja-JP" sz="1200" dirty="0" smtClean="0"/>
                        <a:t>4,093</a:t>
                      </a:r>
                    </a:p>
                    <a:p>
                      <a:pPr algn="r"/>
                      <a:r>
                        <a:rPr lang="ja-JP" altLang="en-US" sz="1200" dirty="0" smtClean="0"/>
                        <a:t>　　</a:t>
                      </a:r>
                      <a:r>
                        <a:rPr lang="en-US" altLang="ja-JP" sz="1200" dirty="0" smtClean="0"/>
                        <a:t>(8.4%)</a:t>
                      </a:r>
                      <a:r>
                        <a:rPr lang="ja-JP" altLang="en-US" sz="1200" dirty="0" smtClean="0"/>
                        <a:t>　</a:t>
                      </a:r>
                      <a:endParaRPr lang="ja-JP" altLang="en-US" sz="1200" dirty="0"/>
                    </a:p>
                  </a:txBody>
                  <a:tcPr/>
                </a:tc>
              </a:tr>
              <a:tr h="1881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t>③電気回路等</a:t>
                      </a:r>
                      <a:endParaRPr lang="en-US" altLang="ja-JP"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t>　　の機器</a:t>
                      </a:r>
                    </a:p>
                  </a:txBody>
                  <a:tcPr/>
                </a:tc>
                <a:tc>
                  <a:txBody>
                    <a:bodyPr/>
                    <a:lstStyle/>
                    <a:p>
                      <a:pPr algn="r"/>
                      <a:r>
                        <a:rPr lang="ja-JP" altLang="en-US" sz="1200" dirty="0" smtClean="0"/>
                        <a:t>　　</a:t>
                      </a:r>
                      <a:r>
                        <a:rPr lang="en-US" altLang="ja-JP" sz="1200" dirty="0" smtClean="0"/>
                        <a:t>2,870</a:t>
                      </a:r>
                    </a:p>
                    <a:p>
                      <a:pPr algn="r"/>
                      <a:r>
                        <a:rPr lang="ja-JP" altLang="en-US" sz="1200" dirty="0" smtClean="0"/>
                        <a:t>　</a:t>
                      </a:r>
                      <a:r>
                        <a:rPr lang="en-US" altLang="ja-JP" sz="1200" dirty="0" smtClean="0"/>
                        <a:t>(5.9%)</a:t>
                      </a:r>
                    </a:p>
                  </a:txBody>
                  <a:tcPr/>
                </a:tc>
              </a:tr>
            </a:tbl>
          </a:graphicData>
        </a:graphic>
      </p:graphicFrame>
      <p:graphicFrame>
        <p:nvGraphicFramePr>
          <p:cNvPr id="12" name="表 11"/>
          <p:cNvGraphicFramePr>
            <a:graphicFrameLocks noGrp="1"/>
          </p:cNvGraphicFramePr>
          <p:nvPr>
            <p:extLst>
              <p:ext uri="{D42A27DB-BD31-4B8C-83A1-F6EECF244321}">
                <p14:modId xmlns:p14="http://schemas.microsoft.com/office/powerpoint/2010/main" val="1188811446"/>
              </p:ext>
            </p:extLst>
          </p:nvPr>
        </p:nvGraphicFramePr>
        <p:xfrm>
          <a:off x="2318417" y="5084860"/>
          <a:ext cx="2112010" cy="1645920"/>
        </p:xfrm>
        <a:graphic>
          <a:graphicData uri="http://schemas.openxmlformats.org/drawingml/2006/table">
            <a:tbl>
              <a:tblPr firstRow="1" bandRow="1">
                <a:tableStyleId>{5C22544A-7EE6-4342-B048-85BDC9FD1C3A}</a:tableStyleId>
              </a:tblPr>
              <a:tblGrid>
                <a:gridCol w="1132205"/>
                <a:gridCol w="979805"/>
              </a:tblGrid>
              <a:tr h="199850">
                <a:tc>
                  <a:txBody>
                    <a:bodyPr/>
                    <a:lstStyle/>
                    <a:p>
                      <a:r>
                        <a:rPr lang="ja-JP" altLang="en-US" sz="1200" dirty="0" smtClean="0">
                          <a:solidFill>
                            <a:schemeClr val="bg1"/>
                          </a:solidFill>
                        </a:rPr>
                        <a:t>輸入品目</a:t>
                      </a:r>
                      <a:endParaRPr lang="ja-JP" altLang="en-US" sz="1200" dirty="0">
                        <a:solidFill>
                          <a:schemeClr val="bg1"/>
                        </a:solidFill>
                      </a:endParaRPr>
                    </a:p>
                  </a:txBody>
                  <a:tcPr/>
                </a:tc>
                <a:tc>
                  <a:txBody>
                    <a:bodyPr/>
                    <a:lstStyle/>
                    <a:p>
                      <a:r>
                        <a:rPr lang="ja-JP" altLang="en-US" sz="1200" dirty="0" smtClean="0">
                          <a:solidFill>
                            <a:schemeClr val="bg1"/>
                          </a:solidFill>
                        </a:rPr>
                        <a:t>額（構成比）</a:t>
                      </a:r>
                      <a:endParaRPr lang="ja-JP" altLang="en-US" sz="1200" dirty="0">
                        <a:solidFill>
                          <a:schemeClr val="bg1"/>
                        </a:solidFill>
                      </a:endParaRPr>
                    </a:p>
                  </a:txBody>
                  <a:tcPr/>
                </a:tc>
              </a:tr>
              <a:tr h="171440">
                <a:tc>
                  <a:txBody>
                    <a:bodyPr/>
                    <a:lstStyle/>
                    <a:p>
                      <a:r>
                        <a:rPr lang="ja-JP" altLang="en-US" sz="1200" dirty="0" smtClean="0">
                          <a:solidFill>
                            <a:schemeClr val="tx1"/>
                          </a:solidFill>
                        </a:rPr>
                        <a:t>①医薬品</a:t>
                      </a:r>
                      <a:endParaRPr lang="ja-JP" altLang="en-US" sz="1200" dirty="0">
                        <a:solidFill>
                          <a:schemeClr val="tx1"/>
                        </a:solidFill>
                      </a:endParaRPr>
                    </a:p>
                  </a:txBody>
                  <a:tcPr/>
                </a:tc>
                <a:tc>
                  <a:txBody>
                    <a:bodyPr/>
                    <a:lstStyle/>
                    <a:p>
                      <a:pPr algn="r"/>
                      <a:r>
                        <a:rPr lang="ja-JP" altLang="en-US" sz="1200" dirty="0" smtClean="0">
                          <a:solidFill>
                            <a:schemeClr val="tx1"/>
                          </a:solidFill>
                        </a:rPr>
                        <a:t>　</a:t>
                      </a:r>
                      <a:r>
                        <a:rPr lang="en-US" altLang="ja-JP" sz="1200" dirty="0" smtClean="0">
                          <a:solidFill>
                            <a:schemeClr val="tx1"/>
                          </a:solidFill>
                        </a:rPr>
                        <a:t>6,702</a:t>
                      </a:r>
                    </a:p>
                    <a:p>
                      <a:pPr algn="r"/>
                      <a:r>
                        <a:rPr lang="ja-JP" altLang="en-US" sz="1200" dirty="0" smtClean="0">
                          <a:solidFill>
                            <a:schemeClr val="tx1"/>
                          </a:solidFill>
                        </a:rPr>
                        <a:t>　</a:t>
                      </a:r>
                      <a:r>
                        <a:rPr lang="en-US" altLang="ja-JP" sz="1200" dirty="0" smtClean="0">
                          <a:solidFill>
                            <a:schemeClr val="tx1"/>
                          </a:solidFill>
                        </a:rPr>
                        <a:t>(18.7%)</a:t>
                      </a:r>
                      <a:endParaRPr lang="ja-JP" altLang="en-US" sz="1200" dirty="0">
                        <a:solidFill>
                          <a:schemeClr val="tx1"/>
                        </a:solidFill>
                      </a:endParaRPr>
                    </a:p>
                  </a:txBody>
                  <a:tcPr/>
                </a:tc>
              </a:tr>
              <a:tr h="0">
                <a:tc>
                  <a:txBody>
                    <a:bodyPr/>
                    <a:lstStyle/>
                    <a:p>
                      <a:r>
                        <a:rPr lang="ja-JP" altLang="en-US" sz="1200" dirty="0" smtClean="0">
                          <a:solidFill>
                            <a:schemeClr val="tx1"/>
                          </a:solidFill>
                        </a:rPr>
                        <a:t>②通信機</a:t>
                      </a:r>
                      <a:endParaRPr lang="en-US" altLang="ja-JP" sz="1200" dirty="0" smtClean="0">
                        <a:solidFill>
                          <a:schemeClr val="tx1"/>
                        </a:solidFill>
                      </a:endParaRPr>
                    </a:p>
                  </a:txBody>
                  <a:tcPr/>
                </a:tc>
                <a:tc>
                  <a:txBody>
                    <a:bodyPr/>
                    <a:lstStyle/>
                    <a:p>
                      <a:pPr algn="r"/>
                      <a:r>
                        <a:rPr lang="ja-JP" altLang="en-US" sz="1200" dirty="0" smtClean="0">
                          <a:solidFill>
                            <a:schemeClr val="tx1"/>
                          </a:solidFill>
                        </a:rPr>
                        <a:t>　　</a:t>
                      </a:r>
                      <a:r>
                        <a:rPr lang="en-US" altLang="ja-JP" sz="1200" dirty="0" smtClean="0">
                          <a:solidFill>
                            <a:schemeClr val="tx1"/>
                          </a:solidFill>
                        </a:rPr>
                        <a:t>6,551</a:t>
                      </a:r>
                    </a:p>
                    <a:p>
                      <a:pPr algn="r"/>
                      <a:r>
                        <a:rPr lang="ja-JP" altLang="en-US" sz="1200" dirty="0" smtClean="0">
                          <a:solidFill>
                            <a:schemeClr val="tx1"/>
                          </a:solidFill>
                        </a:rPr>
                        <a:t>　　</a:t>
                      </a:r>
                      <a:r>
                        <a:rPr lang="en-US" altLang="ja-JP" sz="1200" dirty="0" smtClean="0">
                          <a:solidFill>
                            <a:schemeClr val="tx1"/>
                          </a:solidFill>
                        </a:rPr>
                        <a:t>(18.3%)</a:t>
                      </a:r>
                      <a:r>
                        <a:rPr lang="ja-JP" altLang="en-US" sz="1200" dirty="0" smtClean="0">
                          <a:solidFill>
                            <a:schemeClr val="tx1"/>
                          </a:solidFill>
                        </a:rPr>
                        <a:t>　</a:t>
                      </a:r>
                      <a:endParaRPr lang="ja-JP" altLang="en-US" sz="1200" dirty="0">
                        <a:solidFill>
                          <a:schemeClr val="tx1"/>
                        </a:solidFill>
                      </a:endParaRPr>
                    </a:p>
                  </a:txBody>
                  <a:tcPr/>
                </a:tc>
              </a:tr>
              <a:tr h="1881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chemeClr val="tx1"/>
                          </a:solidFill>
                        </a:rPr>
                        <a:t>③半導体等</a:t>
                      </a:r>
                      <a:endParaRPr lang="en-US" altLang="ja-JP" sz="12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chemeClr val="tx1"/>
                          </a:solidFill>
                        </a:rPr>
                        <a:t>　　電子部品</a:t>
                      </a:r>
                      <a:endParaRPr lang="en-US" altLang="ja-JP" sz="1200" dirty="0" smtClean="0">
                        <a:solidFill>
                          <a:schemeClr val="tx1"/>
                        </a:solidFill>
                      </a:endParaRPr>
                    </a:p>
                  </a:txBody>
                  <a:tcPr/>
                </a:tc>
                <a:tc>
                  <a:txBody>
                    <a:bodyPr/>
                    <a:lstStyle/>
                    <a:p>
                      <a:pPr algn="r"/>
                      <a:r>
                        <a:rPr lang="ja-JP" altLang="en-US" sz="1200" dirty="0" smtClean="0">
                          <a:solidFill>
                            <a:schemeClr val="tx1"/>
                          </a:solidFill>
                        </a:rPr>
                        <a:t>　　</a:t>
                      </a:r>
                      <a:r>
                        <a:rPr lang="en-US" altLang="ja-JP" sz="1200" dirty="0" smtClean="0">
                          <a:solidFill>
                            <a:schemeClr val="tx1"/>
                          </a:solidFill>
                        </a:rPr>
                        <a:t>3,010</a:t>
                      </a:r>
                    </a:p>
                    <a:p>
                      <a:pPr algn="r"/>
                      <a:r>
                        <a:rPr lang="ja-JP" altLang="en-US" sz="1200" dirty="0" smtClean="0">
                          <a:solidFill>
                            <a:schemeClr val="tx1"/>
                          </a:solidFill>
                        </a:rPr>
                        <a:t>　</a:t>
                      </a:r>
                      <a:r>
                        <a:rPr lang="en-US" altLang="ja-JP" sz="1200" dirty="0" smtClean="0">
                          <a:solidFill>
                            <a:schemeClr val="tx1"/>
                          </a:solidFill>
                        </a:rPr>
                        <a:t>(8.4%)</a:t>
                      </a:r>
                    </a:p>
                  </a:txBody>
                  <a:tcPr/>
                </a:tc>
              </a:tr>
            </a:tbl>
          </a:graphicData>
        </a:graphic>
      </p:graphicFrame>
      <p:graphicFrame>
        <p:nvGraphicFramePr>
          <p:cNvPr id="19" name="グラフ 18"/>
          <p:cNvGraphicFramePr>
            <a:graphicFrameLocks/>
          </p:cNvGraphicFramePr>
          <p:nvPr>
            <p:extLst>
              <p:ext uri="{D42A27DB-BD31-4B8C-83A1-F6EECF244321}">
                <p14:modId xmlns:p14="http://schemas.microsoft.com/office/powerpoint/2010/main" val="1589191190"/>
              </p:ext>
            </p:extLst>
          </p:nvPr>
        </p:nvGraphicFramePr>
        <p:xfrm>
          <a:off x="333635" y="2450505"/>
          <a:ext cx="3870176" cy="19609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0" name="グラフ 19"/>
          <p:cNvGraphicFramePr>
            <a:graphicFrameLocks/>
          </p:cNvGraphicFramePr>
          <p:nvPr>
            <p:extLst>
              <p:ext uri="{D42A27DB-BD31-4B8C-83A1-F6EECF244321}">
                <p14:modId xmlns:p14="http://schemas.microsoft.com/office/powerpoint/2010/main" val="4145864316"/>
              </p:ext>
            </p:extLst>
          </p:nvPr>
        </p:nvGraphicFramePr>
        <p:xfrm>
          <a:off x="4464496" y="2348880"/>
          <a:ext cx="4572000" cy="2535087"/>
        </p:xfrm>
        <a:graphic>
          <a:graphicData uri="http://schemas.openxmlformats.org/drawingml/2006/chart">
            <c:chart xmlns:c="http://schemas.openxmlformats.org/drawingml/2006/chart" xmlns:r="http://schemas.openxmlformats.org/officeDocument/2006/relationships" r:id="rId3"/>
          </a:graphicData>
        </a:graphic>
      </p:graphicFrame>
      <p:sp>
        <p:nvSpPr>
          <p:cNvPr id="15" name="角丸四角形 14"/>
          <p:cNvSpPr/>
          <p:nvPr/>
        </p:nvSpPr>
        <p:spPr>
          <a:xfrm>
            <a:off x="4572000" y="5013176"/>
            <a:ext cx="4464496" cy="1800200"/>
          </a:xfrm>
          <a:prstGeom prst="roundRect">
            <a:avLst>
              <a:gd name="adj" fmla="val 4648"/>
            </a:avLst>
          </a:prstGeom>
          <a:solidFill>
            <a:srgbClr val="FFFD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関空の国際拠点空港としての機能強化は着実に進捗している。今後より一層の国際競争力強化に向け、ターミナル機能の強化、中長距離国際線ネットワークの充実、物流拠点化に加え、アクセス利便性の向上に向け、なにわ筋線や高速アクセス鉄道の検討等といった取り組みを推進する。</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a:xfrm>
            <a:off x="6553200" y="6453336"/>
            <a:ext cx="2133600" cy="365125"/>
          </a:xfrm>
        </p:spPr>
        <p:txBody>
          <a:bodyPr/>
          <a:lstStyle/>
          <a:p>
            <a:fld id="{D2D8002D-B5B0-4BAC-B1F6-782DDCCE6D9C}" type="slidenum">
              <a:rPr kumimoji="1" lang="ja-JP" altLang="en-US" smtClean="0"/>
              <a:pPr/>
              <a:t>73</a:t>
            </a:fld>
            <a:endParaRPr kumimoji="1" lang="ja-JP" altLang="en-US" dirty="0"/>
          </a:p>
        </p:txBody>
      </p:sp>
    </p:spTree>
    <p:extLst>
      <p:ext uri="{BB962C8B-B14F-4D97-AF65-F5344CB8AC3E}">
        <p14:creationId xmlns:p14="http://schemas.microsoft.com/office/powerpoint/2010/main" val="279620499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88000" y="476672"/>
            <a:ext cx="8622000" cy="1886129"/>
          </a:xfrm>
          <a:prstGeom prst="roundRect">
            <a:avLst>
              <a:gd name="adj" fmla="val 6510"/>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271463" indent="-271463" algn="just"/>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阪神港の状況</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271463" indent="-271463" algn="just"/>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阪神港の外貿定期コンテナ航路（近海・東南アジア）の推移については</a:t>
            </a: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H22</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年以降、若干ながらも回復の傾向が</a:t>
            </a: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みられたが、</a:t>
            </a:r>
            <a:r>
              <a:rPr lang="en-US" altLang="ja-JP"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H26</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年は他港とともに減</a:t>
            </a: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。他方</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、外貿コンテナ取扱個数については</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H21</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以降回復傾向。</a:t>
            </a:r>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国際</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コンテナ戦略港湾・阪神港における、より効率的なターミナル運営の実現に向け、大阪港・神戸港両埠頭株式会社は</a:t>
            </a: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H26</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月に新会社「阪神国際港湾株式会社」を共同で設立。</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民間のノウハウ・自由度を活かした戦略的かつ機動的な経営により、国際競争力の確保をめざす。</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p:cNvSpPr/>
          <p:nvPr/>
        </p:nvSpPr>
        <p:spPr>
          <a:xfrm>
            <a:off x="288000" y="2617167"/>
            <a:ext cx="7956408" cy="307777"/>
          </a:xfrm>
          <a:prstGeom prst="rect">
            <a:avLst/>
          </a:prstGeom>
        </p:spPr>
        <p:txBody>
          <a:bodyPr wrap="square">
            <a:spAutoFit/>
          </a:bodyPr>
          <a:lstStyle/>
          <a:p>
            <a:pPr marL="177800" indent="-177800"/>
            <a:r>
              <a:rPr lang="ja-JP" altLang="ja-JP" sz="1400" dirty="0" smtClean="0">
                <a:latin typeface="HGPｺﾞｼｯｸE" pitchFamily="50" charset="-128"/>
                <a:ea typeface="HGPｺﾞｼｯｸE" pitchFamily="50" charset="-128"/>
              </a:rPr>
              <a:t>■</a:t>
            </a:r>
            <a:r>
              <a:rPr lang="ja-JP" altLang="en-US" sz="1400" dirty="0">
                <a:latin typeface="HGPｺﾞｼｯｸE" pitchFamily="50" charset="-128"/>
                <a:ea typeface="HGPｺﾞｼｯｸE" pitchFamily="50" charset="-128"/>
              </a:rPr>
              <a:t>阪神港のネットワーク</a:t>
            </a:r>
            <a:r>
              <a:rPr lang="ja-JP" altLang="en-US" sz="1200" dirty="0">
                <a:latin typeface="HGPｺﾞｼｯｸE" pitchFamily="50" charset="-128"/>
                <a:ea typeface="HGPｺﾞｼｯｸE" pitchFamily="50" charset="-128"/>
              </a:rPr>
              <a:t>（出典：「数字で見る港湾</a:t>
            </a:r>
            <a:r>
              <a:rPr lang="ja-JP" altLang="en-US" sz="1200" dirty="0" smtClean="0">
                <a:latin typeface="HGPｺﾞｼｯｸE" pitchFamily="50" charset="-128"/>
                <a:ea typeface="HGPｺﾞｼｯｸE" pitchFamily="50" charset="-128"/>
              </a:rPr>
              <a:t>」より大阪府企画室作成）</a:t>
            </a:r>
            <a:endParaRPr lang="ja-JP" altLang="en-US" sz="1200" dirty="0">
              <a:latin typeface="HGPｺﾞｼｯｸE" pitchFamily="50" charset="-128"/>
              <a:ea typeface="HGPｺﾞｼｯｸE" pitchFamily="50" charset="-128"/>
            </a:endParaRPr>
          </a:p>
        </p:txBody>
      </p:sp>
      <p:sp>
        <p:nvSpPr>
          <p:cNvPr id="13" name="テキスト ボックス 12"/>
          <p:cNvSpPr txBox="1"/>
          <p:nvPr/>
        </p:nvSpPr>
        <p:spPr>
          <a:xfrm>
            <a:off x="83460" y="4236"/>
            <a:ext cx="7848872" cy="400110"/>
          </a:xfrm>
          <a:prstGeom prst="rect">
            <a:avLst/>
          </a:prstGeom>
          <a:noFill/>
        </p:spPr>
        <p:txBody>
          <a:bodyPr wrap="square" rtlCol="0">
            <a:spAutoFit/>
          </a:bodyPr>
          <a:lstStyle/>
          <a:p>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（２）阪神港の国際ハブ化</a:t>
            </a:r>
            <a:endPar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5" name="グラフ 14"/>
          <p:cNvGraphicFramePr>
            <a:graphicFrameLocks/>
          </p:cNvGraphicFramePr>
          <p:nvPr>
            <p:extLst>
              <p:ext uri="{D42A27DB-BD31-4B8C-83A1-F6EECF244321}">
                <p14:modId xmlns:p14="http://schemas.microsoft.com/office/powerpoint/2010/main" val="1104633624"/>
              </p:ext>
            </p:extLst>
          </p:nvPr>
        </p:nvGraphicFramePr>
        <p:xfrm>
          <a:off x="107504" y="2860174"/>
          <a:ext cx="4788056" cy="335699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グラフ 15"/>
          <p:cNvGraphicFramePr>
            <a:graphicFrameLocks/>
          </p:cNvGraphicFramePr>
          <p:nvPr>
            <p:extLst>
              <p:ext uri="{D42A27DB-BD31-4B8C-83A1-F6EECF244321}">
                <p14:modId xmlns:p14="http://schemas.microsoft.com/office/powerpoint/2010/main" val="332442273"/>
              </p:ext>
            </p:extLst>
          </p:nvPr>
        </p:nvGraphicFramePr>
        <p:xfrm>
          <a:off x="4970433" y="2872681"/>
          <a:ext cx="4052646" cy="3388197"/>
        </p:xfrm>
        <a:graphic>
          <a:graphicData uri="http://schemas.openxmlformats.org/drawingml/2006/chart">
            <c:chart xmlns:c="http://schemas.openxmlformats.org/drawingml/2006/chart" xmlns:r="http://schemas.openxmlformats.org/officeDocument/2006/relationships" r:id="rId3"/>
          </a:graphicData>
        </a:graphic>
      </p:graphicFrame>
      <p:cxnSp>
        <p:nvCxnSpPr>
          <p:cNvPr id="14" name="直線コネクタ 13"/>
          <p:cNvCxnSpPr/>
          <p:nvPr/>
        </p:nvCxnSpPr>
        <p:spPr>
          <a:xfrm>
            <a:off x="284719" y="404346"/>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7" name="角丸四角形 16"/>
          <p:cNvSpPr/>
          <p:nvPr/>
        </p:nvSpPr>
        <p:spPr>
          <a:xfrm>
            <a:off x="329184" y="6301312"/>
            <a:ext cx="8473440" cy="512064"/>
          </a:xfrm>
          <a:prstGeom prst="roundRect">
            <a:avLst>
              <a:gd name="adj" fmla="val 4648"/>
            </a:avLst>
          </a:prstGeom>
          <a:solidFill>
            <a:srgbClr val="FFFD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戦略的・機動的な経営を通じて、西日本諸港から東アジア諸港に海外フィーダーされている貨物の阪神港利用への転換など、国際コンテナ戦略港湾としての機能強化を図る。</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a:xfrm>
            <a:off x="6553200" y="6453336"/>
            <a:ext cx="2133600" cy="365125"/>
          </a:xfrm>
        </p:spPr>
        <p:txBody>
          <a:bodyPr/>
          <a:lstStyle/>
          <a:p>
            <a:fld id="{D2D8002D-B5B0-4BAC-B1F6-782DDCCE6D9C}" type="slidenum">
              <a:rPr kumimoji="1" lang="ja-JP" altLang="en-US" smtClean="0"/>
              <a:pPr/>
              <a:t>74</a:t>
            </a:fld>
            <a:endParaRPr kumimoji="1" lang="ja-JP" altLang="en-US" dirty="0"/>
          </a:p>
        </p:txBody>
      </p:sp>
    </p:spTree>
    <p:extLst>
      <p:ext uri="{BB962C8B-B14F-4D97-AF65-F5344CB8AC3E}">
        <p14:creationId xmlns:p14="http://schemas.microsoft.com/office/powerpoint/2010/main" val="41673713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179512" y="463069"/>
            <a:ext cx="8622000" cy="2173843"/>
          </a:xfrm>
          <a:prstGeom prst="roundRect">
            <a:avLst>
              <a:gd name="adj" fmla="val 6510"/>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271463" indent="-271463" algn="just"/>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旺盛な物流への投資と高速道路ネットワークの強化</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71463" indent="-271463" algn="just"/>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大阪では、引き続き大型物流施設の建設計画が進むなど、物流への投資が活発。新名神の開業を控え、箕面森町第</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区域等の受け皿の整備も急がれる。</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あわせて</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、阪神高速では、</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月に淀川左岸線</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期開通</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月に守口ジャンクション開通</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H27</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月に松原ジャンクションの北西渡り線開通など、利便性の向上が進む。さらに、新名神（高槻～神戸）が会社努力目標と</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して</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H28</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年度の完成予定、阪神高速大和川線</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H28</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年度に供用</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予定</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、淀川左岸線</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期</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H28</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年度の工事着手に向け</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協議中と</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なるなど、ミッシングリンク解消に向けた動きも進んでいる。</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179512" y="2734936"/>
            <a:ext cx="4387259" cy="1785104"/>
          </a:xfrm>
          <a:prstGeom prst="rect">
            <a:avLst/>
          </a:prstGeom>
        </p:spPr>
        <p:txBody>
          <a:bodyPr wrap="square">
            <a:spAutoFit/>
          </a:bodyPr>
          <a:lstStyle/>
          <a:p>
            <a:pPr marL="177800" indent="-177800"/>
            <a:r>
              <a:rPr lang="ja-JP"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府内の物流施設拡充</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近年では、内陸部においても物流施設の計画が進む。</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特に北部では、高速インターチェンジ付近での計画も</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進んでいる</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○「プロロジスパーク茨木」</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プロロジス</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（茨木市茨木</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IC</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吹田ＩＣ付近）</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○日本生命</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（松原市松原</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ＩＣ付近）</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「北大阪・東大阪トラックターミナル」の拡充</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南海鉄道</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259904" y="-27384"/>
            <a:ext cx="7848872" cy="400110"/>
          </a:xfrm>
          <a:prstGeom prst="rect">
            <a:avLst/>
          </a:prstGeom>
          <a:noFill/>
        </p:spPr>
        <p:txBody>
          <a:bodyPr wrap="square" rtlCol="0">
            <a:spAutoFit/>
          </a:bodyPr>
          <a:lstStyle/>
          <a:p>
            <a:r>
              <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物流を支える高速道路機能の強化</a:t>
            </a:r>
            <a:endPar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2" name="直線コネクタ 11"/>
          <p:cNvCxnSpPr/>
          <p:nvPr/>
        </p:nvCxnSpPr>
        <p:spPr>
          <a:xfrm>
            <a:off x="259904" y="379622"/>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5" name="角丸四角形 14"/>
          <p:cNvSpPr/>
          <p:nvPr/>
        </p:nvSpPr>
        <p:spPr>
          <a:xfrm>
            <a:off x="323528" y="5856064"/>
            <a:ext cx="8477984" cy="929287"/>
          </a:xfrm>
          <a:prstGeom prst="roundRect">
            <a:avLst>
              <a:gd name="adj" fmla="val 4648"/>
            </a:avLst>
          </a:prstGeom>
          <a:solidFill>
            <a:srgbClr val="FFFD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物流投資の活性化を踏まえ、更なる高速道路ネットワークの機能強化が必要。ミッシングリンクの解消に向けた淀川左岸</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線延伸部整備</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に向けた検討や、効率的な利用を可能とするシームレスな料金体系実現への取組みが不可欠。</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5402" y="2990350"/>
            <a:ext cx="3197721" cy="2094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正方形/長方形 15"/>
          <p:cNvSpPr/>
          <p:nvPr/>
        </p:nvSpPr>
        <p:spPr>
          <a:xfrm>
            <a:off x="4766489" y="2668048"/>
            <a:ext cx="4387259" cy="307777"/>
          </a:xfrm>
          <a:prstGeom prst="rect">
            <a:avLst/>
          </a:prstGeom>
        </p:spPr>
        <p:txBody>
          <a:bodyPr wrap="square">
            <a:spAutoFit/>
          </a:bodyPr>
          <a:lstStyle/>
          <a:p>
            <a:pPr marL="177800" indent="-177800"/>
            <a:r>
              <a:rPr lang="ja-JP"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大阪都市再生環状道路　</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4" name="表 13"/>
          <p:cNvGraphicFramePr>
            <a:graphicFrameLocks noGrp="1"/>
          </p:cNvGraphicFramePr>
          <p:nvPr>
            <p:extLst>
              <p:ext uri="{D42A27DB-BD31-4B8C-83A1-F6EECF244321}">
                <p14:modId xmlns:p14="http://schemas.microsoft.com/office/powerpoint/2010/main" val="179036966"/>
              </p:ext>
            </p:extLst>
          </p:nvPr>
        </p:nvGraphicFramePr>
        <p:xfrm>
          <a:off x="314276" y="5225214"/>
          <a:ext cx="8136904" cy="580050"/>
        </p:xfrm>
        <a:graphic>
          <a:graphicData uri="http://schemas.openxmlformats.org/drawingml/2006/table">
            <a:tbl>
              <a:tblPr firstRow="1" firstCol="1" bandRow="1"/>
              <a:tblGrid>
                <a:gridCol w="8136904"/>
              </a:tblGrid>
              <a:tr h="580050">
                <a:tc>
                  <a:txBody>
                    <a:bodyPr/>
                    <a:lstStyle/>
                    <a:p>
                      <a:pPr algn="l">
                        <a:lnSpc>
                          <a:spcPct val="100000"/>
                        </a:lnSpc>
                        <a:spcAft>
                          <a:spcPts val="0"/>
                        </a:spcAft>
                      </a:pP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大都市圏の料金については、環状道路整備の進捗を踏まえ、道路ネットワークの稼働率を最適化するため、ＩＴＳ技術を活用しつつ、「世界一効率的な利用」を実現する</a:t>
                      </a:r>
                      <a:r>
                        <a:rPr lang="ja-JP" altLang="en-US" sz="1400" b="0" u="sng"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シームレスな料金体系の構築</a:t>
                      </a: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を目指す。</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7" name="正方形/長方形 16"/>
          <p:cNvSpPr/>
          <p:nvPr/>
        </p:nvSpPr>
        <p:spPr>
          <a:xfrm>
            <a:off x="241400" y="4735951"/>
            <a:ext cx="4525089" cy="523220"/>
          </a:xfrm>
          <a:prstGeom prst="rect">
            <a:avLst/>
          </a:prstGeom>
        </p:spPr>
        <p:txBody>
          <a:bodyPr wrap="square">
            <a:spAutoFit/>
          </a:bodyPr>
          <a:lstStyle/>
          <a:p>
            <a:pPr marL="177800" indent="-177800"/>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国土交通省「新たな高速道路料金に関する基本方針」　（平成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25</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12</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日）</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pPr/>
              <a:t>75</a:t>
            </a:fld>
            <a:endParaRPr kumimoji="1" lang="ja-JP" altLang="en-US"/>
          </a:p>
        </p:txBody>
      </p:sp>
    </p:spTree>
    <p:extLst>
      <p:ext uri="{BB962C8B-B14F-4D97-AF65-F5344CB8AC3E}">
        <p14:creationId xmlns:p14="http://schemas.microsoft.com/office/powerpoint/2010/main" val="155639261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59780" y="692696"/>
            <a:ext cx="8622000" cy="1534478"/>
          </a:xfrm>
          <a:prstGeom prst="roundRect">
            <a:avLst>
              <a:gd name="adj" fmla="val 6510"/>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271463" indent="-271463" algn="just"/>
            <a:r>
              <a:rPr lang="en-US" altLang="ja-JP"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大阪都市圏における鉄道ネットワーク</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の充実</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71463" indent="-271463" algn="just"/>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鉄道については、</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H26</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月に策定した公共交通戦略に沿って、戦略</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路線の具体化に</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向け検討を</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進めている</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71463" indent="-271463" algn="just"/>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利⽤者の視点にたった乗継ぎ時（鉄道⇔鉄道、鉄道⇔バスなど）の移動負担の軽減や情報案内の充実など、公共交通全体としての利便性向上が求められている。</a:t>
            </a: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p:cNvSpPr/>
          <p:nvPr/>
        </p:nvSpPr>
        <p:spPr>
          <a:xfrm>
            <a:off x="259780" y="2356088"/>
            <a:ext cx="7380344" cy="307777"/>
          </a:xfrm>
          <a:prstGeom prst="rect">
            <a:avLst/>
          </a:prstGeom>
        </p:spPr>
        <p:txBody>
          <a:bodyPr wrap="square">
            <a:spAutoFit/>
          </a:bodyPr>
          <a:lstStyle/>
          <a:p>
            <a:pPr marL="177800" indent="-177800"/>
            <a:r>
              <a:rPr lang="ja-JP"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公共交通戦略における「戦略４路線」の概要　（出典：大阪府戦略本部会議資料）</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6" name="Group 39"/>
          <p:cNvGraphicFramePr>
            <a:graphicFrameLocks noGrp="1"/>
          </p:cNvGraphicFramePr>
          <p:nvPr>
            <p:extLst>
              <p:ext uri="{D42A27DB-BD31-4B8C-83A1-F6EECF244321}">
                <p14:modId xmlns:p14="http://schemas.microsoft.com/office/powerpoint/2010/main" val="996727128"/>
              </p:ext>
            </p:extLst>
          </p:nvPr>
        </p:nvGraphicFramePr>
        <p:xfrm>
          <a:off x="404235" y="2663865"/>
          <a:ext cx="8333089" cy="2346700"/>
        </p:xfrm>
        <a:graphic>
          <a:graphicData uri="http://schemas.openxmlformats.org/drawingml/2006/table">
            <a:tbl>
              <a:tblPr/>
              <a:tblGrid>
                <a:gridCol w="1112441"/>
                <a:gridCol w="2592288"/>
                <a:gridCol w="4628360"/>
              </a:tblGrid>
              <a:tr h="216024">
                <a:tc>
                  <a:txBody>
                    <a:bodyPr/>
                    <a:lstStyle>
                      <a:lvl1pPr marL="0" algn="l" defTabSz="914400" rtl="0" eaLnBrk="1" latinLnBrk="0" hangingPunct="1">
                        <a:defRPr kumimoji="1" sz="1800" kern="1200">
                          <a:solidFill>
                            <a:schemeClr val="tx1"/>
                          </a:solidFill>
                          <a:latin typeface="Arial"/>
                          <a:ea typeface=""/>
                          <a:cs typeface=""/>
                        </a:defRPr>
                      </a:lvl1pPr>
                      <a:lvl2pPr marL="457200" algn="l" defTabSz="914400" rtl="0" eaLnBrk="1" latinLnBrk="0" hangingPunct="1">
                        <a:defRPr kumimoji="1" sz="1800" kern="1200">
                          <a:solidFill>
                            <a:schemeClr val="tx1"/>
                          </a:solidFill>
                          <a:latin typeface="Arial"/>
                          <a:ea typeface=""/>
                          <a:cs typeface=""/>
                        </a:defRPr>
                      </a:lvl2pPr>
                      <a:lvl3pPr marL="914400" algn="l" defTabSz="914400" rtl="0" eaLnBrk="1" latinLnBrk="0" hangingPunct="1">
                        <a:defRPr kumimoji="1" sz="1800" kern="1200">
                          <a:solidFill>
                            <a:schemeClr val="tx1"/>
                          </a:solidFill>
                          <a:latin typeface="Arial"/>
                          <a:ea typeface=""/>
                          <a:cs typeface=""/>
                        </a:defRPr>
                      </a:lvl3pPr>
                      <a:lvl4pPr marL="1371600" algn="l" defTabSz="914400" rtl="0" eaLnBrk="1" latinLnBrk="0" hangingPunct="1">
                        <a:defRPr kumimoji="1" sz="1800" kern="1200">
                          <a:solidFill>
                            <a:schemeClr val="tx1"/>
                          </a:solidFill>
                          <a:latin typeface="Arial"/>
                          <a:ea typeface=""/>
                          <a:cs typeface=""/>
                        </a:defRPr>
                      </a:lvl4pPr>
                      <a:lvl5pPr marL="1828800" algn="l" defTabSz="914400" rtl="0" eaLnBrk="1" latinLnBrk="0" hangingPunct="1">
                        <a:defRPr kumimoji="1" sz="1800" kern="1200">
                          <a:solidFill>
                            <a:schemeClr val="tx1"/>
                          </a:solidFill>
                          <a:latin typeface="Arial"/>
                          <a:ea typeface=""/>
                          <a:cs typeface=""/>
                        </a:defRPr>
                      </a:lvl5pPr>
                      <a:lvl6pPr marL="2286000" algn="l" defTabSz="914400" rtl="0" eaLnBrk="1" latinLnBrk="0" hangingPunct="1">
                        <a:defRPr kumimoji="1" sz="1800" kern="1200">
                          <a:solidFill>
                            <a:schemeClr val="tx1"/>
                          </a:solidFill>
                          <a:latin typeface="Arial"/>
                          <a:ea typeface=""/>
                          <a:cs typeface=""/>
                        </a:defRPr>
                      </a:lvl6pPr>
                      <a:lvl7pPr marL="2743200" algn="l" defTabSz="914400" rtl="0" eaLnBrk="1" latinLnBrk="0" hangingPunct="1">
                        <a:defRPr kumimoji="1" sz="1800" kern="1200">
                          <a:solidFill>
                            <a:schemeClr val="tx1"/>
                          </a:solidFill>
                          <a:latin typeface="Arial"/>
                          <a:ea typeface=""/>
                          <a:cs typeface=""/>
                        </a:defRPr>
                      </a:lvl7pPr>
                      <a:lvl8pPr marL="3200400" algn="l" defTabSz="914400" rtl="0" eaLnBrk="1" latinLnBrk="0" hangingPunct="1">
                        <a:defRPr kumimoji="1" sz="1800" kern="1200">
                          <a:solidFill>
                            <a:schemeClr val="tx1"/>
                          </a:solidFill>
                          <a:latin typeface="Arial"/>
                          <a:ea typeface=""/>
                          <a:cs typeface=""/>
                        </a:defRPr>
                      </a:lvl8pPr>
                      <a:lvl9pPr marL="3657600" algn="l" defTabSz="914400" rtl="0" eaLnBrk="1" latinLnBrk="0" hangingPunct="1">
                        <a:defRPr kumimoji="1"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1" i="0" u="none" strike="noStrike" cap="none" normalizeH="0" baseline="0" dirty="0" smtClean="0">
                        <a:ln>
                          <a:noFill/>
                        </a:ln>
                        <a:solidFill>
                          <a:srgbClr val="FFFFFF"/>
                        </a:solidFill>
                        <a:effectLst/>
                        <a:latin typeface="Meiryo UI" pitchFamily="50" charset="-128"/>
                        <a:ea typeface="Meiryo UI" pitchFamily="50" charset="-128"/>
                        <a:cs typeface="Meiryo UI" pitchFamily="50" charset="-128"/>
                      </a:endParaRPr>
                    </a:p>
                  </a:txBody>
                  <a:tcPr marL="91435" marR="91435"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9BBB59"/>
                    </a:solidFill>
                  </a:tcPr>
                </a:tc>
                <a:tc>
                  <a:txBody>
                    <a:bodyPr/>
                    <a:lstStyle>
                      <a:lvl1pPr marL="0" algn="l" defTabSz="914400" rtl="0" eaLnBrk="1" latinLnBrk="0" hangingPunct="1">
                        <a:defRPr kumimoji="1" sz="1800" kern="1200">
                          <a:solidFill>
                            <a:schemeClr val="tx1"/>
                          </a:solidFill>
                          <a:latin typeface="Arial"/>
                          <a:ea typeface=""/>
                          <a:cs typeface=""/>
                        </a:defRPr>
                      </a:lvl1pPr>
                      <a:lvl2pPr marL="457200" algn="l" defTabSz="914400" rtl="0" eaLnBrk="1" latinLnBrk="0" hangingPunct="1">
                        <a:defRPr kumimoji="1" sz="1800" kern="1200">
                          <a:solidFill>
                            <a:schemeClr val="tx1"/>
                          </a:solidFill>
                          <a:latin typeface="Arial"/>
                          <a:ea typeface=""/>
                          <a:cs typeface=""/>
                        </a:defRPr>
                      </a:lvl2pPr>
                      <a:lvl3pPr marL="914400" algn="l" defTabSz="914400" rtl="0" eaLnBrk="1" latinLnBrk="0" hangingPunct="1">
                        <a:defRPr kumimoji="1" sz="1800" kern="1200">
                          <a:solidFill>
                            <a:schemeClr val="tx1"/>
                          </a:solidFill>
                          <a:latin typeface="Arial"/>
                          <a:ea typeface=""/>
                          <a:cs typeface=""/>
                        </a:defRPr>
                      </a:lvl3pPr>
                      <a:lvl4pPr marL="1371600" algn="l" defTabSz="914400" rtl="0" eaLnBrk="1" latinLnBrk="0" hangingPunct="1">
                        <a:defRPr kumimoji="1" sz="1800" kern="1200">
                          <a:solidFill>
                            <a:schemeClr val="tx1"/>
                          </a:solidFill>
                          <a:latin typeface="Arial"/>
                          <a:ea typeface=""/>
                          <a:cs typeface=""/>
                        </a:defRPr>
                      </a:lvl4pPr>
                      <a:lvl5pPr marL="1828800" algn="l" defTabSz="914400" rtl="0" eaLnBrk="1" latinLnBrk="0" hangingPunct="1">
                        <a:defRPr kumimoji="1" sz="1800" kern="1200">
                          <a:solidFill>
                            <a:schemeClr val="tx1"/>
                          </a:solidFill>
                          <a:latin typeface="Arial"/>
                          <a:ea typeface=""/>
                          <a:cs typeface=""/>
                        </a:defRPr>
                      </a:lvl5pPr>
                      <a:lvl6pPr marL="2286000" algn="l" defTabSz="914400" rtl="0" eaLnBrk="1" latinLnBrk="0" hangingPunct="1">
                        <a:defRPr kumimoji="1" sz="1800" kern="1200">
                          <a:solidFill>
                            <a:schemeClr val="tx1"/>
                          </a:solidFill>
                          <a:latin typeface="Arial"/>
                          <a:ea typeface=""/>
                          <a:cs typeface=""/>
                        </a:defRPr>
                      </a:lvl6pPr>
                      <a:lvl7pPr marL="2743200" algn="l" defTabSz="914400" rtl="0" eaLnBrk="1" latinLnBrk="0" hangingPunct="1">
                        <a:defRPr kumimoji="1" sz="1800" kern="1200">
                          <a:solidFill>
                            <a:schemeClr val="tx1"/>
                          </a:solidFill>
                          <a:latin typeface="Arial"/>
                          <a:ea typeface=""/>
                          <a:cs typeface=""/>
                        </a:defRPr>
                      </a:lvl7pPr>
                      <a:lvl8pPr marL="3200400" algn="l" defTabSz="914400" rtl="0" eaLnBrk="1" latinLnBrk="0" hangingPunct="1">
                        <a:defRPr kumimoji="1" sz="1800" kern="1200">
                          <a:solidFill>
                            <a:schemeClr val="tx1"/>
                          </a:solidFill>
                          <a:latin typeface="Arial"/>
                          <a:ea typeface=""/>
                          <a:cs typeface=""/>
                        </a:defRPr>
                      </a:lvl8pPr>
                      <a:lvl9pPr marL="3657600" algn="l" defTabSz="914400" rtl="0" eaLnBrk="1" latinLnBrk="0" hangingPunct="1">
                        <a:defRPr kumimoji="1" sz="1800" kern="1200">
                          <a:solidFill>
                            <a:schemeClr val="tx1"/>
                          </a:solidFill>
                          <a:latin typeface="Arial"/>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smtClean="0">
                          <a:ln>
                            <a:noFill/>
                          </a:ln>
                          <a:solidFill>
                            <a:srgbClr val="FFFFFF"/>
                          </a:solidFill>
                          <a:effectLst/>
                          <a:latin typeface="Meiryo UI" pitchFamily="50" charset="-128"/>
                          <a:ea typeface="Meiryo UI" pitchFamily="50" charset="-128"/>
                          <a:cs typeface="Meiryo UI" pitchFamily="50" charset="-128"/>
                        </a:rPr>
                        <a:t>概要（</a:t>
                      </a:r>
                      <a:r>
                        <a:rPr kumimoji="1" lang="ja-JP" altLang="en-US" sz="1200" b="1" i="0" u="none" strike="noStrike" cap="none" normalizeH="0" baseline="0" dirty="0" smtClean="0">
                          <a:ln>
                            <a:noFill/>
                          </a:ln>
                          <a:solidFill>
                            <a:srgbClr val="FFFFFF"/>
                          </a:solidFill>
                          <a:effectLst/>
                          <a:latin typeface="Meiryo UI" pitchFamily="50" charset="-128"/>
                          <a:ea typeface="ＭＳ Ｐゴシック" pitchFamily="50" charset="-128"/>
                        </a:rPr>
                        <a:t>数値は概数</a:t>
                      </a:r>
                      <a:r>
                        <a:rPr kumimoji="1" lang="ja-JP" altLang="en-US" sz="1200" b="1" i="0" u="none" strike="noStrike" cap="none" normalizeH="0" baseline="0" dirty="0" smtClean="0">
                          <a:ln>
                            <a:noFill/>
                          </a:ln>
                          <a:solidFill>
                            <a:srgbClr val="FFFFFF"/>
                          </a:solidFill>
                          <a:effectLst/>
                          <a:latin typeface="Meiryo UI" pitchFamily="50" charset="-128"/>
                          <a:ea typeface="Meiryo UI" pitchFamily="50" charset="-128"/>
                          <a:cs typeface="Meiryo UI" pitchFamily="50" charset="-128"/>
                        </a:rPr>
                        <a:t>）</a:t>
                      </a:r>
                    </a:p>
                  </a:txBody>
                  <a:tcPr marL="91435" marR="91435"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9BBB59"/>
                    </a:solidFill>
                  </a:tcPr>
                </a:tc>
                <a:tc>
                  <a:txBody>
                    <a:bodyPr/>
                    <a:lstStyle>
                      <a:lvl1pPr marL="0" algn="l" defTabSz="914400" rtl="0" eaLnBrk="1" latinLnBrk="0" hangingPunct="1">
                        <a:defRPr kumimoji="1" sz="1800" kern="1200">
                          <a:solidFill>
                            <a:schemeClr val="tx1"/>
                          </a:solidFill>
                          <a:latin typeface="Arial"/>
                          <a:ea typeface=""/>
                          <a:cs typeface=""/>
                        </a:defRPr>
                      </a:lvl1pPr>
                      <a:lvl2pPr marL="457200" algn="l" defTabSz="914400" rtl="0" eaLnBrk="1" latinLnBrk="0" hangingPunct="1">
                        <a:defRPr kumimoji="1" sz="1800" kern="1200">
                          <a:solidFill>
                            <a:schemeClr val="tx1"/>
                          </a:solidFill>
                          <a:latin typeface="Arial"/>
                          <a:ea typeface=""/>
                          <a:cs typeface=""/>
                        </a:defRPr>
                      </a:lvl2pPr>
                      <a:lvl3pPr marL="914400" algn="l" defTabSz="914400" rtl="0" eaLnBrk="1" latinLnBrk="0" hangingPunct="1">
                        <a:defRPr kumimoji="1" sz="1800" kern="1200">
                          <a:solidFill>
                            <a:schemeClr val="tx1"/>
                          </a:solidFill>
                          <a:latin typeface="Arial"/>
                          <a:ea typeface=""/>
                          <a:cs typeface=""/>
                        </a:defRPr>
                      </a:lvl3pPr>
                      <a:lvl4pPr marL="1371600" algn="l" defTabSz="914400" rtl="0" eaLnBrk="1" latinLnBrk="0" hangingPunct="1">
                        <a:defRPr kumimoji="1" sz="1800" kern="1200">
                          <a:solidFill>
                            <a:schemeClr val="tx1"/>
                          </a:solidFill>
                          <a:latin typeface="Arial"/>
                          <a:ea typeface=""/>
                          <a:cs typeface=""/>
                        </a:defRPr>
                      </a:lvl4pPr>
                      <a:lvl5pPr marL="1828800" algn="l" defTabSz="914400" rtl="0" eaLnBrk="1" latinLnBrk="0" hangingPunct="1">
                        <a:defRPr kumimoji="1" sz="1800" kern="1200">
                          <a:solidFill>
                            <a:schemeClr val="tx1"/>
                          </a:solidFill>
                          <a:latin typeface="Arial"/>
                          <a:ea typeface=""/>
                          <a:cs typeface=""/>
                        </a:defRPr>
                      </a:lvl5pPr>
                      <a:lvl6pPr marL="2286000" algn="l" defTabSz="914400" rtl="0" eaLnBrk="1" latinLnBrk="0" hangingPunct="1">
                        <a:defRPr kumimoji="1" sz="1800" kern="1200">
                          <a:solidFill>
                            <a:schemeClr val="tx1"/>
                          </a:solidFill>
                          <a:latin typeface="Arial"/>
                          <a:ea typeface=""/>
                          <a:cs typeface=""/>
                        </a:defRPr>
                      </a:lvl6pPr>
                      <a:lvl7pPr marL="2743200" algn="l" defTabSz="914400" rtl="0" eaLnBrk="1" latinLnBrk="0" hangingPunct="1">
                        <a:defRPr kumimoji="1" sz="1800" kern="1200">
                          <a:solidFill>
                            <a:schemeClr val="tx1"/>
                          </a:solidFill>
                          <a:latin typeface="Arial"/>
                          <a:ea typeface=""/>
                          <a:cs typeface=""/>
                        </a:defRPr>
                      </a:lvl7pPr>
                      <a:lvl8pPr marL="3200400" algn="l" defTabSz="914400" rtl="0" eaLnBrk="1" latinLnBrk="0" hangingPunct="1">
                        <a:defRPr kumimoji="1" sz="1800" kern="1200">
                          <a:solidFill>
                            <a:schemeClr val="tx1"/>
                          </a:solidFill>
                          <a:latin typeface="Arial"/>
                          <a:ea typeface=""/>
                          <a:cs typeface=""/>
                        </a:defRPr>
                      </a:lvl8pPr>
                      <a:lvl9pPr marL="3657600" algn="l" defTabSz="914400" rtl="0" eaLnBrk="1" latinLnBrk="0" hangingPunct="1">
                        <a:defRPr kumimoji="1" sz="1800" kern="1200">
                          <a:solidFill>
                            <a:schemeClr val="tx1"/>
                          </a:solidFill>
                          <a:latin typeface="Arial"/>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smtClean="0">
                          <a:ln>
                            <a:noFill/>
                          </a:ln>
                          <a:solidFill>
                            <a:srgbClr val="FFFFFF"/>
                          </a:solidFill>
                          <a:effectLst/>
                          <a:latin typeface="Meiryo UI" pitchFamily="50" charset="-128"/>
                          <a:ea typeface="Meiryo UI" pitchFamily="50" charset="-128"/>
                          <a:cs typeface="Meiryo UI" pitchFamily="50" charset="-128"/>
                        </a:rPr>
                        <a:t>効果</a:t>
                      </a:r>
                    </a:p>
                  </a:txBody>
                  <a:tcPr marL="91435" marR="91435"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9BBB59"/>
                    </a:solidFill>
                  </a:tcPr>
                </a:tc>
              </a:tr>
              <a:tr h="387122">
                <a:tc>
                  <a:txBody>
                    <a:bodyPr/>
                    <a:lstStyle>
                      <a:lvl1pPr marL="0" algn="l" defTabSz="914400" rtl="0" eaLnBrk="1" latinLnBrk="0" hangingPunct="1">
                        <a:defRPr kumimoji="1" sz="1800" kern="1200">
                          <a:solidFill>
                            <a:schemeClr val="tx1"/>
                          </a:solidFill>
                          <a:latin typeface="Arial"/>
                          <a:ea typeface=""/>
                          <a:cs typeface=""/>
                        </a:defRPr>
                      </a:lvl1pPr>
                      <a:lvl2pPr marL="457200" algn="l" defTabSz="914400" rtl="0" eaLnBrk="1" latinLnBrk="0" hangingPunct="1">
                        <a:defRPr kumimoji="1" sz="1800" kern="1200">
                          <a:solidFill>
                            <a:schemeClr val="tx1"/>
                          </a:solidFill>
                          <a:latin typeface="Arial"/>
                          <a:ea typeface=""/>
                          <a:cs typeface=""/>
                        </a:defRPr>
                      </a:lvl2pPr>
                      <a:lvl3pPr marL="914400" algn="l" defTabSz="914400" rtl="0" eaLnBrk="1" latinLnBrk="0" hangingPunct="1">
                        <a:defRPr kumimoji="1" sz="1800" kern="1200">
                          <a:solidFill>
                            <a:schemeClr val="tx1"/>
                          </a:solidFill>
                          <a:latin typeface="Arial"/>
                          <a:ea typeface=""/>
                          <a:cs typeface=""/>
                        </a:defRPr>
                      </a:lvl3pPr>
                      <a:lvl4pPr marL="1371600" algn="l" defTabSz="914400" rtl="0" eaLnBrk="1" latinLnBrk="0" hangingPunct="1">
                        <a:defRPr kumimoji="1" sz="1800" kern="1200">
                          <a:solidFill>
                            <a:schemeClr val="tx1"/>
                          </a:solidFill>
                          <a:latin typeface="Arial"/>
                          <a:ea typeface=""/>
                          <a:cs typeface=""/>
                        </a:defRPr>
                      </a:lvl4pPr>
                      <a:lvl5pPr marL="1828800" algn="l" defTabSz="914400" rtl="0" eaLnBrk="1" latinLnBrk="0" hangingPunct="1">
                        <a:defRPr kumimoji="1" sz="1800" kern="1200">
                          <a:solidFill>
                            <a:schemeClr val="tx1"/>
                          </a:solidFill>
                          <a:latin typeface="Arial"/>
                          <a:ea typeface=""/>
                          <a:cs typeface=""/>
                        </a:defRPr>
                      </a:lvl5pPr>
                      <a:lvl6pPr marL="2286000" algn="l" defTabSz="914400" rtl="0" eaLnBrk="1" latinLnBrk="0" hangingPunct="1">
                        <a:defRPr kumimoji="1" sz="1800" kern="1200">
                          <a:solidFill>
                            <a:schemeClr val="tx1"/>
                          </a:solidFill>
                          <a:latin typeface="Arial"/>
                          <a:ea typeface=""/>
                          <a:cs typeface=""/>
                        </a:defRPr>
                      </a:lvl6pPr>
                      <a:lvl7pPr marL="2743200" algn="l" defTabSz="914400" rtl="0" eaLnBrk="1" latinLnBrk="0" hangingPunct="1">
                        <a:defRPr kumimoji="1" sz="1800" kern="1200">
                          <a:solidFill>
                            <a:schemeClr val="tx1"/>
                          </a:solidFill>
                          <a:latin typeface="Arial"/>
                          <a:ea typeface=""/>
                          <a:cs typeface=""/>
                        </a:defRPr>
                      </a:lvl7pPr>
                      <a:lvl8pPr marL="3200400" algn="l" defTabSz="914400" rtl="0" eaLnBrk="1" latinLnBrk="0" hangingPunct="1">
                        <a:defRPr kumimoji="1" sz="1800" kern="1200">
                          <a:solidFill>
                            <a:schemeClr val="tx1"/>
                          </a:solidFill>
                          <a:latin typeface="Arial"/>
                          <a:ea typeface=""/>
                          <a:cs typeface=""/>
                        </a:defRPr>
                      </a:lvl8pPr>
                      <a:lvl9pPr marL="3657600" algn="l" defTabSz="914400" rtl="0" eaLnBrk="1" latinLnBrk="0" hangingPunct="1">
                        <a:defRPr kumimoji="1"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北大阪急行延伸</a:t>
                      </a:r>
                    </a:p>
                  </a:txBody>
                  <a:tcPr marL="91435" marR="91435"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3EA"/>
                    </a:solidFill>
                  </a:tcPr>
                </a:tc>
                <a:tc>
                  <a:txBody>
                    <a:bodyPr/>
                    <a:lstStyle>
                      <a:lvl1pPr marL="0" algn="l" defTabSz="914400" rtl="0" eaLnBrk="1" latinLnBrk="0" hangingPunct="1">
                        <a:defRPr kumimoji="1" sz="1800" kern="1200">
                          <a:solidFill>
                            <a:schemeClr val="tx1"/>
                          </a:solidFill>
                          <a:latin typeface="Arial"/>
                          <a:ea typeface=""/>
                          <a:cs typeface=""/>
                        </a:defRPr>
                      </a:lvl1pPr>
                      <a:lvl2pPr marL="457200" algn="l" defTabSz="914400" rtl="0" eaLnBrk="1" latinLnBrk="0" hangingPunct="1">
                        <a:defRPr kumimoji="1" sz="1800" kern="1200">
                          <a:solidFill>
                            <a:schemeClr val="tx1"/>
                          </a:solidFill>
                          <a:latin typeface="Arial"/>
                          <a:ea typeface=""/>
                          <a:cs typeface=""/>
                        </a:defRPr>
                      </a:lvl2pPr>
                      <a:lvl3pPr marL="914400" algn="l" defTabSz="914400" rtl="0" eaLnBrk="1" latinLnBrk="0" hangingPunct="1">
                        <a:defRPr kumimoji="1" sz="1800" kern="1200">
                          <a:solidFill>
                            <a:schemeClr val="tx1"/>
                          </a:solidFill>
                          <a:latin typeface="Arial"/>
                          <a:ea typeface=""/>
                          <a:cs typeface=""/>
                        </a:defRPr>
                      </a:lvl3pPr>
                      <a:lvl4pPr marL="1371600" algn="l" defTabSz="914400" rtl="0" eaLnBrk="1" latinLnBrk="0" hangingPunct="1">
                        <a:defRPr kumimoji="1" sz="1800" kern="1200">
                          <a:solidFill>
                            <a:schemeClr val="tx1"/>
                          </a:solidFill>
                          <a:latin typeface="Arial"/>
                          <a:ea typeface=""/>
                          <a:cs typeface=""/>
                        </a:defRPr>
                      </a:lvl4pPr>
                      <a:lvl5pPr marL="1828800" algn="l" defTabSz="914400" rtl="0" eaLnBrk="1" latinLnBrk="0" hangingPunct="1">
                        <a:defRPr kumimoji="1" sz="1800" kern="1200">
                          <a:solidFill>
                            <a:schemeClr val="tx1"/>
                          </a:solidFill>
                          <a:latin typeface="Arial"/>
                          <a:ea typeface=""/>
                          <a:cs typeface=""/>
                        </a:defRPr>
                      </a:lvl5pPr>
                      <a:lvl6pPr marL="2286000" algn="l" defTabSz="914400" rtl="0" eaLnBrk="1" latinLnBrk="0" hangingPunct="1">
                        <a:defRPr kumimoji="1" sz="1800" kern="1200">
                          <a:solidFill>
                            <a:schemeClr val="tx1"/>
                          </a:solidFill>
                          <a:latin typeface="Arial"/>
                          <a:ea typeface=""/>
                          <a:cs typeface=""/>
                        </a:defRPr>
                      </a:lvl6pPr>
                      <a:lvl7pPr marL="2743200" algn="l" defTabSz="914400" rtl="0" eaLnBrk="1" latinLnBrk="0" hangingPunct="1">
                        <a:defRPr kumimoji="1" sz="1800" kern="1200">
                          <a:solidFill>
                            <a:schemeClr val="tx1"/>
                          </a:solidFill>
                          <a:latin typeface="Arial"/>
                          <a:ea typeface=""/>
                          <a:cs typeface=""/>
                        </a:defRPr>
                      </a:lvl7pPr>
                      <a:lvl8pPr marL="3200400" algn="l" defTabSz="914400" rtl="0" eaLnBrk="1" latinLnBrk="0" hangingPunct="1">
                        <a:defRPr kumimoji="1" sz="1800" kern="1200">
                          <a:solidFill>
                            <a:schemeClr val="tx1"/>
                          </a:solidFill>
                          <a:latin typeface="Arial"/>
                          <a:ea typeface=""/>
                          <a:cs typeface=""/>
                        </a:defRPr>
                      </a:lvl8pPr>
                      <a:lvl9pPr marL="3657600" algn="l" defTabSz="914400" rtl="0" eaLnBrk="1" latinLnBrk="0" hangingPunct="1">
                        <a:defRPr kumimoji="1" sz="1800" kern="1200">
                          <a:solidFill>
                            <a:schemeClr val="tx1"/>
                          </a:solidFill>
                          <a:latin typeface="Arial"/>
                          <a:ea typeface=""/>
                          <a:cs typeface=""/>
                        </a:defRPr>
                      </a:lvl9pPr>
                    </a:lstStyle>
                    <a:p>
                      <a:pPr marL="177800" marR="0" lvl="0" indent="-177800" algn="l"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＊延長：</a:t>
                      </a:r>
                      <a:r>
                        <a:rPr kumimoji="1" lang="en-US" altLang="ja-JP"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2.5㎞</a:t>
                      </a:r>
                      <a:r>
                        <a:rPr kumimoji="1" lang="ja-JP" altLang="en-US"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（千里中央～新箕面）</a:t>
                      </a:r>
                      <a:endParaRPr kumimoji="1" lang="en-US" altLang="ja-JP"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177800" marR="0" lvl="0" indent="-177800" algn="l"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＊事業費：</a:t>
                      </a:r>
                      <a:r>
                        <a:rPr kumimoji="1" lang="en-US" altLang="ja-JP"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600</a:t>
                      </a:r>
                      <a:r>
                        <a:rPr kumimoji="1" lang="ja-JP" altLang="en-US"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億円</a:t>
                      </a:r>
                      <a:endParaRPr kumimoji="1" lang="en-US" altLang="ja-JP"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marL="35998" marR="35998"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3EA"/>
                    </a:solidFill>
                  </a:tcPr>
                </a:tc>
                <a:tc>
                  <a:txBody>
                    <a:bodyPr/>
                    <a:lstStyle>
                      <a:lvl1pPr marL="0" algn="l" defTabSz="914400" rtl="0" eaLnBrk="1" latinLnBrk="0" hangingPunct="1">
                        <a:defRPr kumimoji="1" sz="1800" kern="1200">
                          <a:solidFill>
                            <a:schemeClr val="tx1"/>
                          </a:solidFill>
                          <a:latin typeface="Arial"/>
                          <a:ea typeface=""/>
                          <a:cs typeface=""/>
                        </a:defRPr>
                      </a:lvl1pPr>
                      <a:lvl2pPr marL="457200" algn="l" defTabSz="914400" rtl="0" eaLnBrk="1" latinLnBrk="0" hangingPunct="1">
                        <a:defRPr kumimoji="1" sz="1800" kern="1200">
                          <a:solidFill>
                            <a:schemeClr val="tx1"/>
                          </a:solidFill>
                          <a:latin typeface="Arial"/>
                          <a:ea typeface=""/>
                          <a:cs typeface=""/>
                        </a:defRPr>
                      </a:lvl2pPr>
                      <a:lvl3pPr marL="914400" algn="l" defTabSz="914400" rtl="0" eaLnBrk="1" latinLnBrk="0" hangingPunct="1">
                        <a:defRPr kumimoji="1" sz="1800" kern="1200">
                          <a:solidFill>
                            <a:schemeClr val="tx1"/>
                          </a:solidFill>
                          <a:latin typeface="Arial"/>
                          <a:ea typeface=""/>
                          <a:cs typeface=""/>
                        </a:defRPr>
                      </a:lvl3pPr>
                      <a:lvl4pPr marL="1371600" algn="l" defTabSz="914400" rtl="0" eaLnBrk="1" latinLnBrk="0" hangingPunct="1">
                        <a:defRPr kumimoji="1" sz="1800" kern="1200">
                          <a:solidFill>
                            <a:schemeClr val="tx1"/>
                          </a:solidFill>
                          <a:latin typeface="Arial"/>
                          <a:ea typeface=""/>
                          <a:cs typeface=""/>
                        </a:defRPr>
                      </a:lvl4pPr>
                      <a:lvl5pPr marL="1828800" algn="l" defTabSz="914400" rtl="0" eaLnBrk="1" latinLnBrk="0" hangingPunct="1">
                        <a:defRPr kumimoji="1" sz="1800" kern="1200">
                          <a:solidFill>
                            <a:schemeClr val="tx1"/>
                          </a:solidFill>
                          <a:latin typeface="Arial"/>
                          <a:ea typeface=""/>
                          <a:cs typeface=""/>
                        </a:defRPr>
                      </a:lvl5pPr>
                      <a:lvl6pPr marL="2286000" algn="l" defTabSz="914400" rtl="0" eaLnBrk="1" latinLnBrk="0" hangingPunct="1">
                        <a:defRPr kumimoji="1" sz="1800" kern="1200">
                          <a:solidFill>
                            <a:schemeClr val="tx1"/>
                          </a:solidFill>
                          <a:latin typeface="Arial"/>
                          <a:ea typeface=""/>
                          <a:cs typeface=""/>
                        </a:defRPr>
                      </a:lvl6pPr>
                      <a:lvl7pPr marL="2743200" algn="l" defTabSz="914400" rtl="0" eaLnBrk="1" latinLnBrk="0" hangingPunct="1">
                        <a:defRPr kumimoji="1" sz="1800" kern="1200">
                          <a:solidFill>
                            <a:schemeClr val="tx1"/>
                          </a:solidFill>
                          <a:latin typeface="Arial"/>
                          <a:ea typeface=""/>
                          <a:cs typeface=""/>
                        </a:defRPr>
                      </a:lvl7pPr>
                      <a:lvl8pPr marL="3200400" algn="l" defTabSz="914400" rtl="0" eaLnBrk="1" latinLnBrk="0" hangingPunct="1">
                        <a:defRPr kumimoji="1" sz="1800" kern="1200">
                          <a:solidFill>
                            <a:schemeClr val="tx1"/>
                          </a:solidFill>
                          <a:latin typeface="Arial"/>
                          <a:ea typeface=""/>
                          <a:cs typeface=""/>
                        </a:defRPr>
                      </a:lvl8pPr>
                      <a:lvl9pPr marL="3657600" algn="l" defTabSz="914400" rtl="0" eaLnBrk="1" latinLnBrk="0" hangingPunct="1">
                        <a:defRPr kumimoji="1"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＊北大阪地域と大阪都心との直結</a:t>
                      </a:r>
                      <a:endParaRPr kumimoji="1" lang="en-US" altLang="ja-JP"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＊拠点形成とセットによる北大阪地域の活性化</a:t>
                      </a:r>
                      <a:endParaRPr kumimoji="1" lang="en-US" altLang="ja-JP"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marL="35998" marR="35998"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3EA"/>
                    </a:solidFill>
                  </a:tcPr>
                </a:tc>
              </a:tr>
              <a:tr h="578046">
                <a:tc>
                  <a:txBody>
                    <a:bodyPr/>
                    <a:lstStyle>
                      <a:lvl1pPr marL="0" algn="l" defTabSz="914400" rtl="0" eaLnBrk="1" latinLnBrk="0" hangingPunct="1">
                        <a:defRPr kumimoji="1" sz="1800" kern="1200">
                          <a:solidFill>
                            <a:schemeClr val="tx1"/>
                          </a:solidFill>
                          <a:latin typeface="Arial"/>
                          <a:ea typeface=""/>
                          <a:cs typeface=""/>
                        </a:defRPr>
                      </a:lvl1pPr>
                      <a:lvl2pPr marL="457200" algn="l" defTabSz="914400" rtl="0" eaLnBrk="1" latinLnBrk="0" hangingPunct="1">
                        <a:defRPr kumimoji="1" sz="1800" kern="1200">
                          <a:solidFill>
                            <a:schemeClr val="tx1"/>
                          </a:solidFill>
                          <a:latin typeface="Arial"/>
                          <a:ea typeface=""/>
                          <a:cs typeface=""/>
                        </a:defRPr>
                      </a:lvl2pPr>
                      <a:lvl3pPr marL="914400" algn="l" defTabSz="914400" rtl="0" eaLnBrk="1" latinLnBrk="0" hangingPunct="1">
                        <a:defRPr kumimoji="1" sz="1800" kern="1200">
                          <a:solidFill>
                            <a:schemeClr val="tx1"/>
                          </a:solidFill>
                          <a:latin typeface="Arial"/>
                          <a:ea typeface=""/>
                          <a:cs typeface=""/>
                        </a:defRPr>
                      </a:lvl3pPr>
                      <a:lvl4pPr marL="1371600" algn="l" defTabSz="914400" rtl="0" eaLnBrk="1" latinLnBrk="0" hangingPunct="1">
                        <a:defRPr kumimoji="1" sz="1800" kern="1200">
                          <a:solidFill>
                            <a:schemeClr val="tx1"/>
                          </a:solidFill>
                          <a:latin typeface="Arial"/>
                          <a:ea typeface=""/>
                          <a:cs typeface=""/>
                        </a:defRPr>
                      </a:lvl4pPr>
                      <a:lvl5pPr marL="1828800" algn="l" defTabSz="914400" rtl="0" eaLnBrk="1" latinLnBrk="0" hangingPunct="1">
                        <a:defRPr kumimoji="1" sz="1800" kern="1200">
                          <a:solidFill>
                            <a:schemeClr val="tx1"/>
                          </a:solidFill>
                          <a:latin typeface="Arial"/>
                          <a:ea typeface=""/>
                          <a:cs typeface=""/>
                        </a:defRPr>
                      </a:lvl5pPr>
                      <a:lvl6pPr marL="2286000" algn="l" defTabSz="914400" rtl="0" eaLnBrk="1" latinLnBrk="0" hangingPunct="1">
                        <a:defRPr kumimoji="1" sz="1800" kern="1200">
                          <a:solidFill>
                            <a:schemeClr val="tx1"/>
                          </a:solidFill>
                          <a:latin typeface="Arial"/>
                          <a:ea typeface=""/>
                          <a:cs typeface=""/>
                        </a:defRPr>
                      </a:lvl6pPr>
                      <a:lvl7pPr marL="2743200" algn="l" defTabSz="914400" rtl="0" eaLnBrk="1" latinLnBrk="0" hangingPunct="1">
                        <a:defRPr kumimoji="1" sz="1800" kern="1200">
                          <a:solidFill>
                            <a:schemeClr val="tx1"/>
                          </a:solidFill>
                          <a:latin typeface="Arial"/>
                          <a:ea typeface=""/>
                          <a:cs typeface=""/>
                        </a:defRPr>
                      </a:lvl7pPr>
                      <a:lvl8pPr marL="3200400" algn="l" defTabSz="914400" rtl="0" eaLnBrk="1" latinLnBrk="0" hangingPunct="1">
                        <a:defRPr kumimoji="1" sz="1800" kern="1200">
                          <a:solidFill>
                            <a:schemeClr val="tx1"/>
                          </a:solidFill>
                          <a:latin typeface="Arial"/>
                          <a:ea typeface=""/>
                          <a:cs typeface=""/>
                        </a:defRPr>
                      </a:lvl8pPr>
                      <a:lvl9pPr marL="3657600" algn="l" defTabSz="914400" rtl="0" eaLnBrk="1" latinLnBrk="0" hangingPunct="1">
                        <a:defRPr kumimoji="1"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大阪モノレール延伸</a:t>
                      </a:r>
                    </a:p>
                  </a:txBody>
                  <a:tcPr marL="91435" marR="91435"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3EA"/>
                    </a:solidFill>
                  </a:tcPr>
                </a:tc>
                <a:tc>
                  <a:txBody>
                    <a:bodyPr/>
                    <a:lstStyle>
                      <a:lvl1pPr marL="0" algn="l" defTabSz="914400" rtl="0" eaLnBrk="1" latinLnBrk="0" hangingPunct="1">
                        <a:defRPr kumimoji="1" sz="1800" kern="1200">
                          <a:solidFill>
                            <a:schemeClr val="tx1"/>
                          </a:solidFill>
                          <a:latin typeface="Arial"/>
                          <a:ea typeface=""/>
                          <a:cs typeface=""/>
                        </a:defRPr>
                      </a:lvl1pPr>
                      <a:lvl2pPr marL="457200" algn="l" defTabSz="914400" rtl="0" eaLnBrk="1" latinLnBrk="0" hangingPunct="1">
                        <a:defRPr kumimoji="1" sz="1800" kern="1200">
                          <a:solidFill>
                            <a:schemeClr val="tx1"/>
                          </a:solidFill>
                          <a:latin typeface="Arial"/>
                          <a:ea typeface=""/>
                          <a:cs typeface=""/>
                        </a:defRPr>
                      </a:lvl2pPr>
                      <a:lvl3pPr marL="914400" algn="l" defTabSz="914400" rtl="0" eaLnBrk="1" latinLnBrk="0" hangingPunct="1">
                        <a:defRPr kumimoji="1" sz="1800" kern="1200">
                          <a:solidFill>
                            <a:schemeClr val="tx1"/>
                          </a:solidFill>
                          <a:latin typeface="Arial"/>
                          <a:ea typeface=""/>
                          <a:cs typeface=""/>
                        </a:defRPr>
                      </a:lvl3pPr>
                      <a:lvl4pPr marL="1371600" algn="l" defTabSz="914400" rtl="0" eaLnBrk="1" latinLnBrk="0" hangingPunct="1">
                        <a:defRPr kumimoji="1" sz="1800" kern="1200">
                          <a:solidFill>
                            <a:schemeClr val="tx1"/>
                          </a:solidFill>
                          <a:latin typeface="Arial"/>
                          <a:ea typeface=""/>
                          <a:cs typeface=""/>
                        </a:defRPr>
                      </a:lvl4pPr>
                      <a:lvl5pPr marL="1828800" algn="l" defTabSz="914400" rtl="0" eaLnBrk="1" latinLnBrk="0" hangingPunct="1">
                        <a:defRPr kumimoji="1" sz="1800" kern="1200">
                          <a:solidFill>
                            <a:schemeClr val="tx1"/>
                          </a:solidFill>
                          <a:latin typeface="Arial"/>
                          <a:ea typeface=""/>
                          <a:cs typeface=""/>
                        </a:defRPr>
                      </a:lvl5pPr>
                      <a:lvl6pPr marL="2286000" algn="l" defTabSz="914400" rtl="0" eaLnBrk="1" latinLnBrk="0" hangingPunct="1">
                        <a:defRPr kumimoji="1" sz="1800" kern="1200">
                          <a:solidFill>
                            <a:schemeClr val="tx1"/>
                          </a:solidFill>
                          <a:latin typeface="Arial"/>
                          <a:ea typeface=""/>
                          <a:cs typeface=""/>
                        </a:defRPr>
                      </a:lvl6pPr>
                      <a:lvl7pPr marL="2743200" algn="l" defTabSz="914400" rtl="0" eaLnBrk="1" latinLnBrk="0" hangingPunct="1">
                        <a:defRPr kumimoji="1" sz="1800" kern="1200">
                          <a:solidFill>
                            <a:schemeClr val="tx1"/>
                          </a:solidFill>
                          <a:latin typeface="Arial"/>
                          <a:ea typeface=""/>
                          <a:cs typeface=""/>
                        </a:defRPr>
                      </a:lvl7pPr>
                      <a:lvl8pPr marL="3200400" algn="l" defTabSz="914400" rtl="0" eaLnBrk="1" latinLnBrk="0" hangingPunct="1">
                        <a:defRPr kumimoji="1" sz="1800" kern="1200">
                          <a:solidFill>
                            <a:schemeClr val="tx1"/>
                          </a:solidFill>
                          <a:latin typeface="Arial"/>
                          <a:ea typeface=""/>
                          <a:cs typeface=""/>
                        </a:defRPr>
                      </a:lvl8pPr>
                      <a:lvl9pPr marL="3657600" algn="l" defTabSz="914400" rtl="0" eaLnBrk="1" latinLnBrk="0" hangingPunct="1">
                        <a:defRPr kumimoji="1" sz="1800" kern="1200">
                          <a:solidFill>
                            <a:schemeClr val="tx1"/>
                          </a:solidFill>
                          <a:latin typeface="Arial"/>
                          <a:ea typeface=""/>
                          <a:cs typeface=""/>
                        </a:defRPr>
                      </a:lvl9pPr>
                    </a:lstStyle>
                    <a:p>
                      <a:pPr marL="177800" marR="0" lvl="0" indent="-177800" algn="l"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＊延長：</a:t>
                      </a:r>
                      <a:r>
                        <a:rPr kumimoji="1" lang="en-US" altLang="ja-JP"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9.0㎞</a:t>
                      </a:r>
                      <a:r>
                        <a:rPr kumimoji="1" lang="ja-JP" altLang="en-US"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r>
                        <a:rPr kumimoji="1" lang="zh-TW" altLang="en-US"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門真市～瓜生堂</a:t>
                      </a:r>
                      <a:r>
                        <a:rPr kumimoji="1" lang="ja-JP" altLang="en-US"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endParaRPr kumimoji="1" lang="en-US" altLang="ja-JP"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177800" marR="0" lvl="0" indent="-177800" algn="l"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＊事業費：</a:t>
                      </a:r>
                      <a:r>
                        <a:rPr kumimoji="1" lang="en-US" altLang="ja-JP"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1,050</a:t>
                      </a:r>
                      <a:r>
                        <a:rPr kumimoji="1" lang="ja-JP" altLang="en-US"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億円</a:t>
                      </a:r>
                      <a:endParaRPr kumimoji="1" lang="en-US" altLang="ja-JP"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177800" marR="0" lvl="0" indent="-177800" algn="l"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（インフラ：</a:t>
                      </a:r>
                      <a:r>
                        <a:rPr kumimoji="1" lang="en-US" altLang="ja-JP"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740</a:t>
                      </a:r>
                      <a:r>
                        <a:rPr kumimoji="1" lang="ja-JP" altLang="en-US"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億、インフラ外：</a:t>
                      </a:r>
                      <a:r>
                        <a:rPr kumimoji="1" lang="en-US" altLang="ja-JP"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310</a:t>
                      </a:r>
                      <a:r>
                        <a:rPr kumimoji="1" lang="ja-JP" altLang="en-US"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億）</a:t>
                      </a:r>
                      <a:endParaRPr kumimoji="1" lang="en-US" altLang="ja-JP"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marL="35998" marR="35998"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3EA"/>
                    </a:solidFill>
                  </a:tcPr>
                </a:tc>
                <a:tc>
                  <a:txBody>
                    <a:bodyPr/>
                    <a:lstStyle>
                      <a:lvl1pPr marL="0" algn="l" defTabSz="914400" rtl="0" eaLnBrk="1" latinLnBrk="0" hangingPunct="1">
                        <a:defRPr kumimoji="1" sz="1800" kern="1200">
                          <a:solidFill>
                            <a:schemeClr val="tx1"/>
                          </a:solidFill>
                          <a:latin typeface="Arial"/>
                          <a:ea typeface=""/>
                          <a:cs typeface=""/>
                        </a:defRPr>
                      </a:lvl1pPr>
                      <a:lvl2pPr marL="457200" algn="l" defTabSz="914400" rtl="0" eaLnBrk="1" latinLnBrk="0" hangingPunct="1">
                        <a:defRPr kumimoji="1" sz="1800" kern="1200">
                          <a:solidFill>
                            <a:schemeClr val="tx1"/>
                          </a:solidFill>
                          <a:latin typeface="Arial"/>
                          <a:ea typeface=""/>
                          <a:cs typeface=""/>
                        </a:defRPr>
                      </a:lvl2pPr>
                      <a:lvl3pPr marL="914400" algn="l" defTabSz="914400" rtl="0" eaLnBrk="1" latinLnBrk="0" hangingPunct="1">
                        <a:defRPr kumimoji="1" sz="1800" kern="1200">
                          <a:solidFill>
                            <a:schemeClr val="tx1"/>
                          </a:solidFill>
                          <a:latin typeface="Arial"/>
                          <a:ea typeface=""/>
                          <a:cs typeface=""/>
                        </a:defRPr>
                      </a:lvl3pPr>
                      <a:lvl4pPr marL="1371600" algn="l" defTabSz="914400" rtl="0" eaLnBrk="1" latinLnBrk="0" hangingPunct="1">
                        <a:defRPr kumimoji="1" sz="1800" kern="1200">
                          <a:solidFill>
                            <a:schemeClr val="tx1"/>
                          </a:solidFill>
                          <a:latin typeface="Arial"/>
                          <a:ea typeface=""/>
                          <a:cs typeface=""/>
                        </a:defRPr>
                      </a:lvl4pPr>
                      <a:lvl5pPr marL="1828800" algn="l" defTabSz="914400" rtl="0" eaLnBrk="1" latinLnBrk="0" hangingPunct="1">
                        <a:defRPr kumimoji="1" sz="1800" kern="1200">
                          <a:solidFill>
                            <a:schemeClr val="tx1"/>
                          </a:solidFill>
                          <a:latin typeface="Arial"/>
                          <a:ea typeface=""/>
                          <a:cs typeface=""/>
                        </a:defRPr>
                      </a:lvl5pPr>
                      <a:lvl6pPr marL="2286000" algn="l" defTabSz="914400" rtl="0" eaLnBrk="1" latinLnBrk="0" hangingPunct="1">
                        <a:defRPr kumimoji="1" sz="1800" kern="1200">
                          <a:solidFill>
                            <a:schemeClr val="tx1"/>
                          </a:solidFill>
                          <a:latin typeface="Arial"/>
                          <a:ea typeface=""/>
                          <a:cs typeface=""/>
                        </a:defRPr>
                      </a:lvl6pPr>
                      <a:lvl7pPr marL="2743200" algn="l" defTabSz="914400" rtl="0" eaLnBrk="1" latinLnBrk="0" hangingPunct="1">
                        <a:defRPr kumimoji="1" sz="1800" kern="1200">
                          <a:solidFill>
                            <a:schemeClr val="tx1"/>
                          </a:solidFill>
                          <a:latin typeface="Arial"/>
                          <a:ea typeface=""/>
                          <a:cs typeface=""/>
                        </a:defRPr>
                      </a:lvl7pPr>
                      <a:lvl8pPr marL="3200400" algn="l" defTabSz="914400" rtl="0" eaLnBrk="1" latinLnBrk="0" hangingPunct="1">
                        <a:defRPr kumimoji="1" sz="1800" kern="1200">
                          <a:solidFill>
                            <a:schemeClr val="tx1"/>
                          </a:solidFill>
                          <a:latin typeface="Arial"/>
                          <a:ea typeface=""/>
                          <a:cs typeface=""/>
                        </a:defRPr>
                      </a:lvl8pPr>
                      <a:lvl9pPr marL="3657600" algn="l" defTabSz="914400" rtl="0" eaLnBrk="1" latinLnBrk="0" hangingPunct="1">
                        <a:defRPr kumimoji="1"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＊環状型鉄道ネットワークの形成</a:t>
                      </a:r>
                      <a:endParaRPr kumimoji="1" lang="en-US" altLang="ja-JP"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（新たに4路線を加え</a:t>
                      </a:r>
                      <a:r>
                        <a:rPr kumimoji="1" lang="en-US" altLang="ja-JP"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11</a:t>
                      </a: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路線の放射鉄道と結節）</a:t>
                      </a:r>
                      <a:endParaRPr kumimoji="1" lang="en-US" altLang="ja-JP"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＊交通結節点の形成、都市構造を変革</a:t>
                      </a:r>
                      <a:endParaRPr kumimoji="1" lang="zh-TW"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marL="35998" marR="35998"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3EA"/>
                    </a:solidFill>
                  </a:tcPr>
                </a:tc>
              </a:tr>
              <a:tr h="420059">
                <a:tc>
                  <a:txBody>
                    <a:bodyPr/>
                    <a:lstStyle>
                      <a:lvl1pPr marL="0" algn="l" defTabSz="914400" rtl="0" eaLnBrk="1" latinLnBrk="0" hangingPunct="1">
                        <a:defRPr kumimoji="1" sz="1800" kern="1200">
                          <a:solidFill>
                            <a:schemeClr val="tx1"/>
                          </a:solidFill>
                          <a:latin typeface="Arial"/>
                          <a:ea typeface=""/>
                          <a:cs typeface=""/>
                        </a:defRPr>
                      </a:lvl1pPr>
                      <a:lvl2pPr marL="457200" algn="l" defTabSz="914400" rtl="0" eaLnBrk="1" latinLnBrk="0" hangingPunct="1">
                        <a:defRPr kumimoji="1" sz="1800" kern="1200">
                          <a:solidFill>
                            <a:schemeClr val="tx1"/>
                          </a:solidFill>
                          <a:latin typeface="Arial"/>
                          <a:ea typeface=""/>
                          <a:cs typeface=""/>
                        </a:defRPr>
                      </a:lvl2pPr>
                      <a:lvl3pPr marL="914400" algn="l" defTabSz="914400" rtl="0" eaLnBrk="1" latinLnBrk="0" hangingPunct="1">
                        <a:defRPr kumimoji="1" sz="1800" kern="1200">
                          <a:solidFill>
                            <a:schemeClr val="tx1"/>
                          </a:solidFill>
                          <a:latin typeface="Arial"/>
                          <a:ea typeface=""/>
                          <a:cs typeface=""/>
                        </a:defRPr>
                      </a:lvl3pPr>
                      <a:lvl4pPr marL="1371600" algn="l" defTabSz="914400" rtl="0" eaLnBrk="1" latinLnBrk="0" hangingPunct="1">
                        <a:defRPr kumimoji="1" sz="1800" kern="1200">
                          <a:solidFill>
                            <a:schemeClr val="tx1"/>
                          </a:solidFill>
                          <a:latin typeface="Arial"/>
                          <a:ea typeface=""/>
                          <a:cs typeface=""/>
                        </a:defRPr>
                      </a:lvl4pPr>
                      <a:lvl5pPr marL="1828800" algn="l" defTabSz="914400" rtl="0" eaLnBrk="1" latinLnBrk="0" hangingPunct="1">
                        <a:defRPr kumimoji="1" sz="1800" kern="1200">
                          <a:solidFill>
                            <a:schemeClr val="tx1"/>
                          </a:solidFill>
                          <a:latin typeface="Arial"/>
                          <a:ea typeface=""/>
                          <a:cs typeface=""/>
                        </a:defRPr>
                      </a:lvl5pPr>
                      <a:lvl6pPr marL="2286000" algn="l" defTabSz="914400" rtl="0" eaLnBrk="1" latinLnBrk="0" hangingPunct="1">
                        <a:defRPr kumimoji="1" sz="1800" kern="1200">
                          <a:solidFill>
                            <a:schemeClr val="tx1"/>
                          </a:solidFill>
                          <a:latin typeface="Arial"/>
                          <a:ea typeface=""/>
                          <a:cs typeface=""/>
                        </a:defRPr>
                      </a:lvl6pPr>
                      <a:lvl7pPr marL="2743200" algn="l" defTabSz="914400" rtl="0" eaLnBrk="1" latinLnBrk="0" hangingPunct="1">
                        <a:defRPr kumimoji="1" sz="1800" kern="1200">
                          <a:solidFill>
                            <a:schemeClr val="tx1"/>
                          </a:solidFill>
                          <a:latin typeface="Arial"/>
                          <a:ea typeface=""/>
                          <a:cs typeface=""/>
                        </a:defRPr>
                      </a:lvl7pPr>
                      <a:lvl8pPr marL="3200400" algn="l" defTabSz="914400" rtl="0" eaLnBrk="1" latinLnBrk="0" hangingPunct="1">
                        <a:defRPr kumimoji="1" sz="1800" kern="1200">
                          <a:solidFill>
                            <a:schemeClr val="tx1"/>
                          </a:solidFill>
                          <a:latin typeface="Arial"/>
                          <a:ea typeface=""/>
                          <a:cs typeface=""/>
                        </a:defRPr>
                      </a:lvl8pPr>
                      <a:lvl9pPr marL="3657600" algn="l" defTabSz="914400" rtl="0" eaLnBrk="1" latinLnBrk="0" hangingPunct="1">
                        <a:defRPr kumimoji="1"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なにわ筋線</a:t>
                      </a:r>
                    </a:p>
                  </a:txBody>
                  <a:tcPr marL="91435" marR="91435"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3EA"/>
                    </a:solidFill>
                  </a:tcPr>
                </a:tc>
                <a:tc>
                  <a:txBody>
                    <a:bodyPr/>
                    <a:lstStyle>
                      <a:lvl1pPr marL="0" algn="l" defTabSz="914400" rtl="0" eaLnBrk="1" latinLnBrk="0" hangingPunct="1">
                        <a:defRPr kumimoji="1" sz="1800" kern="1200">
                          <a:solidFill>
                            <a:schemeClr val="tx1"/>
                          </a:solidFill>
                          <a:latin typeface="Arial"/>
                          <a:ea typeface=""/>
                          <a:cs typeface=""/>
                        </a:defRPr>
                      </a:lvl1pPr>
                      <a:lvl2pPr marL="457200" algn="l" defTabSz="914400" rtl="0" eaLnBrk="1" latinLnBrk="0" hangingPunct="1">
                        <a:defRPr kumimoji="1" sz="1800" kern="1200">
                          <a:solidFill>
                            <a:schemeClr val="tx1"/>
                          </a:solidFill>
                          <a:latin typeface="Arial"/>
                          <a:ea typeface=""/>
                          <a:cs typeface=""/>
                        </a:defRPr>
                      </a:lvl2pPr>
                      <a:lvl3pPr marL="914400" algn="l" defTabSz="914400" rtl="0" eaLnBrk="1" latinLnBrk="0" hangingPunct="1">
                        <a:defRPr kumimoji="1" sz="1800" kern="1200">
                          <a:solidFill>
                            <a:schemeClr val="tx1"/>
                          </a:solidFill>
                          <a:latin typeface="Arial"/>
                          <a:ea typeface=""/>
                          <a:cs typeface=""/>
                        </a:defRPr>
                      </a:lvl3pPr>
                      <a:lvl4pPr marL="1371600" algn="l" defTabSz="914400" rtl="0" eaLnBrk="1" latinLnBrk="0" hangingPunct="1">
                        <a:defRPr kumimoji="1" sz="1800" kern="1200">
                          <a:solidFill>
                            <a:schemeClr val="tx1"/>
                          </a:solidFill>
                          <a:latin typeface="Arial"/>
                          <a:ea typeface=""/>
                          <a:cs typeface=""/>
                        </a:defRPr>
                      </a:lvl4pPr>
                      <a:lvl5pPr marL="1828800" algn="l" defTabSz="914400" rtl="0" eaLnBrk="1" latinLnBrk="0" hangingPunct="1">
                        <a:defRPr kumimoji="1" sz="1800" kern="1200">
                          <a:solidFill>
                            <a:schemeClr val="tx1"/>
                          </a:solidFill>
                          <a:latin typeface="Arial"/>
                          <a:ea typeface=""/>
                          <a:cs typeface=""/>
                        </a:defRPr>
                      </a:lvl5pPr>
                      <a:lvl6pPr marL="2286000" algn="l" defTabSz="914400" rtl="0" eaLnBrk="1" latinLnBrk="0" hangingPunct="1">
                        <a:defRPr kumimoji="1" sz="1800" kern="1200">
                          <a:solidFill>
                            <a:schemeClr val="tx1"/>
                          </a:solidFill>
                          <a:latin typeface="Arial"/>
                          <a:ea typeface=""/>
                          <a:cs typeface=""/>
                        </a:defRPr>
                      </a:lvl6pPr>
                      <a:lvl7pPr marL="2743200" algn="l" defTabSz="914400" rtl="0" eaLnBrk="1" latinLnBrk="0" hangingPunct="1">
                        <a:defRPr kumimoji="1" sz="1800" kern="1200">
                          <a:solidFill>
                            <a:schemeClr val="tx1"/>
                          </a:solidFill>
                          <a:latin typeface="Arial"/>
                          <a:ea typeface=""/>
                          <a:cs typeface=""/>
                        </a:defRPr>
                      </a:lvl7pPr>
                      <a:lvl8pPr marL="3200400" algn="l" defTabSz="914400" rtl="0" eaLnBrk="1" latinLnBrk="0" hangingPunct="1">
                        <a:defRPr kumimoji="1" sz="1800" kern="1200">
                          <a:solidFill>
                            <a:schemeClr val="tx1"/>
                          </a:solidFill>
                          <a:latin typeface="Arial"/>
                          <a:ea typeface=""/>
                          <a:cs typeface=""/>
                        </a:defRPr>
                      </a:lvl8pPr>
                      <a:lvl9pPr marL="3657600" algn="l" defTabSz="914400" rtl="0" eaLnBrk="1" latinLnBrk="0" hangingPunct="1">
                        <a:defRPr kumimoji="1" sz="1800" kern="1200">
                          <a:solidFill>
                            <a:schemeClr val="tx1"/>
                          </a:solidFill>
                          <a:latin typeface="Arial"/>
                          <a:ea typeface=""/>
                          <a:cs typeface=""/>
                        </a:defRPr>
                      </a:lvl9pPr>
                    </a:lstStyle>
                    <a:p>
                      <a:pPr marL="177800" marR="0" lvl="0" indent="-177800" algn="l"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＊延長：</a:t>
                      </a:r>
                      <a:r>
                        <a:rPr kumimoji="1" lang="en-US" altLang="ja-JP"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10.2㎞</a:t>
                      </a:r>
                      <a:r>
                        <a:rPr kumimoji="1" lang="ja-JP" altLang="en-US"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r>
                        <a:rPr kumimoji="1" lang="zh-TW" altLang="en-US"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新大阪～</a:t>
                      </a:r>
                      <a:r>
                        <a:rPr kumimoji="1" lang="en-US" altLang="zh-TW"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JR</a:t>
                      </a:r>
                      <a:r>
                        <a:rPr kumimoji="1" lang="ja-JP" altLang="en-US"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r>
                        <a:rPr kumimoji="1" lang="zh-TW" altLang="en-US"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南海難波</a:t>
                      </a:r>
                      <a:r>
                        <a:rPr kumimoji="1" lang="ja-JP" altLang="en-US"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endParaRPr kumimoji="1" lang="en-US" altLang="ja-JP"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177800" marR="0" lvl="0" indent="-177800" algn="l"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＊事業費：</a:t>
                      </a:r>
                      <a:r>
                        <a:rPr kumimoji="1" lang="en-US" altLang="ja-JP"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2,500</a:t>
                      </a:r>
                      <a:r>
                        <a:rPr kumimoji="1" lang="ja-JP" altLang="en-US"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億円</a:t>
                      </a:r>
                      <a:endParaRPr kumimoji="1" lang="en-US" altLang="ja-JP"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marL="35998" marR="35998"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3EA"/>
                    </a:solidFill>
                  </a:tcPr>
                </a:tc>
                <a:tc>
                  <a:txBody>
                    <a:bodyPr/>
                    <a:lstStyle>
                      <a:lvl1pPr marL="0" algn="l" defTabSz="914400" rtl="0" eaLnBrk="1" latinLnBrk="0" hangingPunct="1">
                        <a:defRPr kumimoji="1" sz="1800" kern="1200">
                          <a:solidFill>
                            <a:schemeClr val="tx1"/>
                          </a:solidFill>
                          <a:latin typeface="Arial"/>
                          <a:ea typeface=""/>
                          <a:cs typeface=""/>
                        </a:defRPr>
                      </a:lvl1pPr>
                      <a:lvl2pPr marL="457200" algn="l" defTabSz="914400" rtl="0" eaLnBrk="1" latinLnBrk="0" hangingPunct="1">
                        <a:defRPr kumimoji="1" sz="1800" kern="1200">
                          <a:solidFill>
                            <a:schemeClr val="tx1"/>
                          </a:solidFill>
                          <a:latin typeface="Arial"/>
                          <a:ea typeface=""/>
                          <a:cs typeface=""/>
                        </a:defRPr>
                      </a:lvl2pPr>
                      <a:lvl3pPr marL="914400" algn="l" defTabSz="914400" rtl="0" eaLnBrk="1" latinLnBrk="0" hangingPunct="1">
                        <a:defRPr kumimoji="1" sz="1800" kern="1200">
                          <a:solidFill>
                            <a:schemeClr val="tx1"/>
                          </a:solidFill>
                          <a:latin typeface="Arial"/>
                          <a:ea typeface=""/>
                          <a:cs typeface=""/>
                        </a:defRPr>
                      </a:lvl3pPr>
                      <a:lvl4pPr marL="1371600" algn="l" defTabSz="914400" rtl="0" eaLnBrk="1" latinLnBrk="0" hangingPunct="1">
                        <a:defRPr kumimoji="1" sz="1800" kern="1200">
                          <a:solidFill>
                            <a:schemeClr val="tx1"/>
                          </a:solidFill>
                          <a:latin typeface="Arial"/>
                          <a:ea typeface=""/>
                          <a:cs typeface=""/>
                        </a:defRPr>
                      </a:lvl4pPr>
                      <a:lvl5pPr marL="1828800" algn="l" defTabSz="914400" rtl="0" eaLnBrk="1" latinLnBrk="0" hangingPunct="1">
                        <a:defRPr kumimoji="1" sz="1800" kern="1200">
                          <a:solidFill>
                            <a:schemeClr val="tx1"/>
                          </a:solidFill>
                          <a:latin typeface="Arial"/>
                          <a:ea typeface=""/>
                          <a:cs typeface=""/>
                        </a:defRPr>
                      </a:lvl5pPr>
                      <a:lvl6pPr marL="2286000" algn="l" defTabSz="914400" rtl="0" eaLnBrk="1" latinLnBrk="0" hangingPunct="1">
                        <a:defRPr kumimoji="1" sz="1800" kern="1200">
                          <a:solidFill>
                            <a:schemeClr val="tx1"/>
                          </a:solidFill>
                          <a:latin typeface="Arial"/>
                          <a:ea typeface=""/>
                          <a:cs typeface=""/>
                        </a:defRPr>
                      </a:lvl6pPr>
                      <a:lvl7pPr marL="2743200" algn="l" defTabSz="914400" rtl="0" eaLnBrk="1" latinLnBrk="0" hangingPunct="1">
                        <a:defRPr kumimoji="1" sz="1800" kern="1200">
                          <a:solidFill>
                            <a:schemeClr val="tx1"/>
                          </a:solidFill>
                          <a:latin typeface="Arial"/>
                          <a:ea typeface=""/>
                          <a:cs typeface=""/>
                        </a:defRPr>
                      </a:lvl7pPr>
                      <a:lvl8pPr marL="3200400" algn="l" defTabSz="914400" rtl="0" eaLnBrk="1" latinLnBrk="0" hangingPunct="1">
                        <a:defRPr kumimoji="1" sz="1800" kern="1200">
                          <a:solidFill>
                            <a:schemeClr val="tx1"/>
                          </a:solidFill>
                          <a:latin typeface="Arial"/>
                          <a:ea typeface=""/>
                          <a:cs typeface=""/>
                        </a:defRPr>
                      </a:lvl8pPr>
                      <a:lvl9pPr marL="3657600" algn="l" defTabSz="914400" rtl="0" eaLnBrk="1" latinLnBrk="0" hangingPunct="1">
                        <a:defRPr kumimoji="1"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＊関空アクセスの強化（</a:t>
                      </a:r>
                      <a:r>
                        <a:rPr kumimoji="1" lang="en-US" altLang="ja-JP"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JR</a:t>
                      </a:r>
                      <a:r>
                        <a:rPr kumimoji="1" lang="ja-JP" altLang="en-US" sz="1200" b="0" i="0" u="none" strike="noStrike" cap="none" normalizeH="0" baseline="0" dirty="0" err="1" smtClean="0">
                          <a:ln>
                            <a:noFill/>
                          </a:ln>
                          <a:solidFill>
                            <a:schemeClr val="tx1"/>
                          </a:solidFill>
                          <a:effectLst/>
                          <a:latin typeface="Meiryo UI" pitchFamily="50" charset="-128"/>
                          <a:ea typeface="Meiryo UI" pitchFamily="50" charset="-128"/>
                          <a:cs typeface="Meiryo UI" pitchFamily="50" charset="-128"/>
                        </a:rPr>
                        <a:t>、</a:t>
                      </a: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南海の梅田直結）</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＊大阪都心・国土軸にアクセスし、大阪・関西全体への広がりをもった路線</a:t>
                      </a:r>
                      <a:endParaRPr kumimoji="1" lang="en-US" altLang="ja-JP"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marL="35998" marR="35998"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3EA"/>
                    </a:solidFill>
                  </a:tcPr>
                </a:tc>
              </a:tr>
              <a:tr h="394959">
                <a:tc>
                  <a:txBody>
                    <a:bodyPr/>
                    <a:lstStyle>
                      <a:lvl1pPr marL="0" algn="l" defTabSz="914400" rtl="0" eaLnBrk="1" latinLnBrk="0" hangingPunct="1">
                        <a:defRPr kumimoji="1" sz="1800" kern="1200">
                          <a:solidFill>
                            <a:schemeClr val="tx1"/>
                          </a:solidFill>
                          <a:latin typeface="Arial"/>
                          <a:ea typeface=""/>
                          <a:cs typeface=""/>
                        </a:defRPr>
                      </a:lvl1pPr>
                      <a:lvl2pPr marL="457200" algn="l" defTabSz="914400" rtl="0" eaLnBrk="1" latinLnBrk="0" hangingPunct="1">
                        <a:defRPr kumimoji="1" sz="1800" kern="1200">
                          <a:solidFill>
                            <a:schemeClr val="tx1"/>
                          </a:solidFill>
                          <a:latin typeface="Arial"/>
                          <a:ea typeface=""/>
                          <a:cs typeface=""/>
                        </a:defRPr>
                      </a:lvl2pPr>
                      <a:lvl3pPr marL="914400" algn="l" defTabSz="914400" rtl="0" eaLnBrk="1" latinLnBrk="0" hangingPunct="1">
                        <a:defRPr kumimoji="1" sz="1800" kern="1200">
                          <a:solidFill>
                            <a:schemeClr val="tx1"/>
                          </a:solidFill>
                          <a:latin typeface="Arial"/>
                          <a:ea typeface=""/>
                          <a:cs typeface=""/>
                        </a:defRPr>
                      </a:lvl3pPr>
                      <a:lvl4pPr marL="1371600" algn="l" defTabSz="914400" rtl="0" eaLnBrk="1" latinLnBrk="0" hangingPunct="1">
                        <a:defRPr kumimoji="1" sz="1800" kern="1200">
                          <a:solidFill>
                            <a:schemeClr val="tx1"/>
                          </a:solidFill>
                          <a:latin typeface="Arial"/>
                          <a:ea typeface=""/>
                          <a:cs typeface=""/>
                        </a:defRPr>
                      </a:lvl4pPr>
                      <a:lvl5pPr marL="1828800" algn="l" defTabSz="914400" rtl="0" eaLnBrk="1" latinLnBrk="0" hangingPunct="1">
                        <a:defRPr kumimoji="1" sz="1800" kern="1200">
                          <a:solidFill>
                            <a:schemeClr val="tx1"/>
                          </a:solidFill>
                          <a:latin typeface="Arial"/>
                          <a:ea typeface=""/>
                          <a:cs typeface=""/>
                        </a:defRPr>
                      </a:lvl5pPr>
                      <a:lvl6pPr marL="2286000" algn="l" defTabSz="914400" rtl="0" eaLnBrk="1" latinLnBrk="0" hangingPunct="1">
                        <a:defRPr kumimoji="1" sz="1800" kern="1200">
                          <a:solidFill>
                            <a:schemeClr val="tx1"/>
                          </a:solidFill>
                          <a:latin typeface="Arial"/>
                          <a:ea typeface=""/>
                          <a:cs typeface=""/>
                        </a:defRPr>
                      </a:lvl6pPr>
                      <a:lvl7pPr marL="2743200" algn="l" defTabSz="914400" rtl="0" eaLnBrk="1" latinLnBrk="0" hangingPunct="1">
                        <a:defRPr kumimoji="1" sz="1800" kern="1200">
                          <a:solidFill>
                            <a:schemeClr val="tx1"/>
                          </a:solidFill>
                          <a:latin typeface="Arial"/>
                          <a:ea typeface=""/>
                          <a:cs typeface=""/>
                        </a:defRPr>
                      </a:lvl7pPr>
                      <a:lvl8pPr marL="3200400" algn="l" defTabSz="914400" rtl="0" eaLnBrk="1" latinLnBrk="0" hangingPunct="1">
                        <a:defRPr kumimoji="1" sz="1800" kern="1200">
                          <a:solidFill>
                            <a:schemeClr val="tx1"/>
                          </a:solidFill>
                          <a:latin typeface="Arial"/>
                          <a:ea typeface=""/>
                          <a:cs typeface=""/>
                        </a:defRPr>
                      </a:lvl8pPr>
                      <a:lvl9pPr marL="3657600" algn="l" defTabSz="914400" rtl="0" eaLnBrk="1" latinLnBrk="0" hangingPunct="1">
                        <a:defRPr kumimoji="1"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西梅田十三新大阪連絡線</a:t>
                      </a:r>
                    </a:p>
                  </a:txBody>
                  <a:tcPr marL="91435" marR="91435"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3EA"/>
                    </a:solidFill>
                  </a:tcPr>
                </a:tc>
                <a:tc>
                  <a:txBody>
                    <a:bodyPr/>
                    <a:lstStyle>
                      <a:lvl1pPr marL="0" algn="l" defTabSz="914400" rtl="0" eaLnBrk="1" latinLnBrk="0" hangingPunct="1">
                        <a:defRPr kumimoji="1" sz="1800" kern="1200">
                          <a:solidFill>
                            <a:schemeClr val="tx1"/>
                          </a:solidFill>
                          <a:latin typeface="Arial"/>
                          <a:ea typeface=""/>
                          <a:cs typeface=""/>
                        </a:defRPr>
                      </a:lvl1pPr>
                      <a:lvl2pPr marL="457200" algn="l" defTabSz="914400" rtl="0" eaLnBrk="1" latinLnBrk="0" hangingPunct="1">
                        <a:defRPr kumimoji="1" sz="1800" kern="1200">
                          <a:solidFill>
                            <a:schemeClr val="tx1"/>
                          </a:solidFill>
                          <a:latin typeface="Arial"/>
                          <a:ea typeface=""/>
                          <a:cs typeface=""/>
                        </a:defRPr>
                      </a:lvl2pPr>
                      <a:lvl3pPr marL="914400" algn="l" defTabSz="914400" rtl="0" eaLnBrk="1" latinLnBrk="0" hangingPunct="1">
                        <a:defRPr kumimoji="1" sz="1800" kern="1200">
                          <a:solidFill>
                            <a:schemeClr val="tx1"/>
                          </a:solidFill>
                          <a:latin typeface="Arial"/>
                          <a:ea typeface=""/>
                          <a:cs typeface=""/>
                        </a:defRPr>
                      </a:lvl3pPr>
                      <a:lvl4pPr marL="1371600" algn="l" defTabSz="914400" rtl="0" eaLnBrk="1" latinLnBrk="0" hangingPunct="1">
                        <a:defRPr kumimoji="1" sz="1800" kern="1200">
                          <a:solidFill>
                            <a:schemeClr val="tx1"/>
                          </a:solidFill>
                          <a:latin typeface="Arial"/>
                          <a:ea typeface=""/>
                          <a:cs typeface=""/>
                        </a:defRPr>
                      </a:lvl4pPr>
                      <a:lvl5pPr marL="1828800" algn="l" defTabSz="914400" rtl="0" eaLnBrk="1" latinLnBrk="0" hangingPunct="1">
                        <a:defRPr kumimoji="1" sz="1800" kern="1200">
                          <a:solidFill>
                            <a:schemeClr val="tx1"/>
                          </a:solidFill>
                          <a:latin typeface="Arial"/>
                          <a:ea typeface=""/>
                          <a:cs typeface=""/>
                        </a:defRPr>
                      </a:lvl5pPr>
                      <a:lvl6pPr marL="2286000" algn="l" defTabSz="914400" rtl="0" eaLnBrk="1" latinLnBrk="0" hangingPunct="1">
                        <a:defRPr kumimoji="1" sz="1800" kern="1200">
                          <a:solidFill>
                            <a:schemeClr val="tx1"/>
                          </a:solidFill>
                          <a:latin typeface="Arial"/>
                          <a:ea typeface=""/>
                          <a:cs typeface=""/>
                        </a:defRPr>
                      </a:lvl6pPr>
                      <a:lvl7pPr marL="2743200" algn="l" defTabSz="914400" rtl="0" eaLnBrk="1" latinLnBrk="0" hangingPunct="1">
                        <a:defRPr kumimoji="1" sz="1800" kern="1200">
                          <a:solidFill>
                            <a:schemeClr val="tx1"/>
                          </a:solidFill>
                          <a:latin typeface="Arial"/>
                          <a:ea typeface=""/>
                          <a:cs typeface=""/>
                        </a:defRPr>
                      </a:lvl7pPr>
                      <a:lvl8pPr marL="3200400" algn="l" defTabSz="914400" rtl="0" eaLnBrk="1" latinLnBrk="0" hangingPunct="1">
                        <a:defRPr kumimoji="1" sz="1800" kern="1200">
                          <a:solidFill>
                            <a:schemeClr val="tx1"/>
                          </a:solidFill>
                          <a:latin typeface="Arial"/>
                          <a:ea typeface=""/>
                          <a:cs typeface=""/>
                        </a:defRPr>
                      </a:lvl8pPr>
                      <a:lvl9pPr marL="3657600" algn="l" defTabSz="914400" rtl="0" eaLnBrk="1" latinLnBrk="0" hangingPunct="1">
                        <a:defRPr kumimoji="1" sz="1800" kern="1200">
                          <a:solidFill>
                            <a:schemeClr val="tx1"/>
                          </a:solidFill>
                          <a:latin typeface="Arial"/>
                          <a:ea typeface=""/>
                          <a:cs typeface=""/>
                        </a:defRPr>
                      </a:lvl9pPr>
                    </a:lstStyle>
                    <a:p>
                      <a:pPr marL="177800" marR="0" lvl="0" indent="-177800" algn="l"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＊延長：</a:t>
                      </a:r>
                      <a:r>
                        <a:rPr kumimoji="1" lang="en-US" altLang="ja-JP"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5.2㎞</a:t>
                      </a:r>
                      <a:r>
                        <a:rPr kumimoji="1" lang="ja-JP" altLang="en-US"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（西梅田～十三～新大阪）</a:t>
                      </a:r>
                      <a:endParaRPr kumimoji="1" lang="en-US" altLang="ja-JP"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177800" marR="0" lvl="0" indent="-177800" algn="l"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＊事業費：</a:t>
                      </a:r>
                      <a:r>
                        <a:rPr kumimoji="1" lang="en-US" altLang="ja-JP"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1,350</a:t>
                      </a:r>
                      <a:r>
                        <a:rPr kumimoji="1" lang="ja-JP" altLang="en-US"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億円</a:t>
                      </a:r>
                      <a:endParaRPr kumimoji="1" lang="en-US" altLang="ja-JP"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marL="35998" marR="35998"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3EA"/>
                    </a:solidFill>
                  </a:tcPr>
                </a:tc>
                <a:tc>
                  <a:txBody>
                    <a:bodyPr/>
                    <a:lstStyle>
                      <a:lvl1pPr marL="0" algn="l" defTabSz="914400" rtl="0" eaLnBrk="1" latinLnBrk="0" hangingPunct="1">
                        <a:defRPr kumimoji="1" sz="1800" kern="1200">
                          <a:solidFill>
                            <a:schemeClr val="tx1"/>
                          </a:solidFill>
                          <a:latin typeface="Arial"/>
                          <a:ea typeface=""/>
                          <a:cs typeface=""/>
                        </a:defRPr>
                      </a:lvl1pPr>
                      <a:lvl2pPr marL="457200" algn="l" defTabSz="914400" rtl="0" eaLnBrk="1" latinLnBrk="0" hangingPunct="1">
                        <a:defRPr kumimoji="1" sz="1800" kern="1200">
                          <a:solidFill>
                            <a:schemeClr val="tx1"/>
                          </a:solidFill>
                          <a:latin typeface="Arial"/>
                          <a:ea typeface=""/>
                          <a:cs typeface=""/>
                        </a:defRPr>
                      </a:lvl2pPr>
                      <a:lvl3pPr marL="914400" algn="l" defTabSz="914400" rtl="0" eaLnBrk="1" latinLnBrk="0" hangingPunct="1">
                        <a:defRPr kumimoji="1" sz="1800" kern="1200">
                          <a:solidFill>
                            <a:schemeClr val="tx1"/>
                          </a:solidFill>
                          <a:latin typeface="Arial"/>
                          <a:ea typeface=""/>
                          <a:cs typeface=""/>
                        </a:defRPr>
                      </a:lvl3pPr>
                      <a:lvl4pPr marL="1371600" algn="l" defTabSz="914400" rtl="0" eaLnBrk="1" latinLnBrk="0" hangingPunct="1">
                        <a:defRPr kumimoji="1" sz="1800" kern="1200">
                          <a:solidFill>
                            <a:schemeClr val="tx1"/>
                          </a:solidFill>
                          <a:latin typeface="Arial"/>
                          <a:ea typeface=""/>
                          <a:cs typeface=""/>
                        </a:defRPr>
                      </a:lvl4pPr>
                      <a:lvl5pPr marL="1828800" algn="l" defTabSz="914400" rtl="0" eaLnBrk="1" latinLnBrk="0" hangingPunct="1">
                        <a:defRPr kumimoji="1" sz="1800" kern="1200">
                          <a:solidFill>
                            <a:schemeClr val="tx1"/>
                          </a:solidFill>
                          <a:latin typeface="Arial"/>
                          <a:ea typeface=""/>
                          <a:cs typeface=""/>
                        </a:defRPr>
                      </a:lvl5pPr>
                      <a:lvl6pPr marL="2286000" algn="l" defTabSz="914400" rtl="0" eaLnBrk="1" latinLnBrk="0" hangingPunct="1">
                        <a:defRPr kumimoji="1" sz="1800" kern="1200">
                          <a:solidFill>
                            <a:schemeClr val="tx1"/>
                          </a:solidFill>
                          <a:latin typeface="Arial"/>
                          <a:ea typeface=""/>
                          <a:cs typeface=""/>
                        </a:defRPr>
                      </a:lvl6pPr>
                      <a:lvl7pPr marL="2743200" algn="l" defTabSz="914400" rtl="0" eaLnBrk="1" latinLnBrk="0" hangingPunct="1">
                        <a:defRPr kumimoji="1" sz="1800" kern="1200">
                          <a:solidFill>
                            <a:schemeClr val="tx1"/>
                          </a:solidFill>
                          <a:latin typeface="Arial"/>
                          <a:ea typeface=""/>
                          <a:cs typeface=""/>
                        </a:defRPr>
                      </a:lvl7pPr>
                      <a:lvl8pPr marL="3200400" algn="l" defTabSz="914400" rtl="0" eaLnBrk="1" latinLnBrk="0" hangingPunct="1">
                        <a:defRPr kumimoji="1" sz="1800" kern="1200">
                          <a:solidFill>
                            <a:schemeClr val="tx1"/>
                          </a:solidFill>
                          <a:latin typeface="Arial"/>
                          <a:ea typeface=""/>
                          <a:cs typeface=""/>
                        </a:defRPr>
                      </a:lvl8pPr>
                      <a:lvl9pPr marL="3657600" algn="l" defTabSz="914400" rtl="0" eaLnBrk="1" latinLnBrk="0" hangingPunct="1">
                        <a:defRPr kumimoji="1"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＊神戸・宝塚方面などから新大阪・なんばへアクセス</a:t>
                      </a:r>
                      <a:endParaRPr kumimoji="1" lang="en-US" altLang="ja-JP"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marL="35998" marR="35998"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3EA"/>
                    </a:solidFill>
                  </a:tcPr>
                </a:tc>
              </a:tr>
            </a:tbl>
          </a:graphicData>
        </a:graphic>
      </p:graphicFrame>
      <p:sp>
        <p:nvSpPr>
          <p:cNvPr id="10" name="テキスト ボックス 9"/>
          <p:cNvSpPr txBox="1"/>
          <p:nvPr/>
        </p:nvSpPr>
        <p:spPr>
          <a:xfrm>
            <a:off x="65862" y="92531"/>
            <a:ext cx="7848872" cy="400110"/>
          </a:xfrm>
          <a:prstGeom prst="rect">
            <a:avLst/>
          </a:prstGeom>
          <a:noFill/>
        </p:spPr>
        <p:txBody>
          <a:bodyPr wrap="square" rtlCol="0">
            <a:spAutoFit/>
          </a:bodyPr>
          <a:lstStyle/>
          <a:p>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）人流を支える鉄道アクセス・ネットワーク強化</a:t>
            </a:r>
            <a:endPar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2" name="直線コネクタ 11"/>
          <p:cNvCxnSpPr/>
          <p:nvPr/>
        </p:nvCxnSpPr>
        <p:spPr>
          <a:xfrm>
            <a:off x="259904" y="492641"/>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 name="正方形/長方形 12"/>
          <p:cNvSpPr/>
          <p:nvPr/>
        </p:nvSpPr>
        <p:spPr>
          <a:xfrm>
            <a:off x="300126" y="5013176"/>
            <a:ext cx="8160306" cy="307777"/>
          </a:xfrm>
          <a:prstGeom prst="rect">
            <a:avLst/>
          </a:prstGeom>
        </p:spPr>
        <p:txBody>
          <a:bodyPr wrap="square">
            <a:spAutoFit/>
          </a:bodyPr>
          <a:lstStyle/>
          <a:p>
            <a:pPr marL="177800" indent="-177800"/>
            <a:r>
              <a:rPr lang="ja-JP"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「公共交通の利便性向上</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公共交通の利用促進」の取組みイメージ　（出典：大阪府「公共交通戦略」）</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4" name="Group 39"/>
          <p:cNvGraphicFramePr>
            <a:graphicFrameLocks noGrp="1"/>
          </p:cNvGraphicFramePr>
          <p:nvPr>
            <p:extLst>
              <p:ext uri="{D42A27DB-BD31-4B8C-83A1-F6EECF244321}">
                <p14:modId xmlns:p14="http://schemas.microsoft.com/office/powerpoint/2010/main" val="4257184810"/>
              </p:ext>
            </p:extLst>
          </p:nvPr>
        </p:nvGraphicFramePr>
        <p:xfrm>
          <a:off x="395537" y="5341002"/>
          <a:ext cx="8352928" cy="1112334"/>
        </p:xfrm>
        <a:graphic>
          <a:graphicData uri="http://schemas.openxmlformats.org/drawingml/2006/table">
            <a:tbl>
              <a:tblPr/>
              <a:tblGrid>
                <a:gridCol w="1597460"/>
                <a:gridCol w="6755468"/>
              </a:tblGrid>
              <a:tr h="463464">
                <a:tc>
                  <a:txBody>
                    <a:bodyPr/>
                    <a:lstStyle>
                      <a:lvl1pPr marL="0" algn="l" defTabSz="914400" rtl="0" eaLnBrk="1" latinLnBrk="0" hangingPunct="1">
                        <a:defRPr kumimoji="1" sz="1800" kern="1200">
                          <a:solidFill>
                            <a:schemeClr val="tx1"/>
                          </a:solidFill>
                          <a:latin typeface="Arial"/>
                          <a:ea typeface=""/>
                          <a:cs typeface=""/>
                        </a:defRPr>
                      </a:lvl1pPr>
                      <a:lvl2pPr marL="457200" algn="l" defTabSz="914400" rtl="0" eaLnBrk="1" latinLnBrk="0" hangingPunct="1">
                        <a:defRPr kumimoji="1" sz="1800" kern="1200">
                          <a:solidFill>
                            <a:schemeClr val="tx1"/>
                          </a:solidFill>
                          <a:latin typeface="Arial"/>
                          <a:ea typeface=""/>
                          <a:cs typeface=""/>
                        </a:defRPr>
                      </a:lvl2pPr>
                      <a:lvl3pPr marL="914400" algn="l" defTabSz="914400" rtl="0" eaLnBrk="1" latinLnBrk="0" hangingPunct="1">
                        <a:defRPr kumimoji="1" sz="1800" kern="1200">
                          <a:solidFill>
                            <a:schemeClr val="tx1"/>
                          </a:solidFill>
                          <a:latin typeface="Arial"/>
                          <a:ea typeface=""/>
                          <a:cs typeface=""/>
                        </a:defRPr>
                      </a:lvl3pPr>
                      <a:lvl4pPr marL="1371600" algn="l" defTabSz="914400" rtl="0" eaLnBrk="1" latinLnBrk="0" hangingPunct="1">
                        <a:defRPr kumimoji="1" sz="1800" kern="1200">
                          <a:solidFill>
                            <a:schemeClr val="tx1"/>
                          </a:solidFill>
                          <a:latin typeface="Arial"/>
                          <a:ea typeface=""/>
                          <a:cs typeface=""/>
                        </a:defRPr>
                      </a:lvl4pPr>
                      <a:lvl5pPr marL="1828800" algn="l" defTabSz="914400" rtl="0" eaLnBrk="1" latinLnBrk="0" hangingPunct="1">
                        <a:defRPr kumimoji="1" sz="1800" kern="1200">
                          <a:solidFill>
                            <a:schemeClr val="tx1"/>
                          </a:solidFill>
                          <a:latin typeface="Arial"/>
                          <a:ea typeface=""/>
                          <a:cs typeface=""/>
                        </a:defRPr>
                      </a:lvl5pPr>
                      <a:lvl6pPr marL="2286000" algn="l" defTabSz="914400" rtl="0" eaLnBrk="1" latinLnBrk="0" hangingPunct="1">
                        <a:defRPr kumimoji="1" sz="1800" kern="1200">
                          <a:solidFill>
                            <a:schemeClr val="tx1"/>
                          </a:solidFill>
                          <a:latin typeface="Arial"/>
                          <a:ea typeface=""/>
                          <a:cs typeface=""/>
                        </a:defRPr>
                      </a:lvl6pPr>
                      <a:lvl7pPr marL="2743200" algn="l" defTabSz="914400" rtl="0" eaLnBrk="1" latinLnBrk="0" hangingPunct="1">
                        <a:defRPr kumimoji="1" sz="1800" kern="1200">
                          <a:solidFill>
                            <a:schemeClr val="tx1"/>
                          </a:solidFill>
                          <a:latin typeface="Arial"/>
                          <a:ea typeface=""/>
                          <a:cs typeface=""/>
                        </a:defRPr>
                      </a:lvl7pPr>
                      <a:lvl8pPr marL="3200400" algn="l" defTabSz="914400" rtl="0" eaLnBrk="1" latinLnBrk="0" hangingPunct="1">
                        <a:defRPr kumimoji="1" sz="1800" kern="1200">
                          <a:solidFill>
                            <a:schemeClr val="tx1"/>
                          </a:solidFill>
                          <a:latin typeface="Arial"/>
                          <a:ea typeface=""/>
                          <a:cs typeface=""/>
                        </a:defRPr>
                      </a:lvl8pPr>
                      <a:lvl9pPr marL="3657600" algn="l" defTabSz="914400" rtl="0" eaLnBrk="1" latinLnBrk="0" hangingPunct="1">
                        <a:defRPr kumimoji="1"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中⻑期的な対策として検討を⾏</a:t>
                      </a:r>
                      <a:r>
                        <a:rPr kumimoji="1" lang="ja-JP" altLang="en-US" sz="1200" b="0" i="0" u="none" strike="noStrike" cap="none" normalizeH="0" baseline="0" dirty="0" err="1" smtClean="0">
                          <a:ln>
                            <a:noFill/>
                          </a:ln>
                          <a:solidFill>
                            <a:srgbClr val="000000"/>
                          </a:solidFill>
                          <a:effectLst/>
                          <a:latin typeface="Meiryo UI" pitchFamily="50" charset="-128"/>
                          <a:ea typeface="Meiryo UI" pitchFamily="50" charset="-128"/>
                          <a:cs typeface="Meiryo UI" pitchFamily="50" charset="-128"/>
                        </a:rPr>
                        <a:t>う</a:t>
                      </a:r>
                      <a:r>
                        <a:rPr kumimoji="1" lang="ja-JP" altLang="en-US" sz="12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もの</a:t>
                      </a:r>
                    </a:p>
                  </a:txBody>
                  <a:tcPr marL="91435" marR="91435"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3EA"/>
                    </a:solidFill>
                  </a:tcPr>
                </a:tc>
                <a:tc>
                  <a:txBody>
                    <a:bodyPr/>
                    <a:lstStyle>
                      <a:lvl1pPr marL="0" algn="l" defTabSz="914400" rtl="0" eaLnBrk="1" latinLnBrk="0" hangingPunct="1">
                        <a:defRPr kumimoji="1" sz="1800" kern="1200">
                          <a:solidFill>
                            <a:schemeClr val="tx1"/>
                          </a:solidFill>
                          <a:latin typeface="Arial"/>
                          <a:ea typeface=""/>
                          <a:cs typeface=""/>
                        </a:defRPr>
                      </a:lvl1pPr>
                      <a:lvl2pPr marL="457200" algn="l" defTabSz="914400" rtl="0" eaLnBrk="1" latinLnBrk="0" hangingPunct="1">
                        <a:defRPr kumimoji="1" sz="1800" kern="1200">
                          <a:solidFill>
                            <a:schemeClr val="tx1"/>
                          </a:solidFill>
                          <a:latin typeface="Arial"/>
                          <a:ea typeface=""/>
                          <a:cs typeface=""/>
                        </a:defRPr>
                      </a:lvl2pPr>
                      <a:lvl3pPr marL="914400" algn="l" defTabSz="914400" rtl="0" eaLnBrk="1" latinLnBrk="0" hangingPunct="1">
                        <a:defRPr kumimoji="1" sz="1800" kern="1200">
                          <a:solidFill>
                            <a:schemeClr val="tx1"/>
                          </a:solidFill>
                          <a:latin typeface="Arial"/>
                          <a:ea typeface=""/>
                          <a:cs typeface=""/>
                        </a:defRPr>
                      </a:lvl3pPr>
                      <a:lvl4pPr marL="1371600" algn="l" defTabSz="914400" rtl="0" eaLnBrk="1" latinLnBrk="0" hangingPunct="1">
                        <a:defRPr kumimoji="1" sz="1800" kern="1200">
                          <a:solidFill>
                            <a:schemeClr val="tx1"/>
                          </a:solidFill>
                          <a:latin typeface="Arial"/>
                          <a:ea typeface=""/>
                          <a:cs typeface=""/>
                        </a:defRPr>
                      </a:lvl4pPr>
                      <a:lvl5pPr marL="1828800" algn="l" defTabSz="914400" rtl="0" eaLnBrk="1" latinLnBrk="0" hangingPunct="1">
                        <a:defRPr kumimoji="1" sz="1800" kern="1200">
                          <a:solidFill>
                            <a:schemeClr val="tx1"/>
                          </a:solidFill>
                          <a:latin typeface="Arial"/>
                          <a:ea typeface=""/>
                          <a:cs typeface=""/>
                        </a:defRPr>
                      </a:lvl5pPr>
                      <a:lvl6pPr marL="2286000" algn="l" defTabSz="914400" rtl="0" eaLnBrk="1" latinLnBrk="0" hangingPunct="1">
                        <a:defRPr kumimoji="1" sz="1800" kern="1200">
                          <a:solidFill>
                            <a:schemeClr val="tx1"/>
                          </a:solidFill>
                          <a:latin typeface="Arial"/>
                          <a:ea typeface=""/>
                          <a:cs typeface=""/>
                        </a:defRPr>
                      </a:lvl6pPr>
                      <a:lvl7pPr marL="2743200" algn="l" defTabSz="914400" rtl="0" eaLnBrk="1" latinLnBrk="0" hangingPunct="1">
                        <a:defRPr kumimoji="1" sz="1800" kern="1200">
                          <a:solidFill>
                            <a:schemeClr val="tx1"/>
                          </a:solidFill>
                          <a:latin typeface="Arial"/>
                          <a:ea typeface=""/>
                          <a:cs typeface=""/>
                        </a:defRPr>
                      </a:lvl7pPr>
                      <a:lvl8pPr marL="3200400" algn="l" defTabSz="914400" rtl="0" eaLnBrk="1" latinLnBrk="0" hangingPunct="1">
                        <a:defRPr kumimoji="1" sz="1800" kern="1200">
                          <a:solidFill>
                            <a:schemeClr val="tx1"/>
                          </a:solidFill>
                          <a:latin typeface="Arial"/>
                          <a:ea typeface=""/>
                          <a:cs typeface=""/>
                        </a:defRPr>
                      </a:lvl8pPr>
                      <a:lvl9pPr marL="3657600" algn="l" defTabSz="914400" rtl="0" eaLnBrk="1" latinLnBrk="0" hangingPunct="1">
                        <a:defRPr kumimoji="1"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＊相互直通運転の実施（部分的な改良など）</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＊乗継駅における駅機能の充実　　　　　　 　　　　 　＊料⾦負担の軽減             など</a:t>
                      </a:r>
                      <a:endParaRPr kumimoji="1" lang="en-US" altLang="ja-JP"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marL="35998" marR="35998"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3EA"/>
                    </a:solidFill>
                  </a:tcPr>
                </a:tc>
              </a:tr>
              <a:tr h="648870">
                <a:tc>
                  <a:txBody>
                    <a:bodyPr/>
                    <a:lstStyle>
                      <a:lvl1pPr marL="0" algn="l" defTabSz="914400" rtl="0" eaLnBrk="1" latinLnBrk="0" hangingPunct="1">
                        <a:defRPr kumimoji="1" sz="1800" kern="1200">
                          <a:solidFill>
                            <a:schemeClr val="tx1"/>
                          </a:solidFill>
                          <a:latin typeface="Arial"/>
                          <a:ea typeface=""/>
                          <a:cs typeface=""/>
                        </a:defRPr>
                      </a:lvl1pPr>
                      <a:lvl2pPr marL="457200" algn="l" defTabSz="914400" rtl="0" eaLnBrk="1" latinLnBrk="0" hangingPunct="1">
                        <a:defRPr kumimoji="1" sz="1800" kern="1200">
                          <a:solidFill>
                            <a:schemeClr val="tx1"/>
                          </a:solidFill>
                          <a:latin typeface="Arial"/>
                          <a:ea typeface=""/>
                          <a:cs typeface=""/>
                        </a:defRPr>
                      </a:lvl2pPr>
                      <a:lvl3pPr marL="914400" algn="l" defTabSz="914400" rtl="0" eaLnBrk="1" latinLnBrk="0" hangingPunct="1">
                        <a:defRPr kumimoji="1" sz="1800" kern="1200">
                          <a:solidFill>
                            <a:schemeClr val="tx1"/>
                          </a:solidFill>
                          <a:latin typeface="Arial"/>
                          <a:ea typeface=""/>
                          <a:cs typeface=""/>
                        </a:defRPr>
                      </a:lvl3pPr>
                      <a:lvl4pPr marL="1371600" algn="l" defTabSz="914400" rtl="0" eaLnBrk="1" latinLnBrk="0" hangingPunct="1">
                        <a:defRPr kumimoji="1" sz="1800" kern="1200">
                          <a:solidFill>
                            <a:schemeClr val="tx1"/>
                          </a:solidFill>
                          <a:latin typeface="Arial"/>
                          <a:ea typeface=""/>
                          <a:cs typeface=""/>
                        </a:defRPr>
                      </a:lvl4pPr>
                      <a:lvl5pPr marL="1828800" algn="l" defTabSz="914400" rtl="0" eaLnBrk="1" latinLnBrk="0" hangingPunct="1">
                        <a:defRPr kumimoji="1" sz="1800" kern="1200">
                          <a:solidFill>
                            <a:schemeClr val="tx1"/>
                          </a:solidFill>
                          <a:latin typeface="Arial"/>
                          <a:ea typeface=""/>
                          <a:cs typeface=""/>
                        </a:defRPr>
                      </a:lvl5pPr>
                      <a:lvl6pPr marL="2286000" algn="l" defTabSz="914400" rtl="0" eaLnBrk="1" latinLnBrk="0" hangingPunct="1">
                        <a:defRPr kumimoji="1" sz="1800" kern="1200">
                          <a:solidFill>
                            <a:schemeClr val="tx1"/>
                          </a:solidFill>
                          <a:latin typeface="Arial"/>
                          <a:ea typeface=""/>
                          <a:cs typeface=""/>
                        </a:defRPr>
                      </a:lvl6pPr>
                      <a:lvl7pPr marL="2743200" algn="l" defTabSz="914400" rtl="0" eaLnBrk="1" latinLnBrk="0" hangingPunct="1">
                        <a:defRPr kumimoji="1" sz="1800" kern="1200">
                          <a:solidFill>
                            <a:schemeClr val="tx1"/>
                          </a:solidFill>
                          <a:latin typeface="Arial"/>
                          <a:ea typeface=""/>
                          <a:cs typeface=""/>
                        </a:defRPr>
                      </a:lvl7pPr>
                      <a:lvl8pPr marL="3200400" algn="l" defTabSz="914400" rtl="0" eaLnBrk="1" latinLnBrk="0" hangingPunct="1">
                        <a:defRPr kumimoji="1" sz="1800" kern="1200">
                          <a:solidFill>
                            <a:schemeClr val="tx1"/>
                          </a:solidFill>
                          <a:latin typeface="Arial"/>
                          <a:ea typeface=""/>
                          <a:cs typeface=""/>
                        </a:defRPr>
                      </a:lvl8pPr>
                      <a:lvl9pPr marL="3657600" algn="l" defTabSz="914400" rtl="0" eaLnBrk="1" latinLnBrk="0" hangingPunct="1">
                        <a:defRPr kumimoji="1"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引き続き取組むもの</a:t>
                      </a:r>
                    </a:p>
                  </a:txBody>
                  <a:tcPr marL="91435" marR="91435"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3EA"/>
                    </a:solidFill>
                  </a:tcPr>
                </a:tc>
                <a:tc>
                  <a:txBody>
                    <a:bodyPr/>
                    <a:lstStyle>
                      <a:lvl1pPr marL="0" algn="l" defTabSz="914400" rtl="0" eaLnBrk="1" latinLnBrk="0" hangingPunct="1">
                        <a:defRPr kumimoji="1" sz="1800" kern="1200">
                          <a:solidFill>
                            <a:schemeClr val="tx1"/>
                          </a:solidFill>
                          <a:latin typeface="Arial"/>
                          <a:ea typeface=""/>
                          <a:cs typeface=""/>
                        </a:defRPr>
                      </a:lvl1pPr>
                      <a:lvl2pPr marL="457200" algn="l" defTabSz="914400" rtl="0" eaLnBrk="1" latinLnBrk="0" hangingPunct="1">
                        <a:defRPr kumimoji="1" sz="1800" kern="1200">
                          <a:solidFill>
                            <a:schemeClr val="tx1"/>
                          </a:solidFill>
                          <a:latin typeface="Arial"/>
                          <a:ea typeface=""/>
                          <a:cs typeface=""/>
                        </a:defRPr>
                      </a:lvl2pPr>
                      <a:lvl3pPr marL="914400" algn="l" defTabSz="914400" rtl="0" eaLnBrk="1" latinLnBrk="0" hangingPunct="1">
                        <a:defRPr kumimoji="1" sz="1800" kern="1200">
                          <a:solidFill>
                            <a:schemeClr val="tx1"/>
                          </a:solidFill>
                          <a:latin typeface="Arial"/>
                          <a:ea typeface=""/>
                          <a:cs typeface=""/>
                        </a:defRPr>
                      </a:lvl3pPr>
                      <a:lvl4pPr marL="1371600" algn="l" defTabSz="914400" rtl="0" eaLnBrk="1" latinLnBrk="0" hangingPunct="1">
                        <a:defRPr kumimoji="1" sz="1800" kern="1200">
                          <a:solidFill>
                            <a:schemeClr val="tx1"/>
                          </a:solidFill>
                          <a:latin typeface="Arial"/>
                          <a:ea typeface=""/>
                          <a:cs typeface=""/>
                        </a:defRPr>
                      </a:lvl4pPr>
                      <a:lvl5pPr marL="1828800" algn="l" defTabSz="914400" rtl="0" eaLnBrk="1" latinLnBrk="0" hangingPunct="1">
                        <a:defRPr kumimoji="1" sz="1800" kern="1200">
                          <a:solidFill>
                            <a:schemeClr val="tx1"/>
                          </a:solidFill>
                          <a:latin typeface="Arial"/>
                          <a:ea typeface=""/>
                          <a:cs typeface=""/>
                        </a:defRPr>
                      </a:lvl5pPr>
                      <a:lvl6pPr marL="2286000" algn="l" defTabSz="914400" rtl="0" eaLnBrk="1" latinLnBrk="0" hangingPunct="1">
                        <a:defRPr kumimoji="1" sz="1800" kern="1200">
                          <a:solidFill>
                            <a:schemeClr val="tx1"/>
                          </a:solidFill>
                          <a:latin typeface="Arial"/>
                          <a:ea typeface=""/>
                          <a:cs typeface=""/>
                        </a:defRPr>
                      </a:lvl6pPr>
                      <a:lvl7pPr marL="2743200" algn="l" defTabSz="914400" rtl="0" eaLnBrk="1" latinLnBrk="0" hangingPunct="1">
                        <a:defRPr kumimoji="1" sz="1800" kern="1200">
                          <a:solidFill>
                            <a:schemeClr val="tx1"/>
                          </a:solidFill>
                          <a:latin typeface="Arial"/>
                          <a:ea typeface=""/>
                          <a:cs typeface=""/>
                        </a:defRPr>
                      </a:lvl7pPr>
                      <a:lvl8pPr marL="3200400" algn="l" defTabSz="914400" rtl="0" eaLnBrk="1" latinLnBrk="0" hangingPunct="1">
                        <a:defRPr kumimoji="1" sz="1800" kern="1200">
                          <a:solidFill>
                            <a:schemeClr val="tx1"/>
                          </a:solidFill>
                          <a:latin typeface="Arial"/>
                          <a:ea typeface=""/>
                          <a:cs typeface=""/>
                        </a:defRPr>
                      </a:lvl8pPr>
                      <a:lvl9pPr marL="3657600" algn="l" defTabSz="914400" rtl="0" eaLnBrk="1" latinLnBrk="0" hangingPunct="1">
                        <a:defRPr kumimoji="1"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＊鉄道の連続⽴体交差の整備　　　　　　　　　　　 　＊駅前広場の整備、駅へのアクセスの充実</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＊乗継案内情報の充実　　　　　　　　　　　　　　  　 ＊交通環境学習や利⽤促進キャンペーンの実施</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＊観光や地域のにぎわいづくりと連携した利⽤促進</a:t>
                      </a:r>
                      <a:r>
                        <a:rPr kumimoji="1" lang="en-US" altLang="ja-JP"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   </a:t>
                      </a: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＊鉄道駅耐震補強、可動式ホーム柵設置        など</a:t>
                      </a:r>
                      <a:endParaRPr kumimoji="1" lang="zh-TW"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marL="35998" marR="35998"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3EA"/>
                    </a:solidFill>
                  </a:tcPr>
                </a:tc>
              </a:tr>
            </a:tbl>
          </a:graphicData>
        </a:graphic>
      </p:graphicFrame>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pPr/>
              <a:t>76</a:t>
            </a:fld>
            <a:endParaRPr kumimoji="1" lang="ja-JP" altLang="en-US" dirty="0"/>
          </a:p>
        </p:txBody>
      </p:sp>
    </p:spTree>
    <p:extLst>
      <p:ext uri="{BB962C8B-B14F-4D97-AF65-F5344CB8AC3E}">
        <p14:creationId xmlns:p14="http://schemas.microsoft.com/office/powerpoint/2010/main" val="15900335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168796" y="2401143"/>
            <a:ext cx="9227740" cy="307777"/>
          </a:xfrm>
          <a:prstGeom prst="rect">
            <a:avLst/>
          </a:prstGeom>
        </p:spPr>
        <p:txBody>
          <a:bodyPr wrap="square">
            <a:spAutoFit/>
          </a:bodyPr>
          <a:lstStyle/>
          <a:p>
            <a:pPr marL="177800" indent="-177800"/>
            <a:r>
              <a:rPr lang="ja-JP"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リニア中央新幹線の全線同時開業で最大化する効果</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（リニア</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中央</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新幹線全線同時開業推進協議会調査による</a:t>
            </a:r>
            <a:r>
              <a:rPr lang="ja-JP" altLang="en-US" sz="1100" dirty="0" smtClean="0">
                <a:solidFill>
                  <a:prstClr val="black"/>
                </a:solidFill>
                <a:latin typeface="HGPｺﾞｼｯｸE" pitchFamily="50" charset="-128"/>
                <a:ea typeface="HGPｺﾞｼｯｸE" pitchFamily="50" charset="-128"/>
              </a:rPr>
              <a:t>）</a:t>
            </a:r>
            <a:endParaRPr lang="ja-JP" altLang="en-US" sz="1100" dirty="0">
              <a:solidFill>
                <a:prstClr val="black"/>
              </a:solidFill>
              <a:latin typeface="HGPｺﾞｼｯｸE" pitchFamily="50" charset="-128"/>
              <a:ea typeface="HGPｺﾞｼｯｸE" pitchFamily="50" charset="-128"/>
            </a:endParaRPr>
          </a:p>
        </p:txBody>
      </p:sp>
      <p:sp>
        <p:nvSpPr>
          <p:cNvPr id="11" name="角丸四角形 10"/>
          <p:cNvSpPr/>
          <p:nvPr/>
        </p:nvSpPr>
        <p:spPr>
          <a:xfrm>
            <a:off x="179512" y="95116"/>
            <a:ext cx="8656652" cy="2253764"/>
          </a:xfrm>
          <a:prstGeom prst="roundRect">
            <a:avLst>
              <a:gd name="adj" fmla="val 6510"/>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271463" indent="-271463" algn="just"/>
            <a:r>
              <a:rPr lang="en-US" altLang="ja-JP" sz="15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リニア・北陸新幹線など広域交通ネットワークの強化</a:t>
            </a:r>
            <a:r>
              <a:rPr lang="en-US" altLang="ja-JP" sz="15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71463" indent="-271463" algn="just"/>
            <a:r>
              <a:rPr lang="ja-JP" altLang="en-US" sz="15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リニア中央新幹線は、東京～大阪間の時間距離を大幅に</a:t>
            </a:r>
            <a:r>
              <a:rPr lang="ja-JP" altLang="en-US" sz="15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短縮し、世界に類を見ないスーパー・メガリージョンの成立を支えるとともに、日本の大動脈を二重化し、東西の断絶リスクを大幅に軽減することができる国土政策上、極めて重要</a:t>
            </a:r>
            <a:r>
              <a:rPr lang="ja-JP" altLang="en-US" sz="15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な社会基盤。</a:t>
            </a:r>
            <a:endParaRPr lang="en-US" altLang="ja-JP" sz="15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r>
              <a:rPr lang="ja-JP" altLang="en-US" sz="15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しかし、全線開業と名古屋暫定開業の間に、１８年もの空白期間が生じることは、日本にとって成長機会の損失。その一刻も早い全線開業は、大阪・関西のみならず、我が国全体の成長にとっても極めて重要。</a:t>
            </a:r>
            <a:endParaRPr lang="en-US" altLang="ja-JP" sz="15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r>
              <a:rPr lang="ja-JP" altLang="en-US" sz="15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5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lang="ja-JP" altLang="en-US" sz="15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5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5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月の北陸新幹線長野～金沢間開業により、今まで関西の経済圏に近いと言われてきた北陸地方が今後東京圏の経済圏に組み込まれ、その一方で関西と北陸の間の経済活動が低落することが懸念される。</a:t>
            </a:r>
            <a:endParaRPr lang="en-US" altLang="ja-JP" sz="15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角丸四角形 9"/>
          <p:cNvSpPr/>
          <p:nvPr/>
        </p:nvSpPr>
        <p:spPr>
          <a:xfrm>
            <a:off x="179512" y="5805264"/>
            <a:ext cx="8634752" cy="1001295"/>
          </a:xfrm>
          <a:prstGeom prst="roundRect">
            <a:avLst>
              <a:gd name="adj" fmla="val 4648"/>
            </a:avLst>
          </a:prstGeom>
          <a:solidFill>
            <a:srgbClr val="FFFD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東西二極を結ぶ複数ルートを備えた広域交通インフラの確保は重要であり、国家プロジェクトとしてリニア</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中央</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新幹線の大阪までの全線同時開業、北陸</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新幹線</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のフル規格での整備の取組みを進める。</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また</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、府内においては、「公共交通戦略」に基づき</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、戦略４路線の具体化検討や公共</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交通の利便性向上に向けた</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取組みを進め、鉄道ネットワークの充実を図ることが重要。</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p:cNvSpPr>
            <a:spLocks noGrp="1"/>
          </p:cNvSpPr>
          <p:nvPr>
            <p:ph type="sldNum" sz="quarter" idx="12"/>
          </p:nvPr>
        </p:nvSpPr>
        <p:spPr>
          <a:xfrm>
            <a:off x="6553200" y="6453336"/>
            <a:ext cx="2133600" cy="365125"/>
          </a:xfrm>
        </p:spPr>
        <p:txBody>
          <a:bodyPr/>
          <a:lstStyle/>
          <a:p>
            <a:fld id="{D2D8002D-B5B0-4BAC-B1F6-782DDCCE6D9C}" type="slidenum">
              <a:rPr kumimoji="1" lang="ja-JP" altLang="en-US" smtClean="0"/>
              <a:pPr/>
              <a:t>77</a:t>
            </a:fld>
            <a:endParaRPr kumimoji="1" lang="ja-JP" altLang="en-US" dirty="0"/>
          </a:p>
        </p:txBody>
      </p:sp>
      <p:pic>
        <p:nvPicPr>
          <p:cNvPr id="12" name="Picture 137"/>
          <p:cNvPicPr/>
          <p:nvPr/>
        </p:nvPicPr>
        <p:blipFill>
          <a:blip r:embed="rId2">
            <a:extLst>
              <a:ext uri="{28A0092B-C50C-407E-A947-70E740481C1C}">
                <a14:useLocalDpi xmlns:a14="http://schemas.microsoft.com/office/drawing/2010/main" val="0"/>
              </a:ext>
            </a:extLst>
          </a:blip>
          <a:srcRect l="14952" t="14288" r="20399" b="5620"/>
          <a:stretch>
            <a:fillRect/>
          </a:stretch>
        </p:blipFill>
        <p:spPr bwMode="auto">
          <a:xfrm>
            <a:off x="179512" y="2924944"/>
            <a:ext cx="5472608" cy="2596644"/>
          </a:xfrm>
          <a:prstGeom prst="rect">
            <a:avLst/>
          </a:prstGeom>
          <a:noFill/>
          <a:ln>
            <a:noFill/>
          </a:ln>
        </p:spPr>
      </p:pic>
      <p:pic>
        <p:nvPicPr>
          <p:cNvPr id="16" name="図 15"/>
          <p:cNvPicPr/>
          <p:nvPr/>
        </p:nvPicPr>
        <p:blipFill rotWithShape="1">
          <a:blip r:embed="rId3">
            <a:extLst>
              <a:ext uri="{28A0092B-C50C-407E-A947-70E740481C1C}">
                <a14:useLocalDpi xmlns:a14="http://schemas.microsoft.com/office/drawing/2010/main" val="0"/>
              </a:ext>
            </a:extLst>
          </a:blip>
          <a:srcRect l="13228" t="31691" r="55836" b="13367"/>
          <a:stretch/>
        </p:blipFill>
        <p:spPr bwMode="auto">
          <a:xfrm>
            <a:off x="5940152" y="2924944"/>
            <a:ext cx="2874112" cy="1351093"/>
          </a:xfrm>
          <a:prstGeom prst="rect">
            <a:avLst/>
          </a:prstGeom>
          <a:noFill/>
          <a:ln>
            <a:noFill/>
          </a:ln>
        </p:spPr>
      </p:pic>
      <p:sp>
        <p:nvSpPr>
          <p:cNvPr id="5" name="正方形/長方形 4"/>
          <p:cNvSpPr/>
          <p:nvPr/>
        </p:nvSpPr>
        <p:spPr>
          <a:xfrm>
            <a:off x="5796136" y="2663334"/>
            <a:ext cx="3294112" cy="261610"/>
          </a:xfrm>
          <a:prstGeom prst="rect">
            <a:avLst/>
          </a:prstGeom>
        </p:spPr>
        <p:txBody>
          <a:bodyPr wrap="square">
            <a:spAutoFit/>
          </a:bodyPr>
          <a:lstStyle/>
          <a:p>
            <a:pPr fontAlgn="base"/>
            <a:r>
              <a:rPr lang="ja-JP" altLang="ja-JP" sz="1100" u="sng" dirty="0" smtClean="0"/>
              <a:t>効果</a:t>
            </a:r>
            <a:r>
              <a:rPr lang="ja-JP" altLang="en-US" sz="1100" u="sng" dirty="0" smtClean="0"/>
              <a:t>２</a:t>
            </a:r>
            <a:r>
              <a:rPr lang="ja-JP" altLang="ja-JP" sz="1100" u="sng" dirty="0" smtClean="0"/>
              <a:t>：</a:t>
            </a:r>
            <a:r>
              <a:rPr lang="ja-JP" altLang="ja-JP" sz="1100" u="sng" dirty="0"/>
              <a:t>飛躍的な時間短縮による３大都市圏</a:t>
            </a:r>
            <a:r>
              <a:rPr lang="ja-JP" altLang="ja-JP" sz="1100" u="sng" dirty="0" smtClean="0"/>
              <a:t>一体化</a:t>
            </a:r>
            <a:endParaRPr lang="en-US" altLang="ja-JP" sz="1100" u="sng" dirty="0" smtClean="0"/>
          </a:p>
        </p:txBody>
      </p:sp>
      <p:sp>
        <p:nvSpPr>
          <p:cNvPr id="6" name="正方形/長方形 5"/>
          <p:cNvSpPr/>
          <p:nvPr/>
        </p:nvSpPr>
        <p:spPr>
          <a:xfrm>
            <a:off x="6084168" y="4365104"/>
            <a:ext cx="2908364" cy="253916"/>
          </a:xfrm>
          <a:prstGeom prst="rect">
            <a:avLst/>
          </a:prstGeom>
        </p:spPr>
        <p:txBody>
          <a:bodyPr wrap="square">
            <a:spAutoFit/>
          </a:bodyPr>
          <a:lstStyle/>
          <a:p>
            <a:pPr fontAlgn="base"/>
            <a:r>
              <a:rPr lang="ja-JP" altLang="en-US" sz="1050" u="sng" dirty="0" smtClean="0">
                <a:latin typeface="Meiryo UI" panose="020B0604030504040204" pitchFamily="50" charset="-128"/>
                <a:ea typeface="Meiryo UI" panose="020B0604030504040204" pitchFamily="50" charset="-128"/>
                <a:cs typeface="Meiryo UI" panose="020B0604030504040204" pitchFamily="50" charset="-128"/>
              </a:rPr>
              <a:t>■北陸新幹線　東京、大阪からの所要時間比較</a:t>
            </a:r>
            <a:endParaRPr lang="ja-JP" altLang="ja-JP"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179512" y="2636912"/>
            <a:ext cx="4572000" cy="261610"/>
          </a:xfrm>
          <a:prstGeom prst="rect">
            <a:avLst/>
          </a:prstGeom>
        </p:spPr>
        <p:txBody>
          <a:bodyPr>
            <a:spAutoFit/>
          </a:bodyPr>
          <a:lstStyle/>
          <a:p>
            <a:pPr fontAlgn="base"/>
            <a:r>
              <a:rPr lang="ja-JP" altLang="ja-JP" sz="1100" u="sng" dirty="0"/>
              <a:t>効果１</a:t>
            </a:r>
            <a:r>
              <a:rPr lang="ja-JP" altLang="ja-JP" sz="1100" u="sng" dirty="0" smtClean="0"/>
              <a:t>：経済</a:t>
            </a:r>
            <a:r>
              <a:rPr lang="ja-JP" altLang="ja-JP" sz="1100" u="sng" dirty="0"/>
              <a:t>波及は広範囲に及び、年間</a:t>
            </a:r>
            <a:r>
              <a:rPr lang="en-US" altLang="ja-JP" sz="1100" u="sng" dirty="0"/>
              <a:t>15,600</a:t>
            </a:r>
            <a:r>
              <a:rPr lang="ja-JP" altLang="ja-JP" sz="1100" u="sng" dirty="0"/>
              <a:t>億</a:t>
            </a:r>
            <a:r>
              <a:rPr lang="ja-JP" altLang="ja-JP" sz="1100" u="sng" dirty="0" smtClean="0"/>
              <a:t>円</a:t>
            </a:r>
            <a:endParaRPr lang="ja-JP" altLang="ja-JP" sz="1100" dirty="0"/>
          </a:p>
        </p:txBody>
      </p:sp>
      <p:cxnSp>
        <p:nvCxnSpPr>
          <p:cNvPr id="4" name="カギ線コネクタ 3"/>
          <p:cNvCxnSpPr/>
          <p:nvPr/>
        </p:nvCxnSpPr>
        <p:spPr>
          <a:xfrm flipV="1">
            <a:off x="179512" y="4276037"/>
            <a:ext cx="8759268" cy="1457221"/>
          </a:xfrm>
          <a:prstGeom prst="bentConnector3">
            <a:avLst>
              <a:gd name="adj1" fmla="val 66518"/>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flipH="1">
            <a:off x="168796" y="2401143"/>
            <a:ext cx="10716" cy="33321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179512" y="2401143"/>
            <a:ext cx="87592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8933377" y="2401142"/>
            <a:ext cx="5403" cy="18748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169"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168" y="4623595"/>
            <a:ext cx="2854612" cy="1181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163868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38253" y="44624"/>
            <a:ext cx="4330032" cy="369332"/>
          </a:xfrm>
          <a:prstGeom prst="rect">
            <a:avLst/>
          </a:prstGeom>
        </p:spPr>
        <p:txBody>
          <a:bodyPr wrap="none">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（４）官民連携等による戦略インフラの強化</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角丸四角形 5"/>
          <p:cNvSpPr/>
          <p:nvPr/>
        </p:nvSpPr>
        <p:spPr>
          <a:xfrm>
            <a:off x="271367" y="404664"/>
            <a:ext cx="8622000" cy="2141875"/>
          </a:xfrm>
          <a:prstGeom prst="roundRect">
            <a:avLst>
              <a:gd name="adj" fmla="val 6510"/>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271463" indent="-271463" algn="just"/>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民間ノウハウによる空港・港湾経営の進展</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71463" indent="-271463" algn="just"/>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公共インフラについては</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戦略的に整備・維持管理を図る</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ことが重要。</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その際、民間のノウハウと自由度を活用した経営体制を確立することは、財政上のみならず、より効果的な運用にもつながる。</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関西国際空港については</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月、大阪国際空港と経営統合を実施</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月には、両空港を一体的に運営するコンセッションの実施方針を発表。運営事業者の選定手続きが</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進められて</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おり、</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H28</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月末から新しい運営事業者による運営開始が予定されている。</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阪神港については</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月、さらなる国際競争力強化に向けて、大阪港・神戸港両埠頭株式会社を経営統合し、大阪港と神戸港を一体的に運営する「阪神国際港湾株式会社」を設立。</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7" name="直線コネクタ 6"/>
          <p:cNvCxnSpPr/>
          <p:nvPr/>
        </p:nvCxnSpPr>
        <p:spPr>
          <a:xfrm>
            <a:off x="284719" y="378089"/>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146806" y="2546539"/>
            <a:ext cx="4137162" cy="307777"/>
          </a:xfrm>
          <a:prstGeom prst="rect">
            <a:avLst/>
          </a:prstGeom>
        </p:spPr>
        <p:txBody>
          <a:bodyPr wrap="square">
            <a:spAutoFit/>
          </a:bodyPr>
          <a:lstStyle/>
          <a:p>
            <a:pPr marL="177800" indent="-177800"/>
            <a:r>
              <a:rPr lang="ja-JP"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関西国際空港と大阪国際空港の統合概念図</a:t>
            </a:r>
            <a:endParaRPr lang="ja-JP" altLang="en-US" sz="1400" dirty="0">
              <a:solidFill>
                <a:prstClr val="black"/>
              </a:solidFill>
              <a:latin typeface="HGPｺﾞｼｯｸE" pitchFamily="50" charset="-128"/>
              <a:ea typeface="HGPｺﾞｼｯｸE" pitchFamily="50" charset="-128"/>
            </a:endParaRPr>
          </a:p>
        </p:txBody>
      </p:sp>
      <p:sp>
        <p:nvSpPr>
          <p:cNvPr id="10" name="正方形/長方形 9"/>
          <p:cNvSpPr/>
          <p:nvPr/>
        </p:nvSpPr>
        <p:spPr>
          <a:xfrm>
            <a:off x="410724" y="2790615"/>
            <a:ext cx="1136693" cy="307777"/>
          </a:xfrm>
          <a:prstGeom prst="rect">
            <a:avLst/>
          </a:prstGeom>
        </p:spPr>
        <p:txBody>
          <a:bodyPr wrap="square">
            <a:spAutoFit/>
          </a:bodyPr>
          <a:lstStyle/>
          <a:p>
            <a:pPr marL="177800" indent="-177800"/>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（統合前）</a:t>
            </a:r>
          </a:p>
        </p:txBody>
      </p:sp>
      <p:sp>
        <p:nvSpPr>
          <p:cNvPr id="12" name="正方形/長方形 11"/>
          <p:cNvSpPr/>
          <p:nvPr/>
        </p:nvSpPr>
        <p:spPr>
          <a:xfrm>
            <a:off x="3480936" y="2790615"/>
            <a:ext cx="1136693" cy="307777"/>
          </a:xfrm>
          <a:prstGeom prst="rect">
            <a:avLst/>
          </a:prstGeom>
        </p:spPr>
        <p:txBody>
          <a:bodyPr wrap="square">
            <a:spAutoFit/>
          </a:bodyPr>
          <a:lstStyle/>
          <a:p>
            <a:pPr marL="177800" indent="-177800"/>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（統合後）</a:t>
            </a:r>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pPr/>
              <a:t>78</a:t>
            </a:fld>
            <a:endParaRPr kumimoji="1" lang="ja-JP" altLang="en-US"/>
          </a:p>
        </p:txBody>
      </p:sp>
      <p:pic>
        <p:nvPicPr>
          <p:cNvPr id="4" name="図 3"/>
          <p:cNvPicPr>
            <a:picLocks noChangeAspect="1"/>
          </p:cNvPicPr>
          <p:nvPr/>
        </p:nvPicPr>
        <p:blipFill rotWithShape="1">
          <a:blip r:embed="rId2">
            <a:extLst>
              <a:ext uri="{28A0092B-C50C-407E-A947-70E740481C1C}">
                <a14:useLocalDpi xmlns:a14="http://schemas.microsoft.com/office/drawing/2010/main" val="0"/>
              </a:ext>
            </a:extLst>
          </a:blip>
          <a:srcRect r="64052"/>
          <a:stretch/>
        </p:blipFill>
        <p:spPr>
          <a:xfrm>
            <a:off x="95476" y="3098217"/>
            <a:ext cx="1921520" cy="3139095"/>
          </a:xfrm>
          <a:prstGeom prst="rect">
            <a:avLst/>
          </a:prstGeom>
        </p:spPr>
      </p:pic>
      <p:sp>
        <p:nvSpPr>
          <p:cNvPr id="13" name="正方形/長方形 12"/>
          <p:cNvSpPr/>
          <p:nvPr/>
        </p:nvSpPr>
        <p:spPr>
          <a:xfrm>
            <a:off x="5364088" y="2627457"/>
            <a:ext cx="4137162" cy="307777"/>
          </a:xfrm>
          <a:prstGeom prst="rect">
            <a:avLst/>
          </a:prstGeom>
        </p:spPr>
        <p:txBody>
          <a:bodyPr wrap="square">
            <a:spAutoFit/>
          </a:bodyPr>
          <a:lstStyle/>
          <a:p>
            <a:pPr marL="177800" indent="-177800"/>
            <a:r>
              <a:rPr lang="ja-JP"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阪神港における集貨事業（</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H27</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年度予定）</a:t>
            </a:r>
            <a:endParaRPr lang="ja-JP" altLang="en-US" sz="1400" dirty="0">
              <a:solidFill>
                <a:prstClr val="black"/>
              </a:solidFill>
              <a:latin typeface="HGPｺﾞｼｯｸE" pitchFamily="50" charset="-128"/>
              <a:ea typeface="HGPｺﾞｼｯｸE"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3611383018"/>
              </p:ext>
            </p:extLst>
          </p:nvPr>
        </p:nvGraphicFramePr>
        <p:xfrm>
          <a:off x="5503298" y="3045114"/>
          <a:ext cx="3533198" cy="3408222"/>
        </p:xfrm>
        <a:graphic>
          <a:graphicData uri="http://schemas.openxmlformats.org/drawingml/2006/table">
            <a:tbl>
              <a:tblPr firstRow="1" firstCol="1" bandRow="1"/>
              <a:tblGrid>
                <a:gridCol w="3533198"/>
              </a:tblGrid>
              <a:tr h="34082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lang="en-US" altLang="ja-JP" sz="1200" b="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国際フィーダー（</a:t>
                      </a:r>
                      <a:r>
                        <a:rPr lang="ja-JP"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）利用促進事業</a:t>
                      </a:r>
                      <a:endPar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7800" marR="0" indent="0" algn="l" defTabSz="914400" rtl="0" eaLnBrk="1" fontAlgn="auto" latinLnBrk="0" hangingPunct="1">
                        <a:lnSpc>
                          <a:spcPct val="100000"/>
                        </a:lnSpc>
                        <a:spcBef>
                          <a:spcPts val="0"/>
                        </a:spcBef>
                        <a:spcAft>
                          <a:spcPts val="600"/>
                        </a:spcAft>
                        <a:buClrTx/>
                        <a:buSzTx/>
                        <a:buFontTx/>
                        <a:buNone/>
                        <a:tabLst/>
                        <a:defRPr/>
                      </a:pP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東アジア主要港に流れている海外トランシップ貨物を阪神港へ集積する。</a:t>
                      </a:r>
                      <a:endPar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lang="en-US" altLang="ja-JP" sz="1200" b="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海外フィーダー等貨物誘致事業</a:t>
                      </a:r>
                      <a:endPar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7800" marR="0" indent="0" algn="l" defTabSz="914400" rtl="0" eaLnBrk="1" fontAlgn="auto" latinLnBrk="0" hangingPunct="1">
                        <a:lnSpc>
                          <a:spcPct val="100000"/>
                        </a:lnSpc>
                        <a:spcBef>
                          <a:spcPts val="0"/>
                        </a:spcBef>
                        <a:spcAft>
                          <a:spcPts val="600"/>
                        </a:spcAft>
                        <a:buClrTx/>
                        <a:buSzTx/>
                        <a:buFontTx/>
                        <a:buNone/>
                        <a:tabLst/>
                        <a:defRPr/>
                      </a:pP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東アジア主要港に流れている海外フィーダー貨物を、海上ルートや鉄道等の陸上輸送などを利用して阪神港へ転換を図る。また、阪神港に寄港する国内フェリー航路を利用してコンテナを輸送。</a:t>
                      </a:r>
                      <a:endPar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lang="en-US" altLang="ja-JP" sz="1200" b="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200" b="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国際トランシップ</a:t>
                      </a: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貨物誘致事業</a:t>
                      </a:r>
                      <a:endParaRPr lang="en-US" altLang="ja-JP" sz="1200" b="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7800" marR="0" indent="0" algn="l" defTabSz="914400" rtl="0" eaLnBrk="1" fontAlgn="auto" latinLnBrk="0" hangingPunct="1">
                        <a:lnSpc>
                          <a:spcPct val="100000"/>
                        </a:lnSpc>
                        <a:spcBef>
                          <a:spcPts val="0"/>
                        </a:spcBef>
                        <a:spcAft>
                          <a:spcPts val="600"/>
                        </a:spcAft>
                        <a:buClrTx/>
                        <a:buSzTx/>
                        <a:buFontTx/>
                        <a:buNone/>
                        <a:tabLst/>
                        <a:defRPr/>
                      </a:pPr>
                      <a:r>
                        <a:rPr lang="ja-JP" altLang="en-US" sz="1200" b="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阪神港における外貿トランシップ貨物の誘致を図る。</a:t>
                      </a:r>
                      <a:endParaRPr lang="en-US" altLang="ja-JP" sz="1200" b="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b="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1200" b="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新規基幹航路誘致事業</a:t>
                      </a:r>
                      <a:endPar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7800" marR="0" indent="177800" algn="l" defTabSz="914400" rtl="0" eaLnBrk="1" fontAlgn="auto" latinLnBrk="0" hangingPunct="1">
                        <a:lnSpc>
                          <a:spcPct val="100000"/>
                        </a:lnSpc>
                        <a:spcBef>
                          <a:spcPts val="0"/>
                        </a:spcBef>
                        <a:spcAft>
                          <a:spcPts val="600"/>
                        </a:spcAft>
                        <a:buClrTx/>
                        <a:buSzTx/>
                        <a:buFontTx/>
                        <a:buNone/>
                        <a:tabLst/>
                        <a:defRPr/>
                      </a:pP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新規コンテナ船の誘致や、阪神港に寄港している投入船舶の大型化などのサービス拡充。</a:t>
                      </a:r>
                      <a:endPar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50850" marR="0" indent="-450850" algn="l" defTabSz="914400" rtl="0" eaLnBrk="1" fontAlgn="auto" latinLnBrk="0" hangingPunct="1">
                        <a:lnSpc>
                          <a:spcPct val="100000"/>
                        </a:lnSpc>
                        <a:spcBef>
                          <a:spcPts val="0"/>
                        </a:spcBef>
                        <a:spcAft>
                          <a:spcPts val="0"/>
                        </a:spcAft>
                        <a:buClrTx/>
                        <a:buSzTx/>
                        <a:buFontTx/>
                        <a:buNone/>
                        <a:tabLst/>
                        <a:defRPr/>
                      </a:pPr>
                      <a:r>
                        <a:rPr lang="ja-JP" altLang="en-US"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）フィーダー：</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メインポートから、隣接港への支線航路（フィーダー航路）を運送するサービス</a:t>
                      </a:r>
                      <a:endParaRPr lang="en-US" altLang="ja-JP"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50850" marR="0" indent="-450850" algn="l" defTabSz="914400" rtl="0" eaLnBrk="1" fontAlgn="auto" latinLnBrk="0" hangingPunct="1">
                        <a:lnSpc>
                          <a:spcPct val="100000"/>
                        </a:lnSpc>
                        <a:spcBef>
                          <a:spcPts val="0"/>
                        </a:spcBef>
                        <a:spcAft>
                          <a:spcPts val="0"/>
                        </a:spcAft>
                        <a:buClrTx/>
                        <a:buSzTx/>
                        <a:buFontTx/>
                        <a:buNone/>
                        <a:tabLst/>
                        <a:defRPr/>
                      </a:pPr>
                      <a:r>
                        <a:rPr lang="ja-JP" altLang="en-US"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lang="ja-JP" altLang="en-US"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）トランシップ：</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積荷港から荷卸港まで、同一船舶で運送されずに、途中港で積み替えされること</a:t>
                      </a:r>
                      <a:endParaRPr lang="en-US" altLang="ja-JP"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r>
            </a:tbl>
          </a:graphicData>
        </a:graphic>
      </p:graphicFrame>
      <p:grpSp>
        <p:nvGrpSpPr>
          <p:cNvPr id="15" name="グループ化 36"/>
          <p:cNvGrpSpPr/>
          <p:nvPr/>
        </p:nvGrpSpPr>
        <p:grpSpPr>
          <a:xfrm>
            <a:off x="2462678" y="3818005"/>
            <a:ext cx="1183510" cy="1160051"/>
            <a:chOff x="426634" y="2195736"/>
            <a:chExt cx="2642326" cy="1584176"/>
          </a:xfrm>
        </p:grpSpPr>
        <p:sp>
          <p:nvSpPr>
            <p:cNvPr id="54" name="正方形/長方形 53"/>
            <p:cNvSpPr/>
            <p:nvPr/>
          </p:nvSpPr>
          <p:spPr>
            <a:xfrm>
              <a:off x="426634" y="2195736"/>
              <a:ext cx="504056" cy="864097"/>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dirty="0"/>
            </a:p>
          </p:txBody>
        </p:sp>
        <p:sp>
          <p:nvSpPr>
            <p:cNvPr id="55" name="正方形/長方形 54"/>
            <p:cNvSpPr/>
            <p:nvPr/>
          </p:nvSpPr>
          <p:spPr>
            <a:xfrm>
              <a:off x="1412776" y="2519770"/>
              <a:ext cx="1656184" cy="540061"/>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dirty="0"/>
            </a:p>
          </p:txBody>
        </p:sp>
        <p:sp>
          <p:nvSpPr>
            <p:cNvPr id="56" name="正方形/長方形 55"/>
            <p:cNvSpPr/>
            <p:nvPr/>
          </p:nvSpPr>
          <p:spPr>
            <a:xfrm>
              <a:off x="548680" y="3419872"/>
              <a:ext cx="2520280" cy="36004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dirty="0"/>
            </a:p>
          </p:txBody>
        </p:sp>
      </p:grpSp>
      <p:sp>
        <p:nvSpPr>
          <p:cNvPr id="16" name="テキスト ボックス 15"/>
          <p:cNvSpPr txBox="1"/>
          <p:nvPr/>
        </p:nvSpPr>
        <p:spPr>
          <a:xfrm>
            <a:off x="2417057" y="3832691"/>
            <a:ext cx="284153" cy="632756"/>
          </a:xfrm>
          <a:prstGeom prst="rect">
            <a:avLst/>
          </a:prstGeom>
          <a:noFill/>
        </p:spPr>
        <p:txBody>
          <a:bodyPr vert="eaVert" wrap="square" rtlCol="0">
            <a:spAutoFit/>
          </a:bodyPr>
          <a:lstStyle/>
          <a:p>
            <a:pPr algn="ctr"/>
            <a:r>
              <a:rPr lang="ja-JP" altLang="en-US" sz="1100" dirty="0"/>
              <a:t>ビ　ル</a:t>
            </a:r>
          </a:p>
        </p:txBody>
      </p:sp>
      <p:sp>
        <p:nvSpPr>
          <p:cNvPr id="17" name="テキスト ボックス 16"/>
          <p:cNvSpPr txBox="1"/>
          <p:nvPr/>
        </p:nvSpPr>
        <p:spPr>
          <a:xfrm>
            <a:off x="2861127" y="4130283"/>
            <a:ext cx="855129" cy="240290"/>
          </a:xfrm>
          <a:prstGeom prst="rect">
            <a:avLst/>
          </a:prstGeom>
          <a:noFill/>
        </p:spPr>
        <p:txBody>
          <a:bodyPr wrap="square" rtlCol="0">
            <a:spAutoFit/>
          </a:bodyPr>
          <a:lstStyle/>
          <a:p>
            <a:pPr algn="ctr"/>
            <a:r>
              <a:rPr lang="ja-JP" altLang="en-US" sz="1100" dirty="0"/>
              <a:t>滑走路等</a:t>
            </a:r>
          </a:p>
        </p:txBody>
      </p:sp>
      <p:sp>
        <p:nvSpPr>
          <p:cNvPr id="18" name="テキスト ボックス 17"/>
          <p:cNvSpPr txBox="1"/>
          <p:nvPr/>
        </p:nvSpPr>
        <p:spPr>
          <a:xfrm>
            <a:off x="2752952" y="4714409"/>
            <a:ext cx="683576" cy="240290"/>
          </a:xfrm>
          <a:prstGeom prst="rect">
            <a:avLst/>
          </a:prstGeom>
          <a:noFill/>
        </p:spPr>
        <p:txBody>
          <a:bodyPr wrap="square" rtlCol="0">
            <a:spAutoFit/>
          </a:bodyPr>
          <a:lstStyle/>
          <a:p>
            <a:pPr algn="ctr"/>
            <a:r>
              <a:rPr lang="ja-JP" altLang="en-US" sz="1100" dirty="0"/>
              <a:t>土　　地</a:t>
            </a:r>
          </a:p>
        </p:txBody>
      </p:sp>
      <p:sp>
        <p:nvSpPr>
          <p:cNvPr id="19" name="正方形/長方形 18"/>
          <p:cNvSpPr/>
          <p:nvPr/>
        </p:nvSpPr>
        <p:spPr>
          <a:xfrm>
            <a:off x="3871957" y="3923464"/>
            <a:ext cx="741812" cy="527296"/>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dirty="0"/>
          </a:p>
        </p:txBody>
      </p:sp>
      <p:sp>
        <p:nvSpPr>
          <p:cNvPr id="20" name="正方形/長方形 19"/>
          <p:cNvSpPr/>
          <p:nvPr/>
        </p:nvSpPr>
        <p:spPr>
          <a:xfrm>
            <a:off x="3871957" y="5284628"/>
            <a:ext cx="1193350" cy="228965"/>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dirty="0"/>
          </a:p>
        </p:txBody>
      </p:sp>
      <p:sp>
        <p:nvSpPr>
          <p:cNvPr id="21" name="テキスト ボックス 20"/>
          <p:cNvSpPr txBox="1"/>
          <p:nvPr/>
        </p:nvSpPr>
        <p:spPr>
          <a:xfrm>
            <a:off x="4718100" y="3754428"/>
            <a:ext cx="284153" cy="580026"/>
          </a:xfrm>
          <a:prstGeom prst="rect">
            <a:avLst/>
          </a:prstGeom>
          <a:noFill/>
        </p:spPr>
        <p:txBody>
          <a:bodyPr vert="eaVert" wrap="square" rtlCol="0">
            <a:spAutoFit/>
          </a:bodyPr>
          <a:lstStyle/>
          <a:p>
            <a:pPr algn="ctr"/>
            <a:r>
              <a:rPr lang="ja-JP" altLang="en-US" sz="1100" dirty="0"/>
              <a:t>ビ　ル</a:t>
            </a:r>
          </a:p>
        </p:txBody>
      </p:sp>
      <p:sp>
        <p:nvSpPr>
          <p:cNvPr id="22" name="テキスト ボックス 21"/>
          <p:cNvSpPr txBox="1"/>
          <p:nvPr/>
        </p:nvSpPr>
        <p:spPr>
          <a:xfrm>
            <a:off x="3870511" y="4076192"/>
            <a:ext cx="769219" cy="240290"/>
          </a:xfrm>
          <a:prstGeom prst="rect">
            <a:avLst/>
          </a:prstGeom>
          <a:noFill/>
        </p:spPr>
        <p:txBody>
          <a:bodyPr wrap="square" rtlCol="0">
            <a:spAutoFit/>
          </a:bodyPr>
          <a:lstStyle/>
          <a:p>
            <a:pPr algn="ctr"/>
            <a:r>
              <a:rPr lang="ja-JP" altLang="en-US" sz="1100" dirty="0"/>
              <a:t>滑走路等</a:t>
            </a:r>
          </a:p>
        </p:txBody>
      </p:sp>
      <p:sp>
        <p:nvSpPr>
          <p:cNvPr id="23" name="テキスト ボックス 22"/>
          <p:cNvSpPr txBox="1"/>
          <p:nvPr/>
        </p:nvSpPr>
        <p:spPr>
          <a:xfrm>
            <a:off x="4112414" y="5283543"/>
            <a:ext cx="710982" cy="240291"/>
          </a:xfrm>
          <a:prstGeom prst="rect">
            <a:avLst/>
          </a:prstGeom>
          <a:noFill/>
        </p:spPr>
        <p:txBody>
          <a:bodyPr wrap="square" rtlCol="0">
            <a:spAutoFit/>
          </a:bodyPr>
          <a:lstStyle/>
          <a:p>
            <a:pPr algn="ctr"/>
            <a:r>
              <a:rPr lang="ja-JP" altLang="en-US" sz="1100" dirty="0"/>
              <a:t>土　　地</a:t>
            </a:r>
          </a:p>
        </p:txBody>
      </p:sp>
      <p:sp>
        <p:nvSpPr>
          <p:cNvPr id="24" name="正方形/長方形 23"/>
          <p:cNvSpPr/>
          <p:nvPr/>
        </p:nvSpPr>
        <p:spPr>
          <a:xfrm>
            <a:off x="2398174" y="3546278"/>
            <a:ext cx="354779" cy="94913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dirty="0"/>
          </a:p>
        </p:txBody>
      </p:sp>
      <p:cxnSp>
        <p:nvCxnSpPr>
          <p:cNvPr id="25" name="直線コネクタ 24"/>
          <p:cNvCxnSpPr/>
          <p:nvPr/>
        </p:nvCxnSpPr>
        <p:spPr>
          <a:xfrm>
            <a:off x="2839870" y="4495410"/>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p:nvPr/>
        </p:nvCxnSpPr>
        <p:spPr>
          <a:xfrm flipV="1">
            <a:off x="4323495" y="4622872"/>
            <a:ext cx="0" cy="26364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3718058" y="4622872"/>
            <a:ext cx="648093" cy="240290"/>
          </a:xfrm>
          <a:prstGeom prst="rect">
            <a:avLst/>
          </a:prstGeom>
          <a:noFill/>
        </p:spPr>
        <p:txBody>
          <a:bodyPr wrap="square" rtlCol="0">
            <a:spAutoFit/>
          </a:bodyPr>
          <a:lstStyle/>
          <a:p>
            <a:pPr algn="ctr"/>
            <a:r>
              <a:rPr lang="ja-JP" altLang="en-US" sz="1100" b="1" dirty="0"/>
              <a:t>貸付け</a:t>
            </a:r>
          </a:p>
        </p:txBody>
      </p:sp>
      <p:cxnSp>
        <p:nvCxnSpPr>
          <p:cNvPr id="28" name="直線矢印コネクタ 27"/>
          <p:cNvCxnSpPr/>
          <p:nvPr/>
        </p:nvCxnSpPr>
        <p:spPr>
          <a:xfrm>
            <a:off x="4606213" y="4633115"/>
            <a:ext cx="0" cy="26364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テキスト ボックス 28"/>
          <p:cNvSpPr txBox="1"/>
          <p:nvPr/>
        </p:nvSpPr>
        <p:spPr>
          <a:xfrm>
            <a:off x="4587944" y="4621934"/>
            <a:ext cx="471655" cy="240290"/>
          </a:xfrm>
          <a:prstGeom prst="rect">
            <a:avLst/>
          </a:prstGeom>
          <a:noFill/>
        </p:spPr>
        <p:txBody>
          <a:bodyPr wrap="square" rtlCol="0">
            <a:spAutoFit/>
          </a:bodyPr>
          <a:lstStyle/>
          <a:p>
            <a:pPr algn="ctr"/>
            <a:r>
              <a:rPr lang="ja-JP" altLang="en-US" sz="1100" b="1" dirty="0"/>
              <a:t>地代</a:t>
            </a:r>
          </a:p>
        </p:txBody>
      </p:sp>
      <p:sp>
        <p:nvSpPr>
          <p:cNvPr id="30" name="下矢印 29"/>
          <p:cNvSpPr/>
          <p:nvPr/>
        </p:nvSpPr>
        <p:spPr>
          <a:xfrm>
            <a:off x="3022118" y="5101622"/>
            <a:ext cx="138631" cy="550371"/>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dirty="0"/>
          </a:p>
        </p:txBody>
      </p:sp>
      <p:grpSp>
        <p:nvGrpSpPr>
          <p:cNvPr id="31" name="グループ化 111"/>
          <p:cNvGrpSpPr/>
          <p:nvPr/>
        </p:nvGrpSpPr>
        <p:grpSpPr>
          <a:xfrm>
            <a:off x="2688447" y="5694497"/>
            <a:ext cx="2171729" cy="301650"/>
            <a:chOff x="930690" y="7907606"/>
            <a:chExt cx="4848643" cy="411936"/>
          </a:xfrm>
        </p:grpSpPr>
        <p:sp>
          <p:nvSpPr>
            <p:cNvPr id="52" name="角丸四角形 51"/>
            <p:cNvSpPr/>
            <p:nvPr/>
          </p:nvSpPr>
          <p:spPr>
            <a:xfrm>
              <a:off x="930690" y="7907606"/>
              <a:ext cx="4848643" cy="375304"/>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dirty="0"/>
            </a:p>
          </p:txBody>
        </p:sp>
        <p:sp>
          <p:nvSpPr>
            <p:cNvPr id="53" name="テキスト ボックス 52"/>
            <p:cNvSpPr txBox="1"/>
            <p:nvPr/>
          </p:nvSpPr>
          <p:spPr>
            <a:xfrm>
              <a:off x="2074184" y="7934112"/>
              <a:ext cx="3138144" cy="385430"/>
            </a:xfrm>
            <a:prstGeom prst="rect">
              <a:avLst/>
            </a:prstGeom>
            <a:noFill/>
          </p:spPr>
          <p:txBody>
            <a:bodyPr wrap="square" rtlCol="0">
              <a:spAutoFit/>
            </a:bodyPr>
            <a:lstStyle/>
            <a:p>
              <a:pPr algn="ctr"/>
              <a:r>
                <a:rPr lang="ja-JP" altLang="en-US" sz="1100" b="1" dirty="0" smtClean="0"/>
                <a:t>コンセッション</a:t>
              </a:r>
              <a:r>
                <a:rPr lang="ja-JP" altLang="en-US" sz="1100" b="1" dirty="0"/>
                <a:t>事業者</a:t>
              </a:r>
            </a:p>
          </p:txBody>
        </p:sp>
      </p:grpSp>
      <p:sp>
        <p:nvSpPr>
          <p:cNvPr id="32" name="テキスト ボックス 31"/>
          <p:cNvSpPr txBox="1"/>
          <p:nvPr/>
        </p:nvSpPr>
        <p:spPr>
          <a:xfrm>
            <a:off x="2016996" y="5115176"/>
            <a:ext cx="1098507" cy="796914"/>
          </a:xfrm>
          <a:prstGeom prst="rect">
            <a:avLst/>
          </a:prstGeom>
          <a:noFill/>
        </p:spPr>
        <p:txBody>
          <a:bodyPr wrap="square" rtlCol="0">
            <a:spAutoFit/>
          </a:bodyPr>
          <a:lstStyle/>
          <a:p>
            <a:r>
              <a:rPr lang="ja-JP" altLang="en-US" sz="1050" dirty="0"/>
              <a:t>長期（３０～</a:t>
            </a:r>
            <a:r>
              <a:rPr lang="ja-JP" altLang="en-US" sz="1050" dirty="0" smtClean="0"/>
              <a:t>５０年）の事業運営権（コンセッション）の設定</a:t>
            </a:r>
            <a:endParaRPr lang="ja-JP" altLang="en-US" sz="1050" dirty="0"/>
          </a:p>
        </p:txBody>
      </p:sp>
      <p:grpSp>
        <p:nvGrpSpPr>
          <p:cNvPr id="33" name="グループ化 133"/>
          <p:cNvGrpSpPr/>
          <p:nvPr/>
        </p:nvGrpSpPr>
        <p:grpSpPr>
          <a:xfrm>
            <a:off x="5203793" y="4073574"/>
            <a:ext cx="299504" cy="1094427"/>
            <a:chOff x="6546498" y="5940152"/>
            <a:chExt cx="668678" cy="1494559"/>
          </a:xfrm>
        </p:grpSpPr>
        <p:cxnSp>
          <p:nvCxnSpPr>
            <p:cNvPr id="48" name="直線コネクタ 47"/>
            <p:cNvCxnSpPr/>
            <p:nvPr/>
          </p:nvCxnSpPr>
          <p:spPr>
            <a:xfrm>
              <a:off x="6762517" y="5940152"/>
              <a:ext cx="0" cy="149012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flipH="1">
              <a:off x="6546498" y="5940152"/>
              <a:ext cx="21602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線矢印コネクタ 49"/>
            <p:cNvCxnSpPr/>
            <p:nvPr/>
          </p:nvCxnSpPr>
          <p:spPr>
            <a:xfrm flipH="1">
              <a:off x="6546498" y="7434711"/>
              <a:ext cx="216024"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1" name="テキスト ボックス 50"/>
            <p:cNvSpPr txBox="1"/>
            <p:nvPr/>
          </p:nvSpPr>
          <p:spPr>
            <a:xfrm>
              <a:off x="6580775" y="6185209"/>
              <a:ext cx="634401" cy="1008113"/>
            </a:xfrm>
            <a:prstGeom prst="rect">
              <a:avLst/>
            </a:prstGeom>
            <a:noFill/>
            <a:ln>
              <a:noFill/>
            </a:ln>
          </p:spPr>
          <p:txBody>
            <a:bodyPr vert="eaVert" wrap="square" rtlCol="0">
              <a:spAutoFit/>
            </a:bodyPr>
            <a:lstStyle/>
            <a:p>
              <a:pPr algn="ctr"/>
              <a:r>
                <a:rPr lang="ja-JP" altLang="en-US" sz="1100" b="1" dirty="0"/>
                <a:t>子会社</a:t>
              </a:r>
            </a:p>
          </p:txBody>
        </p:sp>
      </p:grpSp>
      <p:cxnSp>
        <p:nvCxnSpPr>
          <p:cNvPr id="34" name="直線コネクタ 33"/>
          <p:cNvCxnSpPr/>
          <p:nvPr/>
        </p:nvCxnSpPr>
        <p:spPr>
          <a:xfrm>
            <a:off x="2452838" y="4600870"/>
            <a:ext cx="0" cy="47456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2452838" y="4600870"/>
            <a:ext cx="387033"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flipV="1">
            <a:off x="2839870" y="3546278"/>
            <a:ext cx="0" cy="1054592"/>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2839870" y="3546278"/>
            <a:ext cx="2349126"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a:off x="5188996" y="3546278"/>
            <a:ext cx="0" cy="1054592"/>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flipH="1">
            <a:off x="3710694" y="4600870"/>
            <a:ext cx="1493098"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3710693" y="4600870"/>
            <a:ext cx="0" cy="47456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2452838" y="5075436"/>
            <a:ext cx="1257856"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42" name="正方形/長方形 41"/>
          <p:cNvSpPr/>
          <p:nvPr/>
        </p:nvSpPr>
        <p:spPr>
          <a:xfrm>
            <a:off x="3780086" y="4908523"/>
            <a:ext cx="1408910" cy="682017"/>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dirty="0"/>
          </a:p>
        </p:txBody>
      </p:sp>
      <p:sp>
        <p:nvSpPr>
          <p:cNvPr id="43" name="テキスト ボックス 42"/>
          <p:cNvSpPr txBox="1"/>
          <p:nvPr/>
        </p:nvSpPr>
        <p:spPr>
          <a:xfrm>
            <a:off x="3805376" y="4922255"/>
            <a:ext cx="1383620" cy="261610"/>
          </a:xfrm>
          <a:prstGeom prst="rect">
            <a:avLst/>
          </a:prstGeom>
          <a:noFill/>
        </p:spPr>
        <p:txBody>
          <a:bodyPr wrap="square" rtlCol="0">
            <a:spAutoFit/>
          </a:bodyPr>
          <a:lstStyle/>
          <a:p>
            <a:pPr algn="ctr"/>
            <a:r>
              <a:rPr lang="ja-JP" altLang="en-US" sz="1100" b="1" dirty="0"/>
              <a:t>関空</a:t>
            </a:r>
            <a:r>
              <a:rPr lang="ja-JP" altLang="en-US" sz="1100" b="1" dirty="0" smtClean="0"/>
              <a:t>土地保有</a:t>
            </a:r>
            <a:r>
              <a:rPr lang="ja-JP" altLang="en-US" sz="1100" b="1" dirty="0"/>
              <a:t>会社</a:t>
            </a:r>
          </a:p>
        </p:txBody>
      </p:sp>
      <p:sp>
        <p:nvSpPr>
          <p:cNvPr id="44" name="テキスト ボックス 43"/>
          <p:cNvSpPr txBox="1"/>
          <p:nvPr/>
        </p:nvSpPr>
        <p:spPr>
          <a:xfrm>
            <a:off x="3543266" y="3044020"/>
            <a:ext cx="742693" cy="461665"/>
          </a:xfrm>
          <a:prstGeom prst="rect">
            <a:avLst/>
          </a:prstGeom>
          <a:noFill/>
        </p:spPr>
        <p:txBody>
          <a:bodyPr wrap="square" rtlCol="0">
            <a:spAutoFit/>
          </a:bodyPr>
          <a:lstStyle/>
          <a:p>
            <a:pPr algn="ctr"/>
            <a:r>
              <a:rPr lang="ja-JP" altLang="en-US" sz="1200" b="1" dirty="0" smtClean="0"/>
              <a:t>新関空会社</a:t>
            </a:r>
            <a:endParaRPr lang="ja-JP" altLang="en-US" sz="1200" b="1" dirty="0"/>
          </a:p>
        </p:txBody>
      </p:sp>
      <p:sp>
        <p:nvSpPr>
          <p:cNvPr id="45" name="正方形/長方形 44"/>
          <p:cNvSpPr/>
          <p:nvPr/>
        </p:nvSpPr>
        <p:spPr>
          <a:xfrm>
            <a:off x="4710527" y="3659816"/>
            <a:ext cx="354780" cy="790944"/>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dirty="0"/>
          </a:p>
        </p:txBody>
      </p:sp>
      <p:sp>
        <p:nvSpPr>
          <p:cNvPr id="46" name="テキスト ボックス 45"/>
          <p:cNvSpPr txBox="1"/>
          <p:nvPr/>
        </p:nvSpPr>
        <p:spPr>
          <a:xfrm>
            <a:off x="2733853" y="3302338"/>
            <a:ext cx="1040458" cy="240290"/>
          </a:xfrm>
          <a:prstGeom prst="rect">
            <a:avLst/>
          </a:prstGeom>
          <a:noFill/>
        </p:spPr>
        <p:txBody>
          <a:bodyPr wrap="square" rtlCol="0">
            <a:spAutoFit/>
          </a:bodyPr>
          <a:lstStyle/>
          <a:p>
            <a:r>
              <a:rPr lang="en-US" altLang="ja-JP" sz="1100" b="1" dirty="0"/>
              <a:t>〔</a:t>
            </a:r>
            <a:r>
              <a:rPr lang="ja-JP" altLang="en-US" sz="1100" b="1" dirty="0"/>
              <a:t>伊丹空港</a:t>
            </a:r>
            <a:r>
              <a:rPr lang="en-US" altLang="ja-JP" sz="1100" b="1" dirty="0"/>
              <a:t>〕</a:t>
            </a:r>
            <a:endParaRPr lang="ja-JP" altLang="en-US" sz="1100" b="1" dirty="0"/>
          </a:p>
        </p:txBody>
      </p:sp>
      <p:sp>
        <p:nvSpPr>
          <p:cNvPr id="47" name="テキスト ボックス 46"/>
          <p:cNvSpPr txBox="1"/>
          <p:nvPr/>
        </p:nvSpPr>
        <p:spPr>
          <a:xfrm>
            <a:off x="4124786" y="3302050"/>
            <a:ext cx="1183547" cy="240290"/>
          </a:xfrm>
          <a:prstGeom prst="rect">
            <a:avLst/>
          </a:prstGeom>
          <a:noFill/>
        </p:spPr>
        <p:txBody>
          <a:bodyPr wrap="square" rtlCol="0">
            <a:spAutoFit/>
          </a:bodyPr>
          <a:lstStyle/>
          <a:p>
            <a:r>
              <a:rPr lang="en-US" altLang="ja-JP" sz="1100" b="1" dirty="0"/>
              <a:t>〔</a:t>
            </a:r>
            <a:r>
              <a:rPr lang="ja-JP" altLang="en-US" sz="1100" b="1" dirty="0"/>
              <a:t>関西空港</a:t>
            </a:r>
            <a:r>
              <a:rPr lang="en-US" altLang="ja-JP" sz="1100" b="1" dirty="0"/>
              <a:t>〕</a:t>
            </a:r>
            <a:endParaRPr lang="ja-JP" altLang="en-US" sz="1100" b="1" dirty="0"/>
          </a:p>
        </p:txBody>
      </p:sp>
    </p:spTree>
    <p:extLst>
      <p:ext uri="{BB962C8B-B14F-4D97-AF65-F5344CB8AC3E}">
        <p14:creationId xmlns:p14="http://schemas.microsoft.com/office/powerpoint/2010/main" val="195326931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379822" y="5877272"/>
            <a:ext cx="8405089" cy="864096"/>
          </a:xfrm>
          <a:prstGeom prst="roundRect">
            <a:avLst/>
          </a:prstGeom>
          <a:solidFill>
            <a:srgbClr val="FFFD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効率的・効果的なインフラの管理運営及び高い魅力を持つまちづくりのためには、さまざまなノウハウを有する民間との連携が不可欠。今後とも、新たな手法確立に向けた検討・研究や、実現に必要な環境整備に向けた制度要望等に引き続き取り組むことが重要。</a:t>
            </a:r>
          </a:p>
        </p:txBody>
      </p:sp>
      <p:sp>
        <p:nvSpPr>
          <p:cNvPr id="6" name="角丸四角形 5"/>
          <p:cNvSpPr/>
          <p:nvPr/>
        </p:nvSpPr>
        <p:spPr>
          <a:xfrm>
            <a:off x="255250" y="188253"/>
            <a:ext cx="8622000" cy="2141875"/>
          </a:xfrm>
          <a:prstGeom prst="roundRect">
            <a:avLst>
              <a:gd name="adj" fmla="val 6510"/>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271463" indent="-271463" algn="just"/>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まちづくりにおける民間活力を活用した新たな手法の導入</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71463" indent="-271463" algn="just"/>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大阪市においては</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月、民間主体の持続的なまちづくりに向けて「エリアマネジメント活動促進条例」を施行（大阪版</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BID</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一社</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グランフロント大阪</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TMO</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zh-TW"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都市再生推進法人</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に指定し</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H27</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月、うめきた先行開発地区の地区運営計画を</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認定</a:t>
            </a:r>
            <a:r>
              <a:rPr lang="ja-JP" altLang="en-US" sz="1600"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同年</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月には分担金条例を</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施行。</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民間団体による公共空間での継続的で自由度の高い活動や質の高い維持管理や、公共空間を活用した事業収益の確保が可能となった。</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また、大阪城公園では、指定管理者制度を活用したパークマネジメントを実施</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H27</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月から</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年間を指定期間として、指定管理者による管理運営がスタート。</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284719" y="2348880"/>
            <a:ext cx="6876288" cy="523220"/>
          </a:xfrm>
          <a:prstGeom prst="rect">
            <a:avLst/>
          </a:prstGeom>
        </p:spPr>
        <p:txBody>
          <a:bodyPr wrap="square">
            <a:spAutoFit/>
          </a:bodyPr>
          <a:lstStyle/>
          <a:p>
            <a:pPr marL="177800" indent="-177800"/>
            <a:r>
              <a:rPr lang="ja-JP"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エリアマネジメント活動促進制度（大阪版</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BID</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によるエリアマネジメントのイメージ</a:t>
            </a:r>
            <a:endParaRPr lang="ja-JP" altLang="en-US" sz="1400" dirty="0">
              <a:solidFill>
                <a:prstClr val="black"/>
              </a:solidFill>
              <a:latin typeface="HGPｺﾞｼｯｸE" pitchFamily="50" charset="-128"/>
              <a:ea typeface="HGPｺﾞｼｯｸE" pitchFamily="50" charset="-128"/>
            </a:endParaRPr>
          </a:p>
        </p:txBody>
      </p:sp>
      <p:sp>
        <p:nvSpPr>
          <p:cNvPr id="4" name="テキスト ボックス 3"/>
          <p:cNvSpPr txBox="1"/>
          <p:nvPr/>
        </p:nvSpPr>
        <p:spPr>
          <a:xfrm>
            <a:off x="1268138" y="2996952"/>
            <a:ext cx="1008112"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地権者等</a:t>
            </a:r>
          </a:p>
        </p:txBody>
      </p:sp>
      <p:sp>
        <p:nvSpPr>
          <p:cNvPr id="8" name="テキスト ボックス 7"/>
          <p:cNvSpPr txBox="1"/>
          <p:nvPr/>
        </p:nvSpPr>
        <p:spPr>
          <a:xfrm>
            <a:off x="1628178" y="3501008"/>
            <a:ext cx="1008112"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大阪市</a:t>
            </a:r>
          </a:p>
        </p:txBody>
      </p:sp>
      <p:sp>
        <p:nvSpPr>
          <p:cNvPr id="9" name="テキスト ボックス 8"/>
          <p:cNvSpPr txBox="1"/>
          <p:nvPr/>
        </p:nvSpPr>
        <p:spPr>
          <a:xfrm>
            <a:off x="908098" y="4038689"/>
            <a:ext cx="1728192"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民間団体</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（都市再生推進法人）</a:t>
            </a:r>
          </a:p>
        </p:txBody>
      </p:sp>
      <p:sp>
        <p:nvSpPr>
          <p:cNvPr id="10" name="テキスト ボックス 9"/>
          <p:cNvSpPr txBox="1"/>
          <p:nvPr/>
        </p:nvSpPr>
        <p:spPr>
          <a:xfrm>
            <a:off x="360456" y="4939946"/>
            <a:ext cx="1334954"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自主財源による</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収益イベント等</a:t>
            </a:r>
          </a:p>
        </p:txBody>
      </p:sp>
      <p:sp>
        <p:nvSpPr>
          <p:cNvPr id="12" name="テキスト ボックス 11"/>
          <p:cNvSpPr txBox="1"/>
          <p:nvPr/>
        </p:nvSpPr>
        <p:spPr>
          <a:xfrm>
            <a:off x="1936360" y="4941168"/>
            <a:ext cx="1271218"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公共施設の</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高質な管理等</a:t>
            </a:r>
          </a:p>
        </p:txBody>
      </p:sp>
      <p:sp>
        <p:nvSpPr>
          <p:cNvPr id="13" name="テキスト ボックス 12"/>
          <p:cNvSpPr txBox="1"/>
          <p:nvPr/>
        </p:nvSpPr>
        <p:spPr>
          <a:xfrm>
            <a:off x="3423602" y="4038689"/>
            <a:ext cx="1008112"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公物管理者</a:t>
            </a:r>
          </a:p>
        </p:txBody>
      </p:sp>
      <p:cxnSp>
        <p:nvCxnSpPr>
          <p:cNvPr id="14" name="直線矢印コネクタ 13"/>
          <p:cNvCxnSpPr/>
          <p:nvPr/>
        </p:nvCxnSpPr>
        <p:spPr>
          <a:xfrm>
            <a:off x="1407378" y="4500354"/>
            <a:ext cx="0" cy="43959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6" name="直線矢印コネクタ 15"/>
          <p:cNvCxnSpPr/>
          <p:nvPr/>
        </p:nvCxnSpPr>
        <p:spPr>
          <a:xfrm flipV="1">
            <a:off x="1177221" y="4500354"/>
            <a:ext cx="0" cy="43959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8" name="直線矢印コネクタ 17"/>
          <p:cNvCxnSpPr/>
          <p:nvPr/>
        </p:nvCxnSpPr>
        <p:spPr>
          <a:xfrm>
            <a:off x="2343482" y="4500354"/>
            <a:ext cx="0" cy="43959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9" name="テキスト ボックス 18"/>
          <p:cNvSpPr txBox="1"/>
          <p:nvPr/>
        </p:nvSpPr>
        <p:spPr>
          <a:xfrm>
            <a:off x="2293576" y="4581128"/>
            <a:ext cx="587574" cy="276999"/>
          </a:xfrm>
          <a:prstGeom prst="rect">
            <a:avLst/>
          </a:prstGeom>
          <a:noFill/>
        </p:spPr>
        <p:txBody>
          <a:bodyPr wrap="none" rtlCol="0">
            <a:spAutoFit/>
          </a:bodyPr>
          <a:lstStyle/>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補助金</a:t>
            </a:r>
          </a:p>
        </p:txBody>
      </p:sp>
      <p:sp>
        <p:nvSpPr>
          <p:cNvPr id="20" name="テキスト ボックス 19"/>
          <p:cNvSpPr txBox="1"/>
          <p:nvPr/>
        </p:nvSpPr>
        <p:spPr>
          <a:xfrm>
            <a:off x="1335370" y="4581127"/>
            <a:ext cx="800219" cy="276999"/>
          </a:xfrm>
          <a:prstGeom prst="rect">
            <a:avLst/>
          </a:prstGeom>
          <a:noFill/>
        </p:spPr>
        <p:txBody>
          <a:bodyPr wrap="none" rtlCol="0">
            <a:spAutoFit/>
          </a:bodyPr>
          <a:lstStyle/>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自主財源</a:t>
            </a:r>
          </a:p>
        </p:txBody>
      </p:sp>
      <p:sp>
        <p:nvSpPr>
          <p:cNvPr id="22" name="テキスト ボックス 21"/>
          <p:cNvSpPr txBox="1"/>
          <p:nvPr/>
        </p:nvSpPr>
        <p:spPr>
          <a:xfrm>
            <a:off x="687298" y="4581126"/>
            <a:ext cx="492443" cy="276999"/>
          </a:xfrm>
          <a:prstGeom prst="rect">
            <a:avLst/>
          </a:prstGeom>
          <a:noFill/>
        </p:spPr>
        <p:txBody>
          <a:bodyPr wrap="none" rtlCol="0">
            <a:spAutoFit/>
          </a:bodyPr>
          <a:lstStyle/>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収益</a:t>
            </a:r>
          </a:p>
        </p:txBody>
      </p:sp>
      <p:sp>
        <p:nvSpPr>
          <p:cNvPr id="23" name="左右矢印 22"/>
          <p:cNvSpPr/>
          <p:nvPr/>
        </p:nvSpPr>
        <p:spPr>
          <a:xfrm>
            <a:off x="2703522" y="4038689"/>
            <a:ext cx="648072" cy="2308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5" name="テキスト ボックス 24"/>
          <p:cNvSpPr txBox="1"/>
          <p:nvPr/>
        </p:nvSpPr>
        <p:spPr>
          <a:xfrm>
            <a:off x="2584490" y="4269946"/>
            <a:ext cx="925253" cy="276999"/>
          </a:xfrm>
          <a:prstGeom prst="rect">
            <a:avLst/>
          </a:prstGeom>
          <a:noFill/>
        </p:spPr>
        <p:txBody>
          <a:bodyPr wrap="none" rtlCol="0">
            <a:spAutoFit/>
          </a:bodyPr>
          <a:lstStyle/>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法定の協定</a:t>
            </a:r>
          </a:p>
        </p:txBody>
      </p:sp>
      <p:sp>
        <p:nvSpPr>
          <p:cNvPr id="26" name="角丸四角形 25"/>
          <p:cNvSpPr/>
          <p:nvPr/>
        </p:nvSpPr>
        <p:spPr>
          <a:xfrm>
            <a:off x="255250" y="2841323"/>
            <a:ext cx="4233002" cy="289193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38" name="グループ化 37"/>
          <p:cNvGrpSpPr/>
          <p:nvPr/>
        </p:nvGrpSpPr>
        <p:grpSpPr>
          <a:xfrm>
            <a:off x="4869750" y="3056843"/>
            <a:ext cx="4063742" cy="2460389"/>
            <a:chOff x="4722004" y="2402782"/>
            <a:chExt cx="4063742" cy="2460389"/>
          </a:xfrm>
        </p:grpSpPr>
        <p:sp>
          <p:nvSpPr>
            <p:cNvPr id="29" name="角丸四角形 28"/>
            <p:cNvSpPr/>
            <p:nvPr/>
          </p:nvSpPr>
          <p:spPr>
            <a:xfrm>
              <a:off x="4932040" y="3140968"/>
              <a:ext cx="1577942" cy="50024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新たな魅力向上</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事業企画・実施</a:t>
              </a:r>
            </a:p>
          </p:txBody>
        </p:sp>
        <p:sp>
          <p:nvSpPr>
            <p:cNvPr id="30" name="角丸四角形 29"/>
            <p:cNvSpPr/>
            <p:nvPr/>
          </p:nvSpPr>
          <p:spPr>
            <a:xfrm>
              <a:off x="4932040" y="4037167"/>
              <a:ext cx="1577942" cy="50024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来園者サービスの向上</a:t>
              </a:r>
            </a:p>
          </p:txBody>
        </p:sp>
        <p:sp>
          <p:nvSpPr>
            <p:cNvPr id="31" name="角丸四角形 30"/>
            <p:cNvSpPr/>
            <p:nvPr/>
          </p:nvSpPr>
          <p:spPr>
            <a:xfrm>
              <a:off x="6948264" y="4046702"/>
              <a:ext cx="1577942" cy="50024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観光客や公園利用者の増加</a:t>
              </a:r>
            </a:p>
          </p:txBody>
        </p:sp>
        <p:sp>
          <p:nvSpPr>
            <p:cNvPr id="32" name="角丸四角形 31"/>
            <p:cNvSpPr/>
            <p:nvPr/>
          </p:nvSpPr>
          <p:spPr>
            <a:xfrm>
              <a:off x="6948264" y="3140968"/>
              <a:ext cx="1577942" cy="50024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公園内事業収益</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の増加</a:t>
              </a:r>
            </a:p>
          </p:txBody>
        </p:sp>
        <p:sp>
          <p:nvSpPr>
            <p:cNvPr id="33" name="環状矢印 32"/>
            <p:cNvSpPr/>
            <p:nvPr/>
          </p:nvSpPr>
          <p:spPr>
            <a:xfrm flipH="1">
              <a:off x="6228184" y="2848657"/>
              <a:ext cx="1008112" cy="786099"/>
            </a:xfrm>
            <a:prstGeom prst="circularArrow">
              <a:avLst>
                <a:gd name="adj1" fmla="val 12500"/>
                <a:gd name="adj2" fmla="val 1142319"/>
                <a:gd name="adj3" fmla="val 20457681"/>
                <a:gd name="adj4" fmla="val 10800000"/>
                <a:gd name="adj5" fmla="val 1550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sp>
          <p:nvSpPr>
            <p:cNvPr id="34" name="環状矢印 33"/>
            <p:cNvSpPr/>
            <p:nvPr/>
          </p:nvSpPr>
          <p:spPr>
            <a:xfrm rot="16200000" flipH="1">
              <a:off x="4610998" y="3464186"/>
              <a:ext cx="1008112" cy="786099"/>
            </a:xfrm>
            <a:prstGeom prst="circularArrow">
              <a:avLst>
                <a:gd name="adj1" fmla="val 12500"/>
                <a:gd name="adj2" fmla="val 1142319"/>
                <a:gd name="adj3" fmla="val 20457681"/>
                <a:gd name="adj4" fmla="val 10800000"/>
                <a:gd name="adj5" fmla="val 1550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sp>
          <p:nvSpPr>
            <p:cNvPr id="35" name="環状矢印 34"/>
            <p:cNvSpPr/>
            <p:nvPr/>
          </p:nvSpPr>
          <p:spPr>
            <a:xfrm rot="10800000" flipH="1">
              <a:off x="6228184" y="4077072"/>
              <a:ext cx="1008112" cy="786099"/>
            </a:xfrm>
            <a:prstGeom prst="circularArrow">
              <a:avLst>
                <a:gd name="adj1" fmla="val 12500"/>
                <a:gd name="adj2" fmla="val 1142319"/>
                <a:gd name="adj3" fmla="val 20457681"/>
                <a:gd name="adj4" fmla="val 10800000"/>
                <a:gd name="adj5" fmla="val 1550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sp>
          <p:nvSpPr>
            <p:cNvPr id="37" name="環状矢印 36"/>
            <p:cNvSpPr/>
            <p:nvPr/>
          </p:nvSpPr>
          <p:spPr>
            <a:xfrm rot="5400000" flipH="1">
              <a:off x="7888641" y="3467998"/>
              <a:ext cx="1008112" cy="786099"/>
            </a:xfrm>
            <a:prstGeom prst="circularArrow">
              <a:avLst>
                <a:gd name="adj1" fmla="val 12500"/>
                <a:gd name="adj2" fmla="val 1142319"/>
                <a:gd name="adj3" fmla="val 20457681"/>
                <a:gd name="adj4" fmla="val 10800000"/>
                <a:gd name="adj5" fmla="val 1550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sp>
          <p:nvSpPr>
            <p:cNvPr id="40" name="角丸四角形 39"/>
            <p:cNvSpPr/>
            <p:nvPr/>
          </p:nvSpPr>
          <p:spPr>
            <a:xfrm>
              <a:off x="5652120" y="2402782"/>
              <a:ext cx="2088232" cy="27699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PMO</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事業者によるマネジメント</a:t>
              </a:r>
            </a:p>
          </p:txBody>
        </p:sp>
      </p:grpSp>
      <p:sp>
        <p:nvSpPr>
          <p:cNvPr id="39" name="正方形/長方形 38"/>
          <p:cNvSpPr/>
          <p:nvPr/>
        </p:nvSpPr>
        <p:spPr>
          <a:xfrm>
            <a:off x="4582367" y="2362033"/>
            <a:ext cx="6876288" cy="523220"/>
          </a:xfrm>
          <a:prstGeom prst="rect">
            <a:avLst/>
          </a:prstGeom>
        </p:spPr>
        <p:txBody>
          <a:bodyPr wrap="square">
            <a:spAutoFit/>
          </a:bodyPr>
          <a:lstStyle/>
          <a:p>
            <a:pPr marL="177800" indent="-177800"/>
            <a:r>
              <a:rPr lang="ja-JP"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パークマネジメントの概念図</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（ＰＭＯ事業による魅力向上のしくみ）</a:t>
            </a:r>
            <a:endParaRPr lang="ja-JP" altLang="en-US" sz="1400" dirty="0">
              <a:solidFill>
                <a:prstClr val="black"/>
              </a:solidFill>
              <a:latin typeface="HGPｺﾞｼｯｸE" pitchFamily="50" charset="-128"/>
              <a:ea typeface="HGPｺﾞｼｯｸE" pitchFamily="50" charset="-128"/>
            </a:endParaRPr>
          </a:p>
        </p:txBody>
      </p:sp>
      <p:sp>
        <p:nvSpPr>
          <p:cNvPr id="41" name="二等辺三角形 40"/>
          <p:cNvSpPr/>
          <p:nvPr/>
        </p:nvSpPr>
        <p:spPr>
          <a:xfrm rot="10800000">
            <a:off x="6447938" y="3392565"/>
            <a:ext cx="864096" cy="145726"/>
          </a:xfrm>
          <a:prstGeom prst="triangl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2" name="角丸四角形 41"/>
          <p:cNvSpPr/>
          <p:nvPr/>
        </p:nvSpPr>
        <p:spPr>
          <a:xfrm>
            <a:off x="4700491" y="2872100"/>
            <a:ext cx="4233002" cy="289193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pPr/>
              <a:t>79</a:t>
            </a:fld>
            <a:endParaRPr kumimoji="1" lang="ja-JP" altLang="en-US"/>
          </a:p>
        </p:txBody>
      </p:sp>
      <p:cxnSp>
        <p:nvCxnSpPr>
          <p:cNvPr id="36" name="直線矢印コネクタ 35"/>
          <p:cNvCxnSpPr/>
          <p:nvPr/>
        </p:nvCxnSpPr>
        <p:spPr>
          <a:xfrm>
            <a:off x="1813594" y="3284984"/>
            <a:ext cx="0" cy="216000"/>
          </a:xfrm>
          <a:prstGeom prst="straightConnector1">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43" name="直線矢印コネクタ 42"/>
          <p:cNvCxnSpPr/>
          <p:nvPr/>
        </p:nvCxnSpPr>
        <p:spPr>
          <a:xfrm>
            <a:off x="1813594" y="3773054"/>
            <a:ext cx="0" cy="252000"/>
          </a:xfrm>
          <a:prstGeom prst="straightConnector1">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44" name="テキスト ボックス 43"/>
          <p:cNvSpPr txBox="1"/>
          <p:nvPr/>
        </p:nvSpPr>
        <p:spPr>
          <a:xfrm>
            <a:off x="1824186" y="3800073"/>
            <a:ext cx="646331"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補助金</a:t>
            </a:r>
          </a:p>
        </p:txBody>
      </p:sp>
      <p:sp>
        <p:nvSpPr>
          <p:cNvPr id="45" name="テキスト ボックス 44"/>
          <p:cNvSpPr txBox="1"/>
          <p:nvPr/>
        </p:nvSpPr>
        <p:spPr>
          <a:xfrm>
            <a:off x="1824186" y="3296017"/>
            <a:ext cx="646331" cy="276999"/>
          </a:xfrm>
          <a:prstGeom prst="rect">
            <a:avLst/>
          </a:prstGeom>
          <a:noFill/>
        </p:spPr>
        <p:txBody>
          <a:bodyPr wrap="none" rtlCol="0">
            <a:spAutoFit/>
          </a:bodyPr>
          <a:lstStyle/>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分担金</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9381655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288000" y="6262581"/>
            <a:ext cx="8621827" cy="646331"/>
          </a:xfrm>
          <a:prstGeom prst="rect">
            <a:avLst/>
          </a:prstGeom>
          <a:noFill/>
        </p:spPr>
        <p:txBody>
          <a:bodyPr wrap="square">
            <a:spAutoFit/>
          </a:bodyPr>
          <a:lstStyle/>
          <a:p>
            <a:pPr marL="95250" indent="-95250"/>
            <a:r>
              <a:rPr lang="en-US" altLang="ja-JP" sz="1200" dirty="0">
                <a:solidFill>
                  <a:prstClr val="black"/>
                </a:solidFill>
                <a:latin typeface="ＭＳ Ｐ明朝" pitchFamily="18" charset="-128"/>
                <a:ea typeface="ＭＳ Ｐ明朝" pitchFamily="18" charset="-128"/>
              </a:rPr>
              <a:t>※</a:t>
            </a:r>
            <a:r>
              <a:rPr lang="ja-JP" altLang="ja-JP" sz="1200" dirty="0">
                <a:solidFill>
                  <a:prstClr val="black"/>
                </a:solidFill>
                <a:latin typeface="ＭＳ Ｐ明朝" pitchFamily="18" charset="-128"/>
                <a:ea typeface="ＭＳ Ｐ明朝" pitchFamily="18" charset="-128"/>
              </a:rPr>
              <a:t>大阪府景気動向指数（</a:t>
            </a:r>
            <a:r>
              <a:rPr lang="en-US" altLang="ja-JP" sz="1200" dirty="0">
                <a:solidFill>
                  <a:prstClr val="black"/>
                </a:solidFill>
                <a:latin typeface="ＭＳ Ｐ明朝" pitchFamily="18" charset="-128"/>
                <a:ea typeface="ＭＳ Ｐ明朝" pitchFamily="18" charset="-128"/>
              </a:rPr>
              <a:t>CI</a:t>
            </a:r>
            <a:r>
              <a:rPr lang="ja-JP" altLang="ja-JP" sz="1200" dirty="0">
                <a:solidFill>
                  <a:prstClr val="black"/>
                </a:solidFill>
                <a:latin typeface="ＭＳ Ｐ明朝" pitchFamily="18" charset="-128"/>
                <a:ea typeface="ＭＳ Ｐ明朝" pitchFamily="18" charset="-128"/>
              </a:rPr>
              <a:t>）</a:t>
            </a:r>
            <a:r>
              <a:rPr lang="en-US" altLang="ja-JP" sz="1200" dirty="0">
                <a:solidFill>
                  <a:prstClr val="black"/>
                </a:solidFill>
                <a:latin typeface="ＭＳ Ｐ明朝" pitchFamily="18" charset="-128"/>
                <a:ea typeface="ＭＳ Ｐ明朝" pitchFamily="18" charset="-128"/>
              </a:rPr>
              <a:t>:</a:t>
            </a:r>
            <a:r>
              <a:rPr lang="ja-JP" altLang="ja-JP" sz="1200" dirty="0">
                <a:solidFill>
                  <a:prstClr val="black"/>
                </a:solidFill>
                <a:latin typeface="ＭＳ Ｐ明朝" pitchFamily="18" charset="-128"/>
                <a:ea typeface="ＭＳ Ｐ明朝" pitchFamily="18" charset="-128"/>
              </a:rPr>
              <a:t>経済活動を代表するいくつかの指標のうち、景気の変動を表す指標を選び出し、一定の計算を経ることで、景気を数値として表したもの。大阪府では、大阪産業経済リサーチセンターが作成。基準時点（</a:t>
            </a:r>
            <a:r>
              <a:rPr lang="en-US" altLang="ja-JP" sz="1200" dirty="0">
                <a:solidFill>
                  <a:prstClr val="black"/>
                </a:solidFill>
                <a:latin typeface="ＭＳ Ｐ明朝" pitchFamily="18" charset="-128"/>
                <a:ea typeface="ＭＳ Ｐ明朝" pitchFamily="18" charset="-128"/>
              </a:rPr>
              <a:t>H17</a:t>
            </a:r>
            <a:r>
              <a:rPr lang="ja-JP" altLang="ja-JP" sz="1200" dirty="0">
                <a:solidFill>
                  <a:prstClr val="black"/>
                </a:solidFill>
                <a:latin typeface="ＭＳ Ｐ明朝" pitchFamily="18" charset="-128"/>
                <a:ea typeface="ＭＳ Ｐ明朝" pitchFamily="18" charset="-128"/>
              </a:rPr>
              <a:t>年）を</a:t>
            </a:r>
            <a:r>
              <a:rPr lang="en-US" altLang="ja-JP" sz="1200" dirty="0">
                <a:solidFill>
                  <a:prstClr val="black"/>
                </a:solidFill>
                <a:latin typeface="ＭＳ Ｐ明朝" pitchFamily="18" charset="-128"/>
                <a:ea typeface="ＭＳ Ｐ明朝" pitchFamily="18" charset="-128"/>
              </a:rPr>
              <a:t>100</a:t>
            </a:r>
            <a:r>
              <a:rPr lang="ja-JP" altLang="ja-JP" sz="1200" dirty="0">
                <a:solidFill>
                  <a:prstClr val="black"/>
                </a:solidFill>
                <a:latin typeface="ＭＳ Ｐ明朝" pitchFamily="18" charset="-128"/>
                <a:ea typeface="ＭＳ Ｐ明朝" pitchFamily="18" charset="-128"/>
              </a:rPr>
              <a:t>とした相対的な水準を示す。英語で</a:t>
            </a:r>
            <a:r>
              <a:rPr lang="en-US" altLang="ja-JP" sz="1200" dirty="0">
                <a:solidFill>
                  <a:prstClr val="black"/>
                </a:solidFill>
                <a:latin typeface="ＭＳ Ｐ明朝" pitchFamily="18" charset="-128"/>
                <a:ea typeface="ＭＳ Ｐ明朝" pitchFamily="18" charset="-128"/>
              </a:rPr>
              <a:t>Composite</a:t>
            </a:r>
            <a:r>
              <a:rPr lang="ja-JP" altLang="ja-JP" sz="1200" dirty="0">
                <a:solidFill>
                  <a:prstClr val="black"/>
                </a:solidFill>
                <a:latin typeface="ＭＳ Ｐ明朝" pitchFamily="18" charset="-128"/>
                <a:ea typeface="ＭＳ Ｐ明朝" pitchFamily="18" charset="-128"/>
              </a:rPr>
              <a:t>　</a:t>
            </a:r>
            <a:r>
              <a:rPr lang="en-US" altLang="ja-JP" sz="1200" dirty="0">
                <a:solidFill>
                  <a:prstClr val="black"/>
                </a:solidFill>
                <a:latin typeface="ＭＳ Ｐ明朝" pitchFamily="18" charset="-128"/>
                <a:ea typeface="ＭＳ Ｐ明朝" pitchFamily="18" charset="-128"/>
              </a:rPr>
              <a:t>Index</a:t>
            </a:r>
            <a:r>
              <a:rPr lang="ja-JP" altLang="ja-JP" sz="1200" dirty="0">
                <a:solidFill>
                  <a:prstClr val="black"/>
                </a:solidFill>
                <a:latin typeface="ＭＳ Ｐ明朝" pitchFamily="18" charset="-128"/>
                <a:ea typeface="ＭＳ Ｐ明朝" pitchFamily="18" charset="-128"/>
              </a:rPr>
              <a:t>、略して</a:t>
            </a:r>
            <a:r>
              <a:rPr lang="en-US" altLang="ja-JP" sz="1200" dirty="0">
                <a:solidFill>
                  <a:prstClr val="black"/>
                </a:solidFill>
                <a:latin typeface="ＭＳ Ｐ明朝" pitchFamily="18" charset="-128"/>
                <a:ea typeface="ＭＳ Ｐ明朝" pitchFamily="18" charset="-128"/>
              </a:rPr>
              <a:t>CI</a:t>
            </a:r>
            <a:r>
              <a:rPr lang="ja-JP" altLang="en-US" sz="1200" dirty="0">
                <a:solidFill>
                  <a:prstClr val="black"/>
                </a:solidFill>
                <a:latin typeface="ＭＳ Ｐ明朝" pitchFamily="18" charset="-128"/>
                <a:ea typeface="ＭＳ Ｐ明朝" pitchFamily="18" charset="-128"/>
              </a:rPr>
              <a:t>と</a:t>
            </a:r>
            <a:r>
              <a:rPr lang="ja-JP" altLang="ja-JP" sz="1200" dirty="0">
                <a:solidFill>
                  <a:prstClr val="black"/>
                </a:solidFill>
                <a:latin typeface="ＭＳ Ｐ明朝" pitchFamily="18" charset="-128"/>
                <a:ea typeface="ＭＳ Ｐ明朝" pitchFamily="18" charset="-128"/>
              </a:rPr>
              <a:t>称される。</a:t>
            </a:r>
            <a:endParaRPr lang="ja-JP" altLang="en-US" sz="1200" dirty="0">
              <a:solidFill>
                <a:prstClr val="black"/>
              </a:solidFill>
              <a:latin typeface="ＭＳ Ｐ明朝" pitchFamily="18" charset="-128"/>
              <a:ea typeface="ＭＳ Ｐ明朝" pitchFamily="18" charset="-128"/>
            </a:endParaRPr>
          </a:p>
        </p:txBody>
      </p:sp>
      <p:sp>
        <p:nvSpPr>
          <p:cNvPr id="7" name="角丸四角形 6"/>
          <p:cNvSpPr/>
          <p:nvPr/>
        </p:nvSpPr>
        <p:spPr>
          <a:xfrm>
            <a:off x="288000" y="1052736"/>
            <a:ext cx="8621827" cy="5162312"/>
          </a:xfrm>
          <a:prstGeom prst="roundRect">
            <a:avLst>
              <a:gd name="adj" fmla="val 5415"/>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271463" indent="-271463" algn="just"/>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景気全体の動きをみると、大阪・近畿ともに、</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直近で</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は、緩やかな回復基調が続いており、</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長期的には</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、回復</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傾向にある</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kern="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r>
              <a:rPr lang="ja-JP"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年：米国経済の持ち直しや、中国の内需による下支えなどで、</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月以降は外需に一部持ち直しの動きもみられたが、</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全国よりもその動きは弱かった。</a:t>
            </a:r>
            <a:r>
              <a:rPr lang="ja-JP"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欧州危機の再燃や</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それに伴う中国経済の減速、日</a:t>
            </a:r>
            <a:r>
              <a:rPr lang="ja-JP"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中関係の悪化等を背景に、</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r>
              <a:rPr lang="ja-JP"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月以降再び減速。</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：アベノミクス</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の下での円安への動きを背景とした株価上昇や景気回復期待から上向きとなった個人消費にけん引され、持ち直しが鮮明になった。それに続いて</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、消費増税を</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控えた駆け込み需要などにより内需が活性化し、景気の持ち直しが持続した</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。雇用も堅調に推移している。外需は海外経済の緩やかな回復や円安</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よる輸出の増加傾向が続いた。</a:t>
            </a:r>
            <a:endPar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年：個人消費を中心に、消費税増税前の駆け込み需要がみられ、生産にも波及した。しかし</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月以降に</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は、駆け込み需要の</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反動減がみられ、さらには夏の天候不順の影響から立ち直りが遅れた。秋以降に</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は、駆け込み</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需要の反動減が落ち着くとともに、円安による輸出額の増加や外国人観光客の増加、原油価格の低下もみられ、大企業を中心に回復基調となっている。</a:t>
            </a:r>
            <a:endPar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H27</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足もとで</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は、前年の</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消費税増税前の駆け込み</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需要の反動減もみられるが、基調としては緩やかな回復基調にある。外国人観光客の増加や夏の気温上昇予想に支えられ、消費や生産でプラス基調である。また、引き続く円安によって輸出額は増加している。ただし、今後の海外景気の下振れリスクなどの動向に注意が必要である。</a:t>
            </a:r>
            <a:r>
              <a:rPr lang="ja-JP" altLang="en-US"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実質</a:t>
            </a:r>
            <a:r>
              <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GRP</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成長率をみると、</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過去</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平均</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0.04</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景気動向指数（</a:t>
            </a:r>
            <a:r>
              <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CI</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000" kern="100" baseline="30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の年度平均値</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上昇傾向にある。</a:t>
            </a:r>
            <a:endPar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128240" y="652626"/>
            <a:ext cx="1467068" cy="400110"/>
          </a:xfrm>
          <a:prstGeom prst="rect">
            <a:avLst/>
          </a:prstGeom>
        </p:spPr>
        <p:txBody>
          <a:bodyPr wrap="none">
            <a:spAutoFit/>
          </a:bodyPr>
          <a:lstStyle/>
          <a:p>
            <a:pPr marL="271463" indent="-271463" algn="just"/>
            <a:r>
              <a:rPr kumimoji="0" lang="en-US"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景気動向</a:t>
            </a:r>
            <a:r>
              <a:rPr kumimoji="0" lang="en-US"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8" name="テキスト ボックス 7"/>
          <p:cNvSpPr txBox="1"/>
          <p:nvPr/>
        </p:nvSpPr>
        <p:spPr>
          <a:xfrm>
            <a:off x="288000" y="136735"/>
            <a:ext cx="5976664" cy="400110"/>
          </a:xfrm>
          <a:prstGeom prst="rect">
            <a:avLst/>
          </a:prstGeom>
          <a:noFill/>
        </p:spPr>
        <p:txBody>
          <a:bodyPr wrap="square" rtlCol="0">
            <a:spAutoFit/>
          </a:bodyPr>
          <a:lstStyle/>
          <a:p>
            <a:r>
              <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経　済　　</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現状</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分析①</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0" name="直線コネクタ 9"/>
          <p:cNvCxnSpPr/>
          <p:nvPr/>
        </p:nvCxnSpPr>
        <p:spPr>
          <a:xfrm>
            <a:off x="251520" y="620688"/>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a:xfrm>
            <a:off x="7002623" y="6543787"/>
            <a:ext cx="2133600" cy="365125"/>
          </a:xfrm>
        </p:spPr>
        <p:txBody>
          <a:bodyPr/>
          <a:lstStyle/>
          <a:p>
            <a:fld id="{D2D8002D-B5B0-4BAC-B1F6-782DDCCE6D9C}" type="slidenum">
              <a:rPr kumimoji="1" lang="ja-JP" altLang="en-US" smtClean="0"/>
              <a:pPr/>
              <a:t>8</a:t>
            </a:fld>
            <a:endParaRPr kumimoji="1" lang="ja-JP" altLang="en-US" dirty="0"/>
          </a:p>
        </p:txBody>
      </p:sp>
    </p:spTree>
    <p:extLst>
      <p:ext uri="{BB962C8B-B14F-4D97-AF65-F5344CB8AC3E}">
        <p14:creationId xmlns:p14="http://schemas.microsoft.com/office/powerpoint/2010/main" val="138687396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pPr/>
              <a:t>80</a:t>
            </a:fld>
            <a:endParaRPr kumimoji="1" lang="ja-JP" altLang="en-US"/>
          </a:p>
        </p:txBody>
      </p:sp>
    </p:spTree>
    <p:extLst>
      <p:ext uri="{BB962C8B-B14F-4D97-AF65-F5344CB8AC3E}">
        <p14:creationId xmlns:p14="http://schemas.microsoft.com/office/powerpoint/2010/main" val="194585610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5"/>
          <p:cNvSpPr>
            <a:spLocks noChangeArrowheads="1"/>
          </p:cNvSpPr>
          <p:nvPr/>
        </p:nvSpPr>
        <p:spPr bwMode="auto">
          <a:xfrm>
            <a:off x="0" y="-27383"/>
            <a:ext cx="9144000" cy="432048"/>
          </a:xfrm>
          <a:prstGeom prst="rect">
            <a:avLst/>
          </a:prstGeom>
          <a:solidFill>
            <a:schemeClr val="tx2">
              <a:lumMod val="20000"/>
              <a:lumOff val="80000"/>
            </a:schemeClr>
          </a:solidFill>
          <a:ln w="9525">
            <a:noFill/>
            <a:miter lim="800000"/>
            <a:headEnd/>
            <a:tailEnd/>
          </a:ln>
          <a:effectLst/>
        </p:spPr>
        <p:txBody>
          <a:bodyPr wrap="none" anchor="ctr"/>
          <a:lstStyle>
            <a:defPPr>
              <a:defRPr lang="zh-CN"/>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kumimoji="1"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defTabSz="912813">
              <a:buClr>
                <a:srgbClr val="000000"/>
              </a:buClr>
              <a:buSzPct val="100000"/>
              <a:defRPr/>
            </a:pPr>
            <a:r>
              <a:rPr kumimoji="0" lang="ja-JP" altLang="en-US" sz="2400" b="1" dirty="0">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2400" dirty="0">
                <a:latin typeface="Meiryo UI" panose="020B0604030504040204" pitchFamily="50" charset="-128"/>
                <a:ea typeface="Meiryo UI" panose="020B0604030504040204" pitchFamily="50" charset="-128"/>
                <a:cs typeface="Meiryo UI" panose="020B0604030504040204" pitchFamily="50" charset="-128"/>
              </a:rPr>
              <a:t>５</a:t>
            </a:r>
            <a:r>
              <a:rPr kumimoji="0" lang="ja-JP" altLang="en-US" sz="2400" dirty="0" smtClean="0">
                <a:latin typeface="Meiryo UI" panose="020B0604030504040204" pitchFamily="50" charset="-128"/>
                <a:ea typeface="Meiryo UI" panose="020B0604030504040204" pitchFamily="50" charset="-128"/>
                <a:cs typeface="Meiryo UI" panose="020B0604030504040204" pitchFamily="50" charset="-128"/>
              </a:rPr>
              <a:t>．都市の再生</a:t>
            </a:r>
            <a:endParaRPr kumimoji="0"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1530284772"/>
              </p:ext>
            </p:extLst>
          </p:nvPr>
        </p:nvGraphicFramePr>
        <p:xfrm>
          <a:off x="251521" y="1436700"/>
          <a:ext cx="8568952" cy="3864508"/>
        </p:xfrm>
        <a:graphic>
          <a:graphicData uri="http://schemas.openxmlformats.org/drawingml/2006/table">
            <a:tbl>
              <a:tblPr firstRow="1" bandRow="1">
                <a:tableStyleId>{5940675A-B579-460E-94D1-54222C63F5DA}</a:tableStyleId>
              </a:tblPr>
              <a:tblGrid>
                <a:gridCol w="1764196"/>
                <a:gridCol w="1044115"/>
                <a:gridCol w="1080120"/>
                <a:gridCol w="1080120"/>
                <a:gridCol w="1044117"/>
                <a:gridCol w="1044117"/>
                <a:gridCol w="1512167"/>
              </a:tblGrid>
              <a:tr h="474033">
                <a:tc>
                  <a:txBody>
                    <a:bodyPr/>
                    <a:lstStyle/>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指　　標　</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2010</a:t>
                      </a:r>
                    </a:p>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H22</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2011</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p>
                  </a:txBody>
                  <a:tcPr anchor="ctr">
                    <a:solidFill>
                      <a:schemeClr val="accent5">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2012</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p>
                  </a:txBody>
                  <a:tcPr anchor="ctr">
                    <a:solidFill>
                      <a:schemeClr val="accent5">
                        <a:lumMod val="60000"/>
                        <a:lumOff val="40000"/>
                      </a:schemeClr>
                    </a:solidFill>
                  </a:tcPr>
                </a:tc>
                <a:tc>
                  <a:txBody>
                    <a:bodyPr/>
                    <a:lstStyle/>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2013</a:t>
                      </a:r>
                    </a:p>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2014</a:t>
                      </a:r>
                    </a:p>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出　　典</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r>
              <a:tr h="678095">
                <a:tc>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民間建設・土木工事費</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（大阪府・着工ベース）</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5,057</a:t>
                      </a:r>
                    </a:p>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4,445</a:t>
                      </a:r>
                    </a:p>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5,128</a:t>
                      </a:r>
                    </a:p>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6,712</a:t>
                      </a:r>
                    </a:p>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7,299</a:t>
                      </a:r>
                    </a:p>
                    <a:p>
                      <a:pPr marL="182563" indent="-182563" algn="ctr">
                        <a:tabLst>
                          <a:tab pos="92075" algn="l"/>
                        </a:tabLst>
                      </a:pPr>
                      <a:r>
                        <a:rPr kumimoji="1" lang="ja-JP" altLang="en-US" sz="120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l">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国土交通省「建設総合統計」</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678095">
                <a:tc>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太陽光発電設備導入状況</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14.3</a:t>
                      </a:r>
                      <a:r>
                        <a:rPr kumimoji="1" lang="ja-JP" altLang="en-US" sz="1200"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kW</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17.9</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kW</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26.5</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kW</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46.4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kW</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64.5</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k</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Ｗ</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l">
                        <a:tabLst/>
                      </a:pP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年度末時点累計</a:t>
                      </a:r>
                      <a:endParaRPr kumimoji="1" lang="en-US" altLang="ja-JP" sz="1000" strike="dbl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gn="l">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資源エネルギー庁</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HP</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など</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678095">
                <a:tc>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農業産出額</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328</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341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344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331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未</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公表</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農林水産省「生産農業所得統計」</a:t>
                      </a:r>
                    </a:p>
                  </a:txBody>
                  <a:tcPr anchor="ctr"/>
                </a:tc>
              </a:tr>
              <a:tr h="678095">
                <a:tc>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民間住宅耐震改修等補助件数</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除却含む（</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351</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616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502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598</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584</a:t>
                      </a:r>
                      <a:r>
                        <a:rPr kumimoji="1" lang="ja-JP" altLang="en-US" sz="12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大阪府住宅まちづくり部</a:t>
                      </a:r>
                    </a:p>
                  </a:txBody>
                  <a:tcPr anchor="ctr"/>
                </a:tc>
              </a:tr>
              <a:tr h="678095">
                <a:tc>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自主防災組織率</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80.4%</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82.0%</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83.5%</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86.0%</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86.6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消防庁「消防白書」</a:t>
                      </a:r>
                    </a:p>
                  </a:txBody>
                  <a:tcPr anchor="ctr"/>
                </a:tc>
              </a:tr>
            </a:tbl>
          </a:graphicData>
        </a:graphic>
      </p:graphicFrame>
      <p:sp>
        <p:nvSpPr>
          <p:cNvPr id="7" name="正方形/長方形 4"/>
          <p:cNvSpPr>
            <a:spLocks noChangeArrowheads="1"/>
          </p:cNvSpPr>
          <p:nvPr/>
        </p:nvSpPr>
        <p:spPr bwMode="auto">
          <a:xfrm>
            <a:off x="251520" y="692696"/>
            <a:ext cx="8785225" cy="325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2813">
              <a:lnSpc>
                <a:spcPts val="2000"/>
              </a:lnSpc>
              <a:spcBef>
                <a:spcPct val="20000"/>
              </a:spcBef>
            </a:pPr>
            <a:r>
              <a:rPr lang="ja-JP" altLang="en-US" sz="1600" dirty="0" smtClean="0">
                <a:latin typeface="Meiryo UI" pitchFamily="50" charset="-128"/>
                <a:ea typeface="Meiryo UI" pitchFamily="50" charset="-128"/>
                <a:cs typeface="Meiryo UI" pitchFamily="50" charset="-128"/>
              </a:rPr>
              <a:t>◇進捗状況を把握するための指標</a:t>
            </a:r>
            <a:endParaRPr lang="ja-JP" altLang="en-US" sz="1600" dirty="0">
              <a:latin typeface="Meiryo UI" pitchFamily="50" charset="-128"/>
              <a:ea typeface="Meiryo UI" pitchFamily="50" charset="-128"/>
              <a:cs typeface="Meiryo UI" pitchFamily="50" charset="-128"/>
            </a:endParaRPr>
          </a:p>
        </p:txBody>
      </p:sp>
      <p:sp>
        <p:nvSpPr>
          <p:cNvPr id="9" name="正方形/長方形 8"/>
          <p:cNvSpPr/>
          <p:nvPr/>
        </p:nvSpPr>
        <p:spPr>
          <a:xfrm>
            <a:off x="9324528" y="3566483"/>
            <a:ext cx="1368152" cy="27496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en-US" altLang="ja-JP" sz="1200" dirty="0" smtClean="0"/>
              <a:t>H27.12</a:t>
            </a:r>
            <a:r>
              <a:rPr kumimoji="1" lang="ja-JP" altLang="en-US" sz="1200" dirty="0" smtClean="0"/>
              <a:t>公表予定</a:t>
            </a:r>
            <a:endParaRPr kumimoji="1" lang="ja-JP" altLang="en-US" sz="1200" dirty="0"/>
          </a:p>
        </p:txBody>
      </p:sp>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pPr/>
              <a:t>81</a:t>
            </a:fld>
            <a:endParaRPr kumimoji="1" lang="ja-JP" altLang="en-US"/>
          </a:p>
        </p:txBody>
      </p:sp>
    </p:spTree>
    <p:extLst>
      <p:ext uri="{BB962C8B-B14F-4D97-AF65-F5344CB8AC3E}">
        <p14:creationId xmlns:p14="http://schemas.microsoft.com/office/powerpoint/2010/main" val="76472702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461331"/>
            <a:ext cx="4158428" cy="2775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984" y="3643861"/>
            <a:ext cx="4571333" cy="26648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角丸四角形 6"/>
          <p:cNvSpPr/>
          <p:nvPr/>
        </p:nvSpPr>
        <p:spPr>
          <a:xfrm>
            <a:off x="108838" y="548680"/>
            <a:ext cx="8927658" cy="2311956"/>
          </a:xfrm>
          <a:prstGeom prst="roundRect">
            <a:avLst>
              <a:gd name="adj" fmla="val 6378"/>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271463" indent="-271463" fontAlgn="auto">
              <a:lnSpc>
                <a:spcPts val="2400"/>
              </a:lnSpc>
              <a:spcBef>
                <a:spcPts val="0"/>
              </a:spcBef>
              <a:spcAft>
                <a:spcPts val="0"/>
              </a:spcAft>
              <a:defRPr/>
            </a:pP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大阪都心部の動き</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nSpc>
                <a:spcPts val="2400"/>
              </a:lnSpc>
              <a:defRPr/>
            </a:pP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大阪府域全体と大阪市の開業率については、概ね同水準。</a:t>
            </a:r>
            <a:endPar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fontAlgn="auto">
              <a:lnSpc>
                <a:spcPts val="2400"/>
              </a:lnSpc>
              <a:spcBef>
                <a:spcPts val="0"/>
              </a:spcBef>
              <a:spcAft>
                <a:spcPts val="0"/>
              </a:spcAft>
              <a:buFont typeface="Meiryo UI" panose="020B0604030504040204" pitchFamily="50" charset="-128"/>
              <a:buChar char="◇"/>
              <a:defRPr/>
            </a:pP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現在</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、大阪都心部では、民間を中心にさまざまな大型投資案件が</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進行中。</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p>
          <a:p>
            <a:pPr marL="347662" fontAlgn="auto">
              <a:lnSpc>
                <a:spcPts val="2400"/>
              </a:lnSpc>
              <a:spcBef>
                <a:spcPts val="0"/>
              </a:spcBef>
              <a:spcAft>
                <a:spcPts val="0"/>
              </a:spcAft>
              <a:defRPr/>
            </a:pP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H27</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a:t>
            </a:r>
            <a:r>
              <a:rPr lang="ja-JP" altLang="en-US" kern="1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ま</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ちび</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らき</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周年</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迎えたうめ</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きた先行開発</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区域は</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その</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中核。</a:t>
            </a:r>
            <a:endPar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7662" fontAlgn="auto">
              <a:lnSpc>
                <a:spcPts val="2400"/>
              </a:lnSpc>
              <a:spcBef>
                <a:spcPts val="0"/>
              </a:spcBef>
              <a:spcAft>
                <a:spcPts val="0"/>
              </a:spcAft>
              <a:defRPr/>
            </a:pP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大阪駅周辺</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地区 </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7662" fontAlgn="auto">
              <a:lnSpc>
                <a:spcPts val="2400"/>
              </a:lnSpc>
              <a:spcBef>
                <a:spcPts val="0"/>
              </a:spcBef>
              <a:spcAft>
                <a:spcPts val="0"/>
              </a:spcAft>
              <a:defRPr/>
            </a:pP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あべ</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ハルカスが</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全館</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オープン。天王寺</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・阿倍野地区の</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活性化も進</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む</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fontAlgn="auto">
              <a:lnSpc>
                <a:spcPts val="2400"/>
              </a:lnSpc>
              <a:spcBef>
                <a:spcPts val="0"/>
              </a:spcBef>
              <a:spcAft>
                <a:spcPts val="0"/>
              </a:spcAft>
              <a:buFont typeface="Meiryo UI" panose="020B0604030504040204" pitchFamily="50" charset="-128"/>
              <a:buChar char="◇"/>
              <a:defRPr/>
            </a:pP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大阪市域の地価は、住宅地・商業地とも</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年連続上昇。</a:t>
            </a:r>
            <a:endParaRPr lang="en-US" altLang="ja-JP" strike="dblStrike"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正方形/長方形 14"/>
          <p:cNvSpPr>
            <a:spLocks noChangeArrowheads="1"/>
          </p:cNvSpPr>
          <p:nvPr/>
        </p:nvSpPr>
        <p:spPr bwMode="auto">
          <a:xfrm>
            <a:off x="4355976" y="3214137"/>
            <a:ext cx="4251625" cy="430887"/>
          </a:xfrm>
          <a:prstGeom prst="rect">
            <a:avLst/>
          </a:prstGeom>
          <a:noFill/>
          <a:ln w="9525">
            <a:noFill/>
            <a:miter lim="800000"/>
            <a:headEnd/>
            <a:tailEnd/>
          </a:ln>
        </p:spPr>
        <p:txBody>
          <a:bodyPr wrap="square">
            <a:spAutoFit/>
          </a:bodyPr>
          <a:lstStyle/>
          <a:p>
            <a:pPr marL="177800" indent="-177800"/>
            <a:r>
              <a:rPr lang="ja-JP" altLang="ja-JP" sz="1200" dirty="0">
                <a:latin typeface="HGPｺﾞｼｯｸE" pitchFamily="50" charset="-128"/>
                <a:ea typeface="HGPｺﾞｼｯｸE"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大阪市における地価変動率の推移（用途別・地価公示）</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9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（出典</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：大阪市都市計画局「地価情報」）</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pPr/>
              <a:t>82</a:t>
            </a:fld>
            <a:endParaRPr kumimoji="1" lang="ja-JP" altLang="en-US"/>
          </a:p>
        </p:txBody>
      </p:sp>
      <p:sp>
        <p:nvSpPr>
          <p:cNvPr id="18" name="テキスト ボックス 17"/>
          <p:cNvSpPr txBox="1"/>
          <p:nvPr/>
        </p:nvSpPr>
        <p:spPr>
          <a:xfrm>
            <a:off x="107504" y="-27384"/>
            <a:ext cx="7848872" cy="400110"/>
          </a:xfrm>
          <a:prstGeom prst="rect">
            <a:avLst/>
          </a:prstGeom>
          <a:noFill/>
        </p:spPr>
        <p:txBody>
          <a:bodyPr wrap="square" rtlCol="0">
            <a:spAutoFit/>
          </a:bodyPr>
          <a:lstStyle/>
          <a:p>
            <a:r>
              <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　企業・人材・情報が集い、イノベーションが生まれる都市</a:t>
            </a:r>
            <a:endPar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5" name="直線コネクタ 24"/>
          <p:cNvCxnSpPr/>
          <p:nvPr/>
        </p:nvCxnSpPr>
        <p:spPr>
          <a:xfrm>
            <a:off x="254673" y="372726"/>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7" name="正方形/長方形 14"/>
          <p:cNvSpPr>
            <a:spLocks noChangeArrowheads="1"/>
          </p:cNvSpPr>
          <p:nvPr/>
        </p:nvSpPr>
        <p:spPr bwMode="auto">
          <a:xfrm>
            <a:off x="260630" y="3168865"/>
            <a:ext cx="4158428" cy="461665"/>
          </a:xfrm>
          <a:prstGeom prst="rect">
            <a:avLst/>
          </a:prstGeom>
          <a:noFill/>
          <a:ln w="9525">
            <a:noFill/>
            <a:miter lim="800000"/>
            <a:headEnd/>
            <a:tailEnd/>
          </a:ln>
        </p:spPr>
        <p:txBody>
          <a:bodyPr>
            <a:spAutoFit/>
          </a:bodyPr>
          <a:lstStyle/>
          <a:p>
            <a:pPr marL="177800" indent="-177800"/>
            <a:r>
              <a:rPr lang="ja-JP" altLang="ja-JP" sz="1200" dirty="0">
                <a:latin typeface="HGPｺﾞｼｯｸE" panose="020B0900000000000000" pitchFamily="50" charset="-128"/>
                <a:ea typeface="HGPｺﾞｼｯｸE" panose="020B0900000000000000"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大阪府・市及び主要都県・市の開業率（</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H21</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24</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200" dirty="0">
                <a:latin typeface="Meiryo UI" panose="020B0604030504040204" pitchFamily="50" charset="-128"/>
                <a:ea typeface="Meiryo UI" panose="020B0604030504040204" pitchFamily="50" charset="-128"/>
                <a:cs typeface="Meiryo UI" panose="020B0604030504040204" pitchFamily="50" charset="-128"/>
              </a:rPr>
              <a:t>　（出典：総務省「</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24</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経済センサス</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テキスト ボックス 1"/>
          <p:cNvSpPr txBox="1">
            <a:spLocks noChangeArrowheads="1"/>
          </p:cNvSpPr>
          <p:nvPr/>
        </p:nvSpPr>
        <p:spPr bwMode="auto">
          <a:xfrm>
            <a:off x="611560" y="6093296"/>
            <a:ext cx="931213" cy="204587"/>
          </a:xfrm>
          <a:prstGeom prst="rect">
            <a:avLst/>
          </a:prstGeom>
          <a:noFill/>
          <a:ln w="9525">
            <a:noFill/>
            <a:miter lim="800000"/>
            <a:headEnd/>
            <a:tailEnd/>
          </a:ln>
        </p:spPr>
        <p:txBody>
          <a:bodyPr wrap="none">
            <a:spAutoFit/>
          </a:bodyPr>
          <a:lstStyle/>
          <a:p>
            <a:r>
              <a:rPr lang="ja-JP" altLang="en-US" sz="800" dirty="0">
                <a:latin typeface="メイリオ" pitchFamily="50" charset="-128"/>
                <a:ea typeface="メイリオ" pitchFamily="50" charset="-128"/>
                <a:cs typeface="メイリオ" pitchFamily="50" charset="-128"/>
              </a:rPr>
              <a:t>大阪府  大阪市</a:t>
            </a:r>
          </a:p>
        </p:txBody>
      </p:sp>
      <p:sp>
        <p:nvSpPr>
          <p:cNvPr id="30" name="テキスト ボックス 12"/>
          <p:cNvSpPr txBox="1">
            <a:spLocks noChangeArrowheads="1"/>
          </p:cNvSpPr>
          <p:nvPr/>
        </p:nvSpPr>
        <p:spPr bwMode="auto">
          <a:xfrm>
            <a:off x="1397025" y="6093296"/>
            <a:ext cx="973343" cy="215444"/>
          </a:xfrm>
          <a:prstGeom prst="rect">
            <a:avLst/>
          </a:prstGeom>
          <a:noFill/>
          <a:ln w="9525">
            <a:noFill/>
            <a:miter lim="800000"/>
            <a:headEnd/>
            <a:tailEnd/>
          </a:ln>
        </p:spPr>
        <p:txBody>
          <a:bodyPr wrap="none">
            <a:spAutoFit/>
          </a:bodyPr>
          <a:lstStyle/>
          <a:p>
            <a:r>
              <a:rPr lang="ja-JP" altLang="en-US" sz="800" dirty="0">
                <a:latin typeface="メイリオ" pitchFamily="50" charset="-128"/>
                <a:ea typeface="メイリオ" pitchFamily="50" charset="-128"/>
                <a:cs typeface="メイリオ" pitchFamily="50" charset="-128"/>
              </a:rPr>
              <a:t>神奈川県 </a:t>
            </a:r>
            <a:r>
              <a:rPr lang="ja-JP" altLang="en-US" sz="800" dirty="0" smtClean="0">
                <a:latin typeface="メイリオ" pitchFamily="50" charset="-128"/>
                <a:ea typeface="メイリオ" pitchFamily="50" charset="-128"/>
                <a:cs typeface="メイリオ" pitchFamily="50" charset="-128"/>
              </a:rPr>
              <a:t> 横浜市</a:t>
            </a:r>
            <a:endParaRPr lang="ja-JP" altLang="en-US" sz="800" dirty="0">
              <a:latin typeface="メイリオ" pitchFamily="50" charset="-128"/>
              <a:ea typeface="メイリオ" pitchFamily="50" charset="-128"/>
              <a:cs typeface="メイリオ" pitchFamily="50" charset="-128"/>
            </a:endParaRPr>
          </a:p>
        </p:txBody>
      </p:sp>
      <p:sp>
        <p:nvSpPr>
          <p:cNvPr id="31" name="テキスト ボックス 13"/>
          <p:cNvSpPr txBox="1">
            <a:spLocks noChangeArrowheads="1"/>
          </p:cNvSpPr>
          <p:nvPr/>
        </p:nvSpPr>
        <p:spPr bwMode="auto">
          <a:xfrm>
            <a:off x="2405137" y="6093296"/>
            <a:ext cx="973343" cy="215444"/>
          </a:xfrm>
          <a:prstGeom prst="rect">
            <a:avLst/>
          </a:prstGeom>
          <a:noFill/>
          <a:ln w="9525">
            <a:noFill/>
            <a:miter lim="800000"/>
            <a:headEnd/>
            <a:tailEnd/>
          </a:ln>
        </p:spPr>
        <p:txBody>
          <a:bodyPr wrap="none">
            <a:spAutoFit/>
          </a:bodyPr>
          <a:lstStyle/>
          <a:p>
            <a:r>
              <a:rPr lang="ja-JP" altLang="en-US" sz="800" dirty="0">
                <a:latin typeface="メイリオ" pitchFamily="50" charset="-128"/>
                <a:ea typeface="メイリオ" pitchFamily="50" charset="-128"/>
                <a:cs typeface="メイリオ" pitchFamily="50" charset="-128"/>
              </a:rPr>
              <a:t>愛知県 </a:t>
            </a:r>
            <a:r>
              <a:rPr lang="ja-JP" altLang="en-US" sz="800" dirty="0" smtClean="0">
                <a:latin typeface="メイリオ" pitchFamily="50" charset="-128"/>
                <a:ea typeface="メイリオ" pitchFamily="50" charset="-128"/>
                <a:cs typeface="メイリオ" pitchFamily="50" charset="-128"/>
              </a:rPr>
              <a:t> 名古屋市</a:t>
            </a:r>
            <a:endParaRPr lang="ja-JP" altLang="en-US" sz="800" dirty="0">
              <a:latin typeface="メイリオ" pitchFamily="50" charset="-128"/>
              <a:ea typeface="メイリオ" pitchFamily="50" charset="-128"/>
              <a:cs typeface="メイリオ" pitchFamily="50" charset="-128"/>
            </a:endParaRPr>
          </a:p>
        </p:txBody>
      </p:sp>
      <p:sp>
        <p:nvSpPr>
          <p:cNvPr id="32" name="テキスト ボックス 14"/>
          <p:cNvSpPr txBox="1">
            <a:spLocks noChangeArrowheads="1"/>
          </p:cNvSpPr>
          <p:nvPr/>
        </p:nvSpPr>
        <p:spPr bwMode="auto">
          <a:xfrm>
            <a:off x="3413217" y="6093296"/>
            <a:ext cx="870751" cy="215444"/>
          </a:xfrm>
          <a:prstGeom prst="rect">
            <a:avLst/>
          </a:prstGeom>
          <a:noFill/>
          <a:ln w="9525">
            <a:noFill/>
            <a:miter lim="800000"/>
            <a:headEnd/>
            <a:tailEnd/>
          </a:ln>
        </p:spPr>
        <p:txBody>
          <a:bodyPr wrap="none">
            <a:spAutoFit/>
          </a:bodyPr>
          <a:lstStyle/>
          <a:p>
            <a:r>
              <a:rPr lang="ja-JP" altLang="en-US" sz="800" dirty="0" smtClean="0">
                <a:latin typeface="メイリオ" pitchFamily="50" charset="-128"/>
                <a:ea typeface="メイリオ" pitchFamily="50" charset="-128"/>
                <a:cs typeface="メイリオ" pitchFamily="50" charset="-128"/>
              </a:rPr>
              <a:t>福岡県  </a:t>
            </a:r>
            <a:r>
              <a:rPr lang="ja-JP" altLang="en-US" sz="800" dirty="0">
                <a:latin typeface="メイリオ" pitchFamily="50" charset="-128"/>
                <a:ea typeface="メイリオ" pitchFamily="50" charset="-128"/>
                <a:cs typeface="メイリオ" pitchFamily="50" charset="-128"/>
              </a:rPr>
              <a:t>福岡市</a:t>
            </a:r>
          </a:p>
        </p:txBody>
      </p:sp>
    </p:spTree>
    <p:extLst>
      <p:ext uri="{BB962C8B-B14F-4D97-AF65-F5344CB8AC3E}">
        <p14:creationId xmlns:p14="http://schemas.microsoft.com/office/powerpoint/2010/main" val="357013096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 13"/>
          <p:cNvSpPr/>
          <p:nvPr/>
        </p:nvSpPr>
        <p:spPr>
          <a:xfrm>
            <a:off x="35496" y="94918"/>
            <a:ext cx="9001000" cy="3262074"/>
          </a:xfrm>
          <a:prstGeom prst="roundRect">
            <a:avLst>
              <a:gd name="adj" fmla="val 6378"/>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rIns="36000">
            <a:spAutoFit/>
          </a:bodyPr>
          <a:lstStyle/>
          <a:p>
            <a:pPr marL="271463" indent="-271463" fontAlgn="auto">
              <a:lnSpc>
                <a:spcPts val="2400"/>
              </a:lnSpc>
              <a:spcBef>
                <a:spcPts val="0"/>
              </a:spcBef>
              <a:spcAft>
                <a:spcPts val="0"/>
              </a:spcAft>
              <a:defRPr/>
            </a:pP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うめきた先行開発区域</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85750" indent="-285750">
              <a:lnSpc>
                <a:spcPts val="2400"/>
              </a:lnSpc>
              <a:buFont typeface="Meiryo UI" panose="020B0604030504040204" pitchFamily="50" charset="-128"/>
              <a:buChar char="◇"/>
              <a:defRPr/>
            </a:pP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「うめきた先行開発区域」のグランフロント大阪は、開業後２年目</a:t>
            </a:r>
            <a:r>
              <a:rPr lang="ja-JP" altLang="en-US" kern="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で</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来場者数</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230</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万人を突破。産学連携拠点「ナレッジキャピタル」も会員制サロンの会員数が</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千人を突破し、知的交流拠点として定着してきた。</a:t>
            </a:r>
            <a:endPar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2400"/>
              </a:lnSpc>
              <a:buFont typeface="Meiryo UI" panose="020B0604030504040204" pitchFamily="50" charset="-128"/>
              <a:buChar char="◇"/>
              <a:defRPr/>
            </a:pP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国立</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研究開発法人日本医療研究開発機構（</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AMED</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）創薬支援戦略部西日本統括部や</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独</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医薬品医療機器総合</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機構（</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PMDA</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）関西支部の</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設置など</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医療関連産業のビジネス基盤が</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整い、企業</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集積も進む。</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また、研究機関や大学の関連施設が多く入居するなど、医療をはじめとする「知の集積」が進んでいる</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fontAlgn="auto">
              <a:lnSpc>
                <a:spcPts val="2400"/>
              </a:lnSpc>
              <a:spcBef>
                <a:spcPts val="0"/>
              </a:spcBef>
              <a:spcAft>
                <a:spcPts val="0"/>
              </a:spcAft>
              <a:buFont typeface="Meiryo UI" panose="020B0604030504040204" pitchFamily="50" charset="-128"/>
              <a:buChar char="◇"/>
              <a:defRPr/>
            </a:pP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民間主体の質の高い公共的空間の創出および維持発展を目的としたエリアマネジメント活動を促進。</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5292080" y="3429000"/>
            <a:ext cx="3888465" cy="276999"/>
          </a:xfrm>
          <a:prstGeom prst="rect">
            <a:avLst/>
          </a:prstGeom>
        </p:spPr>
        <p:txBody>
          <a:bodyPr wrap="square">
            <a:spAutoFit/>
          </a:bodyPr>
          <a:lstStyle/>
          <a:p>
            <a:pPr marL="177800" indent="-177800"/>
            <a:r>
              <a:rPr lang="ja-JP" altLang="ja-JP" sz="1200" dirty="0" smtClean="0">
                <a:latin typeface="HGPｺﾞｼｯｸE" pitchFamily="50" charset="-128"/>
                <a:ea typeface="HGPｺﾞｼｯｸE" pitchFamily="50" charset="-128"/>
              </a:rPr>
              <a:t>■</a:t>
            </a:r>
            <a:r>
              <a:rPr lang="ja-JP" altLang="en-US" sz="1200" dirty="0" smtClean="0">
                <a:latin typeface="HGPｺﾞｼｯｸE" pitchFamily="50" charset="-128"/>
                <a:ea typeface="HGPｺﾞｼｯｸE" pitchFamily="50" charset="-128"/>
              </a:rPr>
              <a:t>グランフロントの医薬・医療関係入居者</a:t>
            </a:r>
            <a:endParaRPr lang="ja-JP" altLang="en-US" sz="1200" dirty="0">
              <a:latin typeface="HGPｺﾞｼｯｸE" pitchFamily="50" charset="-128"/>
              <a:ea typeface="HGPｺﾞｼｯｸE" pitchFamily="50" charset="-128"/>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622" y="3501008"/>
            <a:ext cx="4896866" cy="2995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pPr/>
              <a:t>83</a:t>
            </a:fld>
            <a:endParaRPr kumimoji="1" lang="ja-JP" altLang="en-US"/>
          </a:p>
        </p:txBody>
      </p:sp>
      <p:sp>
        <p:nvSpPr>
          <p:cNvPr id="8" name="正方形/長方形 7"/>
          <p:cNvSpPr/>
          <p:nvPr/>
        </p:nvSpPr>
        <p:spPr>
          <a:xfrm>
            <a:off x="5327639" y="5434191"/>
            <a:ext cx="3816361" cy="1015663"/>
          </a:xfrm>
          <a:prstGeom prst="rect">
            <a:avLst/>
          </a:prstGeom>
        </p:spPr>
        <p:txBody>
          <a:bodyPr wrap="square">
            <a:spAutoFit/>
          </a:bodyPr>
          <a:lstStyle/>
          <a:p>
            <a:pPr marL="177800" indent="-177800"/>
            <a:r>
              <a:rPr lang="ja-JP" altLang="ja-JP" sz="1200" dirty="0" smtClean="0">
                <a:latin typeface="HGPｺﾞｼｯｸE" pitchFamily="50" charset="-128"/>
                <a:ea typeface="HGPｺﾞｼｯｸE" pitchFamily="50" charset="-128"/>
              </a:rPr>
              <a:t>■</a:t>
            </a:r>
            <a:r>
              <a:rPr lang="ja-JP" altLang="en-US" sz="1200" dirty="0" smtClean="0">
                <a:latin typeface="HGPｺﾞｼｯｸE" pitchFamily="50" charset="-128"/>
                <a:ea typeface="HGPｺﾞｼｯｸE" pitchFamily="50" charset="-128"/>
              </a:rPr>
              <a:t>その他大学・研究関係施設</a:t>
            </a:r>
            <a:endParaRPr lang="en-US" altLang="ja-JP" sz="1200" dirty="0" smtClean="0">
              <a:latin typeface="HGPｺﾞｼｯｸE" pitchFamily="50" charset="-128"/>
              <a:ea typeface="HGPｺﾞｼｯｸE" pitchFamily="50" charset="-128"/>
            </a:endParaRPr>
          </a:p>
          <a:p>
            <a:pPr marL="177800" indent="-177800"/>
            <a:r>
              <a:rPr lang="ja-JP" altLang="en-US" sz="1200" dirty="0">
                <a:latin typeface="Meiryo UI" panose="020B0604030504040204" pitchFamily="50" charset="-128"/>
                <a:ea typeface="Meiryo UI" panose="020B0604030504040204" pitchFamily="50" charset="-128"/>
                <a:cs typeface="Meiryo UI" panose="020B0604030504040204" pitchFamily="50" charset="-128"/>
              </a:rPr>
              <a:t>大阪</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大学環境イノベーションデザインセンター</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地域共創ラボうめきた</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ＮＩＣＴうめきた超臨場感・超高速ネットワーク実験施設</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200" dirty="0">
                <a:latin typeface="Meiryo UI" panose="020B0604030504040204" pitchFamily="50" charset="-128"/>
                <a:ea typeface="Meiryo UI" panose="020B0604030504040204" pitchFamily="50" charset="-128"/>
                <a:cs typeface="Meiryo UI" panose="020B0604030504040204" pitchFamily="50" charset="-128"/>
              </a:rPr>
              <a:t>慶応</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大学　関西大学　関西学院大学等</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7" name="オブジェクト 6"/>
          <p:cNvGraphicFramePr>
            <a:graphicFrameLocks noChangeAspect="1"/>
          </p:cNvGraphicFramePr>
          <p:nvPr>
            <p:extLst>
              <p:ext uri="{D42A27DB-BD31-4B8C-83A1-F6EECF244321}">
                <p14:modId xmlns:p14="http://schemas.microsoft.com/office/powerpoint/2010/main" val="2326639863"/>
              </p:ext>
            </p:extLst>
          </p:nvPr>
        </p:nvGraphicFramePr>
        <p:xfrm>
          <a:off x="5508104" y="3705999"/>
          <a:ext cx="3294863" cy="1713329"/>
        </p:xfrm>
        <a:graphic>
          <a:graphicData uri="http://schemas.openxmlformats.org/presentationml/2006/ole">
            <mc:AlternateContent xmlns:mc="http://schemas.openxmlformats.org/markup-compatibility/2006">
              <mc:Choice xmlns:v="urn:schemas-microsoft-com:vml" Requires="v">
                <p:oleObj spid="_x0000_s6653" name="ワークシート" r:id="rId6" imgW="3095682" imgH="1609614" progId="Excel.Sheet.12">
                  <p:embed/>
                </p:oleObj>
              </mc:Choice>
              <mc:Fallback>
                <p:oleObj name="ワークシート" r:id="rId6" imgW="3095682" imgH="1609614" progId="Excel.Sheet.12">
                  <p:embed/>
                  <p:pic>
                    <p:nvPicPr>
                      <p:cNvPr id="0" name=""/>
                      <p:cNvPicPr/>
                      <p:nvPr/>
                    </p:nvPicPr>
                    <p:blipFill>
                      <a:blip r:embed="rId7"/>
                      <a:stretch>
                        <a:fillRect/>
                      </a:stretch>
                    </p:blipFill>
                    <p:spPr>
                      <a:xfrm>
                        <a:off x="5508104" y="3705999"/>
                        <a:ext cx="3294863" cy="1713329"/>
                      </a:xfrm>
                      <a:prstGeom prst="rect">
                        <a:avLst/>
                      </a:prstGeom>
                    </p:spPr>
                  </p:pic>
                </p:oleObj>
              </mc:Fallback>
            </mc:AlternateContent>
          </a:graphicData>
        </a:graphic>
      </p:graphicFrame>
    </p:spTree>
    <p:extLst>
      <p:ext uri="{BB962C8B-B14F-4D97-AF65-F5344CB8AC3E}">
        <p14:creationId xmlns:p14="http://schemas.microsoft.com/office/powerpoint/2010/main" val="104292359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3"/>
          <p:cNvSpPr txBox="1">
            <a:spLocks noChangeArrowheads="1"/>
          </p:cNvSpPr>
          <p:nvPr/>
        </p:nvSpPr>
        <p:spPr bwMode="auto">
          <a:xfrm>
            <a:off x="6156176" y="5733256"/>
            <a:ext cx="2987824" cy="246221"/>
          </a:xfrm>
          <a:prstGeom prst="rect">
            <a:avLst/>
          </a:prstGeom>
          <a:noFill/>
          <a:ln w="9525">
            <a:noFill/>
            <a:miter lim="800000"/>
            <a:headEnd/>
            <a:tailEnd/>
          </a:ln>
        </p:spPr>
        <p:txBody>
          <a:bodyPr wrap="square">
            <a:spAutoFit/>
          </a:bodyPr>
          <a:lstStyle/>
          <a:p>
            <a:pPr algn="ctr"/>
            <a:endParaRPr lang="ja-JP" altLang="en-US" sz="1000" dirty="0"/>
          </a:p>
        </p:txBody>
      </p:sp>
      <p:sp>
        <p:nvSpPr>
          <p:cNvPr id="16" name="テキスト ボックス 3"/>
          <p:cNvSpPr txBox="1">
            <a:spLocks noChangeArrowheads="1"/>
          </p:cNvSpPr>
          <p:nvPr/>
        </p:nvSpPr>
        <p:spPr bwMode="auto">
          <a:xfrm>
            <a:off x="2987824" y="6093296"/>
            <a:ext cx="3024336" cy="246221"/>
          </a:xfrm>
          <a:prstGeom prst="rect">
            <a:avLst/>
          </a:prstGeom>
          <a:noFill/>
          <a:ln w="9525">
            <a:noFill/>
            <a:miter lim="800000"/>
            <a:headEnd/>
            <a:tailEnd/>
          </a:ln>
        </p:spPr>
        <p:txBody>
          <a:bodyPr wrap="square">
            <a:spAutoFit/>
          </a:bodyPr>
          <a:lstStyle/>
          <a:p>
            <a:pPr algn="ctr"/>
            <a:r>
              <a:rPr lang="ja-JP" altLang="en-US" sz="1000" dirty="0" smtClean="0"/>
              <a:t>国際イノベーション会議　</a:t>
            </a:r>
            <a:r>
              <a:rPr lang="en-US" altLang="ja-JP" sz="1000" dirty="0" smtClean="0"/>
              <a:t>Hack</a:t>
            </a:r>
            <a:r>
              <a:rPr lang="ja-JP" altLang="en-US" sz="1000" dirty="0" smtClean="0"/>
              <a:t>　</a:t>
            </a:r>
            <a:r>
              <a:rPr lang="en-US" altLang="ja-JP" sz="1000" dirty="0" smtClean="0"/>
              <a:t>Osaka</a:t>
            </a:r>
            <a:r>
              <a:rPr lang="ja-JP" altLang="en-US" sz="1000" dirty="0" smtClean="0"/>
              <a:t>　</a:t>
            </a:r>
            <a:r>
              <a:rPr lang="en-US" altLang="ja-JP" sz="1000" dirty="0" smtClean="0"/>
              <a:t>2015</a:t>
            </a:r>
            <a:r>
              <a:rPr lang="ja-JP" altLang="en-US" sz="1000" dirty="0" smtClean="0"/>
              <a:t>（</a:t>
            </a:r>
            <a:r>
              <a:rPr lang="en-US" altLang="ja-JP" sz="1000" dirty="0" smtClean="0"/>
              <a:t>H27.2</a:t>
            </a:r>
            <a:r>
              <a:rPr lang="ja-JP" altLang="en-US" sz="1000" dirty="0" smtClean="0"/>
              <a:t>）</a:t>
            </a:r>
            <a:endParaRPr lang="ja-JP" altLang="en-US" sz="1000" dirty="0"/>
          </a:p>
        </p:txBody>
      </p:sp>
      <p:pic>
        <p:nvPicPr>
          <p:cNvPr id="21" name="Picture 14"/>
          <p:cNvPicPr>
            <a:picLocks noChangeAspect="1" noChangeArrowheads="1"/>
          </p:cNvPicPr>
          <p:nvPr/>
        </p:nvPicPr>
        <p:blipFill>
          <a:blip r:embed="rId3" cstate="print"/>
          <a:srcRect/>
          <a:stretch>
            <a:fillRect/>
          </a:stretch>
        </p:blipFill>
        <p:spPr bwMode="auto">
          <a:xfrm>
            <a:off x="6300192" y="4365104"/>
            <a:ext cx="2376264" cy="1656184"/>
          </a:xfrm>
          <a:prstGeom prst="rect">
            <a:avLst/>
          </a:prstGeom>
          <a:noFill/>
          <a:ln w="9525" algn="ctr">
            <a:noFill/>
            <a:miter lim="800000"/>
            <a:headEnd/>
            <a:tailEnd/>
          </a:ln>
        </p:spPr>
      </p:pic>
      <p:sp>
        <p:nvSpPr>
          <p:cNvPr id="25" name="角丸四角形 24"/>
          <p:cNvSpPr/>
          <p:nvPr/>
        </p:nvSpPr>
        <p:spPr>
          <a:xfrm>
            <a:off x="167655" y="89386"/>
            <a:ext cx="8856984" cy="1230800"/>
          </a:xfrm>
          <a:prstGeom prst="roundRect">
            <a:avLst>
              <a:gd name="adj" fmla="val 6378"/>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271463" indent="-271463" fontAlgn="auto">
              <a:lnSpc>
                <a:spcPts val="2200"/>
              </a:lnSpc>
              <a:spcBef>
                <a:spcPts val="0"/>
              </a:spcBef>
              <a:spcAft>
                <a:spcPts val="0"/>
              </a:spcAft>
              <a:defRPr/>
            </a:pP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イノベーション創出環境の整備</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71463" indent="-271463" fontAlgn="auto">
              <a:lnSpc>
                <a:spcPts val="2200"/>
              </a:lnSpc>
              <a:spcBef>
                <a:spcPts val="0"/>
              </a:spcBef>
              <a:spcAft>
                <a:spcPts val="0"/>
              </a:spcAft>
              <a:defRPr/>
            </a:pP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グランフロントナレッジキャピタル内</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にある大阪市開設の大阪イノベーションハブでは、起業をめざす人々、投資家等が集まり、交流することにより新たな価値を生み出す源泉としての機能を発揮</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。イノベーションが次々とおこる環境（エコシステム）の形成に取り組</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む</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正方形/長方形 14"/>
          <p:cNvSpPr>
            <a:spLocks noChangeArrowheads="1"/>
          </p:cNvSpPr>
          <p:nvPr/>
        </p:nvSpPr>
        <p:spPr bwMode="auto">
          <a:xfrm>
            <a:off x="139324" y="1534696"/>
            <a:ext cx="3024336" cy="307777"/>
          </a:xfrm>
          <a:prstGeom prst="rect">
            <a:avLst/>
          </a:prstGeom>
          <a:noFill/>
          <a:ln w="9525">
            <a:noFill/>
            <a:miter lim="800000"/>
            <a:headEnd/>
            <a:tailEnd/>
          </a:ln>
        </p:spPr>
        <p:txBody>
          <a:bodyPr wrap="square">
            <a:spAutoFit/>
          </a:bodyPr>
          <a:lstStyle/>
          <a:p>
            <a:pPr marL="177800" indent="-177800"/>
            <a:r>
              <a:rPr lang="ja-JP" altLang="ja-JP" sz="1400" dirty="0" smtClean="0">
                <a:latin typeface="HGPｺﾞｼｯｸE" pitchFamily="50" charset="-128"/>
                <a:ea typeface="HGPｺﾞｼｯｸE" pitchFamily="50" charset="-128"/>
              </a:rPr>
              <a:t>■</a:t>
            </a:r>
            <a:r>
              <a:rPr lang="ja-JP" altLang="en-US" sz="1400" dirty="0" smtClean="0">
                <a:latin typeface="HGPｺﾞｼｯｸE" pitchFamily="50" charset="-128"/>
                <a:ea typeface="HGPｺﾞｼｯｸE" pitchFamily="50" charset="-128"/>
              </a:rPr>
              <a:t>大阪イノベーションハブの概要</a:t>
            </a:r>
            <a:endParaRPr lang="ja-JP" altLang="en-US" sz="1400" dirty="0">
              <a:latin typeface="HGPｺﾞｼｯｸE" pitchFamily="50" charset="-128"/>
              <a:ea typeface="HGPｺﾞｼｯｸE" pitchFamily="50" charset="-128"/>
            </a:endParaRPr>
          </a:p>
        </p:txBody>
      </p:sp>
      <p:sp>
        <p:nvSpPr>
          <p:cNvPr id="38" name="テキスト ボックス 37"/>
          <p:cNvSpPr txBox="1"/>
          <p:nvPr/>
        </p:nvSpPr>
        <p:spPr>
          <a:xfrm>
            <a:off x="298127" y="1772816"/>
            <a:ext cx="3816424" cy="1569660"/>
          </a:xfrm>
          <a:prstGeom prst="rect">
            <a:avLst/>
          </a:prstGeom>
          <a:noFill/>
        </p:spPr>
        <p:txBody>
          <a:bodyPr wrap="square" rtlCol="0">
            <a:spAutoFit/>
          </a:bodyPr>
          <a:lstStyle/>
          <a:p>
            <a:r>
              <a:rPr lang="en-US" altLang="ja-JP" sz="1200" dirty="0" smtClean="0">
                <a:latin typeface="+mn-ea"/>
              </a:rPr>
              <a:t>【</a:t>
            </a:r>
            <a:r>
              <a:rPr lang="ja-JP" altLang="en-US" sz="1200" dirty="0" smtClean="0">
                <a:latin typeface="+mn-ea"/>
              </a:rPr>
              <a:t>場所</a:t>
            </a:r>
            <a:r>
              <a:rPr lang="en-US" altLang="ja-JP" sz="1200" dirty="0" smtClean="0">
                <a:latin typeface="+mn-ea"/>
              </a:rPr>
              <a:t>】</a:t>
            </a:r>
            <a:r>
              <a:rPr lang="ja-JP" altLang="en-US" sz="1200" dirty="0">
                <a:latin typeface="+mn-ea"/>
              </a:rPr>
              <a:t>　 うめきた・グランフロント大阪 </a:t>
            </a:r>
            <a:r>
              <a:rPr lang="ja-JP" altLang="en-US" sz="1200" dirty="0" smtClean="0">
                <a:latin typeface="+mn-ea"/>
              </a:rPr>
              <a:t>タワー</a:t>
            </a:r>
            <a:r>
              <a:rPr lang="en-US" altLang="ja-JP" sz="1200" dirty="0" smtClean="0">
                <a:latin typeface="+mn-ea"/>
              </a:rPr>
              <a:t>C</a:t>
            </a:r>
            <a:endParaRPr lang="en-US" altLang="ja-JP" sz="1200" dirty="0">
              <a:latin typeface="+mn-ea"/>
            </a:endParaRPr>
          </a:p>
          <a:p>
            <a:r>
              <a:rPr lang="ja-JP" altLang="en-US" sz="1200" dirty="0" smtClean="0">
                <a:latin typeface="+mn-ea"/>
              </a:rPr>
              <a:t>　　　　　　ナレッジキャピタル </a:t>
            </a:r>
            <a:r>
              <a:rPr lang="en-US" altLang="ja-JP" sz="1200" dirty="0">
                <a:latin typeface="+mn-ea"/>
              </a:rPr>
              <a:t>7</a:t>
            </a:r>
            <a:r>
              <a:rPr lang="ja-JP" altLang="en-US" sz="1200" dirty="0" smtClean="0">
                <a:latin typeface="+mn-ea"/>
              </a:rPr>
              <a:t>階</a:t>
            </a:r>
            <a:endParaRPr lang="en-US" altLang="ja-JP" sz="1200" dirty="0" smtClean="0">
              <a:latin typeface="+mn-ea"/>
            </a:endParaRPr>
          </a:p>
          <a:p>
            <a:r>
              <a:rPr lang="en-US" altLang="ja-JP" sz="1200" dirty="0" smtClean="0">
                <a:latin typeface="+mn-ea"/>
              </a:rPr>
              <a:t>【</a:t>
            </a:r>
            <a:r>
              <a:rPr lang="ja-JP" altLang="en-US" sz="1200" dirty="0" smtClean="0">
                <a:latin typeface="+mn-ea"/>
              </a:rPr>
              <a:t>開設</a:t>
            </a:r>
            <a:r>
              <a:rPr lang="en-US" altLang="ja-JP" sz="1200" dirty="0" smtClean="0">
                <a:latin typeface="+mn-ea"/>
              </a:rPr>
              <a:t>】</a:t>
            </a:r>
            <a:r>
              <a:rPr lang="ja-JP" altLang="en-US" sz="1200" dirty="0" smtClean="0">
                <a:latin typeface="+mn-ea"/>
              </a:rPr>
              <a:t>　平成</a:t>
            </a:r>
            <a:r>
              <a:rPr lang="en-US" altLang="ja-JP" sz="1200" dirty="0" smtClean="0">
                <a:latin typeface="+mn-ea"/>
              </a:rPr>
              <a:t>25</a:t>
            </a:r>
            <a:r>
              <a:rPr lang="ja-JP" altLang="en-US" sz="1200" dirty="0" smtClean="0">
                <a:latin typeface="+mn-ea"/>
              </a:rPr>
              <a:t>年</a:t>
            </a:r>
            <a:r>
              <a:rPr lang="en-US" altLang="ja-JP" sz="1200" dirty="0" smtClean="0">
                <a:latin typeface="+mn-ea"/>
              </a:rPr>
              <a:t>4</a:t>
            </a:r>
            <a:r>
              <a:rPr lang="ja-JP" altLang="en-US" sz="1200" dirty="0" smtClean="0">
                <a:latin typeface="+mn-ea"/>
              </a:rPr>
              <a:t>月　</a:t>
            </a:r>
            <a:endParaRPr lang="en-US" altLang="ja-JP" sz="1200" dirty="0" smtClean="0">
              <a:latin typeface="+mn-ea"/>
            </a:endParaRPr>
          </a:p>
          <a:p>
            <a:r>
              <a:rPr lang="ja-JP" altLang="en-US" sz="1200" dirty="0" smtClean="0">
                <a:latin typeface="+mn-ea"/>
              </a:rPr>
              <a:t>・新製品</a:t>
            </a:r>
            <a:r>
              <a:rPr lang="ja-JP" altLang="en-US" sz="1200" dirty="0">
                <a:latin typeface="+mn-ea"/>
              </a:rPr>
              <a:t>・新サービスにつながるプロジェクトの</a:t>
            </a:r>
            <a:r>
              <a:rPr lang="ja-JP" altLang="en-US" sz="1200" dirty="0" smtClean="0">
                <a:latin typeface="+mn-ea"/>
              </a:rPr>
              <a:t>創出</a:t>
            </a:r>
            <a:r>
              <a:rPr lang="ja-JP" altLang="en-US" sz="1200" dirty="0">
                <a:latin typeface="+mn-ea"/>
              </a:rPr>
              <a:t>につながる</a:t>
            </a:r>
            <a:r>
              <a:rPr lang="ja-JP" altLang="en-US" sz="1200" dirty="0" smtClean="0">
                <a:latin typeface="+mn-ea"/>
              </a:rPr>
              <a:t>「</a:t>
            </a:r>
            <a:r>
              <a:rPr lang="ja-JP" altLang="en-US" sz="1200" dirty="0">
                <a:latin typeface="+mn-ea"/>
              </a:rPr>
              <a:t>場」と「仕組み</a:t>
            </a:r>
            <a:r>
              <a:rPr lang="ja-JP" altLang="en-US" sz="1200" dirty="0" smtClean="0">
                <a:latin typeface="+mn-ea"/>
              </a:rPr>
              <a:t>」の提供を目的として設置。</a:t>
            </a:r>
            <a:endParaRPr lang="en-US" altLang="ja-JP" sz="1200" dirty="0" smtClean="0">
              <a:latin typeface="+mn-ea"/>
            </a:endParaRPr>
          </a:p>
          <a:p>
            <a:r>
              <a:rPr lang="ja-JP" altLang="en-US" sz="1200" dirty="0" smtClean="0">
                <a:latin typeface="+mn-ea"/>
              </a:rPr>
              <a:t>・国際展開・人材発掘、ビジネスプラン発表、製品開発（ハッカソン）、ビジネスマッチング等の各種イベントを通じて人々を集積、交流させ、イノベーション創出を支援。</a:t>
            </a:r>
            <a:endParaRPr lang="ja-JP" altLang="en-US" sz="1200" dirty="0">
              <a:latin typeface="+mn-ea"/>
            </a:endParaRPr>
          </a:p>
        </p:txBody>
      </p:sp>
      <p:grpSp>
        <p:nvGrpSpPr>
          <p:cNvPr id="2" name="Group 4"/>
          <p:cNvGrpSpPr>
            <a:grpSpLocks noChangeAspect="1"/>
          </p:cNvGrpSpPr>
          <p:nvPr/>
        </p:nvGrpSpPr>
        <p:grpSpPr bwMode="auto">
          <a:xfrm>
            <a:off x="4139952" y="1700808"/>
            <a:ext cx="4880332" cy="2528888"/>
            <a:chOff x="2759" y="1111"/>
            <a:chExt cx="2797" cy="1593"/>
          </a:xfrm>
        </p:grpSpPr>
        <p:sp>
          <p:nvSpPr>
            <p:cNvPr id="3" name="AutoShape 3"/>
            <p:cNvSpPr>
              <a:spLocks noChangeAspect="1" noChangeArrowheads="1" noTextEdit="1"/>
            </p:cNvSpPr>
            <p:nvPr/>
          </p:nvSpPr>
          <p:spPr bwMode="auto">
            <a:xfrm>
              <a:off x="2856" y="1140"/>
              <a:ext cx="2700" cy="1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 name="Rectangle 5"/>
            <p:cNvSpPr>
              <a:spLocks noChangeArrowheads="1"/>
            </p:cNvSpPr>
            <p:nvPr/>
          </p:nvSpPr>
          <p:spPr bwMode="auto">
            <a:xfrm>
              <a:off x="2765" y="1118"/>
              <a:ext cx="2700" cy="329"/>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 name="Rectangle 6"/>
            <p:cNvSpPr>
              <a:spLocks noChangeArrowheads="1"/>
            </p:cNvSpPr>
            <p:nvPr/>
          </p:nvSpPr>
          <p:spPr bwMode="auto">
            <a:xfrm>
              <a:off x="4097" y="1447"/>
              <a:ext cx="57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effectLst/>
                  <a:latin typeface="Meiryo UI" pitchFamily="50" charset="-128"/>
                  <a:ea typeface="Meiryo UI" pitchFamily="50" charset="-128"/>
                  <a:cs typeface="ＭＳ Ｐゴシック" pitchFamily="50" charset="-128"/>
                </a:rPr>
                <a:t>25</a:t>
              </a:r>
              <a:r>
                <a:rPr lang="en-US" altLang="ja-JP" sz="1200" dirty="0">
                  <a:latin typeface="Meiryo UI" pitchFamily="50" charset="-128"/>
                  <a:ea typeface="Meiryo UI" pitchFamily="50" charset="-128"/>
                </a:rPr>
                <a:t>,</a:t>
              </a:r>
              <a:r>
                <a:rPr kumimoji="1" lang="ja-JP" altLang="ja-JP" sz="1200" b="0" i="0" u="none" strike="noStrike" cap="none" normalizeH="0" baseline="0" dirty="0" smtClean="0">
                  <a:ln>
                    <a:noFill/>
                  </a:ln>
                  <a:effectLst/>
                  <a:latin typeface="Meiryo UI" pitchFamily="50" charset="-128"/>
                  <a:ea typeface="Meiryo UI" pitchFamily="50" charset="-128"/>
                  <a:cs typeface="ＭＳ Ｐゴシック" pitchFamily="50" charset="-128"/>
                </a:rPr>
                <a:t>000人</a:t>
              </a:r>
              <a:r>
                <a:rPr kumimoji="1" lang="ja-JP" altLang="ja-JP" sz="1200" b="0" i="0" u="none" strike="noStrike" cap="none" normalizeH="0" baseline="0" dirty="0" smtClean="0">
                  <a:ln>
                    <a:noFill/>
                  </a:ln>
                  <a:solidFill>
                    <a:srgbClr val="000000"/>
                  </a:solidFill>
                  <a:effectLst/>
                  <a:latin typeface="Meiryo UI" pitchFamily="50" charset="-128"/>
                  <a:ea typeface="Meiryo UI" pitchFamily="50" charset="-128"/>
                  <a:cs typeface="ＭＳ Ｐゴシック" pitchFamily="50" charset="-128"/>
                </a:rPr>
                <a:t>以上</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 name="Rectangle 7"/>
            <p:cNvSpPr>
              <a:spLocks noChangeArrowheads="1"/>
            </p:cNvSpPr>
            <p:nvPr/>
          </p:nvSpPr>
          <p:spPr bwMode="auto">
            <a:xfrm>
              <a:off x="4097" y="1611"/>
              <a:ext cx="120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ja-JP" sz="1200" dirty="0">
                  <a:latin typeface="Meiryo UI" pitchFamily="50" charset="-128"/>
                  <a:ea typeface="Meiryo UI" pitchFamily="50" charset="-128"/>
                </a:rPr>
                <a:t>6</a:t>
              </a:r>
              <a:r>
                <a:rPr kumimoji="1" lang="ja-JP" altLang="ja-JP" sz="1200" b="0" i="0" u="none" strike="noStrike" cap="none" normalizeH="0" baseline="0" dirty="0" smtClean="0">
                  <a:ln>
                    <a:noFill/>
                  </a:ln>
                  <a:effectLst/>
                  <a:latin typeface="Meiryo UI" pitchFamily="50" charset="-128"/>
                  <a:ea typeface="Meiryo UI" pitchFamily="50" charset="-128"/>
                  <a:cs typeface="ＭＳ Ｐゴシック" pitchFamily="50" charset="-128"/>
                </a:rPr>
                <a:t>2件</a:t>
              </a:r>
              <a:r>
                <a:rPr kumimoji="1" lang="ja-JP" altLang="ja-JP" sz="1200" b="0" i="0" u="none" strike="noStrike" cap="none" normalizeH="0" baseline="0" dirty="0" smtClean="0">
                  <a:ln>
                    <a:noFill/>
                  </a:ln>
                  <a:solidFill>
                    <a:srgbClr val="000000"/>
                  </a:solidFill>
                  <a:effectLst/>
                  <a:latin typeface="Meiryo UI" pitchFamily="50" charset="-128"/>
                  <a:ea typeface="Meiryo UI" pitchFamily="50" charset="-128"/>
                  <a:cs typeface="ＭＳ Ｐゴシック" pitchFamily="50" charset="-128"/>
                </a:rPr>
                <a:t>(例・ウェアラブルトイ「Ｍoff」)</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7" name="Rectangle 8"/>
            <p:cNvSpPr>
              <a:spLocks noChangeArrowheads="1"/>
            </p:cNvSpPr>
            <p:nvPr/>
          </p:nvSpPr>
          <p:spPr bwMode="auto">
            <a:xfrm>
              <a:off x="3761" y="1821"/>
              <a:ext cx="144"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100" b="0" i="0" u="none" strike="noStrike" cap="none" normalizeH="0" baseline="0" smtClean="0">
                  <a:ln>
                    <a:noFill/>
                  </a:ln>
                  <a:solidFill>
                    <a:srgbClr val="000000"/>
                  </a:solidFill>
                  <a:effectLst/>
                  <a:latin typeface="ＭＳ Ｐゴシック" pitchFamily="50" charset="-128"/>
                  <a:ea typeface="ＭＳ Ｐゴシック" pitchFamily="50" charset="-128"/>
                  <a:cs typeface="ＭＳ Ｐゴシック" pitchFamily="50" charset="-128"/>
                </a:rPr>
                <a:t>開催日</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8" name="Rectangle 9"/>
            <p:cNvSpPr>
              <a:spLocks noChangeArrowheads="1"/>
            </p:cNvSpPr>
            <p:nvPr/>
          </p:nvSpPr>
          <p:spPr bwMode="auto">
            <a:xfrm>
              <a:off x="4091" y="1795"/>
              <a:ext cx="1031"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100" b="0" i="0" u="none" strike="noStrike" cap="none" normalizeH="0" baseline="0" dirty="0" smtClean="0">
                  <a:ln>
                    <a:noFill/>
                  </a:ln>
                  <a:effectLst/>
                  <a:latin typeface="Meiryo UI" pitchFamily="50" charset="-128"/>
                  <a:ea typeface="Meiryo UI" pitchFamily="50" charset="-128"/>
                  <a:cs typeface="ＭＳ Ｐゴシック" pitchFamily="50" charset="-128"/>
                </a:rPr>
                <a:t>平成2</a:t>
              </a:r>
              <a:r>
                <a:rPr kumimoji="1" lang="en-US" altLang="ja-JP" sz="1100" b="0" i="0" u="none" strike="noStrike" cap="none" normalizeH="0" baseline="0" dirty="0" smtClean="0">
                  <a:ln>
                    <a:noFill/>
                  </a:ln>
                  <a:effectLst/>
                  <a:latin typeface="Meiryo UI" pitchFamily="50" charset="-128"/>
                  <a:ea typeface="Meiryo UI" pitchFamily="50" charset="-128"/>
                  <a:cs typeface="ＭＳ Ｐゴシック" pitchFamily="50" charset="-128"/>
                </a:rPr>
                <a:t>7</a:t>
              </a:r>
              <a:r>
                <a:rPr kumimoji="1" lang="ja-JP" altLang="ja-JP" sz="1100" b="0" i="0" u="none" strike="noStrike" cap="none" normalizeH="0" baseline="0" dirty="0" smtClean="0">
                  <a:ln>
                    <a:noFill/>
                  </a:ln>
                  <a:effectLst/>
                  <a:latin typeface="Meiryo UI" pitchFamily="50" charset="-128"/>
                  <a:ea typeface="Meiryo UI" pitchFamily="50" charset="-128"/>
                  <a:cs typeface="ＭＳ Ｐゴシック" pitchFamily="50" charset="-128"/>
                </a:rPr>
                <a:t>年2月1</a:t>
              </a:r>
              <a:r>
                <a:rPr kumimoji="1" lang="en-US" altLang="ja-JP" sz="1100" b="0" i="0" u="none" strike="noStrike" cap="none" normalizeH="0" baseline="0" dirty="0" smtClean="0">
                  <a:ln>
                    <a:noFill/>
                  </a:ln>
                  <a:effectLst/>
                  <a:latin typeface="Meiryo UI" pitchFamily="50" charset="-128"/>
                  <a:ea typeface="Meiryo UI" pitchFamily="50" charset="-128"/>
                  <a:cs typeface="ＭＳ Ｐゴシック" pitchFamily="50" charset="-128"/>
                </a:rPr>
                <a:t>0</a:t>
              </a:r>
              <a:r>
                <a:rPr kumimoji="1" lang="ja-JP" altLang="ja-JP" sz="1100" b="0" i="0" u="none" strike="noStrike" cap="none" normalizeH="0" baseline="0" dirty="0" smtClean="0">
                  <a:ln>
                    <a:noFill/>
                  </a:ln>
                  <a:effectLst/>
                  <a:latin typeface="Meiryo UI" pitchFamily="50" charset="-128"/>
                  <a:ea typeface="Meiryo UI" pitchFamily="50" charset="-128"/>
                  <a:cs typeface="ＭＳ Ｐゴシック" pitchFamily="50" charset="-128"/>
                </a:rPr>
                <a:t>日（第</a:t>
              </a:r>
              <a:r>
                <a:rPr kumimoji="1" lang="en-US" altLang="ja-JP" sz="1100" b="0" i="0" u="none" strike="noStrike" cap="none" normalizeH="0" baseline="0" dirty="0" smtClean="0">
                  <a:ln>
                    <a:noFill/>
                  </a:ln>
                  <a:effectLst/>
                  <a:latin typeface="Meiryo UI" pitchFamily="50" charset="-128"/>
                  <a:ea typeface="Meiryo UI" pitchFamily="50" charset="-128"/>
                  <a:cs typeface="ＭＳ Ｐゴシック" pitchFamily="50" charset="-128"/>
                </a:rPr>
                <a:t>3</a:t>
              </a:r>
              <a:r>
                <a:rPr kumimoji="1" lang="ja-JP" altLang="ja-JP" sz="1100" b="0" i="0" u="none" strike="noStrike" cap="none" normalizeH="0" baseline="0" dirty="0" smtClean="0">
                  <a:ln>
                    <a:noFill/>
                  </a:ln>
                  <a:effectLst/>
                  <a:latin typeface="Meiryo UI" pitchFamily="50" charset="-128"/>
                  <a:ea typeface="Meiryo UI" pitchFamily="50" charset="-128"/>
                  <a:cs typeface="ＭＳ Ｐゴシック" pitchFamily="50" charset="-128"/>
                </a:rPr>
                <a:t>回）</a:t>
              </a:r>
              <a:endParaRPr kumimoji="1" lang="ja-JP" altLang="ja-JP" sz="1800" b="0" i="0" u="none" strike="noStrike" cap="none" normalizeH="0" baseline="0" dirty="0" smtClean="0">
                <a:ln>
                  <a:noFill/>
                </a:ln>
                <a:effectLst/>
                <a:cs typeface="ＭＳ Ｐゴシック" pitchFamily="50" charset="-128"/>
              </a:endParaRPr>
            </a:p>
          </p:txBody>
        </p:sp>
        <p:sp>
          <p:nvSpPr>
            <p:cNvPr id="10" name="Rectangle 10"/>
            <p:cNvSpPr>
              <a:spLocks noChangeArrowheads="1"/>
            </p:cNvSpPr>
            <p:nvPr/>
          </p:nvSpPr>
          <p:spPr bwMode="auto">
            <a:xfrm>
              <a:off x="3803" y="2097"/>
              <a:ext cx="108"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100" b="0" i="0" u="none" strike="noStrike" cap="none" normalizeH="0" baseline="0" smtClean="0">
                  <a:ln>
                    <a:noFill/>
                  </a:ln>
                  <a:solidFill>
                    <a:srgbClr val="000000"/>
                  </a:solidFill>
                  <a:effectLst/>
                  <a:latin typeface="ＭＳ Ｐゴシック" pitchFamily="50" charset="-128"/>
                  <a:ea typeface="ＭＳ Ｐゴシック" pitchFamily="50" charset="-128"/>
                  <a:cs typeface="ＭＳ Ｐゴシック" pitchFamily="50" charset="-128"/>
                </a:rPr>
                <a:t>主旨</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1" name="Rectangle 11"/>
            <p:cNvSpPr>
              <a:spLocks noChangeArrowheads="1"/>
            </p:cNvSpPr>
            <p:nvPr/>
          </p:nvSpPr>
          <p:spPr bwMode="auto">
            <a:xfrm>
              <a:off x="4091" y="1946"/>
              <a:ext cx="696"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100" b="0" i="0" u="none" strike="noStrike" cap="none" normalizeH="0" baseline="0" dirty="0" smtClean="0">
                  <a:ln>
                    <a:noFill/>
                  </a:ln>
                  <a:solidFill>
                    <a:srgbClr val="000000"/>
                  </a:solidFill>
                  <a:effectLst/>
                  <a:latin typeface="Meiryo UI" pitchFamily="50" charset="-128"/>
                  <a:ea typeface="Meiryo UI" pitchFamily="50" charset="-128"/>
                  <a:cs typeface="ＭＳ Ｐゴシック" pitchFamily="50" charset="-128"/>
                </a:rPr>
                <a:t>世界中から人材・情報・資金を誘引し、グ</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2" name="Rectangle 12"/>
            <p:cNvSpPr>
              <a:spLocks noChangeArrowheads="1"/>
            </p:cNvSpPr>
            <p:nvPr/>
          </p:nvSpPr>
          <p:spPr bwMode="auto">
            <a:xfrm>
              <a:off x="4091" y="2071"/>
              <a:ext cx="624"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100" b="0" i="0" u="none" strike="noStrike" cap="none" normalizeH="0" baseline="0" smtClean="0">
                  <a:ln>
                    <a:noFill/>
                  </a:ln>
                  <a:solidFill>
                    <a:srgbClr val="000000"/>
                  </a:solidFill>
                  <a:effectLst/>
                  <a:latin typeface="Meiryo UI" pitchFamily="50" charset="-128"/>
                  <a:ea typeface="Meiryo UI" pitchFamily="50" charset="-128"/>
                  <a:cs typeface="ＭＳ Ｐゴシック" pitchFamily="50" charset="-128"/>
                </a:rPr>
                <a:t>ローバルにイノベーション創出をめざす実践</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8" name="Rectangle 13"/>
            <p:cNvSpPr>
              <a:spLocks noChangeArrowheads="1"/>
            </p:cNvSpPr>
            <p:nvPr/>
          </p:nvSpPr>
          <p:spPr bwMode="auto">
            <a:xfrm>
              <a:off x="4091" y="2196"/>
              <a:ext cx="480"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100" b="0" i="0" u="none" strike="noStrike" cap="none" normalizeH="0" baseline="0" dirty="0" smtClean="0">
                  <a:ln>
                    <a:noFill/>
                  </a:ln>
                  <a:solidFill>
                    <a:srgbClr val="000000"/>
                  </a:solidFill>
                  <a:effectLst/>
                  <a:latin typeface="Meiryo UI" pitchFamily="50" charset="-128"/>
                  <a:ea typeface="Meiryo UI" pitchFamily="50" charset="-128"/>
                  <a:cs typeface="ＭＳ Ｐゴシック" pitchFamily="50" charset="-128"/>
                </a:rPr>
                <a:t>的取組みの一環として開催</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9" name="Rectangle 14"/>
            <p:cNvSpPr>
              <a:spLocks noChangeArrowheads="1"/>
            </p:cNvSpPr>
            <p:nvPr/>
          </p:nvSpPr>
          <p:spPr bwMode="auto">
            <a:xfrm>
              <a:off x="3743" y="2432"/>
              <a:ext cx="210"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200" b="0" i="0" u="none" strike="noStrike" cap="none" normalizeH="0" baseline="0" smtClean="0">
                  <a:ln>
                    <a:noFill/>
                  </a:ln>
                  <a:solidFill>
                    <a:srgbClr val="000000"/>
                  </a:solidFill>
                  <a:effectLst/>
                  <a:latin typeface="Meiryo UI" pitchFamily="50" charset="-128"/>
                  <a:ea typeface="Meiryo UI" pitchFamily="50" charset="-128"/>
                  <a:cs typeface="ＭＳ Ｐゴシック" pitchFamily="50" charset="-128"/>
                </a:rPr>
                <a:t>参加者</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0" name="Rectangle 15"/>
            <p:cNvSpPr>
              <a:spLocks noChangeArrowheads="1"/>
            </p:cNvSpPr>
            <p:nvPr/>
          </p:nvSpPr>
          <p:spPr bwMode="auto">
            <a:xfrm>
              <a:off x="4097" y="2327"/>
              <a:ext cx="29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ja-JP" sz="1200" dirty="0" smtClean="0">
                  <a:latin typeface="Meiryo UI" pitchFamily="50" charset="-128"/>
                  <a:ea typeface="Meiryo UI" pitchFamily="50" charset="-128"/>
                </a:rPr>
                <a:t>515</a:t>
              </a:r>
              <a:r>
                <a:rPr kumimoji="1" lang="ja-JP" altLang="ja-JP" sz="1200" b="0" i="0" u="none" strike="noStrike" cap="none" normalizeH="0" baseline="0" dirty="0" smtClean="0">
                  <a:ln>
                    <a:noFill/>
                  </a:ln>
                  <a:effectLst/>
                  <a:latin typeface="Meiryo UI" pitchFamily="50" charset="-128"/>
                  <a:ea typeface="Meiryo UI" pitchFamily="50" charset="-128"/>
                  <a:cs typeface="ＭＳ Ｐゴシック" pitchFamily="50" charset="-128"/>
                </a:rPr>
                <a:t>人</a:t>
              </a:r>
              <a:r>
                <a:rPr kumimoji="1" lang="ja-JP" altLang="ja-JP" sz="1200" b="0" i="0" u="none" strike="noStrike" cap="none" normalizeH="0" baseline="0" dirty="0" smtClean="0">
                  <a:ln>
                    <a:noFill/>
                  </a:ln>
                  <a:solidFill>
                    <a:srgbClr val="000000"/>
                  </a:solidFill>
                  <a:effectLst/>
                  <a:latin typeface="Meiryo UI" pitchFamily="50" charset="-128"/>
                  <a:ea typeface="Meiryo UI" pitchFamily="50" charset="-128"/>
                  <a:cs typeface="ＭＳ Ｐゴシック" pitchFamily="50" charset="-128"/>
                </a:rPr>
                <a:t>(</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2" name="Rectangle 16"/>
            <p:cNvSpPr>
              <a:spLocks noChangeArrowheads="1"/>
            </p:cNvSpPr>
            <p:nvPr/>
          </p:nvSpPr>
          <p:spPr bwMode="auto">
            <a:xfrm>
              <a:off x="4404" y="2340"/>
              <a:ext cx="94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100" b="0" i="0" u="none" strike="noStrike" cap="none" normalizeH="0" baseline="0" dirty="0" smtClean="0">
                  <a:ln>
                    <a:noFill/>
                  </a:ln>
                  <a:solidFill>
                    <a:srgbClr val="000000"/>
                  </a:solidFill>
                  <a:effectLst/>
                  <a:latin typeface="Meiryo UI" pitchFamily="50" charset="-128"/>
                  <a:ea typeface="Meiryo UI" pitchFamily="50" charset="-128"/>
                  <a:cs typeface="ＭＳ Ｐゴシック" pitchFamily="50" charset="-128"/>
                </a:rPr>
                <a:t>うち、</a:t>
              </a:r>
              <a:r>
                <a:rPr kumimoji="1" lang="ja-JP" altLang="ja-JP" sz="1100" b="0" i="0" u="none" strike="noStrike" cap="none" normalizeH="0" baseline="0" dirty="0" smtClean="0">
                  <a:ln>
                    <a:noFill/>
                  </a:ln>
                  <a:effectLst/>
                  <a:latin typeface="Meiryo UI" pitchFamily="50" charset="-128"/>
                  <a:ea typeface="Meiryo UI" pitchFamily="50" charset="-128"/>
                  <a:cs typeface="ＭＳ Ｐゴシック" pitchFamily="50" charset="-128"/>
                </a:rPr>
                <a:t>外国人</a:t>
              </a:r>
              <a:r>
                <a:rPr kumimoji="1" lang="en-US" altLang="ja-JP" sz="1100" b="0" i="0" u="none" strike="noStrike" cap="none" normalizeH="0" baseline="0" dirty="0" smtClean="0">
                  <a:ln>
                    <a:noFill/>
                  </a:ln>
                  <a:effectLst/>
                  <a:latin typeface="Meiryo UI" pitchFamily="50" charset="-128"/>
                  <a:ea typeface="Meiryo UI" pitchFamily="50" charset="-128"/>
                  <a:cs typeface="ＭＳ Ｐゴシック" pitchFamily="50" charset="-128"/>
                </a:rPr>
                <a:t>9</a:t>
              </a:r>
              <a:r>
                <a:rPr kumimoji="1" lang="ja-JP" altLang="ja-JP" sz="1100" b="0" i="0" u="none" strike="noStrike" cap="none" normalizeH="0" baseline="0" dirty="0" smtClean="0">
                  <a:ln>
                    <a:noFill/>
                  </a:ln>
                  <a:effectLst/>
                  <a:latin typeface="Meiryo UI" pitchFamily="50" charset="-128"/>
                  <a:ea typeface="Meiryo UI" pitchFamily="50" charset="-128"/>
                  <a:cs typeface="ＭＳ Ｐゴシック" pitchFamily="50" charset="-128"/>
                </a:rPr>
                <a:t>9人、</a:t>
              </a:r>
              <a:r>
                <a:rPr lang="en-US" altLang="ja-JP" sz="1100" dirty="0" smtClean="0">
                  <a:latin typeface="Meiryo UI" pitchFamily="50" charset="-128"/>
                  <a:ea typeface="Meiryo UI" pitchFamily="50" charset="-128"/>
                </a:rPr>
                <a:t>19</a:t>
              </a:r>
              <a:r>
                <a:rPr kumimoji="1" lang="ja-JP" altLang="ja-JP" sz="1100" b="0" i="0" u="none" strike="noStrike" cap="none" normalizeH="0" baseline="0" dirty="0" err="1" smtClean="0">
                  <a:ln>
                    <a:noFill/>
                  </a:ln>
                  <a:effectLst/>
                  <a:latin typeface="Meiryo UI" pitchFamily="50" charset="-128"/>
                  <a:ea typeface="Meiryo UI" pitchFamily="50" charset="-128"/>
                  <a:cs typeface="ＭＳ Ｐゴシック" pitchFamily="50" charset="-128"/>
                </a:rPr>
                <a:t>.</a:t>
              </a:r>
              <a:r>
                <a:rPr lang="en-US" altLang="ja-JP" sz="1100" dirty="0">
                  <a:latin typeface="Meiryo UI" pitchFamily="50" charset="-128"/>
                  <a:ea typeface="Meiryo UI" pitchFamily="50" charset="-128"/>
                </a:rPr>
                <a:t>2</a:t>
              </a:r>
              <a:r>
                <a:rPr kumimoji="1" lang="ja-JP" altLang="ja-JP" sz="1100" b="0" i="0" u="none" strike="noStrike" cap="none" normalizeH="0" baseline="0" dirty="0" smtClean="0">
                  <a:ln>
                    <a:noFill/>
                  </a:ln>
                  <a:effectLst/>
                  <a:latin typeface="Meiryo UI" pitchFamily="50" charset="-128"/>
                  <a:ea typeface="Meiryo UI" pitchFamily="50" charset="-128"/>
                  <a:cs typeface="ＭＳ Ｐゴシック" pitchFamily="50" charset="-128"/>
                </a:rPr>
                <a:t>%)</a:t>
              </a:r>
              <a:endParaRPr kumimoji="1" lang="ja-JP" altLang="ja-JP" sz="1800" b="0" i="0" u="none" strike="noStrike" cap="none" normalizeH="0" baseline="0" dirty="0" smtClean="0">
                <a:ln>
                  <a:noFill/>
                </a:ln>
                <a:effectLst/>
                <a:cs typeface="ＭＳ Ｐゴシック" pitchFamily="50" charset="-128"/>
              </a:endParaRPr>
            </a:p>
          </p:txBody>
        </p:sp>
        <p:sp>
          <p:nvSpPr>
            <p:cNvPr id="26" name="Rectangle 17"/>
            <p:cNvSpPr>
              <a:spLocks noChangeArrowheads="1"/>
            </p:cNvSpPr>
            <p:nvPr/>
          </p:nvSpPr>
          <p:spPr bwMode="auto">
            <a:xfrm>
              <a:off x="4097" y="2465"/>
              <a:ext cx="1310"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000" b="0" i="0" u="none" strike="noStrike" cap="none" normalizeH="0" baseline="0" dirty="0" smtClean="0">
                  <a:ln>
                    <a:noFill/>
                  </a:ln>
                  <a:solidFill>
                    <a:srgbClr val="000000"/>
                  </a:solidFill>
                  <a:effectLst/>
                  <a:latin typeface="Meiryo UI" pitchFamily="50" charset="-128"/>
                  <a:ea typeface="Meiryo UI" pitchFamily="50" charset="-128"/>
                  <a:cs typeface="ＭＳ Ｐゴシック" pitchFamily="50" charset="-128"/>
                </a:rPr>
                <a:t>※</a:t>
              </a:r>
              <a:r>
                <a:rPr kumimoji="1" lang="ja-JP" altLang="ja-JP" sz="1000" b="0" i="0" u="none" strike="noStrike" cap="none" normalizeH="0" baseline="0" dirty="0" smtClean="0">
                  <a:ln>
                    <a:noFill/>
                  </a:ln>
                  <a:effectLst/>
                  <a:latin typeface="Meiryo UI" pitchFamily="50" charset="-128"/>
                  <a:ea typeface="Meiryo UI" pitchFamily="50" charset="-128"/>
                  <a:cs typeface="ＭＳ Ｐゴシック" pitchFamily="50" charset="-128"/>
                </a:rPr>
                <a:t>起業家</a:t>
              </a:r>
              <a:r>
                <a:rPr kumimoji="1" lang="en-US" altLang="ja-JP" sz="1000" b="0" i="0" u="none" strike="noStrike" cap="none" normalizeH="0" baseline="0" dirty="0" smtClean="0">
                  <a:ln>
                    <a:noFill/>
                  </a:ln>
                  <a:effectLst/>
                  <a:latin typeface="Meiryo UI" pitchFamily="50" charset="-128"/>
                  <a:ea typeface="Meiryo UI" pitchFamily="50" charset="-128"/>
                  <a:cs typeface="ＭＳ Ｐゴシック" pitchFamily="50" charset="-128"/>
                </a:rPr>
                <a:t>71</a:t>
              </a:r>
              <a:r>
                <a:rPr kumimoji="1" lang="ja-JP" altLang="ja-JP" sz="1000" b="0" i="0" u="none" strike="noStrike" cap="none" normalizeH="0" baseline="0" dirty="0" smtClean="0">
                  <a:ln>
                    <a:noFill/>
                  </a:ln>
                  <a:effectLst/>
                  <a:latin typeface="Meiryo UI" pitchFamily="50" charset="-128"/>
                  <a:ea typeface="Meiryo UI" pitchFamily="50" charset="-128"/>
                  <a:cs typeface="ＭＳ Ｐゴシック" pitchFamily="50" charset="-128"/>
                </a:rPr>
                <a:t>人、投資家1</a:t>
              </a:r>
              <a:r>
                <a:rPr kumimoji="1" lang="en-US" altLang="ja-JP" sz="1000" b="0" i="0" u="none" strike="noStrike" cap="none" normalizeH="0" baseline="0" dirty="0" smtClean="0">
                  <a:ln>
                    <a:noFill/>
                  </a:ln>
                  <a:effectLst/>
                  <a:latin typeface="Meiryo UI" pitchFamily="50" charset="-128"/>
                  <a:ea typeface="Meiryo UI" pitchFamily="50" charset="-128"/>
                  <a:cs typeface="ＭＳ Ｐゴシック" pitchFamily="50" charset="-128"/>
                </a:rPr>
                <a:t>8</a:t>
              </a:r>
              <a:r>
                <a:rPr kumimoji="1" lang="ja-JP" altLang="ja-JP" sz="1000" b="0" i="0" u="none" strike="noStrike" cap="none" normalizeH="0" baseline="0" dirty="0" smtClean="0">
                  <a:ln>
                    <a:noFill/>
                  </a:ln>
                  <a:effectLst/>
                  <a:latin typeface="Meiryo UI" pitchFamily="50" charset="-128"/>
                  <a:ea typeface="Meiryo UI" pitchFamily="50" charset="-128"/>
                  <a:cs typeface="ＭＳ Ｐゴシック" pitchFamily="50" charset="-128"/>
                </a:rPr>
                <a:t>人、企業関係者</a:t>
              </a:r>
              <a:endParaRPr kumimoji="1" lang="ja-JP" altLang="ja-JP" sz="1800" b="0" i="0" u="none" strike="noStrike" cap="none" normalizeH="0" baseline="0" dirty="0" smtClean="0">
                <a:ln>
                  <a:noFill/>
                </a:ln>
                <a:effectLst/>
                <a:cs typeface="ＭＳ Ｐゴシック" pitchFamily="50" charset="-128"/>
              </a:endParaRPr>
            </a:p>
          </p:txBody>
        </p:sp>
        <p:sp>
          <p:nvSpPr>
            <p:cNvPr id="27" name="Rectangle 18"/>
            <p:cNvSpPr>
              <a:spLocks noChangeArrowheads="1"/>
            </p:cNvSpPr>
            <p:nvPr/>
          </p:nvSpPr>
          <p:spPr bwMode="auto">
            <a:xfrm>
              <a:off x="4097" y="2570"/>
              <a:ext cx="1336"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000" b="0" i="0" u="none" strike="noStrike" cap="none" normalizeH="0" baseline="0" dirty="0" smtClean="0">
                  <a:ln>
                    <a:noFill/>
                  </a:ln>
                  <a:effectLst/>
                  <a:latin typeface="Meiryo UI" pitchFamily="50" charset="-128"/>
                  <a:ea typeface="Meiryo UI" pitchFamily="50" charset="-128"/>
                  <a:cs typeface="ＭＳ Ｐゴシック" pitchFamily="50" charset="-128"/>
                </a:rPr>
                <a:t>1</a:t>
              </a:r>
              <a:r>
                <a:rPr kumimoji="1" lang="en-US" altLang="ja-JP" sz="1000" b="0" i="0" u="none" strike="noStrike" cap="none" normalizeH="0" baseline="0" dirty="0" smtClean="0">
                  <a:ln>
                    <a:noFill/>
                  </a:ln>
                  <a:effectLst/>
                  <a:latin typeface="Meiryo UI" pitchFamily="50" charset="-128"/>
                  <a:ea typeface="Meiryo UI" pitchFamily="50" charset="-128"/>
                  <a:cs typeface="ＭＳ Ｐゴシック" pitchFamily="50" charset="-128"/>
                </a:rPr>
                <a:t>37</a:t>
              </a:r>
              <a:r>
                <a:rPr kumimoji="1" lang="ja-JP" altLang="ja-JP" sz="1000" b="0" i="0" u="none" strike="noStrike" cap="none" normalizeH="0" baseline="0" dirty="0" smtClean="0">
                  <a:ln>
                    <a:noFill/>
                  </a:ln>
                  <a:effectLst/>
                  <a:latin typeface="Meiryo UI" pitchFamily="50" charset="-128"/>
                  <a:ea typeface="Meiryo UI" pitchFamily="50" charset="-128"/>
                  <a:cs typeface="ＭＳ Ｐゴシック" pitchFamily="50" charset="-128"/>
                </a:rPr>
                <a:t>人、学生</a:t>
              </a:r>
              <a:r>
                <a:rPr kumimoji="1" lang="en-US" altLang="ja-JP" sz="1000" b="0" i="0" u="none" strike="noStrike" cap="none" normalizeH="0" baseline="0" dirty="0" smtClean="0">
                  <a:ln>
                    <a:noFill/>
                  </a:ln>
                  <a:effectLst/>
                  <a:latin typeface="Meiryo UI" pitchFamily="50" charset="-128"/>
                  <a:ea typeface="Meiryo UI" pitchFamily="50" charset="-128"/>
                  <a:cs typeface="ＭＳ Ｐゴシック" pitchFamily="50" charset="-128"/>
                </a:rPr>
                <a:t>62</a:t>
              </a:r>
              <a:r>
                <a:rPr kumimoji="1" lang="ja-JP" altLang="ja-JP" sz="1000" b="0" i="0" u="none" strike="noStrike" cap="none" normalizeH="0" baseline="0" dirty="0" smtClean="0">
                  <a:ln>
                    <a:noFill/>
                  </a:ln>
                  <a:effectLst/>
                  <a:latin typeface="Meiryo UI" pitchFamily="50" charset="-128"/>
                  <a:ea typeface="Meiryo UI" pitchFamily="50" charset="-128"/>
                  <a:cs typeface="ＭＳ Ｐゴシック" pitchFamily="50" charset="-128"/>
                </a:rPr>
                <a:t>人、大学研究機関</a:t>
              </a:r>
              <a:r>
                <a:rPr kumimoji="1" lang="en-US" altLang="ja-JP" sz="1000" b="0" i="0" u="none" strike="noStrike" cap="none" normalizeH="0" baseline="0" dirty="0" smtClean="0">
                  <a:ln>
                    <a:noFill/>
                  </a:ln>
                  <a:effectLst/>
                  <a:latin typeface="Meiryo UI" pitchFamily="50" charset="-128"/>
                  <a:ea typeface="Meiryo UI" pitchFamily="50" charset="-128"/>
                  <a:cs typeface="ＭＳ Ｐゴシック" pitchFamily="50" charset="-128"/>
                </a:rPr>
                <a:t>7</a:t>
              </a:r>
              <a:r>
                <a:rPr kumimoji="1" lang="ja-JP" altLang="ja-JP" sz="1000" b="0" i="0" u="none" strike="noStrike" cap="none" normalizeH="0" baseline="0" dirty="0" smtClean="0">
                  <a:ln>
                    <a:noFill/>
                  </a:ln>
                  <a:effectLst/>
                  <a:latin typeface="Meiryo UI" pitchFamily="50" charset="-128"/>
                  <a:ea typeface="Meiryo UI" pitchFamily="50" charset="-128"/>
                  <a:cs typeface="ＭＳ Ｐゴシック" pitchFamily="50" charset="-128"/>
                </a:rPr>
                <a:t>人　他)</a:t>
              </a:r>
              <a:endParaRPr kumimoji="1" lang="ja-JP" altLang="ja-JP" sz="1800" b="0" i="0" u="none" strike="noStrike" cap="none" normalizeH="0" baseline="0" dirty="0" smtClean="0">
                <a:ln>
                  <a:noFill/>
                </a:ln>
                <a:effectLst/>
                <a:cs typeface="ＭＳ Ｐゴシック" pitchFamily="50" charset="-128"/>
              </a:endParaRPr>
            </a:p>
          </p:txBody>
        </p:sp>
        <p:sp>
          <p:nvSpPr>
            <p:cNvPr id="28" name="Rectangle 19"/>
            <p:cNvSpPr>
              <a:spLocks noChangeArrowheads="1"/>
            </p:cNvSpPr>
            <p:nvPr/>
          </p:nvSpPr>
          <p:spPr bwMode="auto">
            <a:xfrm>
              <a:off x="2789" y="1144"/>
              <a:ext cx="1374"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200" b="1" i="0" u="none" strike="noStrike" cap="none" normalizeH="0" baseline="0" dirty="0" smtClean="0">
                  <a:ln>
                    <a:noFill/>
                  </a:ln>
                  <a:solidFill>
                    <a:srgbClr val="000000"/>
                  </a:solidFill>
                  <a:effectLst/>
                  <a:latin typeface="Meiryo UI" pitchFamily="50" charset="-128"/>
                  <a:ea typeface="Meiryo UI" pitchFamily="50" charset="-128"/>
                  <a:cs typeface="ＭＳ Ｐゴシック" pitchFamily="50" charset="-128"/>
                </a:rPr>
                <a:t>「大阪イノベーションハブ」におけるグローバルイノベーション創出支援事業</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9" name="Rectangle 20"/>
            <p:cNvSpPr>
              <a:spLocks noChangeArrowheads="1"/>
            </p:cNvSpPr>
            <p:nvPr/>
          </p:nvSpPr>
          <p:spPr bwMode="auto">
            <a:xfrm>
              <a:off x="2789" y="1282"/>
              <a:ext cx="80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200" b="1" i="0" u="none" strike="noStrike" cap="none" normalizeH="0" baseline="0" dirty="0" smtClean="0">
                  <a:ln>
                    <a:noFill/>
                  </a:ln>
                  <a:solidFill>
                    <a:srgbClr val="000000"/>
                  </a:solidFill>
                  <a:effectLst/>
                  <a:latin typeface="Meiryo UI" pitchFamily="50" charset="-128"/>
                  <a:ea typeface="Meiryo UI" pitchFamily="50" charset="-128"/>
                  <a:cs typeface="ＭＳ Ｐゴシック" pitchFamily="50" charset="-128"/>
                </a:rPr>
                <a:t>［H25</a:t>
              </a:r>
              <a:r>
                <a:rPr kumimoji="1" lang="ja-JP" altLang="ja-JP" sz="1200" b="1" i="0" u="none" strike="noStrike" cap="none" normalizeH="0" baseline="0" dirty="0" smtClean="0">
                  <a:ln>
                    <a:noFill/>
                  </a:ln>
                  <a:effectLst/>
                  <a:latin typeface="Meiryo UI" pitchFamily="50" charset="-128"/>
                  <a:ea typeface="Meiryo UI" pitchFamily="50" charset="-128"/>
                  <a:cs typeface="ＭＳ Ｐゴシック" pitchFamily="50" charset="-128"/>
                </a:rPr>
                <a:t>～</a:t>
              </a:r>
              <a:r>
                <a:rPr kumimoji="1" lang="ja-JP" altLang="en-US" sz="1200" b="1" i="0" u="none" strike="noStrike" cap="none" normalizeH="0" baseline="0" dirty="0" smtClean="0">
                  <a:ln>
                    <a:noFill/>
                  </a:ln>
                  <a:effectLst/>
                  <a:latin typeface="Meiryo UI" pitchFamily="50" charset="-128"/>
                  <a:ea typeface="Meiryo UI" pitchFamily="50" charset="-128"/>
                  <a:cs typeface="ＭＳ Ｐゴシック" pitchFamily="50" charset="-128"/>
                </a:rPr>
                <a:t>の２年間</a:t>
              </a:r>
              <a:r>
                <a:rPr kumimoji="1" lang="ja-JP" altLang="ja-JP" sz="1200" b="1" i="0" u="none" strike="noStrike" cap="none" normalizeH="0" baseline="0" dirty="0" smtClean="0">
                  <a:ln>
                    <a:noFill/>
                  </a:ln>
                  <a:solidFill>
                    <a:srgbClr val="000000"/>
                  </a:solidFill>
                  <a:effectLst/>
                  <a:latin typeface="Meiryo UI" pitchFamily="50" charset="-128"/>
                  <a:ea typeface="Meiryo UI" pitchFamily="50" charset="-128"/>
                  <a:cs typeface="ＭＳ Ｐゴシック" pitchFamily="50" charset="-128"/>
                </a:rPr>
                <a:t>］</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0" name="Rectangle 21"/>
            <p:cNvSpPr>
              <a:spLocks noChangeArrowheads="1"/>
            </p:cNvSpPr>
            <p:nvPr/>
          </p:nvSpPr>
          <p:spPr bwMode="auto">
            <a:xfrm>
              <a:off x="2835" y="1447"/>
              <a:ext cx="38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200" b="0" i="0" u="none" strike="noStrike" cap="none" normalizeH="0" baseline="0" dirty="0" smtClean="0">
                  <a:ln>
                    <a:noFill/>
                  </a:ln>
                  <a:solidFill>
                    <a:srgbClr val="000000"/>
                  </a:solidFill>
                  <a:effectLst/>
                  <a:latin typeface="Meiryo UI" pitchFamily="50" charset="-128"/>
                  <a:ea typeface="Meiryo UI" pitchFamily="50" charset="-128"/>
                  <a:cs typeface="ＭＳ Ｐゴシック" pitchFamily="50" charset="-128"/>
                </a:rPr>
                <a:t>来場</a:t>
              </a:r>
              <a:r>
                <a:rPr kumimoji="1" lang="ja-JP" altLang="en-US" sz="1200" b="0" i="0" u="none" strike="noStrike" cap="none" normalizeH="0" baseline="0" dirty="0" smtClean="0">
                  <a:ln>
                    <a:noFill/>
                  </a:ln>
                  <a:solidFill>
                    <a:srgbClr val="000000"/>
                  </a:solidFill>
                  <a:effectLst/>
                  <a:latin typeface="Meiryo UI" pitchFamily="50" charset="-128"/>
                  <a:ea typeface="Meiryo UI" pitchFamily="50" charset="-128"/>
                  <a:cs typeface="ＭＳ Ｐゴシック" pitchFamily="50" charset="-128"/>
                </a:rPr>
                <a:t>者数</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1" name="Rectangle 22"/>
            <p:cNvSpPr>
              <a:spLocks noChangeArrowheads="1"/>
            </p:cNvSpPr>
            <p:nvPr/>
          </p:nvSpPr>
          <p:spPr bwMode="auto">
            <a:xfrm>
              <a:off x="2789" y="1611"/>
              <a:ext cx="702"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200" b="0" i="0" u="none" strike="noStrike" cap="none" normalizeH="0" baseline="0" dirty="0" smtClean="0">
                  <a:ln>
                    <a:noFill/>
                  </a:ln>
                  <a:solidFill>
                    <a:srgbClr val="000000"/>
                  </a:solidFill>
                  <a:effectLst/>
                  <a:latin typeface="Meiryo UI" pitchFamily="50" charset="-128"/>
                  <a:ea typeface="Meiryo UI" pitchFamily="50" charset="-128"/>
                  <a:cs typeface="ＭＳ Ｐゴシック" pitchFamily="50" charset="-128"/>
                </a:rPr>
                <a:t>事業化プロジェクト創出支援件数</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2" name="Rectangle 23"/>
            <p:cNvSpPr>
              <a:spLocks noChangeArrowheads="1"/>
            </p:cNvSpPr>
            <p:nvPr/>
          </p:nvSpPr>
          <p:spPr bwMode="auto">
            <a:xfrm>
              <a:off x="2789" y="2084"/>
              <a:ext cx="546"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200" b="0" i="0" u="none" strike="noStrike" cap="none" normalizeH="0" baseline="0" dirty="0" smtClean="0">
                  <a:ln>
                    <a:noFill/>
                  </a:ln>
                  <a:solidFill>
                    <a:srgbClr val="000000"/>
                  </a:solidFill>
                  <a:effectLst/>
                  <a:latin typeface="Meiryo UI" pitchFamily="50" charset="-128"/>
                  <a:ea typeface="Meiryo UI" pitchFamily="50" charset="-128"/>
                  <a:cs typeface="ＭＳ Ｐゴシック" pitchFamily="50" charset="-128"/>
                </a:rPr>
                <a:t>国際イノベーション会議</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3" name="Rectangle 24"/>
            <p:cNvSpPr>
              <a:spLocks noChangeArrowheads="1"/>
            </p:cNvSpPr>
            <p:nvPr/>
          </p:nvSpPr>
          <p:spPr bwMode="auto">
            <a:xfrm>
              <a:off x="2789" y="2222"/>
              <a:ext cx="7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200" b="0" i="0" u="none" strike="noStrike" cap="none" normalizeH="0" baseline="0" dirty="0" smtClean="0">
                  <a:ln>
                    <a:noFill/>
                  </a:ln>
                  <a:solidFill>
                    <a:srgbClr val="000000"/>
                  </a:solidFill>
                  <a:effectLst/>
                  <a:latin typeface="Meiryo UI" pitchFamily="50" charset="-128"/>
                  <a:ea typeface="Meiryo UI" pitchFamily="50" charset="-128"/>
                  <a:cs typeface="ＭＳ Ｐゴシック" pitchFamily="50" charset="-128"/>
                </a:rPr>
                <a:t>Hack </a:t>
              </a:r>
              <a:r>
                <a:rPr kumimoji="1" lang="ja-JP" altLang="ja-JP" sz="1200" b="0" i="0" u="none" strike="noStrike" cap="none" normalizeH="0" baseline="0" dirty="0" smtClean="0">
                  <a:ln>
                    <a:noFill/>
                  </a:ln>
                  <a:effectLst/>
                  <a:latin typeface="Meiryo UI" pitchFamily="50" charset="-128"/>
                  <a:ea typeface="Meiryo UI" pitchFamily="50" charset="-128"/>
                  <a:cs typeface="ＭＳ Ｐゴシック" pitchFamily="50" charset="-128"/>
                </a:rPr>
                <a:t>Osaka 201</a:t>
              </a:r>
              <a:r>
                <a:rPr kumimoji="1" lang="en-US" altLang="ja-JP" sz="1200" b="0" i="0" u="none" strike="noStrike" cap="none" normalizeH="0" baseline="0" dirty="0" smtClean="0">
                  <a:ln>
                    <a:noFill/>
                  </a:ln>
                  <a:effectLst/>
                  <a:latin typeface="Meiryo UI" pitchFamily="50" charset="-128"/>
                  <a:ea typeface="Meiryo UI" pitchFamily="50" charset="-128"/>
                  <a:cs typeface="ＭＳ Ｐゴシック" pitchFamily="50" charset="-128"/>
                </a:rPr>
                <a:t>5</a:t>
              </a:r>
              <a:endParaRPr kumimoji="1" lang="ja-JP" altLang="ja-JP" sz="1800" b="0" i="0" u="none" strike="noStrike" cap="none" normalizeH="0" baseline="0" dirty="0" smtClean="0">
                <a:ln>
                  <a:noFill/>
                </a:ln>
                <a:effectLst/>
                <a:cs typeface="ＭＳ Ｐゴシック" pitchFamily="50" charset="-128"/>
              </a:endParaRPr>
            </a:p>
          </p:txBody>
        </p:sp>
        <p:sp>
          <p:nvSpPr>
            <p:cNvPr id="34" name="Line 25"/>
            <p:cNvSpPr>
              <a:spLocks noChangeShapeType="1"/>
            </p:cNvSpPr>
            <p:nvPr/>
          </p:nvSpPr>
          <p:spPr bwMode="auto">
            <a:xfrm flipV="1">
              <a:off x="2765" y="1118"/>
              <a:ext cx="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Rectangle 26"/>
            <p:cNvSpPr>
              <a:spLocks noChangeArrowheads="1"/>
            </p:cNvSpPr>
            <p:nvPr/>
          </p:nvSpPr>
          <p:spPr bwMode="auto">
            <a:xfrm>
              <a:off x="2765" y="1111"/>
              <a:ext cx="6" cy="7"/>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Rectangle 27"/>
            <p:cNvSpPr>
              <a:spLocks noChangeArrowheads="1"/>
            </p:cNvSpPr>
            <p:nvPr/>
          </p:nvSpPr>
          <p:spPr bwMode="auto">
            <a:xfrm>
              <a:off x="2771" y="1111"/>
              <a:ext cx="2694"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Line 28"/>
            <p:cNvSpPr>
              <a:spLocks noChangeShapeType="1"/>
            </p:cNvSpPr>
            <p:nvPr/>
          </p:nvSpPr>
          <p:spPr bwMode="auto">
            <a:xfrm flipV="1">
              <a:off x="5459" y="1118"/>
              <a:ext cx="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Rectangle 29"/>
            <p:cNvSpPr>
              <a:spLocks noChangeArrowheads="1"/>
            </p:cNvSpPr>
            <p:nvPr/>
          </p:nvSpPr>
          <p:spPr bwMode="auto">
            <a:xfrm>
              <a:off x="5459" y="1111"/>
              <a:ext cx="6" cy="7"/>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Line 30"/>
            <p:cNvSpPr>
              <a:spLocks noChangeShapeType="1"/>
            </p:cNvSpPr>
            <p:nvPr/>
          </p:nvSpPr>
          <p:spPr bwMode="auto">
            <a:xfrm flipV="1">
              <a:off x="4073" y="1118"/>
              <a:ext cx="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Rectangle 31"/>
            <p:cNvSpPr>
              <a:spLocks noChangeArrowheads="1"/>
            </p:cNvSpPr>
            <p:nvPr/>
          </p:nvSpPr>
          <p:spPr bwMode="auto">
            <a:xfrm>
              <a:off x="4073" y="1111"/>
              <a:ext cx="6" cy="7"/>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Rectangle 32"/>
            <p:cNvSpPr>
              <a:spLocks noChangeArrowheads="1"/>
            </p:cNvSpPr>
            <p:nvPr/>
          </p:nvSpPr>
          <p:spPr bwMode="auto">
            <a:xfrm>
              <a:off x="2771" y="1433"/>
              <a:ext cx="2694"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Rectangle 33"/>
            <p:cNvSpPr>
              <a:spLocks noChangeArrowheads="1"/>
            </p:cNvSpPr>
            <p:nvPr/>
          </p:nvSpPr>
          <p:spPr bwMode="auto">
            <a:xfrm>
              <a:off x="2771" y="1598"/>
              <a:ext cx="2694"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Line 34"/>
            <p:cNvSpPr>
              <a:spLocks noChangeShapeType="1"/>
            </p:cNvSpPr>
            <p:nvPr/>
          </p:nvSpPr>
          <p:spPr bwMode="auto">
            <a:xfrm flipV="1">
              <a:off x="3677" y="1118"/>
              <a:ext cx="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Rectangle 35"/>
            <p:cNvSpPr>
              <a:spLocks noChangeArrowheads="1"/>
            </p:cNvSpPr>
            <p:nvPr/>
          </p:nvSpPr>
          <p:spPr bwMode="auto">
            <a:xfrm>
              <a:off x="3677" y="1111"/>
              <a:ext cx="6" cy="7"/>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Rectangle 36"/>
            <p:cNvSpPr>
              <a:spLocks noChangeArrowheads="1"/>
            </p:cNvSpPr>
            <p:nvPr/>
          </p:nvSpPr>
          <p:spPr bwMode="auto">
            <a:xfrm>
              <a:off x="2771" y="1762"/>
              <a:ext cx="2694"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Rectangle 37"/>
            <p:cNvSpPr>
              <a:spLocks noChangeArrowheads="1"/>
            </p:cNvSpPr>
            <p:nvPr/>
          </p:nvSpPr>
          <p:spPr bwMode="auto">
            <a:xfrm>
              <a:off x="3683" y="1933"/>
              <a:ext cx="1782"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Rectangle 38"/>
            <p:cNvSpPr>
              <a:spLocks noChangeArrowheads="1"/>
            </p:cNvSpPr>
            <p:nvPr/>
          </p:nvSpPr>
          <p:spPr bwMode="auto">
            <a:xfrm>
              <a:off x="3683" y="2314"/>
              <a:ext cx="1782"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Rectangle 39"/>
            <p:cNvSpPr>
              <a:spLocks noChangeArrowheads="1"/>
            </p:cNvSpPr>
            <p:nvPr/>
          </p:nvSpPr>
          <p:spPr bwMode="auto">
            <a:xfrm>
              <a:off x="2759" y="1111"/>
              <a:ext cx="12" cy="157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Rectangle 40"/>
            <p:cNvSpPr>
              <a:spLocks noChangeArrowheads="1"/>
            </p:cNvSpPr>
            <p:nvPr/>
          </p:nvSpPr>
          <p:spPr bwMode="auto">
            <a:xfrm>
              <a:off x="3671" y="1775"/>
              <a:ext cx="12" cy="90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Rectangle 41"/>
            <p:cNvSpPr>
              <a:spLocks noChangeArrowheads="1"/>
            </p:cNvSpPr>
            <p:nvPr/>
          </p:nvSpPr>
          <p:spPr bwMode="auto">
            <a:xfrm>
              <a:off x="4067" y="1447"/>
              <a:ext cx="12" cy="123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Rectangle 42"/>
            <p:cNvSpPr>
              <a:spLocks noChangeArrowheads="1"/>
            </p:cNvSpPr>
            <p:nvPr/>
          </p:nvSpPr>
          <p:spPr bwMode="auto">
            <a:xfrm>
              <a:off x="2771" y="2669"/>
              <a:ext cx="2694"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Rectangle 43"/>
            <p:cNvSpPr>
              <a:spLocks noChangeArrowheads="1"/>
            </p:cNvSpPr>
            <p:nvPr/>
          </p:nvSpPr>
          <p:spPr bwMode="auto">
            <a:xfrm>
              <a:off x="5453" y="1125"/>
              <a:ext cx="12" cy="155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Line 44"/>
            <p:cNvSpPr>
              <a:spLocks noChangeShapeType="1"/>
            </p:cNvSpPr>
            <p:nvPr/>
          </p:nvSpPr>
          <p:spPr bwMode="auto">
            <a:xfrm>
              <a:off x="2765" y="2682"/>
              <a:ext cx="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Rectangle 45"/>
            <p:cNvSpPr>
              <a:spLocks noChangeArrowheads="1"/>
            </p:cNvSpPr>
            <p:nvPr/>
          </p:nvSpPr>
          <p:spPr bwMode="auto">
            <a:xfrm>
              <a:off x="2765" y="2682"/>
              <a:ext cx="6" cy="7"/>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Line 46"/>
            <p:cNvSpPr>
              <a:spLocks noChangeShapeType="1"/>
            </p:cNvSpPr>
            <p:nvPr/>
          </p:nvSpPr>
          <p:spPr bwMode="auto">
            <a:xfrm>
              <a:off x="3677" y="2682"/>
              <a:ext cx="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Rectangle 47"/>
            <p:cNvSpPr>
              <a:spLocks noChangeArrowheads="1"/>
            </p:cNvSpPr>
            <p:nvPr/>
          </p:nvSpPr>
          <p:spPr bwMode="auto">
            <a:xfrm>
              <a:off x="3677" y="2682"/>
              <a:ext cx="6" cy="7"/>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Line 48"/>
            <p:cNvSpPr>
              <a:spLocks noChangeShapeType="1"/>
            </p:cNvSpPr>
            <p:nvPr/>
          </p:nvSpPr>
          <p:spPr bwMode="auto">
            <a:xfrm>
              <a:off x="4073" y="2682"/>
              <a:ext cx="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Rectangle 49"/>
            <p:cNvSpPr>
              <a:spLocks noChangeArrowheads="1"/>
            </p:cNvSpPr>
            <p:nvPr/>
          </p:nvSpPr>
          <p:spPr bwMode="auto">
            <a:xfrm>
              <a:off x="4073" y="2682"/>
              <a:ext cx="6" cy="7"/>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Line 50"/>
            <p:cNvSpPr>
              <a:spLocks noChangeShapeType="1"/>
            </p:cNvSpPr>
            <p:nvPr/>
          </p:nvSpPr>
          <p:spPr bwMode="auto">
            <a:xfrm>
              <a:off x="5459" y="2682"/>
              <a:ext cx="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Rectangle 51"/>
            <p:cNvSpPr>
              <a:spLocks noChangeArrowheads="1"/>
            </p:cNvSpPr>
            <p:nvPr/>
          </p:nvSpPr>
          <p:spPr bwMode="auto">
            <a:xfrm>
              <a:off x="5459" y="2682"/>
              <a:ext cx="6" cy="7"/>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Line 52"/>
            <p:cNvSpPr>
              <a:spLocks noChangeShapeType="1"/>
            </p:cNvSpPr>
            <p:nvPr/>
          </p:nvSpPr>
          <p:spPr bwMode="auto">
            <a:xfrm>
              <a:off x="5465" y="1118"/>
              <a:ext cx="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24" name="Rectangle 53"/>
            <p:cNvSpPr>
              <a:spLocks noChangeArrowheads="1"/>
            </p:cNvSpPr>
            <p:nvPr/>
          </p:nvSpPr>
          <p:spPr bwMode="auto">
            <a:xfrm>
              <a:off x="5465" y="1118"/>
              <a:ext cx="6" cy="7"/>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5" name="Line 54"/>
            <p:cNvSpPr>
              <a:spLocks noChangeShapeType="1"/>
            </p:cNvSpPr>
            <p:nvPr/>
          </p:nvSpPr>
          <p:spPr bwMode="auto">
            <a:xfrm>
              <a:off x="5465" y="1440"/>
              <a:ext cx="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27" name="Rectangle 55"/>
            <p:cNvSpPr>
              <a:spLocks noChangeArrowheads="1"/>
            </p:cNvSpPr>
            <p:nvPr/>
          </p:nvSpPr>
          <p:spPr bwMode="auto">
            <a:xfrm>
              <a:off x="5465" y="1440"/>
              <a:ext cx="6" cy="7"/>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8" name="Line 56"/>
            <p:cNvSpPr>
              <a:spLocks noChangeShapeType="1"/>
            </p:cNvSpPr>
            <p:nvPr/>
          </p:nvSpPr>
          <p:spPr bwMode="auto">
            <a:xfrm>
              <a:off x="5465" y="1604"/>
              <a:ext cx="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29" name="Rectangle 57"/>
            <p:cNvSpPr>
              <a:spLocks noChangeArrowheads="1"/>
            </p:cNvSpPr>
            <p:nvPr/>
          </p:nvSpPr>
          <p:spPr bwMode="auto">
            <a:xfrm>
              <a:off x="5465" y="1604"/>
              <a:ext cx="6" cy="7"/>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0" name="Line 58"/>
            <p:cNvSpPr>
              <a:spLocks noChangeShapeType="1"/>
            </p:cNvSpPr>
            <p:nvPr/>
          </p:nvSpPr>
          <p:spPr bwMode="auto">
            <a:xfrm>
              <a:off x="5465" y="1769"/>
              <a:ext cx="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31" name="Rectangle 59"/>
            <p:cNvSpPr>
              <a:spLocks noChangeArrowheads="1"/>
            </p:cNvSpPr>
            <p:nvPr/>
          </p:nvSpPr>
          <p:spPr bwMode="auto">
            <a:xfrm>
              <a:off x="5465" y="1769"/>
              <a:ext cx="6" cy="6"/>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2" name="Line 60"/>
            <p:cNvSpPr>
              <a:spLocks noChangeShapeType="1"/>
            </p:cNvSpPr>
            <p:nvPr/>
          </p:nvSpPr>
          <p:spPr bwMode="auto">
            <a:xfrm>
              <a:off x="5465" y="1939"/>
              <a:ext cx="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33" name="Rectangle 61"/>
            <p:cNvSpPr>
              <a:spLocks noChangeArrowheads="1"/>
            </p:cNvSpPr>
            <p:nvPr/>
          </p:nvSpPr>
          <p:spPr bwMode="auto">
            <a:xfrm>
              <a:off x="5465" y="1939"/>
              <a:ext cx="6" cy="7"/>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4" name="Line 62"/>
            <p:cNvSpPr>
              <a:spLocks noChangeShapeType="1"/>
            </p:cNvSpPr>
            <p:nvPr/>
          </p:nvSpPr>
          <p:spPr bwMode="auto">
            <a:xfrm>
              <a:off x="5465" y="2321"/>
              <a:ext cx="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35" name="Rectangle 63"/>
            <p:cNvSpPr>
              <a:spLocks noChangeArrowheads="1"/>
            </p:cNvSpPr>
            <p:nvPr/>
          </p:nvSpPr>
          <p:spPr bwMode="auto">
            <a:xfrm>
              <a:off x="5465" y="2321"/>
              <a:ext cx="6" cy="6"/>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6" name="Line 64"/>
            <p:cNvSpPr>
              <a:spLocks noChangeShapeType="1"/>
            </p:cNvSpPr>
            <p:nvPr/>
          </p:nvSpPr>
          <p:spPr bwMode="auto">
            <a:xfrm>
              <a:off x="5465" y="2675"/>
              <a:ext cx="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37" name="Rectangle 65"/>
            <p:cNvSpPr>
              <a:spLocks noChangeArrowheads="1"/>
            </p:cNvSpPr>
            <p:nvPr/>
          </p:nvSpPr>
          <p:spPr bwMode="auto">
            <a:xfrm>
              <a:off x="5465" y="2675"/>
              <a:ext cx="6" cy="7"/>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1091" name="Picture 6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7655" y="4293096"/>
            <a:ext cx="2532137" cy="1623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1" name="テキスト ボックス 3"/>
          <p:cNvSpPr txBox="1">
            <a:spLocks noChangeArrowheads="1"/>
          </p:cNvSpPr>
          <p:nvPr/>
        </p:nvSpPr>
        <p:spPr bwMode="auto">
          <a:xfrm>
            <a:off x="35496" y="6080090"/>
            <a:ext cx="3024336" cy="707886"/>
          </a:xfrm>
          <a:prstGeom prst="rect">
            <a:avLst/>
          </a:prstGeom>
          <a:noFill/>
          <a:ln w="9525">
            <a:noFill/>
            <a:miter lim="800000"/>
            <a:headEnd/>
            <a:tailEnd/>
          </a:ln>
        </p:spPr>
        <p:txBody>
          <a:bodyPr wrap="square">
            <a:spAutoFit/>
          </a:bodyPr>
          <a:lstStyle/>
          <a:p>
            <a:r>
              <a:rPr lang="en-US" altLang="ja-JP" sz="1000" dirty="0" smtClean="0"/>
              <a:t>【</a:t>
            </a:r>
            <a:r>
              <a:rPr lang="ja-JP" altLang="en-US" sz="1000" dirty="0" smtClean="0"/>
              <a:t>当該事業がきっかけで起業に至った事例</a:t>
            </a:r>
            <a:r>
              <a:rPr lang="en-US" altLang="ja-JP" sz="1000" dirty="0" smtClean="0"/>
              <a:t>】</a:t>
            </a:r>
          </a:p>
          <a:p>
            <a:r>
              <a:rPr lang="ja-JP" altLang="en-US" sz="1000" dirty="0" smtClean="0"/>
              <a:t>リストバンド型の「ウェアラブルトイ」を製造・販売。欧米の大規模見本市に出展、米国のクラウドファンディングからの資金調達にも成功するなど国内外で躍進。</a:t>
            </a:r>
            <a:endParaRPr lang="ja-JP" altLang="en-US" sz="1000" dirty="0"/>
          </a:p>
        </p:txBody>
      </p:sp>
      <p:sp>
        <p:nvSpPr>
          <p:cNvPr id="77" name="正方形/長方形 14"/>
          <p:cNvSpPr>
            <a:spLocks noChangeArrowheads="1"/>
          </p:cNvSpPr>
          <p:nvPr/>
        </p:nvSpPr>
        <p:spPr bwMode="auto">
          <a:xfrm>
            <a:off x="179512" y="3399831"/>
            <a:ext cx="3564110" cy="307777"/>
          </a:xfrm>
          <a:prstGeom prst="rect">
            <a:avLst/>
          </a:prstGeom>
          <a:noFill/>
          <a:ln w="9525">
            <a:noFill/>
            <a:miter lim="800000"/>
            <a:headEnd/>
            <a:tailEnd/>
          </a:ln>
        </p:spPr>
        <p:txBody>
          <a:bodyPr wrap="square">
            <a:spAutoFit/>
          </a:bodyPr>
          <a:lstStyle/>
          <a:p>
            <a:pPr marL="177800" indent="-177800"/>
            <a:r>
              <a:rPr lang="ja-JP" altLang="ja-JP" sz="1400" dirty="0" smtClean="0">
                <a:latin typeface="HGPｺﾞｼｯｸE" pitchFamily="50" charset="-128"/>
                <a:ea typeface="HGPｺﾞｼｯｸE" pitchFamily="50" charset="-128"/>
              </a:rPr>
              <a:t>■</a:t>
            </a:r>
            <a:r>
              <a:rPr lang="ja-JP" altLang="en-US" sz="1400" dirty="0" smtClean="0">
                <a:latin typeface="HGPｺﾞｼｯｸE" pitchFamily="50" charset="-128"/>
                <a:ea typeface="HGPｺﾞｼｯｸE" pitchFamily="50" charset="-128"/>
              </a:rPr>
              <a:t>グローバルイノベーション</a:t>
            </a:r>
            <a:r>
              <a:rPr lang="ja-JP" altLang="en-US" sz="1400" dirty="0">
                <a:latin typeface="HGPｺﾞｼｯｸE" pitchFamily="50" charset="-128"/>
                <a:ea typeface="HGPｺﾞｼｯｸE" pitchFamily="50" charset="-128"/>
              </a:rPr>
              <a:t>ファンド</a:t>
            </a:r>
            <a:r>
              <a:rPr lang="ja-JP" altLang="en-US" sz="1400" dirty="0" smtClean="0">
                <a:latin typeface="HGPｺﾞｼｯｸE" pitchFamily="50" charset="-128"/>
                <a:ea typeface="HGPｺﾞｼｯｸE" pitchFamily="50" charset="-128"/>
              </a:rPr>
              <a:t>の概要</a:t>
            </a:r>
            <a:endParaRPr lang="ja-JP" altLang="en-US" sz="1400" dirty="0">
              <a:latin typeface="HGPｺﾞｼｯｸE" pitchFamily="50" charset="-128"/>
              <a:ea typeface="HGPｺﾞｼｯｸE" pitchFamily="50" charset="-128"/>
            </a:endParaRPr>
          </a:p>
        </p:txBody>
      </p:sp>
      <p:sp>
        <p:nvSpPr>
          <p:cNvPr id="78" name="テキスト ボックス 77"/>
          <p:cNvSpPr txBox="1"/>
          <p:nvPr/>
        </p:nvSpPr>
        <p:spPr>
          <a:xfrm>
            <a:off x="366207" y="3646765"/>
            <a:ext cx="3377416" cy="646331"/>
          </a:xfrm>
          <a:prstGeom prst="rect">
            <a:avLst/>
          </a:prstGeom>
          <a:noFill/>
        </p:spPr>
        <p:txBody>
          <a:bodyPr wrap="square" rtlCol="0">
            <a:spAutoFit/>
          </a:bodyPr>
          <a:lstStyle/>
          <a:p>
            <a:r>
              <a:rPr lang="en-US" altLang="ja-JP" sz="1200" dirty="0" smtClean="0">
                <a:latin typeface="+mn-ea"/>
              </a:rPr>
              <a:t>【</a:t>
            </a:r>
            <a:r>
              <a:rPr lang="ja-JP" altLang="en-US" sz="1200" dirty="0">
                <a:latin typeface="+mn-ea"/>
              </a:rPr>
              <a:t>名称</a:t>
            </a:r>
            <a:r>
              <a:rPr lang="en-US" altLang="ja-JP" sz="1200" dirty="0" smtClean="0">
                <a:latin typeface="+mn-ea"/>
              </a:rPr>
              <a:t>】</a:t>
            </a:r>
            <a:r>
              <a:rPr lang="ja-JP" altLang="en-US" sz="1200" dirty="0">
                <a:latin typeface="+mn-ea"/>
              </a:rPr>
              <a:t>　 </a:t>
            </a:r>
            <a:r>
              <a:rPr lang="ja-JP" altLang="en-US" sz="1200" dirty="0" smtClean="0">
                <a:latin typeface="+mn-ea"/>
              </a:rPr>
              <a:t>ハック大阪投資事業有限責任組合</a:t>
            </a:r>
            <a:endParaRPr lang="en-US" altLang="ja-JP" sz="1200" dirty="0" smtClean="0">
              <a:latin typeface="+mn-ea"/>
            </a:endParaRPr>
          </a:p>
          <a:p>
            <a:r>
              <a:rPr lang="en-US" altLang="ja-JP" sz="1200" dirty="0" smtClean="0">
                <a:latin typeface="+mn-ea"/>
              </a:rPr>
              <a:t>【</a:t>
            </a:r>
            <a:r>
              <a:rPr lang="ja-JP" altLang="en-US" sz="1200" dirty="0">
                <a:latin typeface="+mn-ea"/>
              </a:rPr>
              <a:t>組成</a:t>
            </a:r>
            <a:r>
              <a:rPr lang="en-US" altLang="ja-JP" sz="1200" dirty="0" smtClean="0">
                <a:latin typeface="+mn-ea"/>
              </a:rPr>
              <a:t>】</a:t>
            </a:r>
            <a:r>
              <a:rPr lang="ja-JP" altLang="en-US" sz="1200" dirty="0" smtClean="0">
                <a:latin typeface="+mn-ea"/>
              </a:rPr>
              <a:t>　平成</a:t>
            </a:r>
            <a:r>
              <a:rPr lang="ja-JP" altLang="en-US" sz="1200" dirty="0">
                <a:latin typeface="+mn-ea"/>
              </a:rPr>
              <a:t>２７</a:t>
            </a:r>
            <a:r>
              <a:rPr lang="ja-JP" altLang="en-US" sz="1200" dirty="0" smtClean="0">
                <a:latin typeface="+mn-ea"/>
              </a:rPr>
              <a:t>年</a:t>
            </a:r>
            <a:r>
              <a:rPr lang="ja-JP" altLang="en-US" sz="1200" dirty="0">
                <a:latin typeface="+mn-ea"/>
              </a:rPr>
              <a:t>３</a:t>
            </a:r>
            <a:r>
              <a:rPr lang="ja-JP" altLang="en-US" sz="1200" dirty="0" smtClean="0">
                <a:latin typeface="+mn-ea"/>
              </a:rPr>
              <a:t>月</a:t>
            </a:r>
            <a:endParaRPr lang="en-US" altLang="ja-JP" sz="1200" dirty="0" smtClean="0">
              <a:latin typeface="+mn-ea"/>
            </a:endParaRPr>
          </a:p>
          <a:p>
            <a:r>
              <a:rPr lang="en-US" altLang="ja-JP" sz="1200" dirty="0" smtClean="0">
                <a:latin typeface="+mn-ea"/>
              </a:rPr>
              <a:t>【</a:t>
            </a:r>
            <a:r>
              <a:rPr lang="ja-JP" altLang="en-US" sz="1200" dirty="0" smtClean="0">
                <a:latin typeface="+mn-ea"/>
              </a:rPr>
              <a:t>総額</a:t>
            </a:r>
            <a:r>
              <a:rPr lang="en-US" altLang="ja-JP" sz="1200" dirty="0" smtClean="0">
                <a:latin typeface="+mn-ea"/>
              </a:rPr>
              <a:t>】</a:t>
            </a:r>
            <a:r>
              <a:rPr lang="ja-JP" altLang="en-US" sz="1200" dirty="0" smtClean="0">
                <a:latin typeface="+mn-ea"/>
              </a:rPr>
              <a:t>　</a:t>
            </a:r>
            <a:r>
              <a:rPr lang="ja-JP" altLang="en-US" sz="1200" dirty="0">
                <a:latin typeface="+mn-ea"/>
              </a:rPr>
              <a:t>４８</a:t>
            </a:r>
            <a:r>
              <a:rPr lang="ja-JP" altLang="en-US" sz="1200" dirty="0" smtClean="0">
                <a:latin typeface="+mn-ea"/>
              </a:rPr>
              <a:t>億円（一次募集段階）　</a:t>
            </a:r>
            <a:endParaRPr lang="en-US" altLang="ja-JP" sz="1200" dirty="0" smtClean="0">
              <a:latin typeface="+mn-ea"/>
            </a:endParaRPr>
          </a:p>
        </p:txBody>
      </p:sp>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14769" y="4365104"/>
            <a:ext cx="2584450"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テキスト ボックス 3"/>
          <p:cNvSpPr txBox="1">
            <a:spLocks noChangeArrowheads="1"/>
          </p:cNvSpPr>
          <p:nvPr/>
        </p:nvSpPr>
        <p:spPr bwMode="auto">
          <a:xfrm>
            <a:off x="6011652" y="6093296"/>
            <a:ext cx="3024336" cy="577081"/>
          </a:xfrm>
          <a:prstGeom prst="rect">
            <a:avLst/>
          </a:prstGeom>
          <a:solidFill>
            <a:schemeClr val="bg1"/>
          </a:solidFill>
          <a:ln w="9525">
            <a:noFill/>
            <a:miter lim="800000"/>
            <a:headEnd/>
            <a:tailEnd/>
          </a:ln>
        </p:spPr>
        <p:txBody>
          <a:bodyPr wrap="square">
            <a:spAutoFit/>
          </a:bodyPr>
          <a:lstStyle/>
          <a:p>
            <a:r>
              <a:rPr lang="en-US" altLang="ja-JP" sz="1050" dirty="0" smtClean="0"/>
              <a:t>Morning Meet Up</a:t>
            </a:r>
            <a:r>
              <a:rPr lang="ja-JP" altLang="en-US" sz="1050" dirty="0" smtClean="0"/>
              <a:t>　（月</a:t>
            </a:r>
            <a:r>
              <a:rPr lang="ja-JP" altLang="en-US" sz="1050" dirty="0"/>
              <a:t>２</a:t>
            </a:r>
            <a:r>
              <a:rPr lang="ja-JP" altLang="en-US" sz="1050" dirty="0" smtClean="0"/>
              <a:t>回</a:t>
            </a:r>
            <a:r>
              <a:rPr lang="en-US" altLang="ja-JP" sz="1050" dirty="0" smtClean="0"/>
              <a:t>7</a:t>
            </a:r>
            <a:r>
              <a:rPr lang="ja-JP" altLang="en-US" sz="1050" dirty="0" smtClean="0"/>
              <a:t>：</a:t>
            </a:r>
            <a:r>
              <a:rPr lang="en-US" altLang="ja-JP" sz="1050" dirty="0" smtClean="0"/>
              <a:t>00</a:t>
            </a:r>
            <a:r>
              <a:rPr lang="ja-JP" altLang="en-US" sz="1050" dirty="0" smtClean="0"/>
              <a:t>～開催）</a:t>
            </a:r>
            <a:endParaRPr lang="en-US" altLang="ja-JP" sz="1050" dirty="0" smtClean="0"/>
          </a:p>
          <a:p>
            <a:r>
              <a:rPr lang="ja-JP" altLang="en-US" sz="1050" dirty="0" smtClean="0"/>
              <a:t>投資家が参加しやすい早朝に起業家のピッチ（事業プレゼン）を行う取組みに毎回</a:t>
            </a:r>
            <a:r>
              <a:rPr lang="en-US" altLang="ja-JP" sz="1050" dirty="0" smtClean="0"/>
              <a:t>70</a:t>
            </a:r>
            <a:r>
              <a:rPr lang="ja-JP" altLang="en-US" sz="1050" dirty="0" smtClean="0"/>
              <a:t>～</a:t>
            </a:r>
            <a:r>
              <a:rPr lang="en-US" altLang="ja-JP" sz="1050" dirty="0" smtClean="0"/>
              <a:t>80</a:t>
            </a:r>
            <a:r>
              <a:rPr lang="ja-JP" altLang="en-US" sz="1050" dirty="0" smtClean="0"/>
              <a:t>人が参加</a:t>
            </a:r>
            <a:endParaRPr lang="ja-JP" altLang="en-US" sz="1050" dirty="0"/>
          </a:p>
        </p:txBody>
      </p:sp>
      <p:sp>
        <p:nvSpPr>
          <p:cNvPr id="9" name="スライド番号プレースホルダー 8"/>
          <p:cNvSpPr>
            <a:spLocks noGrp="1"/>
          </p:cNvSpPr>
          <p:nvPr>
            <p:ph type="sldNum" sz="quarter" idx="12"/>
          </p:nvPr>
        </p:nvSpPr>
        <p:spPr>
          <a:xfrm>
            <a:off x="6886684" y="6525344"/>
            <a:ext cx="2133600" cy="365125"/>
          </a:xfrm>
        </p:spPr>
        <p:txBody>
          <a:bodyPr/>
          <a:lstStyle/>
          <a:p>
            <a:fld id="{D2D8002D-B5B0-4BAC-B1F6-782DDCCE6D9C}" type="slidenum">
              <a:rPr kumimoji="1" lang="ja-JP" altLang="en-US" smtClean="0"/>
              <a:pPr/>
              <a:t>84</a:t>
            </a:fld>
            <a:endParaRPr kumimoji="1" lang="ja-JP" altLang="en-US"/>
          </a:p>
        </p:txBody>
      </p:sp>
    </p:spTree>
    <p:extLst>
      <p:ext uri="{BB962C8B-B14F-4D97-AF65-F5344CB8AC3E}">
        <p14:creationId xmlns:p14="http://schemas.microsoft.com/office/powerpoint/2010/main" val="295126290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251520" y="208592"/>
            <a:ext cx="8568952" cy="2429589"/>
          </a:xfrm>
          <a:prstGeom prst="roundRect">
            <a:avLst>
              <a:gd name="adj" fmla="val 7252"/>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271463" indent="-271463" algn="just">
              <a:defRPr/>
            </a:pPr>
            <a:r>
              <a:rPr lang="en-US"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うめきた２期</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区域</a:t>
            </a:r>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「うめきた</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期区域</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ついては</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、「みどり</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」を中心とした</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に強く印象づける「大阪の顔」となる都市空間の実現などを</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めざしている</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。その実現に向けて</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、昨年度</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、当区域</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都市計画</a:t>
            </a:r>
            <a:r>
              <a:rPr lang="ja-JP"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や</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以降</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に予定</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されて</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いる民間開発事業者募集</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２次募集</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おけるまちづくりの基本的な考え方をまとめた</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うめきた２期区域まちづくりの方針」</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を決定。</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◇今後、まちづくりの方針に沿ったまちの実現に向けて、関係者と連携しながら中核機能等のさらなる検討を行い、平成</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年度以降早期に２次募集を実施する。あわせて、</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JR</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東海道線支線の地下化や新駅設置等の基盤整備事業を進めていく予定。</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6" name="角丸四角形吹き出し 75"/>
          <p:cNvSpPr/>
          <p:nvPr/>
        </p:nvSpPr>
        <p:spPr>
          <a:xfrm>
            <a:off x="6372200" y="2420888"/>
            <a:ext cx="1800200" cy="216024"/>
          </a:xfrm>
          <a:prstGeom prst="wedgeRoundRectCallout">
            <a:avLst/>
          </a:prstGeom>
        </p:spPr>
        <p:txBody>
          <a:bodyPr wrap="square" rtlCol="0" anchor="ctr">
            <a:spAutoFit/>
          </a:bodyPr>
          <a:lstStyle/>
          <a:p>
            <a:pPr marL="177800" indent="-177800" algn="ctr"/>
            <a:endParaRPr kumimoji="1" lang="ja-JP" altLang="en-US" sz="1400" dirty="0" smtClean="0">
              <a:latin typeface="HGPｺﾞｼｯｸE" pitchFamily="50" charset="-128"/>
              <a:ea typeface="HGPｺﾞｼｯｸE" pitchFamily="50" charset="-128"/>
            </a:endParaRPr>
          </a:p>
        </p:txBody>
      </p:sp>
      <p:sp>
        <p:nvSpPr>
          <p:cNvPr id="78" name="正方形/長方形 77"/>
          <p:cNvSpPr/>
          <p:nvPr/>
        </p:nvSpPr>
        <p:spPr>
          <a:xfrm>
            <a:off x="107504" y="2768316"/>
            <a:ext cx="4968552" cy="677108"/>
          </a:xfrm>
          <a:prstGeom prst="rect">
            <a:avLst/>
          </a:prstGeom>
        </p:spPr>
        <p:txBody>
          <a:bodyPr wrap="square">
            <a:spAutoFit/>
          </a:bodyPr>
          <a:lstStyle/>
          <a:p>
            <a:pPr marL="177800" indent="-177800"/>
            <a:r>
              <a:rPr lang="ja-JP" altLang="ja-JP" sz="14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うめきた２期</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・「みどり」を軸とした質の高いまちづくりの実現</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・関空アクセス等の広域鉄道ネットワーク機能向上（新駅設置等）</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29" name="Picture 2" descr="C:\Users\i4620549\Desktop\スケジュール（案）.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5653"/>
          <a:stretch/>
        </p:blipFill>
        <p:spPr bwMode="auto">
          <a:xfrm>
            <a:off x="395536" y="3452771"/>
            <a:ext cx="4899740" cy="3099607"/>
          </a:xfrm>
          <a:prstGeom prst="rect">
            <a:avLst/>
          </a:prstGeom>
          <a:noFill/>
          <a:extLst>
            <a:ext uri="{909E8E84-426E-40DD-AFC4-6F175D3DCCD1}">
              <a14:hiddenFill xmlns:a14="http://schemas.microsoft.com/office/drawing/2010/main">
                <a:solidFill>
                  <a:srgbClr val="FFFFFF"/>
                </a:solidFill>
              </a14:hiddenFill>
            </a:ext>
          </a:extLst>
        </p:spPr>
      </p:pic>
      <p:grpSp>
        <p:nvGrpSpPr>
          <p:cNvPr id="30" name="グループ化 141"/>
          <p:cNvGrpSpPr>
            <a:grpSpLocks/>
          </p:cNvGrpSpPr>
          <p:nvPr/>
        </p:nvGrpSpPr>
        <p:grpSpPr bwMode="auto">
          <a:xfrm>
            <a:off x="5520738" y="2780928"/>
            <a:ext cx="2880320" cy="3039651"/>
            <a:chOff x="5651907" y="1467338"/>
            <a:chExt cx="3312367" cy="4097130"/>
          </a:xfrm>
        </p:grpSpPr>
        <p:pic>
          <p:nvPicPr>
            <p:cNvPr id="31" name="Picture 120"/>
            <p:cNvPicPr>
              <a:picLocks noChangeAspect="1" noChangeArrowheads="1"/>
            </p:cNvPicPr>
            <p:nvPr/>
          </p:nvPicPr>
          <p:blipFill>
            <a:blip r:embed="rId4" cstate="print"/>
            <a:srcRect/>
            <a:stretch>
              <a:fillRect/>
            </a:stretch>
          </p:blipFill>
          <p:spPr bwMode="auto">
            <a:xfrm>
              <a:off x="5651907" y="1467338"/>
              <a:ext cx="3312367" cy="4097130"/>
            </a:xfrm>
            <a:prstGeom prst="rect">
              <a:avLst/>
            </a:prstGeom>
            <a:noFill/>
            <a:ln w="9525">
              <a:noFill/>
              <a:miter lim="800000"/>
              <a:headEnd/>
              <a:tailEnd/>
            </a:ln>
          </p:spPr>
        </p:pic>
        <p:sp>
          <p:nvSpPr>
            <p:cNvPr id="32" name="Text Box 121"/>
            <p:cNvSpPr txBox="1">
              <a:spLocks noChangeArrowheads="1"/>
            </p:cNvSpPr>
            <p:nvPr/>
          </p:nvSpPr>
          <p:spPr bwMode="auto">
            <a:xfrm>
              <a:off x="5830414" y="1499178"/>
              <a:ext cx="685800" cy="534986"/>
            </a:xfrm>
            <a:prstGeom prst="rect">
              <a:avLst/>
            </a:prstGeom>
            <a:noFill/>
            <a:ln w="9525">
              <a:noFill/>
              <a:miter lim="800000"/>
              <a:headEnd/>
              <a:tailEnd/>
            </a:ln>
          </p:spPr>
          <p:txBody>
            <a:bodyPr lIns="93262" tIns="46630" rIns="93262" bIns="46630"/>
            <a:lstStyle/>
            <a:p>
              <a:pPr algn="just"/>
              <a:r>
                <a:rPr lang="ja-JP" altLang="ja-JP" sz="1100">
                  <a:solidFill>
                    <a:srgbClr val="000000"/>
                  </a:solidFill>
                </a:rPr>
                <a:t>淀川</a:t>
              </a:r>
              <a:endParaRPr lang="ja-JP" altLang="ja-JP" sz="1100"/>
            </a:p>
          </p:txBody>
        </p:sp>
        <p:sp>
          <p:nvSpPr>
            <p:cNvPr id="33" name="Text Box 121"/>
            <p:cNvSpPr txBox="1">
              <a:spLocks noChangeArrowheads="1"/>
            </p:cNvSpPr>
            <p:nvPr/>
          </p:nvSpPr>
          <p:spPr bwMode="auto">
            <a:xfrm>
              <a:off x="5724128" y="3155360"/>
              <a:ext cx="432048" cy="534986"/>
            </a:xfrm>
            <a:prstGeom prst="rect">
              <a:avLst/>
            </a:prstGeom>
            <a:noFill/>
            <a:ln w="9525">
              <a:noFill/>
              <a:miter lim="800000"/>
              <a:headEnd/>
              <a:tailEnd/>
            </a:ln>
          </p:spPr>
          <p:txBody>
            <a:bodyPr lIns="93262" tIns="46630" rIns="93262" bIns="46630"/>
            <a:lstStyle/>
            <a:p>
              <a:pPr algn="just"/>
              <a:r>
                <a:rPr lang="ja-JP" altLang="en-US" sz="1100"/>
                <a:t>なにわ筋</a:t>
              </a:r>
              <a:endParaRPr lang="ja-JP" altLang="ja-JP" sz="1100"/>
            </a:p>
          </p:txBody>
        </p:sp>
        <p:sp>
          <p:nvSpPr>
            <p:cNvPr id="34" name="Text Box 121"/>
            <p:cNvSpPr txBox="1">
              <a:spLocks noChangeArrowheads="1"/>
            </p:cNvSpPr>
            <p:nvPr/>
          </p:nvSpPr>
          <p:spPr bwMode="auto">
            <a:xfrm>
              <a:off x="7956375" y="3483057"/>
              <a:ext cx="792088" cy="534986"/>
            </a:xfrm>
            <a:prstGeom prst="rect">
              <a:avLst/>
            </a:prstGeom>
            <a:noFill/>
            <a:ln w="9525">
              <a:noFill/>
              <a:miter lim="800000"/>
              <a:headEnd/>
              <a:tailEnd/>
            </a:ln>
          </p:spPr>
          <p:txBody>
            <a:bodyPr lIns="93262" tIns="46630" rIns="93262" bIns="46630"/>
            <a:lstStyle/>
            <a:p>
              <a:pPr algn="just"/>
              <a:r>
                <a:rPr lang="ja-JP" altLang="en-US" sz="1100" dirty="0">
                  <a:solidFill>
                    <a:srgbClr val="000000"/>
                  </a:solidFill>
                </a:rPr>
                <a:t>阪急</a:t>
              </a:r>
              <a:endParaRPr lang="en-US" altLang="ja-JP" sz="1100" dirty="0">
                <a:solidFill>
                  <a:srgbClr val="000000"/>
                </a:solidFill>
              </a:endParaRPr>
            </a:p>
            <a:p>
              <a:pPr algn="just"/>
              <a:r>
                <a:rPr lang="ja-JP" altLang="en-US" sz="1100" dirty="0">
                  <a:solidFill>
                    <a:srgbClr val="000000"/>
                  </a:solidFill>
                </a:rPr>
                <a:t>梅田駅</a:t>
              </a:r>
              <a:endParaRPr lang="ja-JP" altLang="ja-JP" sz="1100" dirty="0"/>
            </a:p>
          </p:txBody>
        </p:sp>
        <p:sp>
          <p:nvSpPr>
            <p:cNvPr id="35" name="Text Box 121"/>
            <p:cNvSpPr txBox="1">
              <a:spLocks noChangeArrowheads="1"/>
            </p:cNvSpPr>
            <p:nvPr/>
          </p:nvSpPr>
          <p:spPr bwMode="auto">
            <a:xfrm>
              <a:off x="8460433" y="1859218"/>
              <a:ext cx="432048" cy="534986"/>
            </a:xfrm>
            <a:prstGeom prst="rect">
              <a:avLst/>
            </a:prstGeom>
            <a:noFill/>
            <a:ln w="9525">
              <a:noFill/>
              <a:miter lim="800000"/>
              <a:headEnd/>
              <a:tailEnd/>
            </a:ln>
          </p:spPr>
          <p:txBody>
            <a:bodyPr lIns="93262" tIns="46630" rIns="93262" bIns="46630"/>
            <a:lstStyle/>
            <a:p>
              <a:pPr algn="just"/>
              <a:r>
                <a:rPr lang="ja-JP" altLang="en-US" sz="1100" dirty="0"/>
                <a:t>新御堂筋</a:t>
              </a:r>
              <a:endParaRPr lang="ja-JP" altLang="ja-JP" sz="1100" dirty="0"/>
            </a:p>
          </p:txBody>
        </p:sp>
        <p:sp>
          <p:nvSpPr>
            <p:cNvPr id="36" name="Text Box 121"/>
            <p:cNvSpPr txBox="1">
              <a:spLocks noChangeArrowheads="1"/>
            </p:cNvSpPr>
            <p:nvPr/>
          </p:nvSpPr>
          <p:spPr bwMode="auto">
            <a:xfrm>
              <a:off x="6444209" y="2147250"/>
              <a:ext cx="792088" cy="534986"/>
            </a:xfrm>
            <a:prstGeom prst="rect">
              <a:avLst/>
            </a:prstGeom>
            <a:noFill/>
            <a:ln w="9525">
              <a:noFill/>
              <a:miter lim="800000"/>
              <a:headEnd/>
              <a:tailEnd/>
            </a:ln>
          </p:spPr>
          <p:txBody>
            <a:bodyPr lIns="93262" tIns="46630" rIns="93262" bIns="46630"/>
            <a:lstStyle/>
            <a:p>
              <a:pPr algn="just"/>
              <a:r>
                <a:rPr lang="ja-JP" altLang="en-US" sz="1100" dirty="0">
                  <a:solidFill>
                    <a:srgbClr val="000000"/>
                  </a:solidFill>
                </a:rPr>
                <a:t>阪急</a:t>
              </a:r>
              <a:endParaRPr lang="en-US" altLang="ja-JP" sz="1100" dirty="0">
                <a:solidFill>
                  <a:srgbClr val="000000"/>
                </a:solidFill>
              </a:endParaRPr>
            </a:p>
            <a:p>
              <a:pPr algn="just"/>
              <a:r>
                <a:rPr lang="ja-JP" altLang="en-US" sz="1100" dirty="0">
                  <a:solidFill>
                    <a:srgbClr val="000000"/>
                  </a:solidFill>
                </a:rPr>
                <a:t>中津駅</a:t>
              </a:r>
              <a:endParaRPr lang="ja-JP" altLang="ja-JP" sz="1100" dirty="0"/>
            </a:p>
          </p:txBody>
        </p:sp>
        <p:sp>
          <p:nvSpPr>
            <p:cNvPr id="37" name="Text Box 121"/>
            <p:cNvSpPr txBox="1">
              <a:spLocks noChangeArrowheads="1"/>
            </p:cNvSpPr>
            <p:nvPr/>
          </p:nvSpPr>
          <p:spPr bwMode="auto">
            <a:xfrm>
              <a:off x="7458867" y="4401228"/>
              <a:ext cx="792088" cy="534986"/>
            </a:xfrm>
            <a:prstGeom prst="rect">
              <a:avLst/>
            </a:prstGeom>
            <a:noFill/>
            <a:ln w="9525">
              <a:noFill/>
              <a:miter lim="800000"/>
              <a:headEnd/>
              <a:tailEnd/>
            </a:ln>
          </p:spPr>
          <p:txBody>
            <a:bodyPr lIns="93262" tIns="46630" rIns="93262" bIns="46630"/>
            <a:lstStyle/>
            <a:p>
              <a:pPr algn="just"/>
              <a:r>
                <a:rPr lang="ja-JP" altLang="en-US" sz="1100">
                  <a:solidFill>
                    <a:srgbClr val="000000"/>
                  </a:solidFill>
                </a:rPr>
                <a:t>ＪＲ</a:t>
              </a:r>
              <a:endParaRPr lang="en-US" altLang="ja-JP" sz="1100">
                <a:solidFill>
                  <a:srgbClr val="000000"/>
                </a:solidFill>
              </a:endParaRPr>
            </a:p>
            <a:p>
              <a:pPr algn="just"/>
              <a:r>
                <a:rPr lang="ja-JP" altLang="en-US" sz="1100">
                  <a:solidFill>
                    <a:srgbClr val="000000"/>
                  </a:solidFill>
                </a:rPr>
                <a:t>大阪駅</a:t>
              </a:r>
              <a:endParaRPr lang="ja-JP" altLang="ja-JP" sz="1100"/>
            </a:p>
          </p:txBody>
        </p:sp>
        <p:sp>
          <p:nvSpPr>
            <p:cNvPr id="38" name="Text Box 121"/>
            <p:cNvSpPr txBox="1">
              <a:spLocks noChangeArrowheads="1"/>
            </p:cNvSpPr>
            <p:nvPr/>
          </p:nvSpPr>
          <p:spPr bwMode="auto">
            <a:xfrm>
              <a:off x="6156178" y="3640640"/>
              <a:ext cx="1080121" cy="534986"/>
            </a:xfrm>
            <a:prstGeom prst="rect">
              <a:avLst/>
            </a:prstGeom>
            <a:noFill/>
            <a:ln w="9525">
              <a:noFill/>
              <a:miter lim="800000"/>
              <a:headEnd/>
              <a:tailEnd/>
            </a:ln>
          </p:spPr>
          <p:txBody>
            <a:bodyPr lIns="93262" tIns="46630" rIns="93262" bIns="46630"/>
            <a:lstStyle/>
            <a:p>
              <a:pPr algn="just"/>
              <a:r>
                <a:rPr lang="ja-JP" altLang="en-US" sz="1200" b="1" dirty="0"/>
                <a:t>２期区域</a:t>
              </a:r>
              <a:endParaRPr lang="en-US" altLang="ja-JP" sz="1200" b="1" dirty="0"/>
            </a:p>
          </p:txBody>
        </p:sp>
        <p:sp>
          <p:nvSpPr>
            <p:cNvPr id="39" name="Text Box 121"/>
            <p:cNvSpPr txBox="1">
              <a:spLocks noChangeArrowheads="1"/>
            </p:cNvSpPr>
            <p:nvPr/>
          </p:nvSpPr>
          <p:spPr bwMode="auto">
            <a:xfrm>
              <a:off x="7236296" y="3299379"/>
              <a:ext cx="792088" cy="892800"/>
            </a:xfrm>
            <a:prstGeom prst="rect">
              <a:avLst/>
            </a:prstGeom>
            <a:noFill/>
            <a:ln w="9525">
              <a:noFill/>
              <a:miter lim="800000"/>
              <a:headEnd/>
              <a:tailEnd/>
            </a:ln>
          </p:spPr>
          <p:txBody>
            <a:bodyPr lIns="93262" tIns="46630" rIns="93262" bIns="46630"/>
            <a:lstStyle/>
            <a:p>
              <a:pPr algn="just"/>
              <a:r>
                <a:rPr lang="ja-JP" altLang="en-US" sz="1200" b="1" dirty="0">
                  <a:solidFill>
                    <a:srgbClr val="000000"/>
                  </a:solidFill>
                </a:rPr>
                <a:t>先行</a:t>
              </a:r>
              <a:endParaRPr lang="en-US" altLang="ja-JP" sz="1200" b="1" dirty="0">
                <a:solidFill>
                  <a:srgbClr val="000000"/>
                </a:solidFill>
              </a:endParaRPr>
            </a:p>
            <a:p>
              <a:pPr algn="just"/>
              <a:r>
                <a:rPr lang="ja-JP" altLang="en-US" sz="1200" b="1" dirty="0">
                  <a:solidFill>
                    <a:srgbClr val="000000"/>
                  </a:solidFill>
                </a:rPr>
                <a:t>開発</a:t>
              </a:r>
              <a:endParaRPr lang="en-US" altLang="ja-JP" sz="1200" b="1" dirty="0">
                <a:solidFill>
                  <a:srgbClr val="000000"/>
                </a:solidFill>
              </a:endParaRPr>
            </a:p>
            <a:p>
              <a:pPr algn="just"/>
              <a:r>
                <a:rPr lang="ja-JP" altLang="en-US" sz="1200" b="1" dirty="0">
                  <a:solidFill>
                    <a:srgbClr val="000000"/>
                  </a:solidFill>
                </a:rPr>
                <a:t>区域</a:t>
              </a:r>
              <a:endParaRPr lang="en-US" altLang="ja-JP" sz="1200" b="1" dirty="0">
                <a:solidFill>
                  <a:srgbClr val="000000"/>
                </a:solidFill>
              </a:endParaRPr>
            </a:p>
          </p:txBody>
        </p:sp>
      </p:grpSp>
      <p:grpSp>
        <p:nvGrpSpPr>
          <p:cNvPr id="40" name="Group 122"/>
          <p:cNvGrpSpPr>
            <a:grpSpLocks/>
          </p:cNvGrpSpPr>
          <p:nvPr/>
        </p:nvGrpSpPr>
        <p:grpSpPr bwMode="auto">
          <a:xfrm>
            <a:off x="5148064" y="5711735"/>
            <a:ext cx="3142503" cy="1623453"/>
            <a:chOff x="18069" y="13391"/>
            <a:chExt cx="3857" cy="1115"/>
          </a:xfrm>
        </p:grpSpPr>
        <p:sp>
          <p:nvSpPr>
            <p:cNvPr id="41" name="Text Box 123"/>
            <p:cNvSpPr txBox="1">
              <a:spLocks noChangeArrowheads="1"/>
            </p:cNvSpPr>
            <p:nvPr/>
          </p:nvSpPr>
          <p:spPr bwMode="auto">
            <a:xfrm>
              <a:off x="18069" y="13391"/>
              <a:ext cx="3857" cy="1115"/>
            </a:xfrm>
            <a:prstGeom prst="rect">
              <a:avLst/>
            </a:prstGeom>
            <a:noFill/>
            <a:ln w="9525">
              <a:noFill/>
              <a:miter lim="800000"/>
              <a:headEnd/>
              <a:tailEnd/>
            </a:ln>
          </p:spPr>
          <p:txBody>
            <a:bodyPr lIns="74295" tIns="8890" rIns="74295" bIns="8890"/>
            <a:lstStyle/>
            <a:p>
              <a:endParaRPr lang="ja-JP" altLang="ja-JP"/>
            </a:p>
          </p:txBody>
        </p:sp>
        <p:sp>
          <p:nvSpPr>
            <p:cNvPr id="42" name="Rectangle 125"/>
            <p:cNvSpPr>
              <a:spLocks noChangeArrowheads="1"/>
            </p:cNvSpPr>
            <p:nvPr/>
          </p:nvSpPr>
          <p:spPr bwMode="auto">
            <a:xfrm>
              <a:off x="18252" y="14099"/>
              <a:ext cx="3174" cy="255"/>
            </a:xfrm>
            <a:prstGeom prst="rect">
              <a:avLst/>
            </a:prstGeom>
            <a:noFill/>
            <a:ln w="9525">
              <a:noFill/>
              <a:miter lim="800000"/>
              <a:headEnd/>
              <a:tailEnd/>
            </a:ln>
          </p:spPr>
          <p:txBody>
            <a:bodyPr lIns="74295" tIns="8890" rIns="74295" bIns="8890"/>
            <a:lstStyle/>
            <a:p>
              <a:endParaRPr lang="ja-JP" altLang="en-US"/>
            </a:p>
          </p:txBody>
        </p:sp>
        <p:grpSp>
          <p:nvGrpSpPr>
            <p:cNvPr id="43" name="Group 128"/>
            <p:cNvGrpSpPr>
              <a:grpSpLocks/>
            </p:cNvGrpSpPr>
            <p:nvPr/>
          </p:nvGrpSpPr>
          <p:grpSpPr bwMode="auto">
            <a:xfrm>
              <a:off x="18821" y="13515"/>
              <a:ext cx="866" cy="93"/>
              <a:chOff x="7959" y="12843"/>
              <a:chExt cx="866" cy="93"/>
            </a:xfrm>
          </p:grpSpPr>
          <p:cxnSp>
            <p:nvCxnSpPr>
              <p:cNvPr id="46" name="AutoShape 129"/>
              <p:cNvCxnSpPr>
                <a:cxnSpLocks noChangeShapeType="1"/>
              </p:cNvCxnSpPr>
              <p:nvPr/>
            </p:nvCxnSpPr>
            <p:spPr bwMode="auto">
              <a:xfrm>
                <a:off x="7959" y="12868"/>
                <a:ext cx="866" cy="0"/>
              </a:xfrm>
              <a:prstGeom prst="straightConnector1">
                <a:avLst/>
              </a:prstGeom>
              <a:noFill/>
              <a:ln w="19050">
                <a:solidFill>
                  <a:srgbClr val="FF0000"/>
                </a:solidFill>
                <a:prstDash val="lgDash"/>
                <a:round/>
                <a:headEnd/>
                <a:tailEnd/>
              </a:ln>
            </p:spPr>
          </p:cxnSp>
          <p:sp>
            <p:nvSpPr>
              <p:cNvPr id="47" name="Rectangle 130"/>
              <p:cNvSpPr>
                <a:spLocks noChangeAspect="1" noChangeArrowheads="1"/>
              </p:cNvSpPr>
              <p:nvPr/>
            </p:nvSpPr>
            <p:spPr bwMode="auto">
              <a:xfrm rot="5400000">
                <a:off x="8357" y="12644"/>
                <a:ext cx="93" cy="492"/>
              </a:xfrm>
              <a:prstGeom prst="rect">
                <a:avLst/>
              </a:prstGeom>
              <a:solidFill>
                <a:srgbClr val="FFFF00"/>
              </a:solidFill>
              <a:ln w="19050">
                <a:solidFill>
                  <a:srgbClr val="FF0000"/>
                </a:solidFill>
                <a:prstDash val="sysDot"/>
                <a:miter lim="800000"/>
                <a:headEnd/>
                <a:tailEnd/>
              </a:ln>
            </p:spPr>
            <p:txBody>
              <a:bodyPr anchor="ctr"/>
              <a:lstStyle/>
              <a:p>
                <a:endParaRPr lang="ja-JP" altLang="en-US"/>
              </a:p>
            </p:txBody>
          </p:sp>
        </p:grpSp>
        <p:sp>
          <p:nvSpPr>
            <p:cNvPr id="44" name="Text Box 131"/>
            <p:cNvSpPr txBox="1">
              <a:spLocks noChangeArrowheads="1"/>
            </p:cNvSpPr>
            <p:nvPr/>
          </p:nvSpPr>
          <p:spPr bwMode="auto">
            <a:xfrm>
              <a:off x="18266" y="13604"/>
              <a:ext cx="2835" cy="345"/>
            </a:xfrm>
            <a:prstGeom prst="rect">
              <a:avLst/>
            </a:prstGeom>
            <a:noFill/>
            <a:ln w="9525">
              <a:noFill/>
              <a:miter lim="800000"/>
              <a:headEnd/>
              <a:tailEnd/>
            </a:ln>
          </p:spPr>
          <p:txBody>
            <a:bodyPr lIns="74295" tIns="8890" rIns="74295" bIns="8890"/>
            <a:lstStyle/>
            <a:p>
              <a:pPr algn="just"/>
              <a:r>
                <a:rPr lang="ja-JP" altLang="en-US" sz="1200" b="1" dirty="0">
                  <a:latin typeface="ＭＳ ゴシック" pitchFamily="49" charset="-128"/>
                </a:rPr>
                <a:t>　　　　</a:t>
              </a:r>
              <a:r>
                <a:rPr lang="en-US" altLang="ja-JP" sz="1200" b="1" dirty="0">
                  <a:latin typeface="ＭＳ ゴシック" pitchFamily="49" charset="-128"/>
                </a:rPr>
                <a:t>JR</a:t>
              </a:r>
              <a:r>
                <a:rPr lang="ja-JP" altLang="en-US" sz="1200" b="1" dirty="0">
                  <a:latin typeface="ＭＳ ゴシック" pitchFamily="49" charset="-128"/>
                </a:rPr>
                <a:t>東海道線支線</a:t>
              </a:r>
              <a:endParaRPr lang="en-US" altLang="ja-JP" sz="1200" b="1" dirty="0">
                <a:latin typeface="ＭＳ ゴシック" pitchFamily="49" charset="-128"/>
              </a:endParaRPr>
            </a:p>
            <a:p>
              <a:pPr algn="just"/>
              <a:r>
                <a:rPr lang="ja-JP" altLang="en-US" sz="1200" b="1" dirty="0">
                  <a:latin typeface="ＭＳ ゴシック" pitchFamily="49" charset="-128"/>
                </a:rPr>
                <a:t>　　　　</a:t>
              </a:r>
              <a:r>
                <a:rPr lang="ja-JP" altLang="en-US" sz="1200" b="1" dirty="0" smtClean="0">
                  <a:latin typeface="ＭＳ ゴシック" pitchFamily="49" charset="-128"/>
                </a:rPr>
                <a:t>地下化</a:t>
              </a:r>
              <a:r>
                <a:rPr lang="ja-JP" altLang="en-US" sz="1200" b="1" dirty="0">
                  <a:latin typeface="ＭＳ ゴシック" pitchFamily="49" charset="-128"/>
                </a:rPr>
                <a:t>及び新駅</a:t>
              </a:r>
              <a:endParaRPr lang="ja-JP" altLang="ja-JP" sz="1200" b="1" dirty="0"/>
            </a:p>
          </p:txBody>
        </p:sp>
        <p:sp>
          <p:nvSpPr>
            <p:cNvPr id="45" name="Text Box 132"/>
            <p:cNvSpPr txBox="1">
              <a:spLocks noChangeArrowheads="1"/>
            </p:cNvSpPr>
            <p:nvPr/>
          </p:nvSpPr>
          <p:spPr bwMode="auto">
            <a:xfrm>
              <a:off x="18379" y="13484"/>
              <a:ext cx="1394" cy="352"/>
            </a:xfrm>
            <a:prstGeom prst="rect">
              <a:avLst/>
            </a:prstGeom>
            <a:noFill/>
            <a:ln w="9525">
              <a:noFill/>
              <a:miter lim="800000"/>
              <a:headEnd/>
              <a:tailEnd/>
            </a:ln>
          </p:spPr>
          <p:txBody>
            <a:bodyPr lIns="74295" tIns="8890" rIns="74295" bIns="8890"/>
            <a:lstStyle/>
            <a:p>
              <a:pPr algn="just"/>
              <a:r>
                <a:rPr lang="ja-JP" altLang="en-US" sz="1200" b="1" dirty="0" smtClean="0">
                  <a:latin typeface="ＭＳ ゴシック" pitchFamily="49" charset="-128"/>
                </a:rPr>
                <a:t>凡</a:t>
              </a:r>
              <a:endParaRPr lang="en-US" altLang="ja-JP" sz="1200" b="1" dirty="0" smtClean="0">
                <a:latin typeface="ＭＳ ゴシック" pitchFamily="49" charset="-128"/>
              </a:endParaRPr>
            </a:p>
            <a:p>
              <a:pPr algn="just"/>
              <a:endParaRPr lang="en-US" altLang="ja-JP" sz="1200" b="1" dirty="0">
                <a:latin typeface="ＭＳ ゴシック" pitchFamily="49" charset="-128"/>
              </a:endParaRPr>
            </a:p>
            <a:p>
              <a:pPr algn="just"/>
              <a:r>
                <a:rPr lang="ja-JP" altLang="en-US" sz="1200" b="1" dirty="0" smtClean="0">
                  <a:latin typeface="ＭＳ ゴシック" pitchFamily="49" charset="-128"/>
                </a:rPr>
                <a:t>例</a:t>
              </a:r>
              <a:endParaRPr lang="ja-JP" altLang="ja-JP" sz="1200" b="1" dirty="0"/>
            </a:p>
          </p:txBody>
        </p:sp>
      </p:grpSp>
      <p:sp>
        <p:nvSpPr>
          <p:cNvPr id="48" name="Text Box 131"/>
          <p:cNvSpPr txBox="1">
            <a:spLocks noChangeArrowheads="1"/>
          </p:cNvSpPr>
          <p:nvPr/>
        </p:nvSpPr>
        <p:spPr bwMode="auto">
          <a:xfrm>
            <a:off x="7458067" y="5852240"/>
            <a:ext cx="1871912" cy="251162"/>
          </a:xfrm>
          <a:prstGeom prst="rect">
            <a:avLst/>
          </a:prstGeom>
          <a:noFill/>
          <a:ln w="9525">
            <a:noFill/>
            <a:miter lim="800000"/>
            <a:headEnd/>
            <a:tailEnd/>
          </a:ln>
        </p:spPr>
        <p:txBody>
          <a:bodyPr lIns="74295" tIns="8890" rIns="74295" bIns="8890"/>
          <a:lstStyle/>
          <a:p>
            <a:pPr algn="just"/>
            <a:r>
              <a:rPr lang="ja-JP" altLang="en-US" sz="1200" b="1" dirty="0" smtClean="0">
                <a:latin typeface="ＭＳ ゴシック" pitchFamily="49" charset="-128"/>
              </a:rPr>
              <a:t>２期区域面積 約</a:t>
            </a:r>
            <a:r>
              <a:rPr lang="en-US" altLang="ja-JP" sz="1200" b="1" dirty="0" smtClean="0">
                <a:latin typeface="ＭＳ ゴシック" pitchFamily="49" charset="-128"/>
              </a:rPr>
              <a:t>17ha</a:t>
            </a:r>
            <a:endParaRPr lang="ja-JP" altLang="ja-JP" sz="1200" b="1" dirty="0"/>
          </a:p>
        </p:txBody>
      </p:sp>
      <p:sp>
        <p:nvSpPr>
          <p:cNvPr id="49" name="Text Box 131"/>
          <p:cNvSpPr txBox="1">
            <a:spLocks noChangeArrowheads="1"/>
          </p:cNvSpPr>
          <p:nvPr/>
        </p:nvSpPr>
        <p:spPr bwMode="auto">
          <a:xfrm>
            <a:off x="7212032" y="6118050"/>
            <a:ext cx="2309825" cy="251162"/>
          </a:xfrm>
          <a:prstGeom prst="rect">
            <a:avLst/>
          </a:prstGeom>
          <a:noFill/>
          <a:ln w="9525">
            <a:noFill/>
            <a:miter lim="800000"/>
            <a:headEnd/>
            <a:tailEnd/>
          </a:ln>
        </p:spPr>
        <p:txBody>
          <a:bodyPr lIns="74295" tIns="8890" rIns="74295" bIns="8890"/>
          <a:lstStyle/>
          <a:p>
            <a:pPr algn="just"/>
            <a:r>
              <a:rPr lang="ja-JP" altLang="en-US" sz="1200" b="1" dirty="0">
                <a:latin typeface="ＭＳ ゴシック" pitchFamily="49" charset="-128"/>
              </a:rPr>
              <a:t> </a:t>
            </a:r>
            <a:r>
              <a:rPr lang="ja-JP" altLang="en-US" sz="1200" b="1" dirty="0" smtClean="0">
                <a:latin typeface="ＭＳ ゴシック" pitchFamily="49" charset="-128"/>
              </a:rPr>
              <a:t> 　対象面積　</a:t>
            </a:r>
            <a:r>
              <a:rPr lang="ja-JP" altLang="en-US" sz="1200" b="1" dirty="0">
                <a:latin typeface="ＭＳ ゴシック" pitchFamily="49" charset="-128"/>
              </a:rPr>
              <a:t>約</a:t>
            </a:r>
            <a:r>
              <a:rPr lang="en-US" altLang="ja-JP" sz="1200" b="1" dirty="0" smtClean="0">
                <a:latin typeface="ＭＳ ゴシック" pitchFamily="49" charset="-128"/>
              </a:rPr>
              <a:t>16.2ha</a:t>
            </a:r>
            <a:endParaRPr lang="ja-JP" altLang="ja-JP" sz="1200" b="1" dirty="0"/>
          </a:p>
        </p:txBody>
      </p:sp>
      <p:sp>
        <p:nvSpPr>
          <p:cNvPr id="50" name="正方形/長方形 49"/>
          <p:cNvSpPr/>
          <p:nvPr/>
        </p:nvSpPr>
        <p:spPr>
          <a:xfrm>
            <a:off x="7020272" y="5877272"/>
            <a:ext cx="383521" cy="181273"/>
          </a:xfrm>
          <a:prstGeom prst="rect">
            <a:avLst/>
          </a:prstGeom>
          <a:pattFill prst="pct30">
            <a:fgClr>
              <a:srgbClr val="FF0000"/>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正方形/長方形 50"/>
          <p:cNvSpPr/>
          <p:nvPr/>
        </p:nvSpPr>
        <p:spPr>
          <a:xfrm>
            <a:off x="7020272" y="6183767"/>
            <a:ext cx="383521" cy="181273"/>
          </a:xfrm>
          <a:prstGeom prst="rect">
            <a:avLst/>
          </a:prstGeom>
          <a:noFill/>
          <a:ln w="15875">
            <a:solidFill>
              <a:srgbClr val="00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pPr/>
              <a:t>85</a:t>
            </a:fld>
            <a:endParaRPr kumimoji="1" lang="ja-JP" altLang="en-US"/>
          </a:p>
        </p:txBody>
      </p:sp>
      <p:sp>
        <p:nvSpPr>
          <p:cNvPr id="4" name="フリーフォーム 3"/>
          <p:cNvSpPr/>
          <p:nvPr/>
        </p:nvSpPr>
        <p:spPr>
          <a:xfrm>
            <a:off x="6176407" y="3960530"/>
            <a:ext cx="746106" cy="1464162"/>
          </a:xfrm>
          <a:custGeom>
            <a:avLst/>
            <a:gdLst>
              <a:gd name="connsiteX0" fmla="*/ 61708 w 746106"/>
              <a:gd name="connsiteY0" fmla="*/ 1464162 h 1464162"/>
              <a:gd name="connsiteX1" fmla="*/ 0 w 746106"/>
              <a:gd name="connsiteY1" fmla="*/ 1436113 h 1464162"/>
              <a:gd name="connsiteX2" fmla="*/ 78538 w 746106"/>
              <a:gd name="connsiteY2" fmla="*/ 1290258 h 1464162"/>
              <a:gd name="connsiteX3" fmla="*/ 280491 w 746106"/>
              <a:gd name="connsiteY3" fmla="*/ 684398 h 1464162"/>
              <a:gd name="connsiteX4" fmla="*/ 426346 w 746106"/>
              <a:gd name="connsiteY4" fmla="*/ 218783 h 1464162"/>
              <a:gd name="connsiteX5" fmla="*/ 555372 w 746106"/>
              <a:gd name="connsiteY5" fmla="*/ 0 h 1464162"/>
              <a:gd name="connsiteX6" fmla="*/ 678788 w 746106"/>
              <a:gd name="connsiteY6" fmla="*/ 56098 h 1464162"/>
              <a:gd name="connsiteX7" fmla="*/ 684398 w 746106"/>
              <a:gd name="connsiteY7" fmla="*/ 117806 h 1464162"/>
              <a:gd name="connsiteX8" fmla="*/ 740496 w 746106"/>
              <a:gd name="connsiteY8" fmla="*/ 628299 h 1464162"/>
              <a:gd name="connsiteX9" fmla="*/ 746106 w 746106"/>
              <a:gd name="connsiteY9" fmla="*/ 1077085 h 1464162"/>
              <a:gd name="connsiteX10" fmla="*/ 516103 w 746106"/>
              <a:gd name="connsiteY10" fmla="*/ 1206110 h 1464162"/>
              <a:gd name="connsiteX11" fmla="*/ 319760 w 746106"/>
              <a:gd name="connsiteY11" fmla="*/ 1318307 h 1464162"/>
              <a:gd name="connsiteX12" fmla="*/ 61708 w 746106"/>
              <a:gd name="connsiteY12" fmla="*/ 1464162 h 1464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6106" h="1464162">
                <a:moveTo>
                  <a:pt x="61708" y="1464162"/>
                </a:moveTo>
                <a:lnTo>
                  <a:pt x="0" y="1436113"/>
                </a:lnTo>
                <a:lnTo>
                  <a:pt x="78538" y="1290258"/>
                </a:lnTo>
                <a:lnTo>
                  <a:pt x="280491" y="684398"/>
                </a:lnTo>
                <a:lnTo>
                  <a:pt x="426346" y="218783"/>
                </a:lnTo>
                <a:lnTo>
                  <a:pt x="555372" y="0"/>
                </a:lnTo>
                <a:lnTo>
                  <a:pt x="678788" y="56098"/>
                </a:lnTo>
                <a:lnTo>
                  <a:pt x="684398" y="117806"/>
                </a:lnTo>
                <a:lnTo>
                  <a:pt x="740496" y="628299"/>
                </a:lnTo>
                <a:lnTo>
                  <a:pt x="746106" y="1077085"/>
                </a:lnTo>
                <a:lnTo>
                  <a:pt x="516103" y="1206110"/>
                </a:lnTo>
                <a:lnTo>
                  <a:pt x="319760" y="1318307"/>
                </a:lnTo>
                <a:lnTo>
                  <a:pt x="61708" y="1464162"/>
                </a:lnTo>
                <a:close/>
              </a:path>
            </a:pathLst>
          </a:custGeom>
          <a:noFill/>
          <a:ln w="15875">
            <a:solidFill>
              <a:srgbClr val="00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237669533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8"/>
          <p:cNvSpPr/>
          <p:nvPr/>
        </p:nvSpPr>
        <p:spPr>
          <a:xfrm>
            <a:off x="119630" y="53568"/>
            <a:ext cx="8856984" cy="2917686"/>
          </a:xfrm>
          <a:prstGeom prst="roundRect">
            <a:avLst>
              <a:gd name="adj" fmla="val 3539"/>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271463" indent="-271463" fontAlgn="auto">
              <a:spcBef>
                <a:spcPts val="0"/>
              </a:spcBef>
              <a:spcAft>
                <a:spcPts val="0"/>
              </a:spcAft>
              <a:defRPr/>
            </a:pP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天王寺・阿倍野</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87313" indent="-87313" fontAlgn="auto">
              <a:spcBef>
                <a:spcPts val="0"/>
              </a:spcBef>
              <a:spcAft>
                <a:spcPts val="0"/>
              </a:spcAft>
              <a:defRPr/>
            </a:pP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a:t>
            </a:r>
            <a:r>
              <a:rPr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全館オープンした「あべのハルカス」の来場者数は、</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年間で</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4,273</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万人。中でも、「ハルカス</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300</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」（展望台）は、</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年間</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180</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万人を大幅に上回り、</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年間で</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258</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万人の来場者数を記録。さらに、</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H27</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月には来場者数</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300</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万人を突破し、周辺地域の活性化も大きく進展した。</a:t>
            </a:r>
            <a:endPar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7313" indent="-87313" fontAlgn="auto">
              <a:spcBef>
                <a:spcPts val="0"/>
              </a:spcBef>
              <a:spcAft>
                <a:spcPts val="0"/>
              </a:spcAft>
              <a:defRPr/>
            </a:pP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天王寺</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公園エントランスエリアの魅力向上に</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向け、新たな民間活力の導入等を進め、公園の魅力向上を図るとともに</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、民間事業者による運営開始</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H27</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予定）をめざして公園再整備に着手するなど</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、エリア全体の回遊性及び集客力の向上に取り組んでいく。</a:t>
            </a:r>
          </a:p>
        </p:txBody>
      </p:sp>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pPr/>
              <a:t>86</a:t>
            </a:fld>
            <a:endParaRPr kumimoji="1" lang="ja-JP" altLang="en-US" dirty="0"/>
          </a:p>
        </p:txBody>
      </p:sp>
      <p:sp>
        <p:nvSpPr>
          <p:cNvPr id="8" name="正方形/長方形 14"/>
          <p:cNvSpPr>
            <a:spLocks noChangeArrowheads="1"/>
          </p:cNvSpPr>
          <p:nvPr/>
        </p:nvSpPr>
        <p:spPr bwMode="auto">
          <a:xfrm>
            <a:off x="119630" y="3193231"/>
            <a:ext cx="5028434" cy="307777"/>
          </a:xfrm>
          <a:prstGeom prst="rect">
            <a:avLst/>
          </a:prstGeom>
          <a:noFill/>
          <a:ln w="9525">
            <a:noFill/>
            <a:miter lim="800000"/>
            <a:headEnd/>
            <a:tailEnd/>
          </a:ln>
        </p:spPr>
        <p:txBody>
          <a:bodyPr wrap="square">
            <a:spAutoFit/>
          </a:bodyPr>
          <a:lstStyle/>
          <a:p>
            <a:pPr marL="177800" indent="-177800"/>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天王寺公園エントランスエリア魅力創造・管理運営事業について</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p:cNvSpPr/>
          <p:nvPr/>
        </p:nvSpPr>
        <p:spPr>
          <a:xfrm>
            <a:off x="191638" y="3501008"/>
            <a:ext cx="4740402" cy="3284984"/>
          </a:xfrm>
          <a:prstGeom prst="rect">
            <a:avLst/>
          </a:prstGeom>
        </p:spPr>
        <p:style>
          <a:lnRef idx="1">
            <a:schemeClr val="accent1"/>
          </a:lnRef>
          <a:fillRef idx="2">
            <a:schemeClr val="accent1"/>
          </a:fillRef>
          <a:effectRef idx="1">
            <a:schemeClr val="accent1"/>
          </a:effectRef>
          <a:fontRef idx="minor">
            <a:schemeClr val="dk1"/>
          </a:fontRef>
        </p:style>
        <p:txBody>
          <a:bodyPr rtlCol="0" anchor="t"/>
          <a:lstStyle/>
          <a:p>
            <a:r>
              <a:rPr kumimoji="1" lang="en-US" altLang="ja-JP" sz="1400" dirty="0" smtClean="0"/>
              <a:t>【</a:t>
            </a:r>
            <a:r>
              <a:rPr lang="ja-JP" altLang="en-US" sz="1400" dirty="0"/>
              <a:t>事業</a:t>
            </a:r>
            <a:r>
              <a:rPr lang="ja-JP" altLang="en-US" sz="1400" dirty="0" smtClean="0"/>
              <a:t>期間</a:t>
            </a:r>
            <a:r>
              <a:rPr lang="en-US" altLang="ja-JP" sz="1400" dirty="0" smtClean="0"/>
              <a:t>】</a:t>
            </a:r>
          </a:p>
          <a:p>
            <a:r>
              <a:rPr lang="en-US" altLang="ja-JP" sz="1400" dirty="0"/>
              <a:t>H</a:t>
            </a:r>
            <a:r>
              <a:rPr kumimoji="1" lang="en-US" altLang="ja-JP" sz="1400" dirty="0" smtClean="0"/>
              <a:t>27</a:t>
            </a:r>
            <a:r>
              <a:rPr kumimoji="1" lang="ja-JP" altLang="en-US" sz="1400" dirty="0" smtClean="0"/>
              <a:t>年</a:t>
            </a:r>
            <a:r>
              <a:rPr kumimoji="1" lang="en-US" altLang="ja-JP" sz="1400" dirty="0" smtClean="0"/>
              <a:t>10</a:t>
            </a:r>
            <a:r>
              <a:rPr kumimoji="1" lang="ja-JP" altLang="en-US" sz="1400" dirty="0" smtClean="0"/>
              <a:t>月</a:t>
            </a:r>
            <a:r>
              <a:rPr kumimoji="1" lang="en-US" altLang="ja-JP" sz="1400" dirty="0" smtClean="0"/>
              <a:t>1</a:t>
            </a:r>
            <a:r>
              <a:rPr lang="ja-JP" altLang="en-US" sz="1400" dirty="0" smtClean="0"/>
              <a:t>日から</a:t>
            </a:r>
            <a:r>
              <a:rPr lang="en-US" altLang="ja-JP" sz="1400" dirty="0" smtClean="0"/>
              <a:t>H47</a:t>
            </a:r>
            <a:r>
              <a:rPr lang="ja-JP" altLang="en-US" sz="1400" dirty="0" smtClean="0"/>
              <a:t>年</a:t>
            </a:r>
            <a:r>
              <a:rPr lang="en-US" altLang="ja-JP" sz="1400" dirty="0" smtClean="0"/>
              <a:t>9</a:t>
            </a:r>
            <a:r>
              <a:rPr lang="ja-JP" altLang="en-US" sz="1400" dirty="0" smtClean="0"/>
              <a:t>月</a:t>
            </a:r>
            <a:r>
              <a:rPr lang="en-US" altLang="ja-JP" sz="1400" dirty="0" smtClean="0"/>
              <a:t>30</a:t>
            </a:r>
            <a:r>
              <a:rPr lang="ja-JP" altLang="en-US" sz="1400" dirty="0" smtClean="0"/>
              <a:t>日まで（</a:t>
            </a:r>
            <a:r>
              <a:rPr lang="en-US" altLang="ja-JP" sz="1400" dirty="0" smtClean="0"/>
              <a:t>20</a:t>
            </a:r>
            <a:r>
              <a:rPr lang="ja-JP" altLang="en-US" sz="1400" dirty="0" smtClean="0"/>
              <a:t>年間）</a:t>
            </a:r>
            <a:endParaRPr lang="en-US" altLang="ja-JP" sz="1400" dirty="0" smtClean="0"/>
          </a:p>
          <a:p>
            <a:r>
              <a:rPr lang="en-US" altLang="ja-JP" sz="1400" dirty="0" smtClean="0"/>
              <a:t>【</a:t>
            </a:r>
            <a:r>
              <a:rPr lang="ja-JP" altLang="en-US" sz="1400" dirty="0" smtClean="0"/>
              <a:t>事業者</a:t>
            </a:r>
            <a:r>
              <a:rPr lang="en-US" altLang="ja-JP" sz="1400" dirty="0" smtClean="0"/>
              <a:t>】</a:t>
            </a:r>
          </a:p>
          <a:p>
            <a:r>
              <a:rPr lang="ja-JP" altLang="en-US" sz="1400" dirty="0"/>
              <a:t>　</a:t>
            </a:r>
            <a:r>
              <a:rPr lang="ja-JP" altLang="en-US" sz="1400" dirty="0" smtClean="0"/>
              <a:t>近鉄不動産株式会社</a:t>
            </a:r>
            <a:endParaRPr lang="en-US" altLang="ja-JP" sz="1400" dirty="0" smtClean="0"/>
          </a:p>
          <a:p>
            <a:r>
              <a:rPr kumimoji="1" lang="en-US" altLang="ja-JP" sz="1400" dirty="0" smtClean="0"/>
              <a:t>【</a:t>
            </a:r>
            <a:r>
              <a:rPr kumimoji="1" lang="ja-JP" altLang="en-US" sz="1400" dirty="0" smtClean="0"/>
              <a:t>事業対象区域</a:t>
            </a:r>
            <a:r>
              <a:rPr kumimoji="1" lang="en-US" altLang="ja-JP" sz="1400" dirty="0" smtClean="0"/>
              <a:t>】</a:t>
            </a:r>
          </a:p>
          <a:p>
            <a:r>
              <a:rPr kumimoji="1" lang="ja-JP" altLang="en-US" sz="1400" dirty="0" smtClean="0"/>
              <a:t>・エントランスエリア（約</a:t>
            </a:r>
            <a:r>
              <a:rPr kumimoji="1" lang="en-US" altLang="ja-JP" sz="1400" dirty="0" smtClean="0"/>
              <a:t>25,000</a:t>
            </a:r>
            <a:r>
              <a:rPr kumimoji="1" lang="ja-JP" altLang="en-US" sz="1400" dirty="0" smtClean="0"/>
              <a:t>㎡）</a:t>
            </a:r>
            <a:endParaRPr kumimoji="1" lang="en-US" altLang="ja-JP" sz="1400" dirty="0" smtClean="0"/>
          </a:p>
          <a:p>
            <a:r>
              <a:rPr lang="ja-JP" altLang="en-US" sz="1400" dirty="0" smtClean="0"/>
              <a:t>・バス駐車場（約</a:t>
            </a:r>
            <a:r>
              <a:rPr lang="en-US" altLang="ja-JP" sz="1400" dirty="0" smtClean="0"/>
              <a:t>1,160</a:t>
            </a:r>
            <a:r>
              <a:rPr lang="ja-JP" altLang="en-US" sz="1400" dirty="0" smtClean="0"/>
              <a:t>㎡）</a:t>
            </a:r>
            <a:endParaRPr lang="en-US" altLang="ja-JP" sz="1400" dirty="0" smtClean="0"/>
          </a:p>
          <a:p>
            <a:r>
              <a:rPr kumimoji="1" lang="ja-JP" altLang="en-US" sz="1400" dirty="0" smtClean="0"/>
              <a:t>・茶臼山北東部エリア（約</a:t>
            </a:r>
            <a:r>
              <a:rPr kumimoji="1" lang="en-US" altLang="ja-JP" sz="1400" dirty="0" smtClean="0"/>
              <a:t>5,400</a:t>
            </a:r>
            <a:r>
              <a:rPr kumimoji="1" lang="ja-JP" altLang="en-US" sz="1400" dirty="0" smtClean="0"/>
              <a:t>㎡）</a:t>
            </a:r>
            <a:endParaRPr kumimoji="1" lang="en-US" altLang="ja-JP" sz="1400" dirty="0" smtClean="0"/>
          </a:p>
          <a:p>
            <a:r>
              <a:rPr kumimoji="1" lang="en-US" altLang="ja-JP" sz="1400" dirty="0" smtClean="0"/>
              <a:t>【</a:t>
            </a:r>
            <a:r>
              <a:rPr kumimoji="1" lang="ja-JP" altLang="en-US" sz="1400" dirty="0" smtClean="0"/>
              <a:t>事業内容</a:t>
            </a:r>
            <a:r>
              <a:rPr kumimoji="1" lang="en-US" altLang="ja-JP" sz="1400" dirty="0" smtClean="0"/>
              <a:t>】</a:t>
            </a:r>
          </a:p>
          <a:p>
            <a:r>
              <a:rPr lang="ja-JP" altLang="en-US" sz="1400" dirty="0" smtClean="0"/>
              <a:t>・賑わい創出事業（ハード事業）</a:t>
            </a:r>
            <a:endParaRPr lang="en-US" altLang="ja-JP" sz="1400" dirty="0" smtClean="0"/>
          </a:p>
          <a:p>
            <a:r>
              <a:rPr lang="ja-JP" altLang="en-US" sz="1400" dirty="0"/>
              <a:t>　</a:t>
            </a:r>
            <a:r>
              <a:rPr lang="ja-JP" altLang="en-US" sz="1400" dirty="0" smtClean="0"/>
              <a:t>新たなにぎわいを創出する飲食・物販施設等の設置・運営、　</a:t>
            </a:r>
            <a:endParaRPr lang="en-US" altLang="ja-JP" sz="1400" dirty="0" smtClean="0"/>
          </a:p>
          <a:p>
            <a:r>
              <a:rPr lang="ja-JP" altLang="en-US" sz="1400" dirty="0"/>
              <a:t>　</a:t>
            </a:r>
            <a:r>
              <a:rPr lang="ja-JP" altLang="en-US" sz="1400" dirty="0" smtClean="0"/>
              <a:t>公園・緑地整備</a:t>
            </a:r>
            <a:endParaRPr lang="en-US" altLang="ja-JP" sz="1400" dirty="0" smtClean="0"/>
          </a:p>
          <a:p>
            <a:r>
              <a:rPr kumimoji="1" lang="ja-JP" altLang="en-US" sz="1400" dirty="0" smtClean="0"/>
              <a:t>・賑わい創出事業（ソフト事業）</a:t>
            </a:r>
            <a:endParaRPr kumimoji="1" lang="en-US" altLang="ja-JP" sz="1400" dirty="0" smtClean="0"/>
          </a:p>
          <a:p>
            <a:r>
              <a:rPr lang="ja-JP" altLang="en-US" sz="1400" dirty="0"/>
              <a:t>　</a:t>
            </a:r>
            <a:r>
              <a:rPr lang="ja-JP" altLang="en-US" sz="1400" dirty="0" smtClean="0"/>
              <a:t>イベント等の企画・実施、プロモーション活動</a:t>
            </a:r>
            <a:endParaRPr kumimoji="1" lang="en-US" altLang="ja-JP" sz="1400" dirty="0" smtClean="0"/>
          </a:p>
          <a:p>
            <a:r>
              <a:rPr lang="ja-JP" altLang="en-US" sz="1400" dirty="0" smtClean="0"/>
              <a:t>・維持管理事業</a:t>
            </a:r>
            <a:endParaRPr lang="en-US" altLang="ja-JP" sz="1400" dirty="0" smtClean="0"/>
          </a:p>
          <a:p>
            <a:endParaRPr kumimoji="1" lang="ja-JP" altLang="en-US" sz="1400" dirty="0"/>
          </a:p>
        </p:txBody>
      </p:sp>
      <p:pic>
        <p:nvPicPr>
          <p:cNvPr id="1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3518710"/>
            <a:ext cx="3816424"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正方形/長方形 14"/>
          <p:cNvSpPr>
            <a:spLocks noChangeArrowheads="1"/>
          </p:cNvSpPr>
          <p:nvPr/>
        </p:nvSpPr>
        <p:spPr bwMode="auto">
          <a:xfrm>
            <a:off x="5004048" y="3212976"/>
            <a:ext cx="2593218" cy="307777"/>
          </a:xfrm>
          <a:prstGeom prst="rect">
            <a:avLst/>
          </a:prstGeom>
          <a:noFill/>
          <a:ln w="9525">
            <a:noFill/>
            <a:miter lim="800000"/>
            <a:headEnd/>
            <a:tailEnd/>
          </a:ln>
        </p:spPr>
        <p:txBody>
          <a:bodyPr wrap="square">
            <a:spAutoFit/>
          </a:bodyPr>
          <a:lstStyle/>
          <a:p>
            <a:pPr marL="177800" indent="-177800"/>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あべのハルカス開業後の現況</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08107077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314366" y="53752"/>
            <a:ext cx="8625108" cy="4262438"/>
          </a:xfrm>
          <a:prstGeom prst="roundRect">
            <a:avLst>
              <a:gd name="adj" fmla="val 6510"/>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185738" indent="-185738" algn="just">
              <a:lnSpc>
                <a:spcPts val="2200"/>
              </a:lnSpc>
            </a:pP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咲洲・夢洲において民間事業者と協働する主なエネルギー関連の取組み</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85750" indent="-285750" algn="just">
              <a:lnSpc>
                <a:spcPts val="2200"/>
              </a:lnSpc>
              <a:buFont typeface="Meiryo UI" panose="020B0604030504040204" pitchFamily="50" charset="-128"/>
              <a:buChar char="◇"/>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夢洲メガソーラー「大阪ひかりの森」プロジェクト</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3050"/>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夢洲</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区の一般廃棄物埋立処分場に大規模太陽光発電（メガソーラー）を設置し、平成</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月から本格稼働。</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Meiryo UI" panose="020B0604030504040204" pitchFamily="50" charset="-128"/>
              <a:buChar char="◇"/>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スマートコミュニティ実証事業</a:t>
            </a:r>
            <a:endParaRPr lang="en-US" altLang="ja-JP" sz="1600" b="1" strike="dbl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3050" indent="177800"/>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熱・電気の相互融通などによるエネルギー</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利用の最適化とエネルギーセキュリティの確保をめざしたスマートコミュニティ実証事業を推進</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年度は咲</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洲地区において、建物間で熱融通に係る実証実験を</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実施し、最終</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年度と</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なる</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H27</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年度は検証中</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。以降は民間事業化につなげる。</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Meiryo UI" panose="020B0604030504040204" pitchFamily="50" charset="-128"/>
              <a:buChar char="◇"/>
            </a:pP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EV</a:t>
            </a:r>
            <a:r>
              <a:rPr lang="ja-JP" altLang="en-US" sz="1600" b="1" dirty="0">
                <a:solidFill>
                  <a:schemeClr val="tx1"/>
                </a:solidFill>
                <a:latin typeface="Meiryo UI" pitchFamily="50" charset="-128"/>
                <a:ea typeface="Meiryo UI" pitchFamily="50" charset="-128"/>
                <a:cs typeface="Meiryo UI" pitchFamily="50" charset="-128"/>
              </a:rPr>
              <a:t>の中古蓄電池を活用した経済性の高い大型蓄電池システム実証</a:t>
            </a:r>
            <a:r>
              <a:rPr lang="ja-JP" altLang="en-US" sz="1600" b="1" dirty="0" smtClean="0">
                <a:solidFill>
                  <a:schemeClr val="tx1"/>
                </a:solidFill>
                <a:latin typeface="Meiryo UI" pitchFamily="50" charset="-128"/>
                <a:ea typeface="Meiryo UI" pitchFamily="50" charset="-128"/>
                <a:cs typeface="Meiryo UI" pitchFamily="50" charset="-128"/>
              </a:rPr>
              <a:t>事業</a:t>
            </a:r>
            <a:endParaRPr lang="en-US" altLang="ja-JP" sz="1600" b="1" dirty="0" smtClean="0">
              <a:solidFill>
                <a:schemeClr val="tx1"/>
              </a:solidFill>
              <a:latin typeface="Meiryo UI" pitchFamily="50" charset="-128"/>
              <a:ea typeface="Meiryo UI" pitchFamily="50" charset="-128"/>
              <a:cs typeface="Meiryo UI" pitchFamily="50" charset="-128"/>
            </a:endParaRPr>
          </a:p>
          <a:p>
            <a:pPr marL="273050" indent="177800"/>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夢洲地区において、</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ＥＶから回収した中古</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蓄電池</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を安全に運用する技術を確立し、経済性</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高い大型リユース蓄電池</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システムと</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して世界発の実証事業を平成</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月より実施。隣接</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する夢洲メガソーラーの出力安定化や災害時に活用する非常用蓄電池</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システムとしての有効性を検証中。</a:t>
            </a:r>
            <a:endParaRPr lang="en-US" altLang="ja-JP" sz="1600" b="1" strike="dbl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Meiryo UI" panose="020B0604030504040204" pitchFamily="50" charset="-128"/>
              <a:buChar char="◇"/>
            </a:pPr>
            <a:r>
              <a:rPr lang="ja-JP" altLang="en-US" sz="1600" b="1" dirty="0" smtClean="0">
                <a:solidFill>
                  <a:schemeClr val="tx1"/>
                </a:solidFill>
                <a:latin typeface="Meiryo UI" pitchFamily="50" charset="-128"/>
                <a:ea typeface="Meiryo UI" pitchFamily="50" charset="-128"/>
                <a:cs typeface="Meiryo UI" pitchFamily="50" charset="-128"/>
              </a:rPr>
              <a:t>咲洲における大型蓄電池試験・評価施設（</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NITE</a:t>
            </a:r>
            <a:r>
              <a:rPr lang="ja-JP" altLang="en-US" sz="1600" b="1" dirty="0" smtClean="0">
                <a:solidFill>
                  <a:schemeClr val="tx1"/>
                </a:solidFill>
                <a:latin typeface="Meiryo UI" pitchFamily="50" charset="-128"/>
                <a:ea typeface="Meiryo UI" pitchFamily="50" charset="-128"/>
                <a:cs typeface="Meiryo UI" pitchFamily="50" charset="-128"/>
              </a:rPr>
              <a:t>）の建設開始</a:t>
            </a:r>
          </a:p>
          <a:p>
            <a:pPr marL="273050" indent="177800"/>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３月より、世界最大級となる大型蓄電池システム等の性能に関する試験評価施設の建設が開始</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。本施設は、今</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まで国内では不可能であった、大型蓄電池の性能の優位性・安全性に関するグローバルな試験評価施設であり、国内産業の国際産業競争力の強化に貢献するもの</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7" name="Picture 4"/>
          <p:cNvPicPr>
            <a:picLocks noChangeAspect="1" noChangeArrowheads="1"/>
          </p:cNvPicPr>
          <p:nvPr/>
        </p:nvPicPr>
        <p:blipFill>
          <a:blip r:embed="rId2" cstate="email"/>
          <a:srcRect/>
          <a:stretch>
            <a:fillRect/>
          </a:stretch>
        </p:blipFill>
        <p:spPr bwMode="auto">
          <a:xfrm>
            <a:off x="3749447" y="5013176"/>
            <a:ext cx="2139238" cy="1656184"/>
          </a:xfrm>
          <a:prstGeom prst="rect">
            <a:avLst/>
          </a:prstGeom>
          <a:noFill/>
          <a:ln w="9525">
            <a:noFill/>
            <a:miter lim="800000"/>
            <a:headEnd/>
            <a:tailEnd/>
          </a:ln>
        </p:spPr>
      </p:pic>
      <p:sp>
        <p:nvSpPr>
          <p:cNvPr id="25" name="正方形/長方形 24"/>
          <p:cNvSpPr/>
          <p:nvPr/>
        </p:nvSpPr>
        <p:spPr>
          <a:xfrm>
            <a:off x="179512" y="4581128"/>
            <a:ext cx="1875835" cy="338554"/>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ja-JP" altLang="en-US" sz="1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◆夢洲メガソーラー</a:t>
            </a:r>
            <a:endParaRPr lang="ja-JP" altLang="en-US" sz="1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6" name="正方形/長方形 25"/>
          <p:cNvSpPr/>
          <p:nvPr/>
        </p:nvSpPr>
        <p:spPr>
          <a:xfrm>
            <a:off x="3401412" y="4581128"/>
            <a:ext cx="1970411" cy="338554"/>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ja-JP" altLang="en-US" sz="1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r>
              <a:rPr lang="en-US" altLang="ja-JP" sz="1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EV</a:t>
            </a:r>
            <a:r>
              <a:rPr lang="ja-JP" altLang="en-US" sz="1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リユース蓄電池</a:t>
            </a:r>
            <a:endParaRPr lang="ja-JP" altLang="en-US" sz="1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14690" name="Picture 2" descr="C:\Users\i5323479\AppData\Local\Microsoft\Windows\Temporary Internet Files\Content.Outlook\IGOBLTW4\_B2E0069 (3).jpg"/>
          <p:cNvPicPr>
            <a:picLocks noChangeAspect="1" noChangeArrowheads="1"/>
          </p:cNvPicPr>
          <p:nvPr/>
        </p:nvPicPr>
        <p:blipFill>
          <a:blip r:embed="rId3" cstate="print"/>
          <a:srcRect/>
          <a:stretch>
            <a:fillRect/>
          </a:stretch>
        </p:blipFill>
        <p:spPr bwMode="auto">
          <a:xfrm>
            <a:off x="535314" y="4919682"/>
            <a:ext cx="2549017" cy="1883286"/>
          </a:xfrm>
          <a:prstGeom prst="rect">
            <a:avLst/>
          </a:prstGeom>
          <a:noFill/>
        </p:spPr>
      </p:pic>
      <p:grpSp>
        <p:nvGrpSpPr>
          <p:cNvPr id="28" name="グループ化 27"/>
          <p:cNvGrpSpPr/>
          <p:nvPr/>
        </p:nvGrpSpPr>
        <p:grpSpPr>
          <a:xfrm>
            <a:off x="6238323" y="5041784"/>
            <a:ext cx="2150101" cy="1627575"/>
            <a:chOff x="4427984" y="5301208"/>
            <a:chExt cx="1802867" cy="1512168"/>
          </a:xfrm>
        </p:grpSpPr>
        <p:pic>
          <p:nvPicPr>
            <p:cNvPr id="29" name="Picture 2" descr="asset-1.jpg"/>
            <p:cNvPicPr>
              <a:picLocks noChangeAspect="1"/>
            </p:cNvPicPr>
            <p:nvPr/>
          </p:nvPicPr>
          <p:blipFill>
            <a:blip r:embed="rId4" cstate="email"/>
            <a:srcRect/>
            <a:stretch>
              <a:fillRect/>
            </a:stretch>
          </p:blipFill>
          <p:spPr bwMode="auto">
            <a:xfrm>
              <a:off x="5698306" y="6503733"/>
              <a:ext cx="513293" cy="254109"/>
            </a:xfrm>
            <a:prstGeom prst="rect">
              <a:avLst/>
            </a:prstGeom>
            <a:noFill/>
            <a:ln w="12700">
              <a:noFill/>
              <a:miter lim="0"/>
              <a:headEnd/>
              <a:tailEnd/>
            </a:ln>
          </p:spPr>
        </p:pic>
        <p:pic>
          <p:nvPicPr>
            <p:cNvPr id="30" name="Picture 1" descr="0000004044.jpg"/>
            <p:cNvPicPr>
              <a:picLocks noChangeAspect="1"/>
            </p:cNvPicPr>
            <p:nvPr/>
          </p:nvPicPr>
          <p:blipFill>
            <a:blip r:embed="rId5" cstate="email"/>
            <a:srcRect/>
            <a:stretch>
              <a:fillRect/>
            </a:stretch>
          </p:blipFill>
          <p:spPr bwMode="auto">
            <a:xfrm>
              <a:off x="4499992" y="6310205"/>
              <a:ext cx="856746" cy="503171"/>
            </a:xfrm>
            <a:prstGeom prst="rect">
              <a:avLst/>
            </a:prstGeom>
            <a:noFill/>
            <a:ln w="12700">
              <a:noFill/>
              <a:miter lim="0"/>
              <a:headEnd/>
              <a:tailEnd/>
            </a:ln>
          </p:spPr>
        </p:pic>
        <p:sp>
          <p:nvSpPr>
            <p:cNvPr id="31" name="右矢印 30"/>
            <p:cNvSpPr/>
            <p:nvPr/>
          </p:nvSpPr>
          <p:spPr bwMode="auto">
            <a:xfrm>
              <a:off x="5424676" y="6579054"/>
              <a:ext cx="169840" cy="77371"/>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kumimoji="1" lang="ja-JP" altLang="en-US">
                <a:solidFill>
                  <a:srgbClr val="FFFFFF"/>
                </a:solidFill>
              </a:endParaRPr>
            </a:p>
          </p:txBody>
        </p:sp>
        <p:sp>
          <p:nvSpPr>
            <p:cNvPr id="32" name="下矢印 31"/>
            <p:cNvSpPr/>
            <p:nvPr/>
          </p:nvSpPr>
          <p:spPr bwMode="auto">
            <a:xfrm flipV="1">
              <a:off x="5890194" y="6302368"/>
              <a:ext cx="54725" cy="15096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kumimoji="1" lang="ja-JP" altLang="en-US">
                <a:solidFill>
                  <a:srgbClr val="FFFFFF"/>
                </a:solidFill>
              </a:endParaRPr>
            </a:p>
          </p:txBody>
        </p:sp>
        <p:pic>
          <p:nvPicPr>
            <p:cNvPr id="33" name="Picture 2" descr="C:\Users\203978\Temporary Internet Files\Content.Outlook\IY9A5U71\IMG_1778.JPG"/>
            <p:cNvPicPr>
              <a:picLocks noChangeAspect="1" noChangeArrowheads="1"/>
            </p:cNvPicPr>
            <p:nvPr/>
          </p:nvPicPr>
          <p:blipFill>
            <a:blip r:embed="rId6" cstate="print">
              <a:clrChange>
                <a:clrFrom>
                  <a:srgbClr val="D1B19C"/>
                </a:clrFrom>
                <a:clrTo>
                  <a:srgbClr val="D1B19C">
                    <a:alpha val="0"/>
                  </a:srgbClr>
                </a:clrTo>
              </a:clrChange>
            </a:blip>
            <a:srcRect l="29525" t="48544" r="29525" b="12152"/>
            <a:stretch>
              <a:fillRect/>
            </a:stretch>
          </p:blipFill>
          <p:spPr bwMode="auto">
            <a:xfrm>
              <a:off x="4427984" y="5301208"/>
              <a:ext cx="1802867" cy="936104"/>
            </a:xfrm>
            <a:prstGeom prst="rect">
              <a:avLst/>
            </a:prstGeom>
            <a:noFill/>
          </p:spPr>
        </p:pic>
      </p:grpSp>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pPr/>
              <a:t>87</a:t>
            </a:fld>
            <a:endParaRPr kumimoji="1" lang="ja-JP" altLang="en-US"/>
          </a:p>
        </p:txBody>
      </p:sp>
    </p:spTree>
    <p:extLst>
      <p:ext uri="{BB962C8B-B14F-4D97-AF65-F5344CB8AC3E}">
        <p14:creationId xmlns:p14="http://schemas.microsoft.com/office/powerpoint/2010/main" val="310464153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553" y="2786980"/>
            <a:ext cx="3028950" cy="3162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角丸四角形 6"/>
          <p:cNvSpPr/>
          <p:nvPr/>
        </p:nvSpPr>
        <p:spPr>
          <a:xfrm>
            <a:off x="107503" y="116632"/>
            <a:ext cx="8855015" cy="2133362"/>
          </a:xfrm>
          <a:prstGeom prst="roundRect">
            <a:avLst>
              <a:gd name="adj" fmla="val 3625"/>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271463" indent="-271463" algn="just">
              <a:spcAft>
                <a:spcPts val="0"/>
              </a:spcAft>
            </a:pP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首都</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機能のバックアップ</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342900" indent="-342900" algn="just">
              <a:lnSpc>
                <a:spcPts val="2200"/>
              </a:lnSpc>
              <a:spcAft>
                <a:spcPts val="0"/>
              </a:spcAft>
              <a:buFont typeface="Meiryo UI" panose="020B0604030504040204" pitchFamily="50" charset="-128"/>
              <a:buChar char="◇"/>
            </a:pP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首都圏で大災害が発生した場合を想定し</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、集中型から双眼型へと国土構造の転換を促進していくことが重要。</a:t>
            </a:r>
            <a:endPar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gn="just">
              <a:lnSpc>
                <a:spcPts val="2200"/>
              </a:lnSpc>
              <a:buFont typeface="Meiryo UI" panose="020B0604030504040204" pitchFamily="50" charset="-128"/>
              <a:buChar char="◇"/>
            </a:pP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このため、国家</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の危機管理の観点から首都圏以外で最も機能が集積する大阪・関西を、首都機能のバックアップエリアとすることが求められる。</a:t>
            </a: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gn="just">
              <a:lnSpc>
                <a:spcPts val="2200"/>
              </a:lnSpc>
              <a:buFont typeface="Meiryo UI" panose="020B0604030504040204" pitchFamily="50" charset="-128"/>
              <a:buChar char="◇"/>
            </a:pP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しかしながら</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、政府業務継続計画（首都直下地震対策）において、大阪を東京圏外の代替拠点の候補の一つとしつつ、</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そのあり方</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等については今後の検討課題とされた。</a:t>
            </a: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107503" y="2355109"/>
            <a:ext cx="3923960" cy="307777"/>
          </a:xfrm>
          <a:prstGeom prst="rect">
            <a:avLst/>
          </a:prstGeom>
        </p:spPr>
        <p:txBody>
          <a:bodyPr wrap="square">
            <a:spAutoFit/>
          </a:bodyPr>
          <a:lstStyle/>
          <a:p>
            <a:pPr marL="177800" indent="-177800"/>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東西二極の一極としての大阪・関西</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35496" y="4247326"/>
            <a:ext cx="1584176" cy="738664"/>
          </a:xfrm>
          <a:prstGeom prst="rect">
            <a:avLst/>
          </a:prstGeom>
          <a:noFill/>
        </p:spPr>
        <p:txBody>
          <a:bodyPr wrap="square" rtlCol="0">
            <a:spAutoFit/>
          </a:bodyPr>
          <a:lstStyle/>
          <a:p>
            <a:pPr algn="ctr"/>
            <a:r>
              <a:rPr kumimoji="1" lang="ja-JP" altLang="en-US" sz="1400" b="1" dirty="0" smtClean="0">
                <a:latin typeface="HGPｺﾞｼｯｸM" panose="020B0600000000000000" pitchFamily="50" charset="-128"/>
                <a:ea typeface="HGPｺﾞｼｯｸM" panose="020B0600000000000000" pitchFamily="50" charset="-128"/>
              </a:rPr>
              <a:t>西日本</a:t>
            </a:r>
            <a:endParaRPr kumimoji="1" lang="en-US" altLang="ja-JP" sz="1400" b="1" dirty="0" smtClean="0">
              <a:latin typeface="HGPｺﾞｼｯｸM" panose="020B0600000000000000" pitchFamily="50" charset="-128"/>
              <a:ea typeface="HGPｺﾞｼｯｸM" panose="020B0600000000000000" pitchFamily="50" charset="-128"/>
            </a:endParaRPr>
          </a:p>
          <a:p>
            <a:pPr algn="ctr"/>
            <a:r>
              <a:rPr kumimoji="1" lang="ja-JP" altLang="en-US" sz="1400" b="1" dirty="0" smtClean="0">
                <a:latin typeface="HGPｺﾞｼｯｸM" panose="020B0600000000000000" pitchFamily="50" charset="-128"/>
                <a:ea typeface="HGPｺﾞｼｯｸM" panose="020B0600000000000000" pitchFamily="50" charset="-128"/>
              </a:rPr>
              <a:t>人口</a:t>
            </a:r>
            <a:r>
              <a:rPr kumimoji="1" lang="en-US" altLang="ja-JP" sz="1400" b="1" dirty="0" smtClean="0">
                <a:latin typeface="HGPｺﾞｼｯｸM" panose="020B0600000000000000" pitchFamily="50" charset="-128"/>
                <a:ea typeface="HGPｺﾞｼｯｸM" panose="020B0600000000000000" pitchFamily="50" charset="-128"/>
              </a:rPr>
              <a:t>6,100</a:t>
            </a:r>
            <a:r>
              <a:rPr kumimoji="1" lang="ja-JP" altLang="en-US" sz="1400" b="1" dirty="0" smtClean="0">
                <a:latin typeface="HGPｺﾞｼｯｸM" panose="020B0600000000000000" pitchFamily="50" charset="-128"/>
                <a:ea typeface="HGPｺﾞｼｯｸM" panose="020B0600000000000000" pitchFamily="50" charset="-128"/>
              </a:rPr>
              <a:t>万人</a:t>
            </a:r>
            <a:endParaRPr kumimoji="1" lang="en-US" altLang="ja-JP" sz="1400" b="1" dirty="0" smtClean="0">
              <a:latin typeface="HGPｺﾞｼｯｸM" panose="020B0600000000000000" pitchFamily="50" charset="-128"/>
              <a:ea typeface="HGPｺﾞｼｯｸM" panose="020B0600000000000000" pitchFamily="50" charset="-128"/>
            </a:endParaRPr>
          </a:p>
          <a:p>
            <a:pPr algn="ctr"/>
            <a:r>
              <a:rPr lang="en-US" altLang="ja-JP" sz="1400" b="1" dirty="0" smtClean="0">
                <a:latin typeface="HGPｺﾞｼｯｸM" panose="020B0600000000000000" pitchFamily="50" charset="-128"/>
                <a:ea typeface="HGPｺﾞｼｯｸM" panose="020B0600000000000000" pitchFamily="50" charset="-128"/>
              </a:rPr>
              <a:t>GDP242</a:t>
            </a:r>
            <a:r>
              <a:rPr lang="ja-JP" altLang="en-US" sz="1400" b="1" dirty="0" smtClean="0">
                <a:latin typeface="HGPｺﾞｼｯｸM" panose="020B0600000000000000" pitchFamily="50" charset="-128"/>
                <a:ea typeface="HGPｺﾞｼｯｸM" panose="020B0600000000000000" pitchFamily="50" charset="-128"/>
              </a:rPr>
              <a:t>兆円</a:t>
            </a:r>
            <a:endParaRPr kumimoji="1" lang="ja-JP" altLang="en-US" sz="1400" b="1" dirty="0">
              <a:latin typeface="HGPｺﾞｼｯｸM" panose="020B0600000000000000" pitchFamily="50" charset="-128"/>
              <a:ea typeface="HGPｺﾞｼｯｸM" panose="020B0600000000000000" pitchFamily="50" charset="-128"/>
            </a:endParaRPr>
          </a:p>
        </p:txBody>
      </p:sp>
      <p:sp>
        <p:nvSpPr>
          <p:cNvPr id="12" name="テキスト ボックス 11"/>
          <p:cNvSpPr txBox="1"/>
          <p:nvPr/>
        </p:nvSpPr>
        <p:spPr>
          <a:xfrm>
            <a:off x="3059832" y="3986480"/>
            <a:ext cx="1584176" cy="738664"/>
          </a:xfrm>
          <a:prstGeom prst="rect">
            <a:avLst/>
          </a:prstGeom>
          <a:noFill/>
        </p:spPr>
        <p:txBody>
          <a:bodyPr wrap="square" rtlCol="0">
            <a:spAutoFit/>
          </a:bodyPr>
          <a:lstStyle/>
          <a:p>
            <a:pPr algn="ctr"/>
            <a:r>
              <a:rPr kumimoji="1" lang="ja-JP" altLang="en-US" sz="1400" dirty="0" smtClean="0">
                <a:latin typeface="HGPｺﾞｼｯｸM" panose="020B0600000000000000" pitchFamily="50" charset="-128"/>
                <a:ea typeface="HGPｺﾞｼｯｸM" panose="020B0600000000000000" pitchFamily="50" charset="-128"/>
              </a:rPr>
              <a:t>東日本</a:t>
            </a:r>
            <a:endParaRPr kumimoji="1" lang="en-US" altLang="ja-JP" sz="1400" dirty="0" smtClean="0">
              <a:latin typeface="HGPｺﾞｼｯｸM" panose="020B0600000000000000" pitchFamily="50" charset="-128"/>
              <a:ea typeface="HGPｺﾞｼｯｸM" panose="020B0600000000000000" pitchFamily="50" charset="-128"/>
            </a:endParaRPr>
          </a:p>
          <a:p>
            <a:pPr algn="ctr"/>
            <a:r>
              <a:rPr kumimoji="1" lang="ja-JP" altLang="en-US" sz="1400" dirty="0" smtClean="0">
                <a:latin typeface="HGPｺﾞｼｯｸM" panose="020B0600000000000000" pitchFamily="50" charset="-128"/>
                <a:ea typeface="HGPｺﾞｼｯｸM" panose="020B0600000000000000" pitchFamily="50" charset="-128"/>
              </a:rPr>
              <a:t>人口</a:t>
            </a:r>
            <a:r>
              <a:rPr kumimoji="1" lang="en-US" altLang="ja-JP" sz="1400" dirty="0" smtClean="0">
                <a:latin typeface="HGPｺﾞｼｯｸM" panose="020B0600000000000000" pitchFamily="50" charset="-128"/>
                <a:ea typeface="HGPｺﾞｼｯｸM" panose="020B0600000000000000" pitchFamily="50" charset="-128"/>
              </a:rPr>
              <a:t>6,600</a:t>
            </a:r>
            <a:r>
              <a:rPr kumimoji="1" lang="ja-JP" altLang="en-US" sz="1400" dirty="0" smtClean="0">
                <a:latin typeface="HGPｺﾞｼｯｸM" panose="020B0600000000000000" pitchFamily="50" charset="-128"/>
                <a:ea typeface="HGPｺﾞｼｯｸM" panose="020B0600000000000000" pitchFamily="50" charset="-128"/>
              </a:rPr>
              <a:t>万人</a:t>
            </a:r>
            <a:endParaRPr kumimoji="1" lang="en-US" altLang="ja-JP" sz="1400" dirty="0" smtClean="0">
              <a:latin typeface="HGPｺﾞｼｯｸM" panose="020B0600000000000000" pitchFamily="50" charset="-128"/>
              <a:ea typeface="HGPｺﾞｼｯｸM" panose="020B0600000000000000" pitchFamily="50" charset="-128"/>
            </a:endParaRPr>
          </a:p>
          <a:p>
            <a:pPr algn="ctr"/>
            <a:r>
              <a:rPr lang="en-US" altLang="ja-JP" sz="1400" dirty="0" smtClean="0">
                <a:latin typeface="HGPｺﾞｼｯｸM" panose="020B0600000000000000" pitchFamily="50" charset="-128"/>
                <a:ea typeface="HGPｺﾞｼｯｸM" panose="020B0600000000000000" pitchFamily="50" charset="-128"/>
              </a:rPr>
              <a:t>GDP291</a:t>
            </a:r>
            <a:r>
              <a:rPr lang="ja-JP" altLang="en-US" sz="1400" dirty="0" smtClean="0">
                <a:latin typeface="HGPｺﾞｼｯｸM" panose="020B0600000000000000" pitchFamily="50" charset="-128"/>
                <a:ea typeface="HGPｺﾞｼｯｸM" panose="020B0600000000000000" pitchFamily="50" charset="-128"/>
              </a:rPr>
              <a:t>兆円</a:t>
            </a:r>
            <a:endParaRPr kumimoji="1" lang="ja-JP" altLang="en-US" sz="1400" dirty="0">
              <a:latin typeface="HGPｺﾞｼｯｸM" panose="020B0600000000000000" pitchFamily="50" charset="-128"/>
              <a:ea typeface="HGPｺﾞｼｯｸM" panose="020B0600000000000000" pitchFamily="50" charset="-128"/>
            </a:endParaRPr>
          </a:p>
        </p:txBody>
      </p:sp>
      <p:sp>
        <p:nvSpPr>
          <p:cNvPr id="15" name="正方形/長方形 14"/>
          <p:cNvSpPr/>
          <p:nvPr/>
        </p:nvSpPr>
        <p:spPr>
          <a:xfrm>
            <a:off x="5004048" y="2424359"/>
            <a:ext cx="3741422" cy="477054"/>
          </a:xfrm>
          <a:prstGeom prst="rect">
            <a:avLst/>
          </a:prstGeom>
          <a:ln w="3175">
            <a:noFill/>
          </a:ln>
        </p:spPr>
        <p:txBody>
          <a:bodyPr wrap="square">
            <a:spAutoFit/>
          </a:bodyPr>
          <a:lstStyle/>
          <a:p>
            <a:pPr marL="177800" indent="-177800"/>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今後の検討課題</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（出典：内閣府「政府</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業務継続計画（首都直下地震対策</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H26</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月</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）」から抜粋）</a:t>
            </a:r>
            <a:endParaRPr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a:spLocks noChangeArrowheads="1"/>
          </p:cNvSpPr>
          <p:nvPr/>
        </p:nvSpPr>
        <p:spPr bwMode="auto">
          <a:xfrm>
            <a:off x="5037188" y="3046998"/>
            <a:ext cx="3742446" cy="1938992"/>
          </a:xfrm>
          <a:prstGeom prst="rect">
            <a:avLst/>
          </a:prstGeom>
          <a:solidFill>
            <a:schemeClr val="tx2">
              <a:lumMod val="20000"/>
              <a:lumOff val="80000"/>
            </a:schemeClr>
          </a:solidFill>
          <a:ln w="9525" algn="ctr">
            <a:solidFill>
              <a:srgbClr val="000000"/>
            </a:solidFill>
            <a:miter lim="800000"/>
            <a:headEnd/>
            <a:tailEnd/>
          </a:ln>
          <a:effectLst/>
          <a:extLst/>
        </p:spPr>
        <p:txBody>
          <a:bodyPr rot="0" vert="horz" wrap="square" lIns="91440" tIns="45720" rIns="91440" bIns="45720" anchor="t" anchorCtr="0" upright="1">
            <a:spAutoFit/>
          </a:bodyPr>
          <a:lstStyle/>
          <a:p>
            <a:pPr marL="114300" indent="-114300">
              <a:lnSpc>
                <a:spcPts val="1600"/>
              </a:lnSpc>
              <a:spcAft>
                <a:spcPts val="0"/>
              </a:spcAft>
            </a:pPr>
            <a:r>
              <a:rPr lang="ja-JP" alt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・さいたま新都心等の東京圏内の地区のほか、</a:t>
            </a:r>
            <a:endParaRPr lang="en-US" altLang="ja-JP" sz="14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114300" indent="-114300">
              <a:lnSpc>
                <a:spcPts val="1600"/>
              </a:lnSpc>
              <a:spcAft>
                <a:spcPts val="0"/>
              </a:spcAft>
            </a:pPr>
            <a:r>
              <a:rPr lang="ja-JP" alt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　大規模地震に係る現地対策本部の設置予定箇所、各府省等の地方支分部局が集積する都市（札幌市、仙台市、名古屋市、大阪市、広島市、福岡市等）等代替拠点と成り得る地域を対象に、代替拠点への職員の移動手段、既存の庁舎、設備及び資機材の活用、宿泊施設等の確保等に係る具体的なオペレーションについても検討するものとする。</a:t>
            </a:r>
            <a:endParaRPr lang="en-US" altLang="ja-JP" sz="1400" kern="100" dirty="0" smtClean="0">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pPr/>
              <a:t>88</a:t>
            </a:fld>
            <a:endParaRPr kumimoji="1" lang="ja-JP" altLang="en-US"/>
          </a:p>
        </p:txBody>
      </p:sp>
    </p:spTree>
    <p:extLst>
      <p:ext uri="{BB962C8B-B14F-4D97-AF65-F5344CB8AC3E}">
        <p14:creationId xmlns:p14="http://schemas.microsoft.com/office/powerpoint/2010/main" val="394032362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pPr/>
              <a:t>89</a:t>
            </a:fld>
            <a:endParaRPr kumimoji="1" lang="ja-JP" altLang="en-US"/>
          </a:p>
        </p:txBody>
      </p:sp>
      <p:sp>
        <p:nvSpPr>
          <p:cNvPr id="13" name="角丸四角形 12"/>
          <p:cNvSpPr/>
          <p:nvPr/>
        </p:nvSpPr>
        <p:spPr>
          <a:xfrm>
            <a:off x="228651" y="490326"/>
            <a:ext cx="8691151" cy="5818994"/>
          </a:xfrm>
          <a:prstGeom prst="roundRect">
            <a:avLst>
              <a:gd name="adj" fmla="val 5090"/>
            </a:avLst>
          </a:prstGeom>
          <a:solidFill>
            <a:srgbClr val="FFFD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1938" indent="-261938">
              <a:lnSpc>
                <a:spcPts val="2600"/>
              </a:lnSpc>
            </a:pP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OSAKA</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ブランドの核となる大阪都心部が</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圏全体の成長をけん引していくためには、ポテンシャルの高い企業集積や活発な民間投資を活かしつつ、特区制度の活用や「グランドデザイン・大阪」の推進等により、さらに都市機能を高度化していくことが必要</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a:lnSpc>
                <a:spcPts val="2600"/>
              </a:lnSpc>
            </a:pP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その</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ため、</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今後うめ</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きた</a:t>
            </a:r>
            <a:r>
              <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期区域については、 まちづくりの目標である </a:t>
            </a:r>
            <a:r>
              <a:rPr lang="ja-JP"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“世界の人々を惹きつける比類なき魅力を備えた「みどり」と、新たな国際競争力を獲得し、世界をリードする「イノベーション」を生み出す都市機能との融合拠点の形成</a:t>
            </a:r>
            <a:r>
              <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をめざし、民間開発を誘導するととも</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に、新駅設置等の基盤整備事業を推進するなどまちづくりの実現に向けた取組みを進めて</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いくことが必要。</a:t>
            </a:r>
            <a:endPar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a:lnSpc>
                <a:spcPts val="2600"/>
              </a:lnSpc>
            </a:pP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また、関連法案が整備されることを前提として、内外からの多くの集客や高い経済波及効果が期待できるＩＲ（統合型リゾート）について、夢洲を軸とした大阪市内</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ベイエリアなど</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への立地に向けた検討を進めていく</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a:lnSpc>
                <a:spcPts val="2600"/>
              </a:lnSpc>
            </a:pPr>
            <a:r>
              <a:rPr kumimoji="0" lang="ja-JP" altLang="en-US"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政府</a:t>
            </a:r>
            <a:r>
              <a:rPr kumimoji="0" lang="ja-JP" altLang="en-US"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業務計画に関しては、早急に首都圏以外での政府の代替拠点の在り方を検討し、大阪・関西を当該拠点に位置付けるよう</a:t>
            </a:r>
            <a:r>
              <a:rPr kumimoji="0" lang="ja-JP" altLang="en-US"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求め、また</a:t>
            </a:r>
            <a:r>
              <a:rPr kumimoji="0" lang="ja-JP" altLang="en-US"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、ＢＣＰの観点から企業等の大阪への機能分散に向けた関心を高めて</a:t>
            </a:r>
            <a:r>
              <a:rPr kumimoji="0" lang="ja-JP" altLang="en-US"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いく必要がある。</a:t>
            </a:r>
            <a:endParaRPr kumimoji="0" lang="en-US" altLang="ja-JP"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a:lnSpc>
                <a:spcPts val="2600"/>
              </a:lnSpc>
            </a:pPr>
            <a:endPar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2174568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1124744"/>
            <a:ext cx="4448630" cy="2636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389" y="825647"/>
            <a:ext cx="4626619" cy="2747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正方形/長方形 3"/>
          <p:cNvSpPr/>
          <p:nvPr/>
        </p:nvSpPr>
        <p:spPr>
          <a:xfrm>
            <a:off x="35496" y="157664"/>
            <a:ext cx="4590462" cy="492443"/>
          </a:xfrm>
          <a:prstGeom prst="rect">
            <a:avLst/>
          </a:prstGeom>
        </p:spPr>
        <p:txBody>
          <a:bodyPr wrap="square">
            <a:spAutoFit/>
          </a:bodyPr>
          <a:lstStyle/>
          <a:p>
            <a:pPr marL="177800" indent="-177800"/>
            <a:r>
              <a:rPr lang="ja-JP" altLang="ja-JP" sz="1400" dirty="0">
                <a:latin typeface="HGPｺﾞｼｯｸE" pitchFamily="50" charset="-128"/>
                <a:ea typeface="HGPｺﾞｼｯｸE" pitchFamily="50" charset="-128"/>
              </a:rPr>
              <a:t>■景気動向指数（一致</a:t>
            </a:r>
            <a:r>
              <a:rPr lang="en-US" altLang="ja-JP" sz="1400" dirty="0">
                <a:latin typeface="HGPｺﾞｼｯｸE" pitchFamily="50" charset="-128"/>
                <a:ea typeface="HGPｺﾞｼｯｸE" pitchFamily="50" charset="-128"/>
              </a:rPr>
              <a:t>CI</a:t>
            </a:r>
            <a:r>
              <a:rPr lang="ja-JP" altLang="ja-JP" sz="1400" dirty="0">
                <a:latin typeface="HGPｺﾞｼｯｸE" pitchFamily="50" charset="-128"/>
                <a:ea typeface="HGPｺﾞｼｯｸE" pitchFamily="50" charset="-128"/>
              </a:rPr>
              <a:t>）</a:t>
            </a:r>
            <a:r>
              <a:rPr lang="ja-JP" altLang="ja-JP" sz="1200" dirty="0">
                <a:latin typeface="HGPｺﾞｼｯｸE" pitchFamily="50" charset="-128"/>
                <a:ea typeface="HGPｺﾞｼｯｸE" pitchFamily="50" charset="-128"/>
              </a:rPr>
              <a:t>（出典：大阪産業経済リサーチセンター「景気動向指数」、内閣府「景気動向指数」）</a:t>
            </a:r>
            <a:endParaRPr lang="ja-JP" altLang="en-US" sz="1200" dirty="0">
              <a:latin typeface="HGPｺﾞｼｯｸE" pitchFamily="50" charset="-128"/>
              <a:ea typeface="HGPｺﾞｼｯｸE" pitchFamily="50" charset="-128"/>
            </a:endParaRPr>
          </a:p>
        </p:txBody>
      </p:sp>
      <p:sp>
        <p:nvSpPr>
          <p:cNvPr id="6" name="正方形/長方形 5"/>
          <p:cNvSpPr/>
          <p:nvPr/>
        </p:nvSpPr>
        <p:spPr>
          <a:xfrm>
            <a:off x="35496" y="4005064"/>
            <a:ext cx="9108504" cy="492443"/>
          </a:xfrm>
          <a:prstGeom prst="rect">
            <a:avLst/>
          </a:prstGeom>
        </p:spPr>
        <p:txBody>
          <a:bodyPr wrap="square">
            <a:spAutoFit/>
          </a:bodyPr>
          <a:lstStyle/>
          <a:p>
            <a:pPr marL="177800" indent="-177800"/>
            <a:r>
              <a:rPr lang="ja-JP" altLang="ja-JP" sz="1400" dirty="0">
                <a:solidFill>
                  <a:prstClr val="black"/>
                </a:solidFill>
                <a:latin typeface="HGPｺﾞｼｯｸE" pitchFamily="50" charset="-128"/>
                <a:ea typeface="HGPｺﾞｼｯｸE" pitchFamily="50" charset="-128"/>
              </a:rPr>
              <a:t>■大阪府実質</a:t>
            </a:r>
            <a:r>
              <a:rPr lang="en-US" altLang="ja-JP" sz="1400" dirty="0">
                <a:solidFill>
                  <a:prstClr val="black"/>
                </a:solidFill>
                <a:latin typeface="HGPｺﾞｼｯｸE" pitchFamily="50" charset="-128"/>
                <a:ea typeface="HGPｺﾞｼｯｸE" pitchFamily="50" charset="-128"/>
              </a:rPr>
              <a:t>GRP</a:t>
            </a:r>
            <a:r>
              <a:rPr lang="ja-JP" altLang="ja-JP" sz="1400" dirty="0">
                <a:solidFill>
                  <a:prstClr val="black"/>
                </a:solidFill>
                <a:latin typeface="HGPｺﾞｼｯｸE" pitchFamily="50" charset="-128"/>
                <a:ea typeface="HGPｺﾞｼｯｸE" pitchFamily="50" charset="-128"/>
              </a:rPr>
              <a:t>成長率と</a:t>
            </a:r>
            <a:r>
              <a:rPr lang="en-US" altLang="ja-JP" sz="1400" dirty="0">
                <a:solidFill>
                  <a:prstClr val="black"/>
                </a:solidFill>
                <a:latin typeface="HGPｺﾞｼｯｸE" pitchFamily="50" charset="-128"/>
                <a:ea typeface="HGPｺﾞｼｯｸE" pitchFamily="50" charset="-128"/>
              </a:rPr>
              <a:t>CI</a:t>
            </a:r>
            <a:r>
              <a:rPr lang="ja-JP" altLang="ja-JP" sz="1400" dirty="0">
                <a:solidFill>
                  <a:prstClr val="black"/>
                </a:solidFill>
                <a:latin typeface="HGPｺﾞｼｯｸE" pitchFamily="50" charset="-128"/>
                <a:ea typeface="HGPｺﾞｼｯｸE" pitchFamily="50" charset="-128"/>
              </a:rPr>
              <a:t>の推移</a:t>
            </a:r>
            <a:endParaRPr lang="en-US" altLang="ja-JP" sz="1400" dirty="0">
              <a:solidFill>
                <a:prstClr val="black"/>
              </a:solidFill>
              <a:latin typeface="HGPｺﾞｼｯｸE" pitchFamily="50" charset="-128"/>
              <a:ea typeface="HGPｺﾞｼｯｸE" pitchFamily="50" charset="-128"/>
            </a:endParaRPr>
          </a:p>
          <a:p>
            <a:pPr marL="177800" indent="-177800"/>
            <a:r>
              <a:rPr lang="ja-JP" altLang="en-US" sz="1200" dirty="0">
                <a:solidFill>
                  <a:prstClr val="black"/>
                </a:solidFill>
                <a:latin typeface="HGPｺﾞｼｯｸE" pitchFamily="50" charset="-128"/>
                <a:ea typeface="HGPｺﾞｼｯｸE" pitchFamily="50" charset="-128"/>
              </a:rPr>
              <a:t>　</a:t>
            </a:r>
            <a:r>
              <a:rPr lang="ja-JP" altLang="ja-JP" sz="1200" dirty="0">
                <a:solidFill>
                  <a:prstClr val="black"/>
                </a:solidFill>
                <a:latin typeface="HGPｺﾞｼｯｸE" pitchFamily="50" charset="-128"/>
                <a:ea typeface="HGPｺﾞｼｯｸE" pitchFamily="50" charset="-128"/>
              </a:rPr>
              <a:t>（出典：大阪産業経済リサーチセンター「景気動向指数」、大阪府統計課「大阪府民経済計算（平成</a:t>
            </a:r>
            <a:r>
              <a:rPr lang="en-US" altLang="ja-JP" sz="1200" dirty="0" smtClean="0">
                <a:solidFill>
                  <a:prstClr val="black"/>
                </a:solidFill>
                <a:latin typeface="HGPｺﾞｼｯｸE" pitchFamily="50" charset="-128"/>
                <a:ea typeface="HGPｺﾞｼｯｸE" pitchFamily="50" charset="-128"/>
              </a:rPr>
              <a:t>24</a:t>
            </a:r>
            <a:r>
              <a:rPr lang="ja-JP" altLang="ja-JP" sz="1200" dirty="0" smtClean="0">
                <a:solidFill>
                  <a:prstClr val="black"/>
                </a:solidFill>
                <a:latin typeface="HGPｺﾞｼｯｸE" pitchFamily="50" charset="-128"/>
                <a:ea typeface="HGPｺﾞｼｯｸE" pitchFamily="50" charset="-128"/>
              </a:rPr>
              <a:t>年度確報</a:t>
            </a:r>
            <a:r>
              <a:rPr lang="ja-JP" altLang="en-US" sz="1200" dirty="0" smtClean="0">
                <a:solidFill>
                  <a:prstClr val="black"/>
                </a:solidFill>
                <a:latin typeface="HGPｺﾞｼｯｸE" pitchFamily="50" charset="-128"/>
                <a:ea typeface="HGPｺﾞｼｯｸE" pitchFamily="50" charset="-128"/>
              </a:rPr>
              <a:t>、平成</a:t>
            </a:r>
            <a:r>
              <a:rPr lang="en-US" altLang="ja-JP" sz="1200" dirty="0" smtClean="0">
                <a:solidFill>
                  <a:prstClr val="black"/>
                </a:solidFill>
                <a:latin typeface="HGPｺﾞｼｯｸE" pitchFamily="50" charset="-128"/>
                <a:ea typeface="HGPｺﾞｼｯｸE" pitchFamily="50" charset="-128"/>
              </a:rPr>
              <a:t>25</a:t>
            </a:r>
            <a:r>
              <a:rPr lang="ja-JP" altLang="en-US" sz="1200" dirty="0" smtClean="0">
                <a:solidFill>
                  <a:prstClr val="black"/>
                </a:solidFill>
                <a:latin typeface="HGPｺﾞｼｯｸE" pitchFamily="50" charset="-128"/>
                <a:ea typeface="HGPｺﾞｼｯｸE" pitchFamily="50" charset="-128"/>
              </a:rPr>
              <a:t>年度早期推計</a:t>
            </a:r>
            <a:r>
              <a:rPr lang="ja-JP" altLang="ja-JP" sz="1200" dirty="0" smtClean="0">
                <a:solidFill>
                  <a:prstClr val="black"/>
                </a:solidFill>
                <a:latin typeface="HGPｺﾞｼｯｸE" pitchFamily="50" charset="-128"/>
                <a:ea typeface="HGPｺﾞｼｯｸE" pitchFamily="50" charset="-128"/>
              </a:rPr>
              <a:t>）</a:t>
            </a:r>
            <a:r>
              <a:rPr lang="ja-JP" altLang="ja-JP" sz="1200" dirty="0">
                <a:solidFill>
                  <a:prstClr val="black"/>
                </a:solidFill>
                <a:latin typeface="HGPｺﾞｼｯｸE" pitchFamily="50" charset="-128"/>
                <a:ea typeface="HGPｺﾞｼｯｸE" pitchFamily="50" charset="-128"/>
              </a:rPr>
              <a:t>」）</a:t>
            </a:r>
            <a:endParaRPr lang="ja-JP" altLang="en-US" sz="1400" dirty="0">
              <a:solidFill>
                <a:prstClr val="black"/>
              </a:solidFill>
              <a:latin typeface="HGPｺﾞｼｯｸE" pitchFamily="50" charset="-128"/>
              <a:ea typeface="HGPｺﾞｼｯｸE" pitchFamily="50" charset="-128"/>
            </a:endParaRPr>
          </a:p>
        </p:txBody>
      </p:sp>
      <p:sp>
        <p:nvSpPr>
          <p:cNvPr id="8" name="正方形/長方形 7"/>
          <p:cNvSpPr/>
          <p:nvPr/>
        </p:nvSpPr>
        <p:spPr>
          <a:xfrm>
            <a:off x="688455" y="5157192"/>
            <a:ext cx="6775771" cy="646331"/>
          </a:xfrm>
          <a:prstGeom prst="rect">
            <a:avLst/>
          </a:prstGeom>
        </p:spPr>
        <p:txBody>
          <a:bodyPr wrap="square">
            <a:spAutoFit/>
          </a:bodyPr>
          <a:lstStyle/>
          <a:p>
            <a:r>
              <a:rPr lang="ja-JP" altLang="ja-JP" sz="1200" dirty="0">
                <a:solidFill>
                  <a:prstClr val="black"/>
                </a:solidFill>
                <a:latin typeface="ＭＳ Ｐ明朝" pitchFamily="18" charset="-128"/>
                <a:ea typeface="ＭＳ Ｐ明朝" pitchFamily="18" charset="-128"/>
              </a:rPr>
              <a:t>※</a:t>
            </a:r>
            <a:r>
              <a:rPr lang="en-US" altLang="ja-JP" sz="1200" dirty="0">
                <a:solidFill>
                  <a:prstClr val="black"/>
                </a:solidFill>
                <a:latin typeface="ＭＳ Ｐ明朝" pitchFamily="18" charset="-128"/>
                <a:ea typeface="ＭＳ Ｐ明朝" pitchFamily="18" charset="-128"/>
              </a:rPr>
              <a:t>CI</a:t>
            </a:r>
            <a:r>
              <a:rPr lang="ja-JP" altLang="en-US" sz="1200" dirty="0">
                <a:solidFill>
                  <a:prstClr val="black"/>
                </a:solidFill>
                <a:latin typeface="ＭＳ Ｐ明朝" pitchFamily="18" charset="-128"/>
                <a:ea typeface="ＭＳ Ｐ明朝" pitchFamily="18" charset="-128"/>
              </a:rPr>
              <a:t>は</a:t>
            </a:r>
            <a:r>
              <a:rPr lang="ja-JP" altLang="ja-JP" sz="1200" dirty="0">
                <a:solidFill>
                  <a:prstClr val="black"/>
                </a:solidFill>
                <a:latin typeface="ＭＳ Ｐ明朝" pitchFamily="18" charset="-128"/>
                <a:ea typeface="ＭＳ Ｐ明朝" pitchFamily="18" charset="-128"/>
              </a:rPr>
              <a:t>、月次の公表値を年度で単純平均したもの</a:t>
            </a:r>
            <a:r>
              <a:rPr lang="ja-JP" altLang="ja-JP" sz="1200" dirty="0" smtClean="0">
                <a:solidFill>
                  <a:prstClr val="black"/>
                </a:solidFill>
                <a:latin typeface="ＭＳ Ｐ明朝" pitchFamily="18" charset="-128"/>
                <a:ea typeface="ＭＳ Ｐ明朝" pitchFamily="18" charset="-128"/>
              </a:rPr>
              <a:t>。</a:t>
            </a:r>
            <a:endParaRPr lang="en-US" altLang="ja-JP" sz="1200" dirty="0" smtClean="0">
              <a:solidFill>
                <a:prstClr val="black"/>
              </a:solidFill>
              <a:latin typeface="ＭＳ Ｐ明朝" pitchFamily="18" charset="-128"/>
              <a:ea typeface="ＭＳ Ｐ明朝" pitchFamily="18" charset="-128"/>
            </a:endParaRPr>
          </a:p>
          <a:p>
            <a:r>
              <a:rPr lang="en-US" altLang="ja-JP" sz="1200" dirty="0" smtClean="0">
                <a:solidFill>
                  <a:prstClr val="black"/>
                </a:solidFill>
                <a:latin typeface="ＭＳ Ｐ明朝" pitchFamily="18" charset="-128"/>
                <a:ea typeface="ＭＳ Ｐ明朝" pitchFamily="18" charset="-128"/>
              </a:rPr>
              <a:t>※</a:t>
            </a:r>
            <a:r>
              <a:rPr lang="ja-JP" altLang="en-US" sz="1200" dirty="0" smtClean="0">
                <a:solidFill>
                  <a:prstClr val="black"/>
                </a:solidFill>
                <a:latin typeface="ＭＳ Ｐ明朝" pitchFamily="18" charset="-128"/>
                <a:ea typeface="ＭＳ Ｐ明朝" pitchFamily="18" charset="-128"/>
              </a:rPr>
              <a:t>実質経済成長率の</a:t>
            </a:r>
            <a:r>
              <a:rPr lang="en-US" altLang="ja-JP" sz="1200" dirty="0" smtClean="0">
                <a:solidFill>
                  <a:prstClr val="black"/>
                </a:solidFill>
                <a:latin typeface="ＭＳ Ｐ明朝" pitchFamily="18" charset="-128"/>
                <a:ea typeface="ＭＳ Ｐ明朝" pitchFamily="18" charset="-128"/>
              </a:rPr>
              <a:t>H24</a:t>
            </a:r>
            <a:r>
              <a:rPr lang="ja-JP" altLang="en-US" sz="1200" dirty="0" smtClean="0">
                <a:solidFill>
                  <a:prstClr val="black"/>
                </a:solidFill>
                <a:latin typeface="ＭＳ Ｐ明朝" pitchFamily="18" charset="-128"/>
                <a:ea typeface="ＭＳ Ｐ明朝" pitchFamily="18" charset="-128"/>
              </a:rPr>
              <a:t>年度までは確報、</a:t>
            </a:r>
            <a:r>
              <a:rPr lang="en-US" altLang="ja-JP" sz="1200" dirty="0" smtClean="0">
                <a:solidFill>
                  <a:prstClr val="black"/>
                </a:solidFill>
                <a:latin typeface="ＭＳ Ｐ明朝" pitchFamily="18" charset="-128"/>
                <a:ea typeface="ＭＳ Ｐ明朝" pitchFamily="18" charset="-128"/>
              </a:rPr>
              <a:t>25</a:t>
            </a:r>
            <a:r>
              <a:rPr lang="ja-JP" altLang="en-US" sz="1200" dirty="0" smtClean="0">
                <a:solidFill>
                  <a:prstClr val="black"/>
                </a:solidFill>
                <a:latin typeface="ＭＳ Ｐ明朝" pitchFamily="18" charset="-128"/>
                <a:ea typeface="ＭＳ Ｐ明朝" pitchFamily="18" charset="-128"/>
              </a:rPr>
              <a:t>年度は早期推計。</a:t>
            </a:r>
            <a:endParaRPr lang="ja-JP" altLang="ja-JP" sz="1200" dirty="0">
              <a:solidFill>
                <a:prstClr val="black"/>
              </a:solidFill>
              <a:latin typeface="ＭＳ Ｐ明朝" pitchFamily="18" charset="-128"/>
              <a:ea typeface="ＭＳ Ｐ明朝" pitchFamily="18" charset="-128"/>
            </a:endParaRPr>
          </a:p>
          <a:p>
            <a:r>
              <a:rPr lang="ja-JP" altLang="ja-JP" sz="1200" dirty="0">
                <a:solidFill>
                  <a:prstClr val="black"/>
                </a:solidFill>
                <a:latin typeface="ＭＳ Ｐ明朝" pitchFamily="18" charset="-128"/>
                <a:ea typeface="ＭＳ Ｐ明朝" pitchFamily="18" charset="-128"/>
              </a:rPr>
              <a:t>※</a:t>
            </a:r>
            <a:r>
              <a:rPr lang="en-US" altLang="ja-JP" sz="1200" dirty="0" smtClean="0">
                <a:solidFill>
                  <a:prstClr val="black"/>
                </a:solidFill>
                <a:latin typeface="ＭＳ Ｐ明朝" pitchFamily="18" charset="-128"/>
                <a:ea typeface="ＭＳ Ｐ明朝" pitchFamily="18" charset="-128"/>
              </a:rPr>
              <a:t>H14</a:t>
            </a:r>
            <a:r>
              <a:rPr lang="ja-JP" altLang="ja-JP" sz="1200" dirty="0" smtClean="0">
                <a:solidFill>
                  <a:prstClr val="black"/>
                </a:solidFill>
                <a:latin typeface="ＭＳ Ｐ明朝" pitchFamily="18" charset="-128"/>
                <a:ea typeface="ＭＳ Ｐ明朝" pitchFamily="18" charset="-128"/>
              </a:rPr>
              <a:t>～</a:t>
            </a:r>
            <a:r>
              <a:rPr lang="en-US" altLang="ja-JP" sz="1200" dirty="0" smtClean="0">
                <a:solidFill>
                  <a:prstClr val="black"/>
                </a:solidFill>
                <a:latin typeface="ＭＳ Ｐ明朝" pitchFamily="18" charset="-128"/>
                <a:ea typeface="ＭＳ Ｐ明朝" pitchFamily="18" charset="-128"/>
              </a:rPr>
              <a:t>25</a:t>
            </a:r>
            <a:r>
              <a:rPr lang="ja-JP" altLang="ja-JP" sz="1200" dirty="0" smtClean="0">
                <a:solidFill>
                  <a:prstClr val="black"/>
                </a:solidFill>
                <a:latin typeface="ＭＳ Ｐ明朝" pitchFamily="18" charset="-128"/>
                <a:ea typeface="ＭＳ Ｐ明朝" pitchFamily="18" charset="-128"/>
              </a:rPr>
              <a:t>年度</a:t>
            </a:r>
            <a:r>
              <a:rPr lang="ja-JP" altLang="ja-JP" sz="1200" dirty="0">
                <a:solidFill>
                  <a:prstClr val="black"/>
                </a:solidFill>
                <a:latin typeface="ＭＳ Ｐ明朝" pitchFamily="18" charset="-128"/>
                <a:ea typeface="ＭＳ Ｐ明朝" pitchFamily="18" charset="-128"/>
              </a:rPr>
              <a:t>平均</a:t>
            </a:r>
            <a:r>
              <a:rPr lang="ja-JP" altLang="en-US" sz="1200" dirty="0">
                <a:solidFill>
                  <a:prstClr val="black"/>
                </a:solidFill>
                <a:latin typeface="ＭＳ Ｐ明朝" pitchFamily="18" charset="-128"/>
                <a:ea typeface="ＭＳ Ｐ明朝" pitchFamily="18" charset="-128"/>
              </a:rPr>
              <a:t>、</a:t>
            </a:r>
            <a:r>
              <a:rPr lang="ja-JP" altLang="ja-JP" sz="1200" dirty="0">
                <a:solidFill>
                  <a:prstClr val="black"/>
                </a:solidFill>
                <a:latin typeface="ＭＳ Ｐ明朝" pitchFamily="18" charset="-128"/>
                <a:ea typeface="ＭＳ Ｐ明朝" pitchFamily="18" charset="-128"/>
              </a:rPr>
              <a:t>実質経済成長率</a:t>
            </a:r>
            <a:r>
              <a:rPr lang="ja-JP" altLang="ja-JP" sz="1200" dirty="0" smtClean="0">
                <a:solidFill>
                  <a:prstClr val="black"/>
                </a:solidFill>
                <a:latin typeface="ＭＳ Ｐ明朝" pitchFamily="18" charset="-128"/>
                <a:ea typeface="ＭＳ Ｐ明朝" pitchFamily="18" charset="-128"/>
              </a:rPr>
              <a:t>：</a:t>
            </a:r>
            <a:r>
              <a:rPr lang="en-US" altLang="ja-JP" sz="1200" dirty="0" smtClean="0">
                <a:solidFill>
                  <a:prstClr val="black"/>
                </a:solidFill>
                <a:latin typeface="ＭＳ Ｐ明朝" pitchFamily="18" charset="-128"/>
                <a:ea typeface="ＭＳ Ｐ明朝" pitchFamily="18" charset="-128"/>
              </a:rPr>
              <a:t>0.13</a:t>
            </a:r>
            <a:r>
              <a:rPr lang="ja-JP" altLang="ja-JP" sz="1200" dirty="0" smtClean="0">
                <a:solidFill>
                  <a:prstClr val="black"/>
                </a:solidFill>
                <a:latin typeface="ＭＳ Ｐ明朝" pitchFamily="18" charset="-128"/>
                <a:ea typeface="ＭＳ Ｐ明朝" pitchFamily="18" charset="-128"/>
              </a:rPr>
              <a:t>％</a:t>
            </a:r>
            <a:endParaRPr lang="ja-JP" altLang="ja-JP" sz="1200" dirty="0">
              <a:solidFill>
                <a:prstClr val="black"/>
              </a:solidFill>
              <a:latin typeface="ＭＳ Ｐ明朝" pitchFamily="18" charset="-128"/>
              <a:ea typeface="ＭＳ Ｐ明朝" pitchFamily="18" charset="-128"/>
            </a:endParaRPr>
          </a:p>
        </p:txBody>
      </p:sp>
      <p:sp>
        <p:nvSpPr>
          <p:cNvPr id="15" name="正方形/長方形 14"/>
          <p:cNvSpPr/>
          <p:nvPr/>
        </p:nvSpPr>
        <p:spPr>
          <a:xfrm>
            <a:off x="4644008" y="188640"/>
            <a:ext cx="4568136" cy="492443"/>
          </a:xfrm>
          <a:prstGeom prst="rect">
            <a:avLst/>
          </a:prstGeom>
        </p:spPr>
        <p:txBody>
          <a:bodyPr wrap="square">
            <a:spAutoFit/>
          </a:bodyPr>
          <a:lstStyle/>
          <a:p>
            <a:pPr marL="177800" indent="-177800"/>
            <a:r>
              <a:rPr lang="ja-JP" altLang="ja-JP" sz="1400" dirty="0">
                <a:solidFill>
                  <a:prstClr val="black"/>
                </a:solidFill>
                <a:latin typeface="HGPｺﾞｼｯｸE" pitchFamily="50" charset="-128"/>
                <a:ea typeface="HGPｺﾞｼｯｸE" pitchFamily="50" charset="-128"/>
              </a:rPr>
              <a:t>■</a:t>
            </a:r>
            <a:r>
              <a:rPr lang="ja-JP" altLang="en-US" sz="1400" dirty="0">
                <a:solidFill>
                  <a:prstClr val="black"/>
                </a:solidFill>
                <a:latin typeface="HGPｺﾞｼｯｸE" pitchFamily="50" charset="-128"/>
                <a:ea typeface="HGPｺﾞｼｯｸE" pitchFamily="50" charset="-128"/>
              </a:rPr>
              <a:t>大阪府景気観測調査</a:t>
            </a:r>
            <a:endParaRPr lang="en-US" altLang="ja-JP" sz="1400" dirty="0">
              <a:solidFill>
                <a:prstClr val="black"/>
              </a:solidFill>
              <a:latin typeface="HGPｺﾞｼｯｸE" pitchFamily="50" charset="-128"/>
              <a:ea typeface="HGPｺﾞｼｯｸE" pitchFamily="50" charset="-128"/>
            </a:endParaRPr>
          </a:p>
          <a:p>
            <a:pPr marL="177800" indent="-177800"/>
            <a:r>
              <a:rPr lang="ja-JP" altLang="en-US" sz="1200" dirty="0">
                <a:solidFill>
                  <a:prstClr val="black"/>
                </a:solidFill>
                <a:latin typeface="HGPｺﾞｼｯｸE" pitchFamily="50" charset="-128"/>
                <a:ea typeface="HGPｺﾞｼｯｸE" pitchFamily="50" charset="-128"/>
              </a:rPr>
              <a:t>　（出典：大阪産業経済リサーチセンター「大阪府景気観測調査」）</a:t>
            </a:r>
          </a:p>
        </p:txBody>
      </p:sp>
      <p:sp>
        <p:nvSpPr>
          <p:cNvPr id="17" name="正方形/長方形 16"/>
          <p:cNvSpPr/>
          <p:nvPr/>
        </p:nvSpPr>
        <p:spPr>
          <a:xfrm>
            <a:off x="611560" y="3543399"/>
            <a:ext cx="3403496" cy="276999"/>
          </a:xfrm>
          <a:prstGeom prst="rect">
            <a:avLst/>
          </a:prstGeom>
        </p:spPr>
        <p:txBody>
          <a:bodyPr wrap="none">
            <a:spAutoFit/>
          </a:bodyPr>
          <a:lstStyle/>
          <a:p>
            <a:r>
              <a:rPr lang="ja-JP" altLang="ja-JP" sz="1200" dirty="0">
                <a:latin typeface="ＭＳ Ｐ明朝" pitchFamily="18" charset="-128"/>
                <a:ea typeface="ＭＳ Ｐ明朝" pitchFamily="18" charset="-128"/>
              </a:rPr>
              <a:t>※</a:t>
            </a:r>
            <a:r>
              <a:rPr lang="ja-JP" altLang="ja-JP" sz="1200" dirty="0" smtClean="0">
                <a:latin typeface="ＭＳ Ｐ明朝" pitchFamily="18" charset="-128"/>
                <a:ea typeface="ＭＳ Ｐ明朝" pitchFamily="18" charset="-128"/>
              </a:rPr>
              <a:t>大阪府</a:t>
            </a:r>
            <a:r>
              <a:rPr lang="ja-JP" altLang="en-US" sz="1200" dirty="0" smtClean="0">
                <a:latin typeface="ＭＳ Ｐ明朝" pitchFamily="18" charset="-128"/>
                <a:ea typeface="ＭＳ Ｐ明朝" pitchFamily="18" charset="-128"/>
              </a:rPr>
              <a:t>、近畿の</a:t>
            </a:r>
            <a:r>
              <a:rPr lang="en-US" altLang="ja-JP" sz="1200" dirty="0" smtClean="0">
                <a:latin typeface="ＭＳ Ｐ明朝" pitchFamily="18" charset="-128"/>
                <a:ea typeface="ＭＳ Ｐ明朝" pitchFamily="18" charset="-128"/>
              </a:rPr>
              <a:t>H27</a:t>
            </a:r>
            <a:r>
              <a:rPr lang="ja-JP" altLang="en-US" sz="1200" dirty="0" smtClean="0">
                <a:latin typeface="ＭＳ Ｐ明朝" pitchFamily="18" charset="-128"/>
                <a:ea typeface="ＭＳ Ｐ明朝" pitchFamily="18" charset="-128"/>
              </a:rPr>
              <a:t>年</a:t>
            </a:r>
            <a:r>
              <a:rPr lang="en-US" altLang="ja-JP" sz="1200" dirty="0">
                <a:latin typeface="ＭＳ Ｐ明朝" pitchFamily="18" charset="-128"/>
                <a:ea typeface="ＭＳ Ｐ明朝" pitchFamily="18" charset="-128"/>
              </a:rPr>
              <a:t>5</a:t>
            </a:r>
            <a:r>
              <a:rPr lang="ja-JP" altLang="en-US" sz="1200" dirty="0" smtClean="0">
                <a:latin typeface="ＭＳ Ｐ明朝" pitchFamily="18" charset="-128"/>
                <a:ea typeface="ＭＳ Ｐ明朝" pitchFamily="18" charset="-128"/>
              </a:rPr>
              <a:t>月、全国の</a:t>
            </a:r>
            <a:r>
              <a:rPr lang="ja-JP" altLang="en-US" sz="1200" dirty="0">
                <a:latin typeface="ＭＳ Ｐ明朝" pitchFamily="18" charset="-128"/>
                <a:ea typeface="ＭＳ Ｐ明朝" pitchFamily="18" charset="-128"/>
              </a:rPr>
              <a:t>６</a:t>
            </a:r>
            <a:r>
              <a:rPr lang="ja-JP" altLang="en-US" sz="1200" dirty="0" smtClean="0">
                <a:latin typeface="ＭＳ Ｐ明朝" pitchFamily="18" charset="-128"/>
                <a:ea typeface="ＭＳ Ｐ明朝" pitchFamily="18" charset="-128"/>
              </a:rPr>
              <a:t>月</a:t>
            </a:r>
            <a:r>
              <a:rPr lang="ja-JP" altLang="en-US" sz="1200" dirty="0">
                <a:latin typeface="ＭＳ Ｐ明朝" pitchFamily="18" charset="-128"/>
                <a:ea typeface="ＭＳ Ｐ明朝" pitchFamily="18" charset="-128"/>
              </a:rPr>
              <a:t>は速報値</a:t>
            </a:r>
            <a:endParaRPr lang="ja-JP" altLang="ja-JP" sz="1200" dirty="0">
              <a:latin typeface="ＭＳ Ｐ明朝" pitchFamily="18" charset="-128"/>
              <a:ea typeface="ＭＳ Ｐ明朝" pitchFamily="18" charset="-128"/>
            </a:endParaRPr>
          </a:p>
        </p:txBody>
      </p:sp>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4561309"/>
            <a:ext cx="82772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3608" y="721667"/>
            <a:ext cx="2971448" cy="53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68860" y="645911"/>
            <a:ext cx="3063580" cy="550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pPr/>
              <a:t>9</a:t>
            </a:fld>
            <a:endParaRPr kumimoji="1" lang="ja-JP" altLang="en-US"/>
          </a:p>
        </p:txBody>
      </p:sp>
    </p:spTree>
    <p:extLst>
      <p:ext uri="{BB962C8B-B14F-4D97-AF65-F5344CB8AC3E}">
        <p14:creationId xmlns:p14="http://schemas.microsoft.com/office/powerpoint/2010/main" val="24213733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143982" y="550753"/>
            <a:ext cx="8604481" cy="3022263"/>
          </a:xfrm>
          <a:prstGeom prst="roundRect">
            <a:avLst>
              <a:gd name="adj" fmla="val 3625"/>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271463" indent="-271463" algn="just">
              <a:lnSpc>
                <a:spcPts val="2600"/>
              </a:lnSpc>
              <a:spcAft>
                <a:spcPts val="0"/>
              </a:spcAft>
            </a:pP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地域強靭化の取組み</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85750" indent="-285750" algn="just">
              <a:lnSpc>
                <a:spcPts val="2200"/>
              </a:lnSpc>
              <a:spcAft>
                <a:spcPts val="0"/>
              </a:spcAft>
              <a:buFont typeface="Meiryo UI" panose="020B0604030504040204" pitchFamily="50" charset="-128"/>
              <a:buChar char="◇"/>
            </a:pP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東西二極の一極を担う大阪の被災は、日本経済全体に大きな影響を及ぼすことからその対応は急務。</a:t>
            </a:r>
            <a:endPar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gn="just">
              <a:lnSpc>
                <a:spcPts val="2200"/>
              </a:lnSpc>
              <a:spcAft>
                <a:spcPts val="0"/>
              </a:spcAft>
              <a:buFont typeface="Meiryo UI" panose="020B0604030504040204" pitchFamily="50" charset="-128"/>
              <a:buChar char="◇"/>
            </a:pP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南海トラフ巨大地震の詳細な想定を踏まえ、堤防耐震・液状化対策や密集市街地対策等の取組みを進めているところ。</a:t>
            </a:r>
            <a:endPar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gn="just">
              <a:lnSpc>
                <a:spcPts val="2200"/>
              </a:lnSpc>
              <a:spcAft>
                <a:spcPts val="0"/>
              </a:spcAft>
              <a:buFont typeface="Meiryo UI" panose="020B0604030504040204" pitchFamily="50" charset="-128"/>
              <a:buChar char="◇"/>
            </a:pP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地域防災計画」を修正し、</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その方向性に基づく</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具体的</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対策を着実に推進するため、「新・</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地震防災アクションプラン」を</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H27</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策定。</a:t>
            </a:r>
            <a:endPar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gn="just">
              <a:lnSpc>
                <a:spcPts val="2200"/>
              </a:lnSpc>
              <a:buFont typeface="Meiryo UI" panose="020B0604030504040204" pitchFamily="50" charset="-128"/>
              <a:buChar char="◇"/>
            </a:pP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H27</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月に策定した「大阪府都市整備施設長寿命化計画」に基づき、今後インフラの予防保全対策に取組む必要がある。</a:t>
            </a: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gn="just">
              <a:lnSpc>
                <a:spcPts val="2200"/>
              </a:lnSpc>
              <a:spcAft>
                <a:spcPts val="0"/>
              </a:spcAft>
              <a:buFont typeface="Meiryo UI" panose="020B0604030504040204" pitchFamily="50" charset="-128"/>
              <a:buChar char="◇"/>
            </a:pP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「大阪府地域強靭化計画」を平成</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年度中に策定する方向で検討を進めている。</a:t>
            </a:r>
            <a:endPar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 name="直線コネクタ 4"/>
          <p:cNvCxnSpPr/>
          <p:nvPr/>
        </p:nvCxnSpPr>
        <p:spPr>
          <a:xfrm>
            <a:off x="179512" y="444734"/>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aphicFrame>
        <p:nvGraphicFramePr>
          <p:cNvPr id="8" name="表 7"/>
          <p:cNvGraphicFramePr>
            <a:graphicFrameLocks noGrp="1"/>
          </p:cNvGraphicFramePr>
          <p:nvPr>
            <p:extLst>
              <p:ext uri="{D42A27DB-BD31-4B8C-83A1-F6EECF244321}">
                <p14:modId xmlns:p14="http://schemas.microsoft.com/office/powerpoint/2010/main" val="1859881315"/>
              </p:ext>
            </p:extLst>
          </p:nvPr>
        </p:nvGraphicFramePr>
        <p:xfrm>
          <a:off x="226908" y="4140895"/>
          <a:ext cx="3852428" cy="1872208"/>
        </p:xfrm>
        <a:graphic>
          <a:graphicData uri="http://schemas.openxmlformats.org/drawingml/2006/table">
            <a:tbl>
              <a:tblPr firstRow="1" firstCol="1" bandRow="1"/>
              <a:tblGrid>
                <a:gridCol w="3852428"/>
              </a:tblGrid>
              <a:tr h="1872208">
                <a:tc>
                  <a:txBody>
                    <a:bodyPr/>
                    <a:lstStyle/>
                    <a:p>
                      <a:pPr algn="l">
                        <a:lnSpc>
                          <a:spcPct val="100000"/>
                        </a:lnSpc>
                        <a:spcAft>
                          <a:spcPts val="0"/>
                        </a:spcAft>
                      </a:pPr>
                      <a:r>
                        <a:rPr lang="ja-JP" altLang="en-US" sz="16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◆人的被害（死者）</a:t>
                      </a:r>
                      <a:endParaRPr lang="en-US" altLang="ja-JP" sz="16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ja-JP" altLang="en-US" sz="16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≪早期避難率が低い場合≫</a:t>
                      </a:r>
                      <a:r>
                        <a:rPr lang="ja-JP" altLang="en-US" sz="16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6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133,891</a:t>
                      </a:r>
                      <a:r>
                        <a:rPr lang="ja-JP" altLang="en-US" sz="16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a:t>
                      </a:r>
                    </a:p>
                    <a:p>
                      <a:pPr algn="l">
                        <a:lnSpc>
                          <a:spcPct val="100000"/>
                        </a:lnSpc>
                        <a:spcAft>
                          <a:spcPts val="0"/>
                        </a:spcAft>
                      </a:pPr>
                      <a:r>
                        <a:rPr lang="ja-JP" altLang="en-US" sz="16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≪避難が迅速な場合≫　　　　　　 </a:t>
                      </a:r>
                      <a:r>
                        <a:rPr lang="en-US" altLang="ja-JP" sz="16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8,806</a:t>
                      </a:r>
                      <a:r>
                        <a:rPr lang="ja-JP" altLang="en-US" sz="16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a:t>
                      </a:r>
                      <a:endParaRPr lang="en-US" altLang="ja-JP" sz="16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ja-JP" altLang="en-US" sz="16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◆建物被害（全壊）　　　</a:t>
                      </a:r>
                      <a:r>
                        <a:rPr lang="en-US" altLang="ja-JP" sz="16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179,153</a:t>
                      </a:r>
                      <a:r>
                        <a:rPr lang="ja-JP" altLang="en-US" sz="16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棟</a:t>
                      </a:r>
                      <a:endParaRPr lang="en-US" altLang="ja-JP" sz="16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ja-JP" altLang="en-US" sz="16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◆経済被害　　　　　　　　　　 </a:t>
                      </a:r>
                      <a:r>
                        <a:rPr lang="en-US" altLang="ja-JP" sz="16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28.8</a:t>
                      </a:r>
                      <a:r>
                        <a:rPr lang="ja-JP" altLang="en-US" sz="16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兆円</a:t>
                      </a:r>
                      <a:endParaRPr lang="en-US" altLang="ja-JP" sz="14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・資産等の被害額　　　</a:t>
                      </a:r>
                      <a:r>
                        <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23.2</a:t>
                      </a: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兆円</a:t>
                      </a:r>
                      <a:endPar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・生産、サービス低下　</a:t>
                      </a:r>
                      <a:r>
                        <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5.6</a:t>
                      </a: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兆円</a:t>
                      </a:r>
                      <a:endPar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正方形/長方形 8"/>
          <p:cNvSpPr/>
          <p:nvPr/>
        </p:nvSpPr>
        <p:spPr>
          <a:xfrm>
            <a:off x="116987" y="3573016"/>
            <a:ext cx="4244957" cy="492443"/>
          </a:xfrm>
          <a:prstGeom prst="rect">
            <a:avLst/>
          </a:prstGeom>
        </p:spPr>
        <p:txBody>
          <a:bodyPr wrap="square">
            <a:spAutoFit/>
          </a:bodyPr>
          <a:lstStyle/>
          <a:p>
            <a:pPr marL="177800" indent="-177800"/>
            <a:r>
              <a:rPr lang="ja-JP" altLang="ja-JP" sz="1300" dirty="0" smtClean="0">
                <a:latin typeface="HGPｺﾞｼｯｸE" panose="020B0900000000000000" pitchFamily="50" charset="-128"/>
                <a:ea typeface="HGPｺﾞｼｯｸE" panose="020B0900000000000000" pitchFamily="50" charset="-128"/>
                <a:cs typeface="Meiryo UI" panose="020B0604030504040204" pitchFamily="50" charset="-128"/>
              </a:rPr>
              <a:t>■</a:t>
            </a:r>
            <a:r>
              <a:rPr lang="ja-JP" altLang="en-US" sz="1300" dirty="0" smtClean="0">
                <a:latin typeface="HGPｺﾞｼｯｸE" panose="020B0900000000000000" pitchFamily="50" charset="-128"/>
                <a:ea typeface="HGPｺﾞｼｯｸE" panose="020B0900000000000000" pitchFamily="50" charset="-128"/>
                <a:cs typeface="Meiryo UI" panose="020B0604030504040204" pitchFamily="50" charset="-128"/>
              </a:rPr>
              <a:t>南海トラフ巨大地震被害想定（</a:t>
            </a:r>
            <a:r>
              <a:rPr lang="ja-JP" altLang="en-US" sz="1300" dirty="0">
                <a:latin typeface="HGPｺﾞｼｯｸE" panose="020B0900000000000000" pitchFamily="50" charset="-128"/>
                <a:ea typeface="HGPｺﾞｼｯｸE" panose="020B0900000000000000" pitchFamily="50" charset="-128"/>
                <a:cs typeface="Meiryo UI" panose="020B0604030504040204" pitchFamily="50" charset="-128"/>
              </a:rPr>
              <a:t>出典</a:t>
            </a:r>
            <a:r>
              <a:rPr lang="ja-JP" altLang="en-US" sz="1300" dirty="0" smtClean="0">
                <a:latin typeface="HGPｺﾞｼｯｸE" panose="020B0900000000000000" pitchFamily="50" charset="-128"/>
                <a:ea typeface="HGPｺﾞｼｯｸE" panose="020B0900000000000000" pitchFamily="50" charset="-128"/>
                <a:cs typeface="Meiryo UI" panose="020B0604030504040204" pitchFamily="50" charset="-128"/>
              </a:rPr>
              <a:t>：大阪府防災会議南海</a:t>
            </a:r>
            <a:r>
              <a:rPr lang="ja-JP" altLang="en-US" sz="1300" dirty="0">
                <a:latin typeface="HGPｺﾞｼｯｸE" panose="020B0900000000000000" pitchFamily="50" charset="-128"/>
                <a:ea typeface="HGPｺﾞｼｯｸE" panose="020B0900000000000000" pitchFamily="50" charset="-128"/>
                <a:cs typeface="Meiryo UI" panose="020B0604030504040204" pitchFamily="50" charset="-128"/>
              </a:rPr>
              <a:t>トラフ巨大地震災害対策等検討</a:t>
            </a:r>
            <a:r>
              <a:rPr lang="ja-JP" altLang="en-US" sz="1300" dirty="0" smtClean="0">
                <a:latin typeface="HGPｺﾞｼｯｸE" panose="020B0900000000000000" pitchFamily="50" charset="-128"/>
                <a:ea typeface="HGPｺﾞｼｯｸE" panose="020B0900000000000000" pitchFamily="50" charset="-128"/>
                <a:cs typeface="Meiryo UI" panose="020B0604030504040204" pitchFamily="50" charset="-128"/>
              </a:rPr>
              <a:t>部会資料）</a:t>
            </a:r>
            <a:endParaRPr lang="ja-JP" altLang="en-US" sz="1300" dirty="0">
              <a:latin typeface="HGPｺﾞｼｯｸE" panose="020B0900000000000000" pitchFamily="50" charset="-128"/>
              <a:ea typeface="HGPｺﾞｼｯｸE" panose="020B0900000000000000" pitchFamily="50" charset="-128"/>
              <a:cs typeface="Meiryo UI" panose="020B0604030504040204"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1753905264"/>
              </p:ext>
            </p:extLst>
          </p:nvPr>
        </p:nvGraphicFramePr>
        <p:xfrm>
          <a:off x="4399164" y="3902655"/>
          <a:ext cx="4279464" cy="2086472"/>
        </p:xfrm>
        <a:graphic>
          <a:graphicData uri="http://schemas.openxmlformats.org/drawingml/2006/table">
            <a:tbl>
              <a:tblPr firstRow="1" firstCol="1" bandRow="1"/>
              <a:tblGrid>
                <a:gridCol w="4279464"/>
              </a:tblGrid>
              <a:tr h="2086472">
                <a:tc>
                  <a:txBody>
                    <a:bodyPr/>
                    <a:lstStyle/>
                    <a:p>
                      <a:pPr algn="l">
                        <a:lnSpc>
                          <a:spcPct val="100000"/>
                        </a:lnSpc>
                        <a:spcAft>
                          <a:spcPts val="0"/>
                        </a:spcAft>
                      </a:pPr>
                      <a:r>
                        <a:rPr lang="ja-JP" altLang="en-US" sz="14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◆基本目標</a:t>
                      </a:r>
                      <a:endParaRPr lang="en-US" altLang="ja-JP" sz="14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「発災による死者数を限りなくゼロに近づけるとともに</a:t>
                      </a:r>
                      <a:r>
                        <a:rPr lang="ja-JP" altLang="en-US" sz="1400" b="0"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400" b="0"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経済的被害を最小限に抑えること」を究極の目標とする</a:t>
                      </a:r>
                      <a:endParaRPr lang="en-US" altLang="ja-JP" sz="16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ja-JP" altLang="en-US" sz="14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◆取組期間</a:t>
                      </a:r>
                      <a:endParaRPr lang="en-US" altLang="ja-JP" sz="14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a:t>
                      </a: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年間（</a:t>
                      </a:r>
                      <a:r>
                        <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H27</a:t>
                      </a: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36</a:t>
                      </a: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endPar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うち集中取組期間</a:t>
                      </a:r>
                      <a:r>
                        <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年間（</a:t>
                      </a:r>
                      <a:r>
                        <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H27</a:t>
                      </a: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29</a:t>
                      </a: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endPar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ja-JP" altLang="en-US" sz="14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◆被害軽減目標</a:t>
                      </a:r>
                      <a:endParaRPr lang="en-US" altLang="ja-JP" sz="14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上記取組期間（</a:t>
                      </a:r>
                      <a:r>
                        <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a:t>
                      </a: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年）において、達成可能と</a:t>
                      </a:r>
                      <a:endPar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見込む被害軽減目標をできる限り定量的に明示</a:t>
                      </a:r>
                      <a:endPar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1" name="正方形/長方形 10"/>
          <p:cNvSpPr/>
          <p:nvPr/>
        </p:nvSpPr>
        <p:spPr>
          <a:xfrm>
            <a:off x="4361944" y="3594878"/>
            <a:ext cx="4473511" cy="307777"/>
          </a:xfrm>
          <a:prstGeom prst="rect">
            <a:avLst/>
          </a:prstGeom>
        </p:spPr>
        <p:txBody>
          <a:bodyPr wrap="square">
            <a:spAutoFit/>
          </a:bodyPr>
          <a:lstStyle/>
          <a:p>
            <a:pPr marL="177800" indent="-177800"/>
            <a:r>
              <a:rPr lang="ja-JP" altLang="ja-JP" sz="1400" dirty="0" smtClean="0">
                <a:latin typeface="HGPｺﾞｼｯｸE" panose="020B0900000000000000" pitchFamily="50" charset="-128"/>
                <a:ea typeface="HGPｺﾞｼｯｸE" panose="020B0900000000000000" pitchFamily="50" charset="-128"/>
                <a:cs typeface="Meiryo UI" panose="020B0604030504040204" pitchFamily="50" charset="-128"/>
              </a:rPr>
              <a:t>■</a:t>
            </a:r>
            <a:r>
              <a:rPr lang="ja-JP" altLang="en-US" sz="1400" dirty="0" smtClean="0">
                <a:latin typeface="HGPｺﾞｼｯｸE" panose="020B0900000000000000" pitchFamily="50" charset="-128"/>
                <a:ea typeface="HGPｺﾞｼｯｸE" panose="020B0900000000000000" pitchFamily="50" charset="-128"/>
                <a:cs typeface="Meiryo UI" panose="020B0604030504040204" pitchFamily="50" charset="-128"/>
              </a:rPr>
              <a:t>新・大阪府地震防災アクションプラン基本方針</a:t>
            </a:r>
            <a:endParaRPr lang="en-US" altLang="ja-JP" sz="1400" dirty="0" smtClean="0">
              <a:latin typeface="HGPｺﾞｼｯｸE" panose="020B0900000000000000" pitchFamily="50" charset="-128"/>
              <a:ea typeface="HGPｺﾞｼｯｸE" panose="020B0900000000000000" pitchFamily="50" charset="-128"/>
              <a:cs typeface="Meiryo UI" panose="020B0604030504040204" pitchFamily="50" charset="-128"/>
            </a:endParaRPr>
          </a:p>
        </p:txBody>
      </p:sp>
      <p:sp>
        <p:nvSpPr>
          <p:cNvPr id="12" name="テキスト ボックス 11"/>
          <p:cNvSpPr txBox="1"/>
          <p:nvPr/>
        </p:nvSpPr>
        <p:spPr>
          <a:xfrm>
            <a:off x="179512" y="44624"/>
            <a:ext cx="7848872" cy="400110"/>
          </a:xfrm>
          <a:prstGeom prst="rect">
            <a:avLst/>
          </a:prstGeom>
          <a:noFill/>
        </p:spPr>
        <p:txBody>
          <a:bodyPr wrap="square" rtlCol="0">
            <a:spAutoFit/>
          </a:bodyPr>
          <a:lstStyle/>
          <a:p>
            <a:r>
              <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　安全・安心を確保し、持続的に発展する都市づくり</a:t>
            </a:r>
            <a:endPar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角丸四角形 14"/>
          <p:cNvSpPr/>
          <p:nvPr/>
        </p:nvSpPr>
        <p:spPr>
          <a:xfrm>
            <a:off x="251520" y="6120680"/>
            <a:ext cx="8691151" cy="620688"/>
          </a:xfrm>
          <a:prstGeom prst="roundRect">
            <a:avLst>
              <a:gd name="adj" fmla="val 11480"/>
            </a:avLst>
          </a:prstGeom>
          <a:solidFill>
            <a:srgbClr val="FFFD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defRPr/>
            </a:pPr>
            <a:r>
              <a:rPr kumimoji="0" lang="ja-JP" altLang="en-US"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南海トラフ巨大地震への対応をはじめとした大阪府域の強靭化対策を着実に進め、</a:t>
            </a:r>
            <a:r>
              <a:rPr kumimoji="0" lang="ja-JP" altLang="en-US"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大阪の成長の基盤と</a:t>
            </a:r>
            <a:r>
              <a:rPr kumimoji="0" lang="ja-JP" altLang="en-US"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なる内外から信頼される最高</a:t>
            </a:r>
            <a:r>
              <a:rPr kumimoji="0" lang="ja-JP" altLang="en-US"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水準の安全・</a:t>
            </a:r>
            <a:r>
              <a:rPr kumimoji="0" lang="ja-JP" altLang="en-US"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安心を実現することが必要。</a:t>
            </a:r>
            <a:endParaRPr kumimoji="0" lang="en-US" altLang="ja-JP"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pPr/>
              <a:t>90</a:t>
            </a:fld>
            <a:endParaRPr kumimoji="1" lang="ja-JP" altLang="en-US"/>
          </a:p>
        </p:txBody>
      </p:sp>
    </p:spTree>
    <p:extLst>
      <p:ext uri="{BB962C8B-B14F-4D97-AF65-F5344CB8AC3E}">
        <p14:creationId xmlns:p14="http://schemas.microsoft.com/office/powerpoint/2010/main" val="44224157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179512" y="764704"/>
            <a:ext cx="8856984" cy="1800200"/>
          </a:xfrm>
          <a:prstGeom prst="roundRect">
            <a:avLst>
              <a:gd name="adj" fmla="val 5374"/>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271463" indent="-271463" algn="just">
              <a:lnSpc>
                <a:spcPts val="2200"/>
              </a:lnSpc>
              <a:spcAft>
                <a:spcPts val="0"/>
              </a:spcAft>
            </a:pP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東日本</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大震災により我が国のエネルギー供給の脆弱さが</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露呈。</a:t>
            </a:r>
            <a:endPar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lnSpc>
                <a:spcPts val="2200"/>
              </a:lnSpc>
              <a:spcAft>
                <a:spcPts val="0"/>
              </a:spcAft>
            </a:pP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今後も持続的</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な経済成長を図るためには、エネルギー需給構造の転換</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が必要。</a:t>
            </a:r>
            <a:endPar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lnSpc>
                <a:spcPts val="2200"/>
              </a:lnSpc>
              <a:spcAft>
                <a:spcPts val="0"/>
              </a:spcAft>
            </a:pP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大阪府市では、</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月、「おおさかエネルギー地産地消推進プラン」を策定し、</a:t>
            </a:r>
            <a:endPar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lnSpc>
                <a:spcPts val="2200"/>
              </a:lnSpc>
              <a:spcAft>
                <a:spcPts val="0"/>
              </a:spcAft>
            </a:pP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再生可能エネルギーの普及拡大、</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エネルギー消費の抑制、</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電力需要の平準化と電力供給の安定化について、「おおさかスマートエネルギーセンター」を拠点として取組みを進めている</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4" name="直線コネクタ 13"/>
          <p:cNvCxnSpPr/>
          <p:nvPr/>
        </p:nvCxnSpPr>
        <p:spPr>
          <a:xfrm>
            <a:off x="251520" y="58875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正方形/長方形 7"/>
          <p:cNvSpPr/>
          <p:nvPr/>
        </p:nvSpPr>
        <p:spPr>
          <a:xfrm>
            <a:off x="274778" y="2928719"/>
            <a:ext cx="5327577" cy="338554"/>
          </a:xfrm>
          <a:prstGeom prst="rect">
            <a:avLst/>
          </a:prstGeom>
        </p:spPr>
        <p:txBody>
          <a:bodyPr wrap="square">
            <a:spAutoFit/>
          </a:bodyPr>
          <a:lstStyle/>
          <a:p>
            <a:pPr marL="177800" indent="-177800"/>
            <a:r>
              <a:rPr lang="ja-JP" altLang="ja-JP" sz="1600" dirty="0" smtClean="0">
                <a:latin typeface="HGPｺﾞｼｯｸE" panose="020B0900000000000000" pitchFamily="50" charset="-128"/>
                <a:ea typeface="HGPｺﾞｼｯｸE" panose="020B0900000000000000" pitchFamily="50" charset="-128"/>
                <a:cs typeface="Meiryo UI" panose="020B0604030504040204" pitchFamily="50" charset="-128"/>
              </a:rPr>
              <a:t>■</a:t>
            </a:r>
            <a:r>
              <a:rPr lang="ja-JP" altLang="en-US" sz="1600" dirty="0" smtClean="0">
                <a:latin typeface="HGPｺﾞｼｯｸE" panose="020B0900000000000000" pitchFamily="50" charset="-128"/>
                <a:ea typeface="HGPｺﾞｼｯｸE" panose="020B0900000000000000" pitchFamily="50" charset="-128"/>
                <a:cs typeface="Meiryo UI" panose="020B0604030504040204" pitchFamily="50" charset="-128"/>
              </a:rPr>
              <a:t>おおさかエネルギー地産地消推進プラン（</a:t>
            </a:r>
            <a:r>
              <a:rPr lang="en-US" altLang="ja-JP" sz="1600" dirty="0" smtClean="0">
                <a:latin typeface="HGPｺﾞｼｯｸE" panose="020B0900000000000000" pitchFamily="50" charset="-128"/>
                <a:ea typeface="HGPｺﾞｼｯｸE" panose="020B0900000000000000" pitchFamily="50" charset="-128"/>
                <a:cs typeface="Meiryo UI" panose="020B0604030504040204" pitchFamily="50" charset="-128"/>
              </a:rPr>
              <a:t>H26.3</a:t>
            </a:r>
            <a:r>
              <a:rPr lang="ja-JP" altLang="en-US" sz="1600" dirty="0" smtClean="0">
                <a:latin typeface="HGPｺﾞｼｯｸE" panose="020B0900000000000000" pitchFamily="50" charset="-128"/>
                <a:ea typeface="HGPｺﾞｼｯｸE" panose="020B0900000000000000" pitchFamily="50" charset="-128"/>
                <a:cs typeface="Meiryo UI" panose="020B0604030504040204" pitchFamily="50" charset="-128"/>
              </a:rPr>
              <a:t>策定）</a:t>
            </a:r>
            <a:endParaRPr lang="ja-JP" altLang="en-US" sz="1600" dirty="0">
              <a:latin typeface="HGPｺﾞｼｯｸE" panose="020B0900000000000000" pitchFamily="50" charset="-128"/>
              <a:ea typeface="HGPｺﾞｼｯｸE" panose="020B0900000000000000" pitchFamily="50" charset="-128"/>
              <a:cs typeface="Meiryo UI" panose="020B0604030504040204"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2073900249"/>
              </p:ext>
            </p:extLst>
          </p:nvPr>
        </p:nvGraphicFramePr>
        <p:xfrm>
          <a:off x="604855" y="3432775"/>
          <a:ext cx="7961823" cy="2664296"/>
        </p:xfrm>
        <a:graphic>
          <a:graphicData uri="http://schemas.openxmlformats.org/drawingml/2006/table">
            <a:tbl>
              <a:tblPr firstRow="1" firstCol="1" bandRow="1"/>
              <a:tblGrid>
                <a:gridCol w="7961823"/>
              </a:tblGrid>
              <a:tr h="2664296">
                <a:tc>
                  <a:txBody>
                    <a:bodyPr/>
                    <a:lstStyle/>
                    <a:p>
                      <a:pPr algn="l">
                        <a:lnSpc>
                          <a:spcPct val="100000"/>
                        </a:lnSpc>
                        <a:spcAft>
                          <a:spcPts val="0"/>
                        </a:spcAft>
                      </a:pPr>
                      <a:r>
                        <a:rPr lang="ja-JP" altLang="en-US" sz="14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○期間　～</a:t>
                      </a:r>
                      <a:r>
                        <a:rPr lang="en-US" altLang="ja-JP" sz="14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2020</a:t>
                      </a:r>
                      <a:r>
                        <a:rPr lang="ja-JP" altLang="en-US" sz="14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年度まで（</a:t>
                      </a:r>
                      <a:r>
                        <a:rPr lang="en-US" altLang="ja-JP" sz="14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4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国のエネルギー政策の動向により期間中にあっても適宜見直しを行う）</a:t>
                      </a:r>
                      <a:endParaRPr lang="en-US" altLang="ja-JP" sz="14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endParaRPr lang="en-US" altLang="ja-JP" sz="14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ja-JP" altLang="en-US" sz="14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○目標</a:t>
                      </a:r>
                      <a:endParaRPr lang="en-US" altLang="ja-JP" sz="14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ja-JP" altLang="en-US" sz="14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（１）再生可能エネルギーの普及拡大</a:t>
                      </a:r>
                      <a:endParaRPr lang="en-US" altLang="ja-JP" sz="14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大阪の地域特性を考慮し、太陽光発電の普及促進に力点を置き、</a:t>
                      </a:r>
                      <a:r>
                        <a:rPr lang="en-US" altLang="ja-JP"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2020</a:t>
                      </a: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年度までに府域で</a:t>
                      </a:r>
                      <a:r>
                        <a:rPr lang="en-US" altLang="ja-JP"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90</a:t>
                      </a: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en-US" altLang="ja-JP"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p>
                    <a:p>
                      <a:pPr algn="l">
                        <a:lnSpc>
                          <a:spcPct val="100000"/>
                        </a:lnSpc>
                        <a:spcAft>
                          <a:spcPts val="0"/>
                        </a:spcAft>
                      </a:pP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の太陽光発電の増加をめざします！</a:t>
                      </a:r>
                      <a:endParaRPr lang="en-US" altLang="ja-JP"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ja-JP" altLang="en-US" sz="14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（２）エネルギー消費の抑制　（省エネ型ライフスタイルへの転換等）</a:t>
                      </a:r>
                      <a:endParaRPr lang="en-US" altLang="ja-JP" sz="14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省エネ機器・設備の導入促進等を図り、エネルギーを有効活用して無理なくエネルギー使用量を削減で</a:t>
                      </a:r>
                      <a:endParaRPr lang="en-US" altLang="ja-JP"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きる省エネルギー社会の構築をめざします！</a:t>
                      </a:r>
                      <a:endParaRPr lang="en-US" altLang="ja-JP"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ja-JP" altLang="en-US" sz="14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（３）電力需要の平準化と電力供給の安定化</a:t>
                      </a:r>
                      <a:endParaRPr lang="en-US" altLang="ja-JP" sz="14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ガス冷暖房等の導入により</a:t>
                      </a:r>
                      <a:r>
                        <a:rPr lang="en-US" altLang="ja-JP"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en-US" altLang="ja-JP"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の電力需要を削減するとともに、分散型電源等（コージェネレーショ</a:t>
                      </a:r>
                      <a:endParaRPr lang="en-US" altLang="ja-JP"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ン等）の導入により新たに</a:t>
                      </a:r>
                      <a:r>
                        <a:rPr lang="en-US" altLang="ja-JP"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35</a:t>
                      </a: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en-US" altLang="ja-JP"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の供給力を確保します！</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1" name="テキスト ボックス 10"/>
          <p:cNvSpPr txBox="1"/>
          <p:nvPr/>
        </p:nvSpPr>
        <p:spPr>
          <a:xfrm>
            <a:off x="251520" y="188640"/>
            <a:ext cx="7848872" cy="400110"/>
          </a:xfrm>
          <a:prstGeom prst="rect">
            <a:avLst/>
          </a:prstGeom>
          <a:noFill/>
        </p:spPr>
        <p:txBody>
          <a:bodyPr wrap="square" rtlCol="0">
            <a:spAutoFit/>
          </a:bodyPr>
          <a:lstStyle/>
          <a:p>
            <a:r>
              <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　新たなエネルギー社会の構築と環境先進都市づくり</a:t>
            </a:r>
            <a:endPar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pPr/>
              <a:t>91</a:t>
            </a:fld>
            <a:endParaRPr kumimoji="1" lang="ja-JP" altLang="en-US"/>
          </a:p>
        </p:txBody>
      </p:sp>
    </p:spTree>
    <p:extLst>
      <p:ext uri="{BB962C8B-B14F-4D97-AF65-F5344CB8AC3E}">
        <p14:creationId xmlns:p14="http://schemas.microsoft.com/office/powerpoint/2010/main" val="255829929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254628" y="427816"/>
            <a:ext cx="8622000" cy="2365653"/>
          </a:xfrm>
          <a:prstGeom prst="roundRect">
            <a:avLst>
              <a:gd name="adj" fmla="val 6510"/>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185738" indent="-185738" algn="just">
              <a:lnSpc>
                <a:spcPts val="2200"/>
              </a:lnSpc>
              <a:spcAft>
                <a:spcPts val="0"/>
              </a:spcAft>
            </a:pP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新た</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なエネルギーインフラの構築①</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177800" indent="-177800" algn="just">
              <a:lnSpc>
                <a:spcPts val="2200"/>
              </a:lnSpc>
            </a:pP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大阪府では、</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新エネルギー</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機器等の公共施設での先導的な導入・活用事例の創出・</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PR</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を通じてさらなる新エネルギー関連ビジネスの普及・市場拡大に</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つとめており、</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大阪の都心部に位置する府</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有</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地を民間事業者に貸し付け、当該土地において水素ステーションを設置する事業や、大阪府中央卸売市場に国内最大級の燃料電池を設置</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し、新エネルギー</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等を利用した安定的電源の導入実証とモデル化のための</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事業を実施。</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また</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、関空</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では、我が国初となる空港施設への大規模な水素エネルギーの導入に向けて</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、水素</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燃料電池フォークリフトの開発・運用実証や水素ステーションの整備の取組みを進めている</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strike="sng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254628" y="3144063"/>
            <a:ext cx="3302513" cy="307777"/>
          </a:xfrm>
          <a:prstGeom prst="rect">
            <a:avLst/>
          </a:prstGeom>
          <a:noFill/>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■中央卸売市場の燃料電池</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4437732" y="3049215"/>
            <a:ext cx="3302513" cy="307777"/>
          </a:xfrm>
          <a:prstGeom prst="rect">
            <a:avLst/>
          </a:prstGeom>
          <a:noFill/>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KIX</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水素グリッド</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イメージ図）</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6" name="Picture 3" descr="C:\Users\ShimaguchiS\AppData\Local\Microsoft\Windows\Temporary Internet Files\Content.Outlook\ONLP7RQS\３BGM004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3454859"/>
            <a:ext cx="3492778" cy="218492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pPr/>
              <a:t>92</a:t>
            </a:fld>
            <a:endParaRPr kumimoji="1" lang="ja-JP" altLang="en-US"/>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7732" y="3356991"/>
            <a:ext cx="4176464" cy="292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898068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254628" y="116632"/>
            <a:ext cx="8622000" cy="681990"/>
          </a:xfrm>
          <a:prstGeom prst="roundRect">
            <a:avLst>
              <a:gd name="adj" fmla="val 651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185738" indent="-185738" algn="just">
              <a:lnSpc>
                <a:spcPts val="2200"/>
              </a:lnSpc>
              <a:spcAft>
                <a:spcPts val="0"/>
              </a:spcAft>
            </a:pP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新たなエネルギーインフラの</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構築②</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85750" indent="-285750" algn="just">
              <a:lnSpc>
                <a:spcPts val="2200"/>
              </a:lnSpc>
              <a:spcAft>
                <a:spcPts val="0"/>
              </a:spcAft>
              <a:buFont typeface="Meiryo UI" panose="020B0604030504040204" pitchFamily="50" charset="-128"/>
              <a:buChar char="◇"/>
            </a:pP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「エネルギー面的</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利用促進</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や「地中熱等導入促進事業」などの取組みも進めている。</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a:xfrm>
            <a:off x="6902896" y="6356350"/>
            <a:ext cx="2133600" cy="365125"/>
          </a:xfrm>
        </p:spPr>
        <p:txBody>
          <a:bodyPr/>
          <a:lstStyle/>
          <a:p>
            <a:fld id="{D2D8002D-B5B0-4BAC-B1F6-782DDCCE6D9C}" type="slidenum">
              <a:rPr kumimoji="1" lang="ja-JP" altLang="en-US" smtClean="0"/>
              <a:pPr/>
              <a:t>93</a:t>
            </a:fld>
            <a:endParaRPr kumimoji="1" lang="ja-JP" altLang="en-US" dirty="0"/>
          </a:p>
        </p:txBody>
      </p:sp>
      <p:pic>
        <p:nvPicPr>
          <p:cNvPr id="113668" name="Picture 4" descr="C:\Users\i5323479\Desktop\mentekiryou.jpg"/>
          <p:cNvPicPr>
            <a:picLocks noChangeAspect="1" noChangeArrowheads="1"/>
          </p:cNvPicPr>
          <p:nvPr/>
        </p:nvPicPr>
        <p:blipFill>
          <a:blip r:embed="rId2" cstate="print"/>
          <a:srcRect/>
          <a:stretch>
            <a:fillRect/>
          </a:stretch>
        </p:blipFill>
        <p:spPr bwMode="auto">
          <a:xfrm>
            <a:off x="77717" y="3600710"/>
            <a:ext cx="3486171" cy="2177355"/>
          </a:xfrm>
          <a:prstGeom prst="rect">
            <a:avLst/>
          </a:prstGeom>
          <a:noFill/>
        </p:spPr>
      </p:pic>
      <p:sp>
        <p:nvSpPr>
          <p:cNvPr id="15" name="正方形/長方形 14"/>
          <p:cNvSpPr/>
          <p:nvPr/>
        </p:nvSpPr>
        <p:spPr>
          <a:xfrm>
            <a:off x="2771800" y="3634872"/>
            <a:ext cx="1872209" cy="861774"/>
          </a:xfrm>
          <a:prstGeom prst="rect">
            <a:avLst/>
          </a:prstGeom>
        </p:spPr>
        <p:txBody>
          <a:bodyPr wrap="square">
            <a:spAutoFit/>
          </a:bodyPr>
          <a:lstStyle/>
          <a:p>
            <a:pPr marL="273050" indent="-273050"/>
            <a:r>
              <a:rPr lang="ja-JP" altLang="ja-JP" sz="1000" kern="100" dirty="0" smtClean="0">
                <a:latin typeface="Meiryo UI" panose="020B0604030504040204" pitchFamily="50" charset="-128"/>
                <a:ea typeface="Meiryo UI" panose="020B0604030504040204" pitchFamily="50" charset="-128"/>
                <a:cs typeface="Meiryo UI" panose="020B0604030504040204" pitchFamily="50" charset="-128"/>
              </a:rPr>
              <a:t>出典：「エネルギーの面的利用導入ハンドブック」</a:t>
            </a:r>
            <a:endParaRPr lang="en-US" altLang="ja-JP" sz="1000" kern="100" dirty="0" smtClean="0">
              <a:latin typeface="Meiryo UI" panose="020B0604030504040204" pitchFamily="50" charset="-128"/>
              <a:ea typeface="Meiryo UI" panose="020B0604030504040204" pitchFamily="50" charset="-128"/>
              <a:cs typeface="Meiryo UI" panose="020B0604030504040204" pitchFamily="50" charset="-128"/>
            </a:endParaRPr>
          </a:p>
          <a:p>
            <a:pPr marL="273050" indent="-273050"/>
            <a:r>
              <a:rPr lang="ja-JP" altLang="en-US" sz="1000" kern="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000" kern="100" dirty="0" smtClean="0">
                <a:latin typeface="Meiryo UI" panose="020B0604030504040204" pitchFamily="50" charset="-128"/>
                <a:ea typeface="Meiryo UI" panose="020B0604030504040204" pitchFamily="50" charset="-128"/>
                <a:cs typeface="Meiryo UI" panose="020B0604030504040204" pitchFamily="50" charset="-128"/>
              </a:rPr>
              <a:t>（エネルギーの面的利用導入ガイドブック作成研究会）</a:t>
            </a:r>
            <a:endParaRPr lang="ja-JP" altLang="en-US" sz="1000" kern="1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4680520" y="1422348"/>
            <a:ext cx="4355976" cy="2031325"/>
          </a:xfrm>
          <a:prstGeom prst="rect">
            <a:avLst/>
          </a:prstGeom>
          <a:ln w="19050"/>
        </p:spPr>
        <p:style>
          <a:lnRef idx="2">
            <a:schemeClr val="accent6"/>
          </a:lnRef>
          <a:fillRef idx="1">
            <a:schemeClr val="lt1"/>
          </a:fillRef>
          <a:effectRef idx="0">
            <a:schemeClr val="accent6"/>
          </a:effectRef>
          <a:fontRef idx="minor">
            <a:schemeClr val="dk1"/>
          </a:fontRef>
        </p:style>
        <p:txBody>
          <a:bodyPr wrap="square" rtlCol="0">
            <a:spAutoFit/>
          </a:bodyPr>
          <a:lstStyle/>
          <a:p>
            <a:r>
              <a:rPr lang="ja-JP" altLang="en-US" sz="1400" kern="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400" kern="100" dirty="0" smtClean="0">
                <a:latin typeface="Meiryo UI" panose="020B0604030504040204" pitchFamily="50" charset="-128"/>
                <a:ea typeface="Meiryo UI" panose="020B0604030504040204" pitchFamily="50" charset="-128"/>
                <a:cs typeface="Meiryo UI" panose="020B0604030504040204" pitchFamily="50" charset="-128"/>
              </a:rPr>
              <a:t>地中の温度は地下</a:t>
            </a:r>
            <a:r>
              <a:rPr lang="en-US" altLang="ja-JP" sz="1400" kern="100" dirty="0" smtClean="0">
                <a:latin typeface="Meiryo UI" panose="020B0604030504040204" pitchFamily="50" charset="-128"/>
                <a:ea typeface="Meiryo UI" panose="020B0604030504040204" pitchFamily="50" charset="-128"/>
                <a:cs typeface="Meiryo UI" panose="020B0604030504040204" pitchFamily="50" charset="-128"/>
              </a:rPr>
              <a:t>10m</a:t>
            </a:r>
            <a:r>
              <a:rPr lang="ja-JP" altLang="ja-JP" sz="1400" kern="100" dirty="0" smtClean="0">
                <a:latin typeface="Meiryo UI" panose="020B0604030504040204" pitchFamily="50" charset="-128"/>
                <a:ea typeface="Meiryo UI" panose="020B0604030504040204" pitchFamily="50" charset="-128"/>
                <a:cs typeface="Meiryo UI" panose="020B0604030504040204" pitchFamily="50" charset="-128"/>
              </a:rPr>
              <a:t>以上の深さになると、年間を通して一定しており、夏場は外気温度よりも低く、冬場は高いことから、この温度差を利用して効率的な冷暖房等</a:t>
            </a:r>
            <a:r>
              <a:rPr lang="ja-JP" altLang="en-US" sz="1400" kern="100" dirty="0" smtClean="0">
                <a:latin typeface="Meiryo UI" panose="020B0604030504040204" pitchFamily="50" charset="-128"/>
                <a:ea typeface="Meiryo UI" panose="020B0604030504040204" pitchFamily="50" charset="-128"/>
                <a:cs typeface="Meiryo UI" panose="020B0604030504040204" pitchFamily="50" charset="-128"/>
              </a:rPr>
              <a:t>活用ができる</a:t>
            </a:r>
            <a:r>
              <a:rPr lang="ja-JP" altLang="ja-JP" sz="1400" kern="100" dirty="0" smtClean="0">
                <a:latin typeface="Meiryo UI" panose="020B0604030504040204" pitchFamily="50" charset="-128"/>
                <a:ea typeface="Meiryo UI" panose="020B0604030504040204" pitchFamily="50" charset="-128"/>
                <a:cs typeface="Meiryo UI" panose="020B0604030504040204" pitchFamily="50" charset="-128"/>
              </a:rPr>
              <a:t>。</a:t>
            </a:r>
          </a:p>
          <a:p>
            <a:r>
              <a:rPr lang="ja-JP" altLang="en-US" sz="1400" kern="100" dirty="0" smtClean="0">
                <a:latin typeface="Meiryo UI" panose="020B0604030504040204" pitchFamily="50" charset="-128"/>
                <a:ea typeface="Meiryo UI" panose="020B0604030504040204" pitchFamily="50" charset="-128"/>
                <a:cs typeface="Meiryo UI" panose="020B0604030504040204" pitchFamily="50" charset="-128"/>
              </a:rPr>
              <a:t>◇　大阪市内には、</a:t>
            </a:r>
            <a:r>
              <a:rPr lang="ja-JP" altLang="ja-JP" sz="1400" kern="100" dirty="0" smtClean="0">
                <a:latin typeface="Meiryo UI" panose="020B0604030504040204" pitchFamily="50" charset="-128"/>
                <a:ea typeface="Meiryo UI" panose="020B0604030504040204" pitchFamily="50" charset="-128"/>
                <a:cs typeface="Meiryo UI" panose="020B0604030504040204" pitchFamily="50" charset="-128"/>
              </a:rPr>
              <a:t>豊かな地下水があり、地上には熱需要の高い建築物が集中するため、地中熱利用の適地と考えられて</a:t>
            </a:r>
            <a:r>
              <a:rPr lang="ja-JP" altLang="en-US" sz="1400" kern="100" dirty="0" smtClean="0">
                <a:latin typeface="Meiryo UI" panose="020B0604030504040204" pitchFamily="50" charset="-128"/>
                <a:ea typeface="Meiryo UI" panose="020B0604030504040204" pitchFamily="50" charset="-128"/>
                <a:cs typeface="Meiryo UI" panose="020B0604030504040204" pitchFamily="50" charset="-128"/>
              </a:rPr>
              <a:t>いる。</a:t>
            </a:r>
            <a:r>
              <a:rPr lang="ja-JP" altLang="ja-JP" sz="1400" kern="100" dirty="0" smtClean="0">
                <a:latin typeface="Meiryo UI" panose="020B0604030504040204" pitchFamily="50" charset="-128"/>
                <a:ea typeface="Meiryo UI" panose="020B0604030504040204" pitchFamily="50" charset="-128"/>
                <a:cs typeface="Meiryo UI" panose="020B0604030504040204" pitchFamily="50" charset="-128"/>
              </a:rPr>
              <a:t>このため、市域の地中熱に関する情報を整備するとともに、先行事例を形成することにより地中熱利用を促進</a:t>
            </a:r>
            <a:r>
              <a:rPr lang="ja-JP" altLang="en-US" sz="1400" kern="100" dirty="0" smtClean="0">
                <a:latin typeface="Meiryo UI" panose="020B0604030504040204" pitchFamily="50" charset="-128"/>
                <a:ea typeface="Meiryo UI" panose="020B0604030504040204" pitchFamily="50" charset="-128"/>
                <a:cs typeface="Meiryo UI" panose="020B0604030504040204" pitchFamily="50" charset="-128"/>
              </a:rPr>
              <a:t>する</a:t>
            </a:r>
            <a:r>
              <a:rPr lang="ja-JP" altLang="ja-JP" sz="1400" kern="1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kern="1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113666" name="Picture 2"/>
          <p:cNvPicPr>
            <a:picLocks noChangeAspect="1" noChangeArrowheads="1"/>
          </p:cNvPicPr>
          <p:nvPr/>
        </p:nvPicPr>
        <p:blipFill>
          <a:blip r:embed="rId3" cstate="print"/>
          <a:srcRect/>
          <a:stretch>
            <a:fillRect/>
          </a:stretch>
        </p:blipFill>
        <p:spPr bwMode="auto">
          <a:xfrm>
            <a:off x="4680520" y="3475021"/>
            <a:ext cx="3053460" cy="2382752"/>
          </a:xfrm>
          <a:prstGeom prst="rect">
            <a:avLst/>
          </a:prstGeom>
          <a:noFill/>
          <a:ln w="9525">
            <a:noFill/>
            <a:miter lim="800000"/>
            <a:headEnd/>
            <a:tailEnd/>
          </a:ln>
        </p:spPr>
      </p:pic>
      <p:sp>
        <p:nvSpPr>
          <p:cNvPr id="16" name="正方形/長方形 15"/>
          <p:cNvSpPr/>
          <p:nvPr/>
        </p:nvSpPr>
        <p:spPr>
          <a:xfrm>
            <a:off x="6137802" y="5246664"/>
            <a:ext cx="3168352" cy="246221"/>
          </a:xfrm>
          <a:prstGeom prst="rect">
            <a:avLst/>
          </a:prstGeom>
        </p:spPr>
        <p:txBody>
          <a:bodyPr wrap="square">
            <a:spAutoFit/>
          </a:bodyPr>
          <a:lstStyle/>
          <a:p>
            <a:r>
              <a:rPr lang="ja-JP" altLang="ja-JP" sz="1000" kern="100" dirty="0" smtClean="0">
                <a:latin typeface="Meiryo UI" panose="020B0604030504040204" pitchFamily="50" charset="-128"/>
                <a:ea typeface="Meiryo UI" panose="020B0604030504040204" pitchFamily="50" charset="-128"/>
                <a:cs typeface="Meiryo UI" panose="020B0604030504040204" pitchFamily="50" charset="-128"/>
              </a:rPr>
              <a:t>出典：「地中熱利用にあたってのガイドライン」（環境省）</a:t>
            </a:r>
            <a:endParaRPr lang="ja-JP" altLang="en-US" sz="1000" kern="1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角丸四角形 2"/>
          <p:cNvSpPr/>
          <p:nvPr/>
        </p:nvSpPr>
        <p:spPr>
          <a:xfrm>
            <a:off x="107504" y="44624"/>
            <a:ext cx="8769124" cy="1047041"/>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2"/>
          <p:cNvSpPr/>
          <p:nvPr/>
        </p:nvSpPr>
        <p:spPr>
          <a:xfrm>
            <a:off x="408690" y="5852519"/>
            <a:ext cx="8313875" cy="882651"/>
          </a:xfrm>
          <a:prstGeom prst="roundRect">
            <a:avLst>
              <a:gd name="adj" fmla="val 11480"/>
            </a:avLst>
          </a:prstGeom>
          <a:solidFill>
            <a:srgbClr val="FFFD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defRPr/>
            </a:pPr>
            <a:r>
              <a:rPr kumimoji="0" lang="ja-JP" altLang="en-US" sz="16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エネルギーの問題は、地方</a:t>
            </a:r>
            <a:r>
              <a:rPr kumimoji="0" lang="ja-JP" altLang="en-US"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公共団体が自らの問題と位置づけ、 「おおさかエネルギー地産地消プラン」等に基づき、積極的に関与して、安全かつ安定的に、適正な価格で供給される新たなエネルギー社会の構築をめざすこと</a:t>
            </a:r>
            <a:r>
              <a:rPr kumimoji="0" lang="ja-JP" altLang="en-US" sz="16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が重要。</a:t>
            </a:r>
            <a:endParaRPr kumimoji="0" lang="en-US" altLang="ja-JP" sz="16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正方形/長方形 19"/>
          <p:cNvSpPr/>
          <p:nvPr/>
        </p:nvSpPr>
        <p:spPr>
          <a:xfrm>
            <a:off x="167753" y="1124744"/>
            <a:ext cx="3900191" cy="307777"/>
          </a:xfrm>
          <a:prstGeom prst="rect">
            <a:avLst/>
          </a:prstGeom>
        </p:spPr>
        <p:txBody>
          <a:bodyPr wrap="square">
            <a:spAutoFit/>
          </a:bodyPr>
          <a:lstStyle/>
          <a:p>
            <a:pPr marL="177800" indent="-177800"/>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kern="100" dirty="0">
                <a:latin typeface="Meiryo UI" panose="020B0604030504040204" pitchFamily="50" charset="-128"/>
                <a:ea typeface="Meiryo UI" panose="020B0604030504040204" pitchFamily="50" charset="-128"/>
                <a:cs typeface="Meiryo UI" panose="020B0604030504040204" pitchFamily="50" charset="-128"/>
              </a:rPr>
              <a:t>エネルギー面的利用促進</a:t>
            </a:r>
            <a:r>
              <a:rPr lang="ja-JP" altLang="en-US" sz="1400" b="1" kern="100" dirty="0" smtClean="0">
                <a:latin typeface="Meiryo UI" panose="020B0604030504040204" pitchFamily="50" charset="-128"/>
                <a:ea typeface="Meiryo UI" panose="020B0604030504040204" pitchFamily="50" charset="-128"/>
                <a:cs typeface="Meiryo UI" panose="020B0604030504040204" pitchFamily="50" charset="-128"/>
              </a:rPr>
              <a:t>事業</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正方形/長方形 20"/>
          <p:cNvSpPr/>
          <p:nvPr/>
        </p:nvSpPr>
        <p:spPr>
          <a:xfrm>
            <a:off x="4644008" y="1126525"/>
            <a:ext cx="3900191" cy="307777"/>
          </a:xfrm>
          <a:prstGeom prst="rect">
            <a:avLst/>
          </a:prstGeom>
        </p:spPr>
        <p:txBody>
          <a:bodyPr wrap="square">
            <a:spAutoFit/>
          </a:bodyPr>
          <a:lstStyle/>
          <a:p>
            <a:pPr marL="177800" indent="-177800"/>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kern="100" dirty="0">
                <a:latin typeface="Meiryo UI" panose="020B0604030504040204" pitchFamily="50" charset="-128"/>
                <a:ea typeface="Meiryo UI" panose="020B0604030504040204" pitchFamily="50" charset="-128"/>
                <a:cs typeface="Meiryo UI" panose="020B0604030504040204" pitchFamily="50" charset="-128"/>
              </a:rPr>
              <a:t>地中熱等導入促進事業</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107504" y="1434302"/>
            <a:ext cx="4320480" cy="2031325"/>
          </a:xfrm>
          <a:prstGeom prst="rect">
            <a:avLst/>
          </a:prstGeom>
          <a:noFill/>
          <a:ln w="19050">
            <a:solidFill>
              <a:schemeClr val="accent6"/>
            </a:solidFill>
          </a:ln>
        </p:spPr>
        <p:txBody>
          <a:bodyPr wrap="square" rtlCol="0">
            <a:spAutoFit/>
          </a:bodyPr>
          <a:lstStyle/>
          <a:p>
            <a:r>
              <a:rPr lang="ja-JP" altLang="en-US" sz="1400" kern="1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400" kern="100" dirty="0">
                <a:latin typeface="Meiryo UI" panose="020B0604030504040204" pitchFamily="50" charset="-128"/>
                <a:ea typeface="Meiryo UI" panose="020B0604030504040204" pitchFamily="50" charset="-128"/>
                <a:cs typeface="Meiryo UI" panose="020B0604030504040204" pitchFamily="50" charset="-128"/>
              </a:rPr>
              <a:t>①</a:t>
            </a:r>
            <a:r>
              <a:rPr lang="ja-JP" altLang="en-US" sz="1400" kern="100" dirty="0">
                <a:latin typeface="Meiryo UI" panose="020B0604030504040204" pitchFamily="50" charset="-128"/>
                <a:ea typeface="Meiryo UI" panose="020B0604030504040204" pitchFamily="50" charset="-128"/>
                <a:cs typeface="Meiryo UI" panose="020B0604030504040204" pitchFamily="50" charset="-128"/>
              </a:rPr>
              <a:t>分散型</a:t>
            </a:r>
            <a:r>
              <a:rPr lang="ja-JP" altLang="ja-JP" sz="1400" kern="100" dirty="0">
                <a:latin typeface="Meiryo UI" panose="020B0604030504040204" pitchFamily="50" charset="-128"/>
                <a:ea typeface="Meiryo UI" panose="020B0604030504040204" pitchFamily="50" charset="-128"/>
                <a:cs typeface="Meiryo UI" panose="020B0604030504040204" pitchFamily="50" charset="-128"/>
              </a:rPr>
              <a:t>電源を導入し、②エネルギーの使用形態の異なる建物間を繋いでネットワーク化して、③それらの建物間でエネルギー融通を行うなど、エネルギーの面的利用を推進することで、エネルギー効率の向上、コスト低減と災害時のエネルギーセキュリティ向上を同時に実現することが可能とな</a:t>
            </a:r>
            <a:r>
              <a:rPr lang="ja-JP" altLang="en-US" sz="1400" kern="100" dirty="0">
                <a:latin typeface="Meiryo UI" panose="020B0604030504040204" pitchFamily="50" charset="-128"/>
                <a:ea typeface="Meiryo UI" panose="020B0604030504040204" pitchFamily="50" charset="-128"/>
                <a:cs typeface="Meiryo UI" panose="020B0604030504040204" pitchFamily="50" charset="-128"/>
              </a:rPr>
              <a:t>る</a:t>
            </a:r>
            <a:r>
              <a:rPr lang="ja-JP" altLang="ja-JP" sz="1400" kern="100" dirty="0">
                <a:latin typeface="Meiryo UI" panose="020B0604030504040204" pitchFamily="50" charset="-128"/>
                <a:ea typeface="Meiryo UI" panose="020B0604030504040204" pitchFamily="50" charset="-128"/>
                <a:cs typeface="Meiryo UI" panose="020B0604030504040204" pitchFamily="50" charset="-128"/>
              </a:rPr>
              <a:t>。</a:t>
            </a:r>
          </a:p>
          <a:p>
            <a:r>
              <a:rPr lang="ja-JP" altLang="en-US" sz="1400" kern="1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400" kern="100" dirty="0">
                <a:latin typeface="Meiryo UI" panose="020B0604030504040204" pitchFamily="50" charset="-128"/>
                <a:ea typeface="Meiryo UI" panose="020B0604030504040204" pitchFamily="50" charset="-128"/>
                <a:cs typeface="Meiryo UI" panose="020B0604030504040204" pitchFamily="50" charset="-128"/>
              </a:rPr>
              <a:t>今後耐用年数を迎える建築物が集中する市内中心部において、改築更新の際にこの様なエネルギーの面的利用を促進するための課題について調査</a:t>
            </a:r>
            <a:r>
              <a:rPr lang="ja-JP" altLang="en-US" sz="1400" kern="100" dirty="0">
                <a:latin typeface="Meiryo UI" panose="020B0604030504040204" pitchFamily="50" charset="-128"/>
                <a:ea typeface="Meiryo UI" panose="020B0604030504040204" pitchFamily="50" charset="-128"/>
                <a:cs typeface="Meiryo UI" panose="020B0604030504040204" pitchFamily="50" charset="-128"/>
              </a:rPr>
              <a:t>する</a:t>
            </a:r>
            <a:r>
              <a:rPr lang="ja-JP" altLang="ja-JP" sz="1400" kern="1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09186225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51520" y="55905"/>
            <a:ext cx="7848872" cy="400110"/>
          </a:xfrm>
          <a:prstGeom prst="rect">
            <a:avLst/>
          </a:prstGeom>
          <a:noFill/>
        </p:spPr>
        <p:txBody>
          <a:bodyPr wrap="square" rtlCol="0">
            <a:spAutoFit/>
          </a:bodyPr>
          <a:lstStyle/>
          <a:p>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（４）みどりを活かした都市づくり</a:t>
            </a:r>
            <a:endPar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角丸四角形 4"/>
          <p:cNvSpPr/>
          <p:nvPr/>
        </p:nvSpPr>
        <p:spPr>
          <a:xfrm>
            <a:off x="198472" y="504393"/>
            <a:ext cx="8640728" cy="1988503"/>
          </a:xfrm>
          <a:prstGeom prst="roundRect">
            <a:avLst>
              <a:gd name="adj" fmla="val 5374"/>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271463" indent="-271463" algn="just">
              <a:lnSpc>
                <a:spcPts val="2500"/>
              </a:lnSpc>
              <a:spcAft>
                <a:spcPts val="0"/>
              </a:spcAft>
            </a:pP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大阪の都市緑化の現状</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71463" indent="-271463" algn="just">
              <a:lnSpc>
                <a:spcPts val="2500"/>
              </a:lnSpc>
              <a:spcAft>
                <a:spcPts val="0"/>
              </a:spcAft>
            </a:pP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大阪は、一人当たり公園面積が他の都道府県と比べて低い水準にあり、また、森</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記念</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財団によるランキングでは、大阪の都心部の緑被状況は</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40</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都市中の</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32</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位となっている。</a:t>
            </a:r>
            <a:endPar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lnSpc>
                <a:spcPts val="2500"/>
              </a:lnSpc>
              <a:spcAft>
                <a:spcPts val="0"/>
              </a:spcAft>
            </a:pP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こうした大阪の印象を変えるようなみどりの拠点づくりや、都市のヒートアイランド対策にもつながる、「みどりの風を感じる大都市・大阪」に取り組み、長期的な観点からも人の交流の多い地域におけるみどりを着実に増やしていく必要がある。</a:t>
            </a:r>
            <a:endPar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167753" y="2559671"/>
            <a:ext cx="3900191" cy="492443"/>
          </a:xfrm>
          <a:prstGeom prst="rect">
            <a:avLst/>
          </a:prstGeom>
        </p:spPr>
        <p:txBody>
          <a:bodyPr wrap="square">
            <a:spAutoFit/>
          </a:bodyPr>
          <a:lstStyle/>
          <a:p>
            <a:pPr marL="177800" indent="-177800"/>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一人当たり公園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面積</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出典：国土交通省「都市公園</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データベース」</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H26.3</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0" name="グラフ 9"/>
          <p:cNvGraphicFramePr>
            <a:graphicFrameLocks/>
          </p:cNvGraphicFramePr>
          <p:nvPr>
            <p:extLst>
              <p:ext uri="{D42A27DB-BD31-4B8C-83A1-F6EECF244321}">
                <p14:modId xmlns:p14="http://schemas.microsoft.com/office/powerpoint/2010/main" val="1161744901"/>
              </p:ext>
            </p:extLst>
          </p:nvPr>
        </p:nvGraphicFramePr>
        <p:xfrm>
          <a:off x="167752" y="2965420"/>
          <a:ext cx="3756175" cy="1615709"/>
        </p:xfrm>
        <a:graphic>
          <a:graphicData uri="http://schemas.openxmlformats.org/drawingml/2006/chart">
            <c:chart xmlns:c="http://schemas.openxmlformats.org/drawingml/2006/chart" xmlns:r="http://schemas.openxmlformats.org/officeDocument/2006/relationships" r:id="rId2"/>
          </a:graphicData>
        </a:graphic>
      </p:graphicFrame>
      <p:grpSp>
        <p:nvGrpSpPr>
          <p:cNvPr id="11" name="グループ化 4"/>
          <p:cNvGrpSpPr>
            <a:grpSpLocks/>
          </p:cNvGrpSpPr>
          <p:nvPr/>
        </p:nvGrpSpPr>
        <p:grpSpPr bwMode="auto">
          <a:xfrm>
            <a:off x="4397975" y="2965420"/>
            <a:ext cx="2089150" cy="3082925"/>
            <a:chOff x="1187624" y="2315937"/>
            <a:chExt cx="2304256" cy="3227563"/>
          </a:xfrm>
        </p:grpSpPr>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1187624" y="2315937"/>
              <a:ext cx="2304256" cy="322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正方形/長方形 6"/>
            <p:cNvSpPr>
              <a:spLocks noChangeArrowheads="1"/>
            </p:cNvSpPr>
            <p:nvPr/>
          </p:nvSpPr>
          <p:spPr bwMode="gray">
            <a:xfrm>
              <a:off x="1196256" y="3117053"/>
              <a:ext cx="1143496" cy="32213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177800" indent="-177800"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eaLnBrk="1" hangingPunct="1"/>
              <a:endParaRPr lang="ja-JP" altLang="en-US" sz="1400">
                <a:latin typeface="HGPｺﾞｼｯｸE" pitchFamily="50" charset="-128"/>
                <a:ea typeface="HGPｺﾞｼｯｸE" pitchFamily="50" charset="-128"/>
              </a:endParaRPr>
            </a:p>
          </p:txBody>
        </p:sp>
      </p:grpSp>
      <p:sp>
        <p:nvSpPr>
          <p:cNvPr id="15" name="正方形/長方形 14"/>
          <p:cNvSpPr>
            <a:spLocks noChangeArrowheads="1"/>
          </p:cNvSpPr>
          <p:nvPr/>
        </p:nvSpPr>
        <p:spPr bwMode="auto">
          <a:xfrm>
            <a:off x="6516217" y="3897630"/>
            <a:ext cx="2627784" cy="2462213"/>
          </a:xfrm>
          <a:prstGeom prst="rect">
            <a:avLst/>
          </a:prstGeom>
          <a:noFill/>
          <a:ln w="9525"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upright="1">
            <a:spAutoFit/>
          </a:bodyPr>
          <a:lstStyle/>
          <a:p>
            <a:pPr algn="just" fontAlgn="auto">
              <a:spcBef>
                <a:spcPts val="0"/>
              </a:spcBef>
              <a:spcAft>
                <a:spcPts val="0"/>
              </a:spcAft>
              <a:defRPr/>
            </a:pP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①大阪中央環状線及びその沿線</a:t>
            </a:r>
            <a:endParaRPr lang="en-US" altLang="ja-JP" sz="1100" kern="100" dirty="0">
              <a:latin typeface="Meiryo UI" panose="020B0604030504040204" pitchFamily="50" charset="-128"/>
              <a:ea typeface="Meiryo UI" panose="020B0604030504040204" pitchFamily="50" charset="-128"/>
              <a:cs typeface="Meiryo UI" panose="020B0604030504040204" pitchFamily="50" charset="-128"/>
            </a:endParaRPr>
          </a:p>
          <a:p>
            <a:pPr algn="just" fontAlgn="auto">
              <a:spcBef>
                <a:spcPts val="0"/>
              </a:spcBef>
              <a:spcAft>
                <a:spcPts val="0"/>
              </a:spcAft>
              <a:defRPr/>
            </a:pP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②国道</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176</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号及びその沿線</a:t>
            </a:r>
            <a:endParaRPr lang="en-US" altLang="ja-JP" sz="1100" kern="100" dirty="0">
              <a:latin typeface="Meiryo UI" panose="020B0604030504040204" pitchFamily="50" charset="-128"/>
              <a:ea typeface="Meiryo UI" panose="020B0604030504040204" pitchFamily="50" charset="-128"/>
              <a:cs typeface="Meiryo UI" panose="020B0604030504040204" pitchFamily="50" charset="-128"/>
            </a:endParaRPr>
          </a:p>
          <a:p>
            <a:pPr algn="just" fontAlgn="auto">
              <a:spcBef>
                <a:spcPts val="0"/>
              </a:spcBef>
              <a:spcAft>
                <a:spcPts val="0"/>
              </a:spcAft>
              <a:defRPr/>
            </a:pP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③淀川通・大阪高槻京都</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線</a:t>
            </a:r>
            <a:endParaRPr lang="en-US" altLang="ja-JP" sz="1100" kern="100" dirty="0" smtClean="0">
              <a:latin typeface="Meiryo UI" panose="020B0604030504040204" pitchFamily="50" charset="-128"/>
              <a:ea typeface="Meiryo UI" panose="020B0604030504040204" pitchFamily="50" charset="-128"/>
              <a:cs typeface="Meiryo UI" panose="020B0604030504040204" pitchFamily="50" charset="-128"/>
            </a:endParaRPr>
          </a:p>
          <a:p>
            <a:pPr algn="just" fontAlgn="auto">
              <a:spcBef>
                <a:spcPts val="0"/>
              </a:spcBef>
              <a:spcAft>
                <a:spcPts val="0"/>
              </a:spcAft>
              <a:defRPr/>
            </a:pP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十三高槻線</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）及び</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その沿線</a:t>
            </a:r>
          </a:p>
          <a:p>
            <a:pPr algn="just" fontAlgn="auto">
              <a:spcBef>
                <a:spcPts val="0"/>
              </a:spcBef>
              <a:spcAft>
                <a:spcPts val="0"/>
              </a:spcAft>
              <a:defRPr/>
            </a:pP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④城北公園通・京都守口線及びその沿線</a:t>
            </a:r>
          </a:p>
          <a:p>
            <a:pPr algn="just" fontAlgn="auto">
              <a:spcBef>
                <a:spcPts val="0"/>
              </a:spcBef>
              <a:spcAft>
                <a:spcPts val="0"/>
              </a:spcAft>
              <a:defRPr/>
            </a:pP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⑤安治川、堂島川、花博通・第</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京阪</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道路</a:t>
            </a:r>
            <a:endParaRPr lang="en-US" altLang="ja-JP" sz="1100" kern="100" dirty="0" smtClean="0">
              <a:latin typeface="Meiryo UI" panose="020B0604030504040204" pitchFamily="50" charset="-128"/>
              <a:ea typeface="Meiryo UI" panose="020B0604030504040204" pitchFamily="50" charset="-128"/>
              <a:cs typeface="Meiryo UI" panose="020B0604030504040204" pitchFamily="50" charset="-128"/>
            </a:endParaRPr>
          </a:p>
          <a:p>
            <a:pPr algn="just" fontAlgn="auto">
              <a:spcBef>
                <a:spcPts val="0"/>
              </a:spcBef>
              <a:spcAft>
                <a:spcPts val="0"/>
              </a:spcAft>
              <a:defRPr/>
            </a:pP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国道</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号）及びその沿線</a:t>
            </a:r>
            <a:endParaRPr lang="en-US" altLang="ja-JP" sz="1100" kern="100" dirty="0">
              <a:latin typeface="Meiryo UI" panose="020B0604030504040204" pitchFamily="50" charset="-128"/>
              <a:ea typeface="Meiryo UI" panose="020B0604030504040204" pitchFamily="50" charset="-128"/>
              <a:cs typeface="Meiryo UI" panose="020B0604030504040204" pitchFamily="50" charset="-128"/>
            </a:endParaRPr>
          </a:p>
          <a:p>
            <a:pPr algn="just" fontAlgn="auto">
              <a:spcBef>
                <a:spcPts val="0"/>
              </a:spcBef>
              <a:spcAft>
                <a:spcPts val="0"/>
              </a:spcAft>
              <a:defRPr/>
            </a:pP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⑥中央大通・国道</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308</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号及びその沿線</a:t>
            </a:r>
          </a:p>
          <a:p>
            <a:pPr algn="just" fontAlgn="auto">
              <a:spcBef>
                <a:spcPts val="0"/>
              </a:spcBef>
              <a:spcAft>
                <a:spcPts val="0"/>
              </a:spcAft>
              <a:defRPr/>
            </a:pP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⑦国道</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25</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号・大阪港八尾線及びその沿線</a:t>
            </a:r>
          </a:p>
          <a:p>
            <a:pPr algn="just" fontAlgn="auto">
              <a:spcBef>
                <a:spcPts val="0"/>
              </a:spcBef>
              <a:spcAft>
                <a:spcPts val="0"/>
              </a:spcAft>
              <a:defRPr/>
            </a:pP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⑧大和川線及びその沿線</a:t>
            </a:r>
          </a:p>
          <a:p>
            <a:pPr algn="just" fontAlgn="auto">
              <a:spcBef>
                <a:spcPts val="0"/>
              </a:spcBef>
              <a:spcAft>
                <a:spcPts val="0"/>
              </a:spcAft>
              <a:defRPr/>
            </a:pP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⑨堺阪南線及びその沿線</a:t>
            </a:r>
          </a:p>
          <a:p>
            <a:pPr algn="just" fontAlgn="auto">
              <a:spcBef>
                <a:spcPts val="0"/>
              </a:spcBef>
              <a:spcAft>
                <a:spcPts val="0"/>
              </a:spcAft>
              <a:defRPr/>
            </a:pP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⑩国道</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309</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号及びその沿線</a:t>
            </a:r>
          </a:p>
          <a:p>
            <a:pPr algn="just" fontAlgn="auto">
              <a:spcBef>
                <a:spcPts val="0"/>
              </a:spcBef>
              <a:spcAft>
                <a:spcPts val="0"/>
              </a:spcAft>
              <a:defRPr/>
            </a:pP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⑪石津川・泉北</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号及びその沿線</a:t>
            </a:r>
          </a:p>
          <a:p>
            <a:pPr algn="just" fontAlgn="auto">
              <a:spcBef>
                <a:spcPts val="0"/>
              </a:spcBef>
              <a:spcAft>
                <a:spcPts val="0"/>
              </a:spcAft>
              <a:defRPr/>
            </a:pP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⑫国道</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480</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号及びその沿線</a:t>
            </a:r>
          </a:p>
        </p:txBody>
      </p:sp>
      <p:sp>
        <p:nvSpPr>
          <p:cNvPr id="16" name="正方形/長方形 7"/>
          <p:cNvSpPr>
            <a:spLocks noChangeArrowheads="1"/>
          </p:cNvSpPr>
          <p:nvPr/>
        </p:nvSpPr>
        <p:spPr bwMode="auto">
          <a:xfrm>
            <a:off x="4390149" y="2641748"/>
            <a:ext cx="3924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77800"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ja-JP"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みどりの風促進区域位置図</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4" name="直線コネクタ 13"/>
          <p:cNvCxnSpPr/>
          <p:nvPr/>
        </p:nvCxnSpPr>
        <p:spPr>
          <a:xfrm>
            <a:off x="325662" y="410154"/>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pPr/>
              <a:t>94</a:t>
            </a:fld>
            <a:endParaRPr kumimoji="1" lang="ja-JP" altLang="en-US" dirty="0"/>
          </a:p>
        </p:txBody>
      </p:sp>
      <p:graphicFrame>
        <p:nvGraphicFramePr>
          <p:cNvPr id="6" name="表 5"/>
          <p:cNvGraphicFramePr>
            <a:graphicFrameLocks noGrp="1"/>
          </p:cNvGraphicFramePr>
          <p:nvPr>
            <p:extLst>
              <p:ext uri="{D42A27DB-BD31-4B8C-83A1-F6EECF244321}">
                <p14:modId xmlns:p14="http://schemas.microsoft.com/office/powerpoint/2010/main" val="2032003367"/>
              </p:ext>
            </p:extLst>
          </p:nvPr>
        </p:nvGraphicFramePr>
        <p:xfrm>
          <a:off x="167753" y="4920951"/>
          <a:ext cx="4187305" cy="1691640"/>
        </p:xfrm>
        <a:graphic>
          <a:graphicData uri="http://schemas.openxmlformats.org/drawingml/2006/table">
            <a:tbl>
              <a:tblPr firstRow="1" bandRow="1">
                <a:tableStyleId>{5C22544A-7EE6-4342-B048-85BDC9FD1C3A}</a:tableStyleId>
              </a:tblPr>
              <a:tblGrid>
                <a:gridCol w="691481"/>
                <a:gridCol w="3495824"/>
              </a:tblGrid>
              <a:tr h="292510">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ﾗﾝｸ</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都市名</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tc>
              </a:tr>
              <a:tr h="292510">
                <a:tc>
                  <a:txBody>
                    <a:bodyPr/>
                    <a:lstStyle/>
                    <a:p>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位</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ｼﾞｭﾈｰﾌﾞ、ｽﾄｯｸﾎﾙﾑ、ﾁｭｰﾘｯﾋ、ﾌﾗﾝｸﾌﾙﾄ</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tc>
              </a:tr>
              <a:tr h="248634">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tc>
              </a:tr>
              <a:tr h="292510">
                <a:tc>
                  <a:txBody>
                    <a:bodyPr/>
                    <a:lstStyle/>
                    <a:p>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32</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位</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ｻﾝﾊﾟｳﾛ、</a:t>
                      </a:r>
                      <a:r>
                        <a:rPr kumimoji="1" lang="ja-JP" altLang="en-US" sz="1400" b="1" u="sng" dirty="0" smtClean="0">
                          <a:latin typeface="Meiryo UI" panose="020B0604030504040204" pitchFamily="50" charset="-128"/>
                          <a:ea typeface="Meiryo UI" panose="020B0604030504040204" pitchFamily="50" charset="-128"/>
                          <a:cs typeface="Meiryo UI" panose="020B0604030504040204" pitchFamily="50" charset="-128"/>
                        </a:rPr>
                        <a:t>大阪</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、ﾊﾞﾙｾﾛﾅ、ﾑﾝﾊﾞｲ、ｲｽﾀﾝﾌﾞｰﾙ、上海</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tc>
              </a:tr>
              <a:tr h="292510">
                <a:tc>
                  <a:txBody>
                    <a:bodyPr/>
                    <a:lstStyle/>
                    <a:p>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38</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位</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ｼｶｺﾞ、ﾒｷｼｺｼﾃｨ、ｶｲﾛ</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tc>
              </a:tr>
            </a:tbl>
          </a:graphicData>
        </a:graphic>
      </p:graphicFrame>
      <p:sp>
        <p:nvSpPr>
          <p:cNvPr id="8" name="テキスト ボックス 7"/>
          <p:cNvSpPr txBox="1"/>
          <p:nvPr/>
        </p:nvSpPr>
        <p:spPr>
          <a:xfrm>
            <a:off x="176989" y="4581128"/>
            <a:ext cx="4103538" cy="307777"/>
          </a:xfrm>
          <a:prstGeom prst="rect">
            <a:avLst/>
          </a:prstGeom>
          <a:noFill/>
        </p:spPr>
        <p:txBody>
          <a:bodyPr wrap="square" rtlCol="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■世界</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都市ランキング（都心部の緑被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状況）</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0" y="6553691"/>
            <a:ext cx="6636495" cy="276999"/>
          </a:xfrm>
          <a:prstGeom prst="rect">
            <a:avLst/>
          </a:prstGeom>
          <a:noFill/>
        </p:spPr>
        <p:txBody>
          <a:bodyPr wrap="square" rtlCol="0">
            <a:spAutoFit/>
          </a:bodyPr>
          <a:lstStyle/>
          <a:p>
            <a:r>
              <a:rPr lang="zh-TW"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出典：世界都市総合ランキング</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2014</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zh-TW" altLang="en-US" sz="1200" dirty="0" smtClean="0">
                <a:latin typeface="Meiryo UI" panose="020B0604030504040204" pitchFamily="50" charset="-128"/>
                <a:ea typeface="Meiryo UI" panose="020B0604030504040204" pitchFamily="50" charset="-128"/>
                <a:cs typeface="Meiryo UI" panose="020B0604030504040204" pitchFamily="50" charset="-128"/>
              </a:rPr>
              <a:t>一般</a:t>
            </a:r>
            <a:r>
              <a:rPr lang="zh-TW" altLang="en-US" sz="1200" dirty="0">
                <a:latin typeface="Meiryo UI" panose="020B0604030504040204" pitchFamily="50" charset="-128"/>
                <a:ea typeface="Meiryo UI" panose="020B0604030504040204" pitchFamily="50" charset="-128"/>
                <a:cs typeface="Meiryo UI" panose="020B0604030504040204" pitchFamily="50" charset="-128"/>
              </a:rPr>
              <a:t>財団法人森記念財団森記念</a:t>
            </a:r>
            <a:r>
              <a:rPr lang="zh-TW" altLang="en-US" sz="1200" dirty="0" smtClean="0">
                <a:latin typeface="Meiryo UI" panose="020B0604030504040204" pitchFamily="50" charset="-128"/>
                <a:ea typeface="Meiryo UI" panose="020B0604030504040204" pitchFamily="50" charset="-128"/>
                <a:cs typeface="Meiryo UI" panose="020B0604030504040204" pitchFamily="50" charset="-128"/>
              </a:rPr>
              <a:t>財団） </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8795180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247559" y="230984"/>
            <a:ext cx="8640728" cy="1958000"/>
          </a:xfrm>
          <a:prstGeom prst="roundRect">
            <a:avLst>
              <a:gd name="adj" fmla="val 5374"/>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271463" indent="-271463" algn="just">
              <a:lnSpc>
                <a:spcPts val="2500"/>
              </a:lnSpc>
              <a:spcAft>
                <a:spcPts val="0"/>
              </a:spcAft>
            </a:pP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大阪の森林環境の現状</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71463" indent="-271463" algn="just">
              <a:lnSpc>
                <a:spcPts val="2500"/>
              </a:lnSpc>
              <a:spcAft>
                <a:spcPts val="0"/>
              </a:spcAft>
            </a:pP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大阪府</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の森林率は、他の</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都市部より低い３０％前半</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であるが</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、狭い圏域の中で周辺部を彩る森林環境は、都市部である大阪にとって貴重な都市魅力資源。</a:t>
            </a:r>
            <a:endPar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lnSpc>
                <a:spcPts val="2500"/>
              </a:lnSpc>
              <a:spcAft>
                <a:spcPts val="0"/>
              </a:spcAft>
            </a:pP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大阪の周辺部において、森林の適正な維持管理や周辺山系の保全等を進めることは、自然あふれる魅力ある地域づくりになるとともに、災害に強い森林の再生につながる。</a:t>
            </a:r>
            <a:endPar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lnSpc>
                <a:spcPts val="2500"/>
              </a:lnSpc>
              <a:spcAft>
                <a:spcPts val="0"/>
              </a:spcAft>
            </a:pP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そのため、森林保全・林業振興とともに、住民の主体的な参画による地域ぐるみの森づくりが重要。</a:t>
            </a:r>
            <a:endPar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3837223501"/>
              </p:ext>
            </p:extLst>
          </p:nvPr>
        </p:nvGraphicFramePr>
        <p:xfrm>
          <a:off x="280103" y="2877600"/>
          <a:ext cx="4947981" cy="2376265"/>
        </p:xfrm>
        <a:graphic>
          <a:graphicData uri="http://schemas.openxmlformats.org/drawingml/2006/table">
            <a:tbl>
              <a:tblPr/>
              <a:tblGrid>
                <a:gridCol w="1080120"/>
                <a:gridCol w="987541"/>
                <a:gridCol w="1008112"/>
                <a:gridCol w="1008112"/>
                <a:gridCol w="864096"/>
              </a:tblGrid>
              <a:tr h="666075">
                <a:tc>
                  <a:txBody>
                    <a:bodyPr/>
                    <a:lstStyle/>
                    <a:p>
                      <a:pPr algn="ctr" fontAlgn="ctr"/>
                      <a:r>
                        <a:rPr lang="ja-JP" altLang="en-US" sz="1400" b="0" i="0" u="none" strike="noStrike" dirty="0">
                          <a:solidFill>
                            <a:srgbClr val="000000"/>
                          </a:solidFill>
                          <a:effectLst/>
                          <a:latin typeface="ＭＳ Ｐゴシック"/>
                        </a:rPr>
                        <a:t>都道府県</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ja-JP" altLang="en-US" sz="1400" b="0" i="0" u="none" strike="noStrike" dirty="0">
                          <a:solidFill>
                            <a:srgbClr val="000000"/>
                          </a:solidFill>
                          <a:effectLst/>
                          <a:latin typeface="ＭＳ Ｐゴシック"/>
                        </a:rPr>
                        <a:t>森林</a:t>
                      </a:r>
                      <a:r>
                        <a:rPr lang="ja-JP" altLang="en-US" sz="1400" b="0" i="0" u="none" strike="noStrike" dirty="0" smtClean="0">
                          <a:solidFill>
                            <a:srgbClr val="000000"/>
                          </a:solidFill>
                          <a:effectLst/>
                          <a:latin typeface="ＭＳ Ｐゴシック"/>
                        </a:rPr>
                        <a:t>面積</a:t>
                      </a:r>
                      <a:endParaRPr lang="en-US" altLang="ja-JP" sz="1400" b="0" i="0" u="none" strike="noStrike" dirty="0" smtClean="0">
                        <a:solidFill>
                          <a:srgbClr val="000000"/>
                        </a:solidFill>
                        <a:effectLst/>
                        <a:latin typeface="ＭＳ Ｐゴシック"/>
                      </a:endParaRPr>
                    </a:p>
                    <a:p>
                      <a:pPr algn="ctr" fontAlgn="ctr"/>
                      <a:r>
                        <a:rPr lang="en-US" altLang="ja-JP" sz="1400" b="0" i="0" u="none" strike="noStrike" dirty="0" smtClean="0">
                          <a:solidFill>
                            <a:srgbClr val="000000"/>
                          </a:solidFill>
                          <a:effectLst/>
                          <a:latin typeface="ＭＳ Ｐゴシック"/>
                        </a:rPr>
                        <a:t>(</a:t>
                      </a:r>
                      <a:r>
                        <a:rPr lang="en-US" sz="1400" b="0" i="0" u="none" strike="noStrike" dirty="0">
                          <a:solidFill>
                            <a:srgbClr val="000000"/>
                          </a:solidFill>
                          <a:effectLst/>
                          <a:latin typeface="ＭＳ Ｐゴシック"/>
                        </a:rPr>
                        <a:t>ha)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ja-JP" altLang="en-US" sz="1400" b="0" i="0" u="none" strike="noStrike" dirty="0">
                          <a:solidFill>
                            <a:srgbClr val="000000"/>
                          </a:solidFill>
                          <a:effectLst/>
                          <a:latin typeface="ＭＳ Ｐゴシック"/>
                        </a:rPr>
                        <a:t>人工</a:t>
                      </a:r>
                      <a:r>
                        <a:rPr lang="ja-JP" altLang="en-US" sz="1400" b="0" i="0" u="none" strike="noStrike" dirty="0" smtClean="0">
                          <a:solidFill>
                            <a:srgbClr val="000000"/>
                          </a:solidFill>
                          <a:effectLst/>
                          <a:latin typeface="ＭＳ Ｐゴシック"/>
                        </a:rPr>
                        <a:t>林</a:t>
                      </a:r>
                      <a:endParaRPr lang="en-US" altLang="ja-JP" sz="1400" b="0" i="0" u="none" strike="noStrike" dirty="0" smtClean="0">
                        <a:solidFill>
                          <a:srgbClr val="000000"/>
                        </a:solidFill>
                        <a:effectLst/>
                        <a:latin typeface="ＭＳ Ｐゴシック"/>
                      </a:endParaRPr>
                    </a:p>
                    <a:p>
                      <a:pPr algn="ctr" fontAlgn="ctr"/>
                      <a:r>
                        <a:rPr lang="ja-JP" altLang="en-US" sz="1400" b="0" i="0" u="none" strike="noStrike" dirty="0" smtClean="0">
                          <a:solidFill>
                            <a:srgbClr val="000000"/>
                          </a:solidFill>
                          <a:effectLst/>
                          <a:latin typeface="ＭＳ Ｐゴシック"/>
                        </a:rPr>
                        <a:t>面積</a:t>
                      </a:r>
                      <a:r>
                        <a:rPr lang="en-US" altLang="ja-JP" sz="1400" b="0" i="0" u="none" strike="noStrike" dirty="0">
                          <a:solidFill>
                            <a:srgbClr val="000000"/>
                          </a:solidFill>
                          <a:effectLst/>
                          <a:latin typeface="ＭＳ Ｐゴシック"/>
                        </a:rPr>
                        <a:t>(</a:t>
                      </a:r>
                      <a:r>
                        <a:rPr lang="en-US" sz="1400" b="0" i="0" u="none" strike="noStrike" dirty="0">
                          <a:solidFill>
                            <a:srgbClr val="000000"/>
                          </a:solidFill>
                          <a:effectLst/>
                          <a:latin typeface="ＭＳ Ｐゴシック"/>
                        </a:rPr>
                        <a:t>ha)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ja-JP" altLang="en-US" sz="1400" b="0" i="0" u="none" strike="noStrike" dirty="0">
                          <a:solidFill>
                            <a:srgbClr val="000000"/>
                          </a:solidFill>
                          <a:effectLst/>
                          <a:latin typeface="ＭＳ Ｐゴシック"/>
                        </a:rPr>
                        <a:t>国土</a:t>
                      </a:r>
                      <a:r>
                        <a:rPr lang="ja-JP" altLang="en-US" sz="1400" b="0" i="0" u="none" strike="noStrike" dirty="0" smtClean="0">
                          <a:solidFill>
                            <a:srgbClr val="000000"/>
                          </a:solidFill>
                          <a:effectLst/>
                          <a:latin typeface="ＭＳ Ｐゴシック"/>
                        </a:rPr>
                        <a:t>面積</a:t>
                      </a:r>
                      <a:endParaRPr lang="en-US" altLang="ja-JP" sz="1400" b="0" i="0" u="none" strike="noStrike" dirty="0" smtClean="0">
                        <a:solidFill>
                          <a:srgbClr val="000000"/>
                        </a:solidFill>
                        <a:effectLst/>
                        <a:latin typeface="ＭＳ Ｐゴシック"/>
                      </a:endParaRPr>
                    </a:p>
                    <a:p>
                      <a:pPr algn="ctr" fontAlgn="ctr"/>
                      <a:r>
                        <a:rPr lang="en-US" altLang="ja-JP" sz="1400" b="0" i="0" u="none" strike="noStrike" dirty="0" smtClean="0">
                          <a:solidFill>
                            <a:srgbClr val="000000"/>
                          </a:solidFill>
                          <a:effectLst/>
                          <a:latin typeface="ＭＳ Ｐゴシック"/>
                        </a:rPr>
                        <a:t>(</a:t>
                      </a:r>
                      <a:r>
                        <a:rPr lang="en-US" sz="1400" b="0" i="0" u="none" strike="noStrike" dirty="0">
                          <a:solidFill>
                            <a:srgbClr val="000000"/>
                          </a:solidFill>
                          <a:effectLst/>
                          <a:latin typeface="ＭＳ Ｐゴシック"/>
                        </a:rPr>
                        <a:t>ha)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ja-JP" altLang="en-US" sz="1400" b="0" i="0" u="none" strike="noStrike" dirty="0">
                          <a:solidFill>
                            <a:srgbClr val="000000"/>
                          </a:solidFill>
                          <a:effectLst/>
                          <a:latin typeface="ＭＳ Ｐゴシック"/>
                        </a:rPr>
                        <a:t>森林率</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r>
              <a:tr h="342038">
                <a:tc>
                  <a:txBody>
                    <a:bodyPr/>
                    <a:lstStyle/>
                    <a:p>
                      <a:pPr algn="ctr" fontAlgn="ctr"/>
                      <a:r>
                        <a:rPr lang="ja-JP" altLang="en-US" sz="1400" b="0" i="0" u="none" strike="noStrike" dirty="0">
                          <a:solidFill>
                            <a:srgbClr val="000000"/>
                          </a:solidFill>
                          <a:effectLst/>
                          <a:latin typeface="ＭＳ Ｐゴシック"/>
                        </a:rPr>
                        <a:t>大阪府</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ＭＳ Ｐゴシック"/>
                        </a:rPr>
                        <a:t>57,969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ＭＳ Ｐゴシック"/>
                        </a:rPr>
                        <a:t>28,328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ＭＳ Ｐゴシック"/>
                        </a:rPr>
                        <a:t>189,928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ＭＳ Ｐゴシック"/>
                        </a:rPr>
                        <a:t>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2038">
                <a:tc>
                  <a:txBody>
                    <a:bodyPr/>
                    <a:lstStyle/>
                    <a:p>
                      <a:pPr algn="ctr" fontAlgn="ctr"/>
                      <a:r>
                        <a:rPr lang="ja-JP" altLang="en-US" sz="1400" b="0" i="0" u="none" strike="noStrike">
                          <a:solidFill>
                            <a:srgbClr val="000000"/>
                          </a:solidFill>
                          <a:effectLst/>
                          <a:latin typeface="ＭＳ Ｐゴシック"/>
                        </a:rPr>
                        <a:t>東京都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ＭＳ Ｐゴシック"/>
                        </a:rPr>
                        <a:t>79,382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ＭＳ Ｐゴシック"/>
                        </a:rPr>
                        <a:t>35,183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ＭＳ Ｐゴシック"/>
                        </a:rPr>
                        <a:t>218,867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ＭＳ Ｐゴシック"/>
                        </a:rPr>
                        <a:t>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2038">
                <a:tc>
                  <a:txBody>
                    <a:bodyPr/>
                    <a:lstStyle/>
                    <a:p>
                      <a:pPr algn="ctr" fontAlgn="ctr"/>
                      <a:r>
                        <a:rPr lang="ja-JP" altLang="en-US" sz="1400" b="0" i="0" u="none" strike="noStrike">
                          <a:solidFill>
                            <a:srgbClr val="000000"/>
                          </a:solidFill>
                          <a:effectLst/>
                          <a:latin typeface="ＭＳ Ｐゴシック"/>
                        </a:rPr>
                        <a:t>埼玉県</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ＭＳ Ｐゴシック"/>
                        </a:rPr>
                        <a:t>121,261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ＭＳ Ｐゴシック"/>
                        </a:rPr>
                        <a:t>59,860 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ＭＳ Ｐゴシック"/>
                        </a:rPr>
                        <a:t>379,808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ＭＳ Ｐゴシック"/>
                        </a:rPr>
                        <a:t>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2038">
                <a:tc>
                  <a:txBody>
                    <a:bodyPr/>
                    <a:lstStyle/>
                    <a:p>
                      <a:pPr algn="ctr" fontAlgn="ctr"/>
                      <a:r>
                        <a:rPr lang="ja-JP" altLang="en-US" sz="1400" b="0" i="0" u="none" strike="noStrike">
                          <a:solidFill>
                            <a:srgbClr val="000000"/>
                          </a:solidFill>
                          <a:effectLst/>
                          <a:latin typeface="ＭＳ Ｐゴシック"/>
                        </a:rPr>
                        <a:t>神奈川県</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ＭＳ Ｐゴシック"/>
                        </a:rPr>
                        <a:t>94,915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ＭＳ Ｐゴシック"/>
                        </a:rPr>
                        <a:t>36,318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ＭＳ Ｐゴシック"/>
                        </a:rPr>
                        <a:t>241,586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ＭＳ Ｐゴシック"/>
                        </a:rPr>
                        <a:t>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2038">
                <a:tc>
                  <a:txBody>
                    <a:bodyPr/>
                    <a:lstStyle/>
                    <a:p>
                      <a:pPr algn="ctr" fontAlgn="ctr"/>
                      <a:r>
                        <a:rPr lang="ja-JP" altLang="en-US" sz="1400" b="0" i="0" u="none" strike="noStrike" dirty="0">
                          <a:solidFill>
                            <a:srgbClr val="000000"/>
                          </a:solidFill>
                          <a:effectLst/>
                          <a:latin typeface="ＭＳ Ｐゴシック"/>
                        </a:rPr>
                        <a:t>愛知県</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ＭＳ Ｐゴシック"/>
                        </a:rPr>
                        <a:t>219,035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ＭＳ Ｐゴシック"/>
                        </a:rPr>
                        <a:t>141,185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ＭＳ Ｐゴシック"/>
                        </a:rPr>
                        <a:t>516,512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ＭＳ Ｐゴシック"/>
                        </a:rPr>
                        <a:t>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6" name="正方形/長方形 5"/>
          <p:cNvSpPr/>
          <p:nvPr/>
        </p:nvSpPr>
        <p:spPr>
          <a:xfrm>
            <a:off x="179512" y="2354380"/>
            <a:ext cx="5300009" cy="523220"/>
          </a:xfrm>
          <a:prstGeom prst="rect">
            <a:avLst/>
          </a:prstGeom>
        </p:spPr>
        <p:txBody>
          <a:bodyPr wrap="square">
            <a:spAutoFit/>
          </a:bodyPr>
          <a:lstStyle/>
          <a:p>
            <a:pPr marL="177800" indent="-177800"/>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大阪府と他都県の森林面積等</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出典</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：林野庁「都道府県別森林率・人工林率」（</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H24.3</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角丸四角形 6"/>
          <p:cNvSpPr/>
          <p:nvPr/>
        </p:nvSpPr>
        <p:spPr>
          <a:xfrm>
            <a:off x="433915" y="5373216"/>
            <a:ext cx="8169842" cy="1296144"/>
          </a:xfrm>
          <a:prstGeom prst="roundRect">
            <a:avLst>
              <a:gd name="adj" fmla="val 4648"/>
            </a:avLst>
          </a:prstGeom>
          <a:solidFill>
            <a:srgbClr val="FFFD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ja-JP" altLang="en-US"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大阪府の緑被率は全国で最低水準。</a:t>
            </a:r>
            <a:r>
              <a:rPr kumimoji="0" lang="ja-JP" altLang="en-US"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a:t>
            </a:r>
            <a:r>
              <a:rPr kumimoji="0" lang="ja-JP" altLang="en-US"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景観向上や定住魅力の向上を図るためにも、都市緑化の推進への対応が大きな課題。また、都市部における身近なみどりの創出とともに、都市の魅力向上や災害対策の観点から、住民の主体的な参画を図りながら、森林の適正管理や周辺山系の保全・整備を進めていくことが必要。</a:t>
            </a:r>
            <a:endParaRPr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pPr/>
              <a:t>95</a:t>
            </a:fld>
            <a:endParaRPr kumimoji="1" lang="ja-JP" altLang="en-US" dirty="0"/>
          </a:p>
        </p:txBody>
      </p:sp>
      <p:pic>
        <p:nvPicPr>
          <p:cNvPr id="2050" name="Picture 2" descr="航空写真"/>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3212976"/>
            <a:ext cx="2884180" cy="2032661"/>
          </a:xfrm>
          <a:prstGeom prst="rect">
            <a:avLst/>
          </a:prstGeom>
          <a:noFill/>
          <a:extLst>
            <a:ext uri="{909E8E84-426E-40DD-AFC4-6F175D3DCCD1}">
              <a14:hiddenFill xmlns:a14="http://schemas.microsoft.com/office/drawing/2010/main">
                <a:solidFill>
                  <a:srgbClr val="FFFFFF"/>
                </a:solidFill>
              </a14:hiddenFill>
            </a:ext>
          </a:extLst>
        </p:spPr>
      </p:pic>
      <p:sp>
        <p:nvSpPr>
          <p:cNvPr id="9" name="正方形/長方形 8"/>
          <p:cNvSpPr/>
          <p:nvPr/>
        </p:nvSpPr>
        <p:spPr>
          <a:xfrm>
            <a:off x="5404430" y="2348941"/>
            <a:ext cx="3560058" cy="761747"/>
          </a:xfrm>
          <a:prstGeom prst="rect">
            <a:avLst/>
          </a:prstGeom>
        </p:spPr>
        <p:txBody>
          <a:bodyPr wrap="square">
            <a:spAutoFit/>
          </a:bodyPr>
          <a:lstStyle/>
          <a:p>
            <a:pPr marL="177800" indent="-177800"/>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堺第７－３区「共生の森づくり」</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　　産廃処分場である堺第</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7</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区（約</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280</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ヘクタール）のうち、市民・</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NPO</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等の参加のもと森として整備することが位置づけられた</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100</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ヘクタールの区域を「共生の森」として整備</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64895537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a:xfrm>
            <a:off x="197202" y="5589240"/>
            <a:ext cx="8610306" cy="1152128"/>
          </a:xfrm>
          <a:prstGeom prst="roundRect">
            <a:avLst>
              <a:gd name="adj" fmla="val 12364"/>
            </a:avLst>
          </a:prstGeom>
          <a:solidFill>
            <a:srgbClr val="FFFD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ja-JP" altLang="en-US"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a:t>
            </a:r>
            <a:r>
              <a:rPr lang="ja-JP" altLang="en-US"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や都市</a:t>
            </a:r>
            <a:r>
              <a:rPr lang="ja-JP" altLang="en-US"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住民</a:t>
            </a:r>
            <a:r>
              <a:rPr kumimoji="0" lang="ja-JP" altLang="en-US"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などの</a:t>
            </a:r>
            <a:r>
              <a:rPr kumimoji="0" lang="ja-JP" altLang="en-US"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多様</a:t>
            </a:r>
            <a:r>
              <a:rPr kumimoji="0" lang="ja-JP" altLang="en-US"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な担い手の確保や、農地</a:t>
            </a:r>
            <a:r>
              <a:rPr kumimoji="0" lang="ja-JP" altLang="en-US"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中間管理機構に</a:t>
            </a:r>
            <a:r>
              <a:rPr kumimoji="0" lang="ja-JP" altLang="en-US"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よる農地集約化</a:t>
            </a:r>
            <a:r>
              <a:rPr kumimoji="0" lang="ja-JP" altLang="en-US"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・流動化</a:t>
            </a:r>
            <a:r>
              <a:rPr kumimoji="0" lang="ja-JP" altLang="en-US"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等により、農業の生産性向上を図る</a:t>
            </a:r>
            <a:r>
              <a:rPr kumimoji="0" lang="ja-JP" altLang="en-US"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こと</a:t>
            </a:r>
            <a:r>
              <a:rPr kumimoji="0" lang="ja-JP" altLang="en-US"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が必要。また、新技術の導入、</a:t>
            </a:r>
            <a:r>
              <a:rPr lang="ja-JP" altLang="en-US"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「大阪産」のブランド力向上、 </a:t>
            </a:r>
            <a:r>
              <a:rPr kumimoji="0" lang="en-US" altLang="ja-JP"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r>
              <a:rPr kumimoji="0" lang="ja-JP" altLang="en-US"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次産業化による付加価値の向上、海外も含めた新たな販路開拓等により、もうかる農業の実現に向けて取り組むことが求められる。</a:t>
            </a:r>
            <a:endParaRPr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角丸四角形 4"/>
          <p:cNvSpPr/>
          <p:nvPr/>
        </p:nvSpPr>
        <p:spPr>
          <a:xfrm>
            <a:off x="195008" y="571153"/>
            <a:ext cx="8640728" cy="1129655"/>
          </a:xfrm>
          <a:prstGeom prst="roundRect">
            <a:avLst>
              <a:gd name="adj" fmla="val 5374"/>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271463" indent="-271463" algn="just">
              <a:lnSpc>
                <a:spcPts val="2500"/>
              </a:lnSpc>
              <a:spcAft>
                <a:spcPts val="0"/>
              </a:spcAft>
            </a:pP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成長産業としての都市農業</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85750" indent="-285750" algn="just">
              <a:lnSpc>
                <a:spcPts val="2500"/>
              </a:lnSpc>
              <a:spcAft>
                <a:spcPts val="0"/>
              </a:spcAft>
              <a:buFont typeface="Meiryo UI" panose="020B0604030504040204" pitchFamily="50" charset="-128"/>
              <a:buChar char="◇"/>
            </a:pP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大阪府の農業は、農業産出額から見れば東京についで規模が小さいが、大消費地に近く、付加価値の高い都市型農業のポテンシャルがある。</a:t>
            </a:r>
            <a:endPar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162883" y="1700808"/>
            <a:ext cx="3900191" cy="523220"/>
          </a:xfrm>
          <a:prstGeom prst="rect">
            <a:avLst/>
          </a:prstGeom>
        </p:spPr>
        <p:txBody>
          <a:bodyPr wrap="square">
            <a:spAutoFit/>
          </a:bodyPr>
          <a:lstStyle/>
          <a:p>
            <a:pPr marL="177800" indent="-177800"/>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大阪府と他都県の農業産出額推移</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出典</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zh-TW" altLang="en-US" sz="1200" dirty="0">
                <a:latin typeface="Meiryo UI" panose="020B0604030504040204" pitchFamily="50" charset="-128"/>
                <a:ea typeface="Meiryo UI" panose="020B0604030504040204" pitchFamily="50" charset="-128"/>
                <a:cs typeface="Meiryo UI" panose="020B0604030504040204" pitchFamily="50" charset="-128"/>
              </a:rPr>
              <a:t>農林水産省統計部</a:t>
            </a:r>
            <a:r>
              <a:rPr lang="en-US" altLang="zh-TW" sz="1200" dirty="0">
                <a:latin typeface="Meiryo UI" panose="020B0604030504040204" pitchFamily="50" charset="-128"/>
                <a:ea typeface="Meiryo UI" panose="020B0604030504040204" pitchFamily="50" charset="-128"/>
                <a:cs typeface="Meiryo UI" panose="020B0604030504040204" pitchFamily="50" charset="-128"/>
              </a:rPr>
              <a:t>『</a:t>
            </a:r>
            <a:r>
              <a:rPr lang="zh-TW" altLang="en-US" sz="1200" dirty="0">
                <a:latin typeface="Meiryo UI" panose="020B0604030504040204" pitchFamily="50" charset="-128"/>
                <a:ea typeface="Meiryo UI" panose="020B0604030504040204" pitchFamily="50" charset="-128"/>
                <a:cs typeface="Meiryo UI" panose="020B0604030504040204" pitchFamily="50" charset="-128"/>
              </a:rPr>
              <a:t>生産農業所得統計</a:t>
            </a:r>
            <a:r>
              <a:rPr lang="en-US" altLang="zh-TW"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128603" y="3933056"/>
            <a:ext cx="3900191" cy="523220"/>
          </a:xfrm>
          <a:prstGeom prst="rect">
            <a:avLst/>
          </a:prstGeom>
        </p:spPr>
        <p:txBody>
          <a:bodyPr wrap="square">
            <a:spAutoFit/>
          </a:bodyPr>
          <a:lstStyle/>
          <a:p>
            <a:pPr marL="177800" indent="-177800"/>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zh-TW" altLang="en-US" sz="1400" dirty="0">
                <a:latin typeface="Meiryo UI" panose="020B0604030504040204" pitchFamily="50" charset="-128"/>
                <a:ea typeface="Meiryo UI" panose="020B0604030504040204" pitchFamily="50" charset="-128"/>
                <a:cs typeface="Meiryo UI" panose="020B0604030504040204" pitchFamily="50" charset="-128"/>
              </a:rPr>
              <a:t>農産物販売金額</a:t>
            </a:r>
            <a:r>
              <a:rPr lang="zh-TW" altLang="en-US" sz="1400" dirty="0" smtClean="0">
                <a:latin typeface="Meiryo UI" panose="020B0604030504040204" pitchFamily="50" charset="-128"/>
                <a:ea typeface="Meiryo UI" panose="020B0604030504040204" pitchFamily="50" charset="-128"/>
                <a:cs typeface="Meiryo UI" panose="020B0604030504040204" pitchFamily="50" charset="-128"/>
              </a:rPr>
              <a:t>規模</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が</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500</a:t>
            </a:r>
            <a:r>
              <a:rPr lang="ja-JP" altLang="en-US" sz="1400" smtClean="0">
                <a:latin typeface="Meiryo UI" panose="020B0604030504040204" pitchFamily="50" charset="-128"/>
                <a:ea typeface="Meiryo UI" panose="020B0604030504040204" pitchFamily="50" charset="-128"/>
                <a:cs typeface="Meiryo UI" panose="020B0604030504040204" pitchFamily="50" charset="-128"/>
              </a:rPr>
              <a:t>万円以上</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a:t>
            </a:r>
            <a:r>
              <a:rPr lang="zh-TW" altLang="en-US" sz="1400" dirty="0" smtClean="0">
                <a:latin typeface="Meiryo UI" panose="020B0604030504040204" pitchFamily="50" charset="-128"/>
                <a:ea typeface="Meiryo UI" panose="020B0604030504040204" pitchFamily="50" charset="-128"/>
                <a:cs typeface="Meiryo UI" panose="020B0604030504040204" pitchFamily="50" charset="-128"/>
              </a:rPr>
              <a:t>農家数</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出典</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：「農業センサス」）</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3145990433"/>
              </p:ext>
            </p:extLst>
          </p:nvPr>
        </p:nvGraphicFramePr>
        <p:xfrm>
          <a:off x="323535" y="4424982"/>
          <a:ext cx="3578886" cy="914400"/>
        </p:xfrm>
        <a:graphic>
          <a:graphicData uri="http://schemas.openxmlformats.org/drawingml/2006/table">
            <a:tbl>
              <a:tblPr firstRow="1" bandRow="1">
                <a:tableStyleId>{5C22544A-7EE6-4342-B048-85BDC9FD1C3A}</a:tableStyleId>
              </a:tblPr>
              <a:tblGrid>
                <a:gridCol w="761607"/>
                <a:gridCol w="939093"/>
                <a:gridCol w="939093"/>
                <a:gridCol w="939093"/>
              </a:tblGrid>
              <a:tr h="228154">
                <a:tc>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H12</a:t>
                      </a:r>
                      <a:endPar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H17</a:t>
                      </a:r>
                      <a:endPar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H22</a:t>
                      </a:r>
                      <a:endPar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11386">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大阪府</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1,268</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977</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812</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64152">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東京都</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2,286</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1,090</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993</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7" name="正方形/長方形 6"/>
          <p:cNvSpPr/>
          <p:nvPr/>
        </p:nvSpPr>
        <p:spPr>
          <a:xfrm>
            <a:off x="2735796" y="4191047"/>
            <a:ext cx="1440160" cy="307777"/>
          </a:xfrm>
          <a:prstGeom prst="rect">
            <a:avLst/>
          </a:prstGeom>
        </p:spPr>
        <p:txBody>
          <a:bodyPr wrap="square">
            <a:spAutoFit/>
          </a:bodyPr>
          <a:lstStyle/>
          <a:p>
            <a:pPr marL="177800" indent="-177800"/>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（単位：戸）</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352102627"/>
              </p:ext>
            </p:extLst>
          </p:nvPr>
        </p:nvGraphicFramePr>
        <p:xfrm>
          <a:off x="243598" y="2228175"/>
          <a:ext cx="3664574" cy="1595081"/>
        </p:xfrm>
        <a:graphic>
          <a:graphicData uri="http://schemas.openxmlformats.org/drawingml/2006/table">
            <a:tbl>
              <a:tblPr/>
              <a:tblGrid>
                <a:gridCol w="1088042"/>
                <a:gridCol w="521631"/>
                <a:gridCol w="684967"/>
                <a:gridCol w="684967"/>
                <a:gridCol w="684967"/>
              </a:tblGrid>
              <a:tr h="190311">
                <a:tc>
                  <a:txBody>
                    <a:bodyPr/>
                    <a:lstStyle/>
                    <a:p>
                      <a:pPr algn="l" fontAlgn="b"/>
                      <a:r>
                        <a:rPr lang="ja-JP" altLang="en-US" sz="1400" b="1" i="0" u="none" strike="noStrike" dirty="0">
                          <a:effectLst/>
                          <a:latin typeface="Meiryo UI" panose="020B0604030504040204" pitchFamily="50" charset="-128"/>
                          <a:ea typeface="Meiryo UI" panose="020B0604030504040204" pitchFamily="50" charset="-128"/>
                          <a:cs typeface="Meiryo UI" panose="020B060403050404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effectLst/>
                          <a:latin typeface="Meiryo UI" panose="020B0604030504040204" pitchFamily="50" charset="-128"/>
                          <a:ea typeface="Meiryo UI" panose="020B0604030504040204" pitchFamily="50" charset="-128"/>
                          <a:cs typeface="Meiryo UI" panose="020B0604030504040204" pitchFamily="50" charset="-128"/>
                        </a:rPr>
                        <a:t>H22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effectLst/>
                          <a:latin typeface="Meiryo UI" panose="020B0604030504040204" pitchFamily="50" charset="-128"/>
                          <a:ea typeface="Meiryo UI" panose="020B0604030504040204" pitchFamily="50" charset="-128"/>
                          <a:cs typeface="Meiryo UI" panose="020B0604030504040204" pitchFamily="50" charset="-128"/>
                        </a:rPr>
                        <a:t>H23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effectLst/>
                          <a:latin typeface="Meiryo UI" panose="020B0604030504040204" pitchFamily="50" charset="-128"/>
                          <a:ea typeface="Meiryo UI" panose="020B0604030504040204" pitchFamily="50" charset="-128"/>
                          <a:cs typeface="Meiryo UI" panose="020B0604030504040204" pitchFamily="50" charset="-128"/>
                        </a:rPr>
                        <a:t>H24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effectLst/>
                          <a:latin typeface="Meiryo UI" panose="020B0604030504040204" pitchFamily="50" charset="-128"/>
                          <a:ea typeface="Meiryo UI" panose="020B0604030504040204" pitchFamily="50" charset="-128"/>
                          <a:cs typeface="Meiryo UI" panose="020B0604030504040204" pitchFamily="50" charset="-128"/>
                        </a:rPr>
                        <a:t>H25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6821">
                <a:tc>
                  <a:txBody>
                    <a:bodyPr/>
                    <a:lstStyle/>
                    <a:p>
                      <a:pPr algn="l" fontAlgn="b"/>
                      <a:r>
                        <a:rPr lang="ja-JP" altLang="en-US" sz="14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大阪府</a:t>
                      </a:r>
                      <a:endParaRPr lang="ja-JP" altLang="en-US" sz="14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328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341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344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a:effectLst/>
                          <a:latin typeface="Meiryo UI" panose="020B0604030504040204" pitchFamily="50" charset="-128"/>
                          <a:ea typeface="Meiryo UI" panose="020B0604030504040204" pitchFamily="50" charset="-128"/>
                          <a:cs typeface="Meiryo UI" panose="020B0604030504040204" pitchFamily="50" charset="-128"/>
                        </a:rPr>
                        <a:t>331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024">
                <a:tc>
                  <a:txBody>
                    <a:bodyPr/>
                    <a:lstStyle/>
                    <a:p>
                      <a:pPr algn="l" fontAlgn="b"/>
                      <a:r>
                        <a:rPr lang="ja-JP" altLang="en-US" sz="14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東京都</a:t>
                      </a:r>
                      <a:endParaRPr lang="en-US" altLang="ja-JP" sz="14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a:effectLst/>
                          <a:latin typeface="Meiryo UI" panose="020B0604030504040204" pitchFamily="50" charset="-128"/>
                          <a:ea typeface="Meiryo UI" panose="020B0604030504040204" pitchFamily="50" charset="-128"/>
                          <a:cs typeface="Meiryo UI" panose="020B0604030504040204" pitchFamily="50" charset="-128"/>
                        </a:rPr>
                        <a:t>275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272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271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a:effectLst/>
                          <a:latin typeface="Meiryo UI" panose="020B0604030504040204" pitchFamily="50" charset="-128"/>
                          <a:ea typeface="Meiryo UI" panose="020B0604030504040204" pitchFamily="50" charset="-128"/>
                          <a:cs typeface="Meiryo UI" panose="020B0604030504040204" pitchFamily="50" charset="-128"/>
                        </a:rPr>
                        <a:t>293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9163">
                <a:tc>
                  <a:txBody>
                    <a:bodyPr/>
                    <a:lstStyle/>
                    <a:p>
                      <a:pPr algn="l" fontAlgn="b"/>
                      <a:r>
                        <a:rPr lang="ja-JP" altLang="en-US" sz="14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愛知県</a:t>
                      </a:r>
                      <a:endParaRPr lang="ja-JP" altLang="en-US" sz="14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a:effectLst/>
                          <a:latin typeface="Meiryo UI" panose="020B0604030504040204" pitchFamily="50" charset="-128"/>
                          <a:ea typeface="Meiryo UI" panose="020B0604030504040204" pitchFamily="50" charset="-128"/>
                          <a:cs typeface="Meiryo UI" panose="020B0604030504040204" pitchFamily="50" charset="-128"/>
                        </a:rPr>
                        <a:t>2,962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a:effectLst/>
                          <a:latin typeface="Meiryo UI" panose="020B0604030504040204" pitchFamily="50" charset="-128"/>
                          <a:ea typeface="Meiryo UI" panose="020B0604030504040204" pitchFamily="50" charset="-128"/>
                          <a:cs typeface="Meiryo UI" panose="020B0604030504040204" pitchFamily="50" charset="-128"/>
                        </a:rPr>
                        <a:t>2,948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3,075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3,084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4310">
                <a:tc>
                  <a:txBody>
                    <a:bodyPr/>
                    <a:lstStyle/>
                    <a:p>
                      <a:pPr algn="l" fontAlgn="b"/>
                      <a:r>
                        <a:rPr lang="ja-JP" altLang="en-US" sz="14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福岡県</a:t>
                      </a:r>
                      <a:endParaRPr lang="ja-JP" altLang="en-US" sz="14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2,168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a:effectLst/>
                          <a:latin typeface="Meiryo UI" panose="020B0604030504040204" pitchFamily="50" charset="-128"/>
                          <a:ea typeface="Meiryo UI" panose="020B0604030504040204" pitchFamily="50" charset="-128"/>
                          <a:cs typeface="Meiryo UI" panose="020B0604030504040204" pitchFamily="50" charset="-128"/>
                        </a:rPr>
                        <a:t>2,177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a:effectLst/>
                          <a:latin typeface="Meiryo UI" panose="020B0604030504040204" pitchFamily="50" charset="-128"/>
                          <a:ea typeface="Meiryo UI" panose="020B0604030504040204" pitchFamily="50" charset="-128"/>
                          <a:cs typeface="Meiryo UI" panose="020B0604030504040204" pitchFamily="50" charset="-128"/>
                        </a:rPr>
                        <a:t>2,265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2,231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9" name="テキスト ボックス 8"/>
          <p:cNvSpPr txBox="1"/>
          <p:nvPr/>
        </p:nvSpPr>
        <p:spPr>
          <a:xfrm>
            <a:off x="251520" y="55905"/>
            <a:ext cx="7848872" cy="400110"/>
          </a:xfrm>
          <a:prstGeom prst="rect">
            <a:avLst/>
          </a:prstGeom>
          <a:noFill/>
        </p:spPr>
        <p:txBody>
          <a:bodyPr wrap="square" rtlCol="0">
            <a:spAutoFit/>
          </a:bodyPr>
          <a:lstStyle/>
          <a:p>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(5</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　農空間の多面的な機能を活かした都市づくり・都市農業の</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推進</a:t>
            </a:r>
            <a:endParaRPr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0" name="直線コネクタ 9"/>
          <p:cNvCxnSpPr/>
          <p:nvPr/>
        </p:nvCxnSpPr>
        <p:spPr>
          <a:xfrm>
            <a:off x="284719" y="470383"/>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pPr/>
              <a:t>96</a:t>
            </a:fld>
            <a:endParaRPr kumimoji="1" lang="ja-JP" altLang="en-US"/>
          </a:p>
        </p:txBody>
      </p:sp>
      <p:sp>
        <p:nvSpPr>
          <p:cNvPr id="13" name="正方形/長方形 12"/>
          <p:cNvSpPr/>
          <p:nvPr/>
        </p:nvSpPr>
        <p:spPr>
          <a:xfrm>
            <a:off x="4502355" y="1773193"/>
            <a:ext cx="4641645" cy="307777"/>
          </a:xfrm>
          <a:prstGeom prst="rect">
            <a:avLst/>
          </a:prstGeom>
        </p:spPr>
        <p:txBody>
          <a:bodyPr wrap="square">
            <a:spAutoFit/>
          </a:bodyPr>
          <a:lstStyle/>
          <a:p>
            <a:pPr marL="177800" indent="-177800"/>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zh-TW" altLang="en-US" sz="1400" dirty="0" smtClean="0">
                <a:latin typeface="Meiryo UI" panose="020B0604030504040204" pitchFamily="50" charset="-128"/>
                <a:ea typeface="Meiryo UI" panose="020B0604030504040204" pitchFamily="50" charset="-128"/>
                <a:cs typeface="Meiryo UI" panose="020B0604030504040204" pitchFamily="50" charset="-128"/>
              </a:rPr>
              <a:t>改正農地法施行後</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の参入法人数（</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出典</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：農水省</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HP</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6" name="表 15"/>
          <p:cNvGraphicFramePr>
            <a:graphicFrameLocks noGrp="1"/>
          </p:cNvGraphicFramePr>
          <p:nvPr>
            <p:extLst>
              <p:ext uri="{D42A27DB-BD31-4B8C-83A1-F6EECF244321}">
                <p14:modId xmlns:p14="http://schemas.microsoft.com/office/powerpoint/2010/main" val="2240305774"/>
              </p:ext>
            </p:extLst>
          </p:nvPr>
        </p:nvGraphicFramePr>
        <p:xfrm>
          <a:off x="4788024" y="2239720"/>
          <a:ext cx="3024336" cy="2288361"/>
        </p:xfrm>
        <a:graphic>
          <a:graphicData uri="http://schemas.openxmlformats.org/drawingml/2006/table">
            <a:tbl>
              <a:tblPr/>
              <a:tblGrid>
                <a:gridCol w="1252827"/>
                <a:gridCol w="1771509"/>
              </a:tblGrid>
              <a:tr h="190311">
                <a:tc>
                  <a:txBody>
                    <a:bodyPr/>
                    <a:lstStyle/>
                    <a:p>
                      <a:pPr algn="l" fontAlgn="b"/>
                      <a:r>
                        <a:rPr lang="ja-JP" altLang="en-US" sz="1400" b="1" i="0" u="none" strike="noStrike" dirty="0">
                          <a:effectLst/>
                          <a:latin typeface="Meiryo UI" panose="020B0604030504040204" pitchFamily="50" charset="-128"/>
                          <a:ea typeface="Meiryo UI" panose="020B0604030504040204" pitchFamily="50" charset="-128"/>
                          <a:cs typeface="Meiryo UI" panose="020B060403050404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4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新制度での参入法人数</a:t>
                      </a:r>
                      <a:endParaRPr lang="en-US" altLang="ja-JP" sz="14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ctr" fontAlgn="b"/>
                      <a:r>
                        <a:rPr lang="en-US" altLang="ja-JP" sz="14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(H21.12</a:t>
                      </a:r>
                      <a:r>
                        <a:rPr lang="ja-JP" altLang="en-US" sz="14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H26.12)</a:t>
                      </a:r>
                      <a:endParaRPr lang="en-US" sz="14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8686">
                <a:tc>
                  <a:txBody>
                    <a:bodyPr/>
                    <a:lstStyle/>
                    <a:p>
                      <a:pPr algn="l" fontAlgn="b"/>
                      <a:r>
                        <a:rPr lang="ja-JP" altLang="en-US" sz="14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大阪府</a:t>
                      </a:r>
                      <a:endParaRPr lang="ja-JP" altLang="en-US" sz="14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31</a:t>
                      </a:r>
                      <a:r>
                        <a:rPr lang="ja-JP" altLang="en-US" sz="14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8686">
                <a:tc>
                  <a:txBody>
                    <a:bodyPr/>
                    <a:lstStyle/>
                    <a:p>
                      <a:pPr algn="l" fontAlgn="b"/>
                      <a:r>
                        <a:rPr lang="ja-JP" altLang="en-US" sz="14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埼玉県</a:t>
                      </a:r>
                      <a:endParaRPr lang="en-US" altLang="ja-JP" sz="14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62</a:t>
                      </a:r>
                      <a:endParaRPr lang="en-US" altLang="ja-JP" sz="14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8686">
                <a:tc>
                  <a:txBody>
                    <a:bodyPr/>
                    <a:lstStyle/>
                    <a:p>
                      <a:pPr algn="l" fontAlgn="b"/>
                      <a:r>
                        <a:rPr lang="ja-JP" altLang="en-US" sz="14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東京都</a:t>
                      </a:r>
                      <a:endParaRPr lang="ja-JP" altLang="en-US" sz="14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6</a:t>
                      </a:r>
                      <a:endParaRPr lang="en-US" altLang="ja-JP" sz="14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8686">
                <a:tc>
                  <a:txBody>
                    <a:bodyPr/>
                    <a:lstStyle/>
                    <a:p>
                      <a:pPr algn="l" fontAlgn="b"/>
                      <a:r>
                        <a:rPr lang="ja-JP" altLang="en-US" sz="14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神奈川県</a:t>
                      </a:r>
                      <a:endParaRPr lang="ja-JP" altLang="en-US" sz="14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50</a:t>
                      </a:r>
                      <a:endParaRPr lang="en-US" altLang="ja-JP" sz="14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8686">
                <a:tc>
                  <a:txBody>
                    <a:bodyPr/>
                    <a:lstStyle/>
                    <a:p>
                      <a:pPr algn="l" fontAlgn="b"/>
                      <a:r>
                        <a:rPr lang="ja-JP" altLang="en-US" sz="14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京都府</a:t>
                      </a:r>
                      <a:endParaRPr lang="ja-JP" altLang="en-US" sz="14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28</a:t>
                      </a:r>
                      <a:endParaRPr lang="en-US" altLang="ja-JP" sz="14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8686">
                <a:tc>
                  <a:txBody>
                    <a:bodyPr/>
                    <a:lstStyle/>
                    <a:p>
                      <a:pPr algn="l" fontAlgn="b"/>
                      <a:r>
                        <a:rPr lang="ja-JP" altLang="en-US" sz="14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兵庫県</a:t>
                      </a:r>
                      <a:endParaRPr lang="ja-JP" altLang="en-US" sz="14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100</a:t>
                      </a:r>
                      <a:endParaRPr lang="en-US" altLang="ja-JP" sz="14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29049908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72594" y="2504865"/>
            <a:ext cx="4789337" cy="3876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36" name="AutoShape 28"/>
          <p:cNvSpPr>
            <a:spLocks noChangeArrowheads="1"/>
          </p:cNvSpPr>
          <p:nvPr/>
        </p:nvSpPr>
        <p:spPr bwMode="auto">
          <a:xfrm>
            <a:off x="0" y="1154015"/>
            <a:ext cx="9120370" cy="1117069"/>
          </a:xfrm>
          <a:prstGeom prst="roundRect">
            <a:avLst>
              <a:gd name="adj" fmla="val 16667"/>
            </a:avLst>
          </a:prstGeom>
          <a:solidFill>
            <a:srgbClr val="00CCFF">
              <a:alpha val="49019"/>
            </a:srgbClr>
          </a:solidFill>
          <a:ln w="9525">
            <a:solidFill>
              <a:schemeClr val="tx1"/>
            </a:solidFill>
            <a:round/>
            <a:headEnd/>
            <a:tailEnd/>
          </a:ln>
        </p:spPr>
        <p:txBody>
          <a:bodyPr wrap="none" anchor="ctr"/>
          <a:lstStyle/>
          <a:p>
            <a:pPr>
              <a:lnSpc>
                <a:spcPts val="2200"/>
              </a:lnSpc>
            </a:pPr>
            <a:r>
              <a:rPr lang="en-US" altLang="ja-JP" sz="1400" b="1" dirty="0" smtClean="0"/>
              <a:t>【</a:t>
            </a:r>
            <a:r>
              <a:rPr lang="ja-JP" altLang="en-US" sz="1400" b="1" dirty="0" smtClean="0"/>
              <a:t>分析結果①</a:t>
            </a:r>
            <a:r>
              <a:rPr lang="en-US" altLang="ja-JP" sz="1400" b="1" dirty="0" smtClean="0"/>
              <a:t>】</a:t>
            </a:r>
          </a:p>
          <a:p>
            <a:pPr>
              <a:lnSpc>
                <a:spcPts val="2200"/>
              </a:lnSpc>
            </a:pPr>
            <a:r>
              <a:rPr lang="ja-JP" altLang="en-US" sz="1400" b="1" dirty="0" smtClean="0"/>
              <a:t>　■</a:t>
            </a:r>
            <a:r>
              <a:rPr lang="ja-JP" altLang="en-US" sz="1400" b="1" dirty="0"/>
              <a:t>成長面から見た大阪の総合都市機能は、４０都市中、２６位で</a:t>
            </a:r>
            <a:r>
              <a:rPr lang="ja-JP" altLang="en-US" sz="1400" b="1" dirty="0" smtClean="0"/>
              <a:t>昨年（２５位）から１ランク低下。</a:t>
            </a:r>
            <a:endParaRPr lang="ja-JP" altLang="en-US" sz="1400" b="1" dirty="0"/>
          </a:p>
          <a:p>
            <a:pPr>
              <a:lnSpc>
                <a:spcPts val="2200"/>
              </a:lnSpc>
            </a:pPr>
            <a:r>
              <a:rPr lang="ja-JP" altLang="en-US" sz="1400" b="1" dirty="0"/>
              <a:t>　</a:t>
            </a:r>
            <a:r>
              <a:rPr lang="ja-JP" altLang="en-US" sz="1400" b="1" dirty="0" smtClean="0"/>
              <a:t>　（昨年と</a:t>
            </a:r>
            <a:r>
              <a:rPr lang="ja-JP" altLang="en-US" sz="1400" b="1" dirty="0"/>
              <a:t>同様、ニューヨーク、東京、パリ、ロンドンが第１グループ、シンガポール、香港、ソウルが第２グループ）</a:t>
            </a:r>
          </a:p>
          <a:p>
            <a:pPr>
              <a:lnSpc>
                <a:spcPts val="2200"/>
              </a:lnSpc>
            </a:pPr>
            <a:r>
              <a:rPr lang="ja-JP" altLang="en-US" sz="1400" b="1" dirty="0" smtClean="0"/>
              <a:t>　■</a:t>
            </a:r>
            <a:r>
              <a:rPr lang="ja-JP" altLang="en-US" sz="1400" b="1" dirty="0"/>
              <a:t>ハイエンド都市</a:t>
            </a:r>
            <a:r>
              <a:rPr lang="ja-JP" altLang="en-US" sz="1400" b="1" dirty="0" smtClean="0"/>
              <a:t>機能２０位</a:t>
            </a:r>
            <a:r>
              <a:rPr lang="ja-JP" altLang="en-US" sz="1400" b="1" dirty="0"/>
              <a:t>、中継都市</a:t>
            </a:r>
            <a:r>
              <a:rPr lang="ja-JP" altLang="en-US" sz="1400" b="1" dirty="0" smtClean="0"/>
              <a:t>機能３０位も、</a:t>
            </a:r>
            <a:r>
              <a:rPr lang="ja-JP" altLang="en-US" sz="1400" b="1" dirty="0"/>
              <a:t>ともに昨年</a:t>
            </a:r>
            <a:r>
              <a:rPr lang="ja-JP" altLang="en-US" sz="1400" b="1" dirty="0" smtClean="0"/>
              <a:t>（１９位、２９位）から低下</a:t>
            </a:r>
            <a:r>
              <a:rPr lang="ja-JP" altLang="en-US" sz="1400" b="1" dirty="0"/>
              <a:t>。</a:t>
            </a:r>
          </a:p>
        </p:txBody>
      </p:sp>
      <p:sp>
        <p:nvSpPr>
          <p:cNvPr id="4" name="Rectangle 2"/>
          <p:cNvSpPr>
            <a:spLocks noChangeArrowheads="1"/>
          </p:cNvSpPr>
          <p:nvPr/>
        </p:nvSpPr>
        <p:spPr bwMode="auto">
          <a:xfrm>
            <a:off x="-12541" y="0"/>
            <a:ext cx="9144000" cy="620688"/>
          </a:xfrm>
          <a:prstGeom prst="rect">
            <a:avLst/>
          </a:prstGeom>
          <a:gradFill rotWithShape="1">
            <a:gsLst>
              <a:gs pos="0">
                <a:srgbClr val="3333CC"/>
              </a:gs>
              <a:gs pos="50000">
                <a:schemeClr val="bg1"/>
              </a:gs>
              <a:gs pos="100000">
                <a:srgbClr val="3333CC"/>
              </a:gs>
            </a:gsLst>
            <a:lin ang="5400000" scaled="1"/>
          </a:gradFill>
          <a:ln>
            <a:noFill/>
          </a:ln>
          <a:effectLst/>
          <a:extLst/>
        </p:spPr>
        <p:txBody>
          <a:bodyPr wrap="none" lIns="91435" tIns="45717" rIns="91435" bIns="45717" anchor="ctr"/>
          <a:lstStyle/>
          <a:p>
            <a:pPr algn="ctr">
              <a:lnSpc>
                <a:spcPts val="2000"/>
              </a:lnSpc>
              <a:defRPr/>
            </a:pPr>
            <a:r>
              <a:rPr lang="en-US" altLang="ja-JP" sz="2000" dirty="0" smtClean="0">
                <a:solidFill>
                  <a:srgbClr val="000000"/>
                </a:solidFill>
                <a:latin typeface="Calibri" pitchFamily="34" charset="0"/>
                <a:ea typeface="HGPｺﾞｼｯｸE" pitchFamily="50" charset="-128"/>
              </a:rPr>
              <a:t>【</a:t>
            </a:r>
            <a:r>
              <a:rPr lang="ja-JP" altLang="en-US" sz="2000" dirty="0" smtClean="0">
                <a:solidFill>
                  <a:srgbClr val="000000"/>
                </a:solidFill>
                <a:latin typeface="Calibri" pitchFamily="34" charset="0"/>
                <a:ea typeface="HGPｺﾞｼｯｸE" pitchFamily="50" charset="-128"/>
              </a:rPr>
              <a:t>参考</a:t>
            </a:r>
            <a:r>
              <a:rPr lang="en-US" altLang="ja-JP" sz="2000" dirty="0" smtClean="0">
                <a:solidFill>
                  <a:srgbClr val="000000"/>
                </a:solidFill>
                <a:latin typeface="Calibri" pitchFamily="34" charset="0"/>
                <a:ea typeface="HGPｺﾞｼｯｸE" pitchFamily="50" charset="-128"/>
              </a:rPr>
              <a:t>】</a:t>
            </a:r>
            <a:r>
              <a:rPr lang="ja-JP" altLang="en-US" sz="2000" dirty="0" smtClean="0">
                <a:solidFill>
                  <a:srgbClr val="000000"/>
                </a:solidFill>
                <a:latin typeface="Calibri" pitchFamily="34" charset="0"/>
                <a:ea typeface="HGPｺﾞｼｯｸE" pitchFamily="50" charset="-128"/>
              </a:rPr>
              <a:t>　世界</a:t>
            </a:r>
            <a:r>
              <a:rPr lang="ja-JP" altLang="en-US" sz="2000" dirty="0">
                <a:solidFill>
                  <a:srgbClr val="000000"/>
                </a:solidFill>
                <a:latin typeface="Calibri" pitchFamily="34" charset="0"/>
                <a:ea typeface="HGPｺﾞｼｯｸE" pitchFamily="50" charset="-128"/>
              </a:rPr>
              <a:t>主要都市における大阪の</a:t>
            </a:r>
            <a:r>
              <a:rPr lang="ja-JP" altLang="en-US" sz="2000" dirty="0" smtClean="0">
                <a:solidFill>
                  <a:srgbClr val="000000"/>
                </a:solidFill>
                <a:latin typeface="Calibri" pitchFamily="34" charset="0"/>
                <a:ea typeface="HGPｺﾞｼｯｸE" pitchFamily="50" charset="-128"/>
              </a:rPr>
              <a:t>ポジション（２０１４年版）</a:t>
            </a:r>
            <a:endParaRPr lang="en-US" altLang="ja-JP" sz="2000" dirty="0" smtClean="0">
              <a:solidFill>
                <a:srgbClr val="000000"/>
              </a:solidFill>
              <a:latin typeface="Calibri" pitchFamily="34" charset="0"/>
              <a:ea typeface="HGPｺﾞｼｯｸE" pitchFamily="50" charset="-128"/>
            </a:endParaRPr>
          </a:p>
          <a:p>
            <a:pPr algn="ctr">
              <a:lnSpc>
                <a:spcPts val="2000"/>
              </a:lnSpc>
              <a:defRPr/>
            </a:pPr>
            <a:r>
              <a:rPr lang="ja-JP" altLang="en-US" sz="1500" dirty="0" smtClean="0">
                <a:solidFill>
                  <a:srgbClr val="000000"/>
                </a:solidFill>
                <a:latin typeface="Calibri" pitchFamily="34" charset="0"/>
                <a:ea typeface="HGPｺﾞｼｯｸE" pitchFamily="50" charset="-128"/>
              </a:rPr>
              <a:t>～森記念財団「世界の都市総合ランキング」からの分析</a:t>
            </a:r>
            <a:endParaRPr lang="ja-JP" altLang="en-US" sz="1500" dirty="0">
              <a:solidFill>
                <a:srgbClr val="000000"/>
              </a:solidFill>
              <a:latin typeface="Calibri" pitchFamily="34" charset="0"/>
              <a:ea typeface="HGPｺﾞｼｯｸE" pitchFamily="50" charset="-128"/>
            </a:endParaRPr>
          </a:p>
        </p:txBody>
      </p:sp>
      <p:sp>
        <p:nvSpPr>
          <p:cNvPr id="13339" name="Line 12"/>
          <p:cNvSpPr>
            <a:spLocks noChangeShapeType="1"/>
          </p:cNvSpPr>
          <p:nvPr/>
        </p:nvSpPr>
        <p:spPr bwMode="auto">
          <a:xfrm>
            <a:off x="4487519" y="6249701"/>
            <a:ext cx="4511740" cy="0"/>
          </a:xfrm>
          <a:prstGeom prst="line">
            <a:avLst/>
          </a:prstGeom>
          <a:noFill/>
          <a:ln w="28575">
            <a:solidFill>
              <a:schemeClr val="tx1"/>
            </a:solidFill>
            <a:round/>
            <a:headEnd/>
            <a:tailEnd type="triangle" w="med" len="med"/>
          </a:ln>
        </p:spPr>
        <p:txBody>
          <a:bodyPr/>
          <a:lstStyle/>
          <a:p>
            <a:endParaRPr lang="ja-JP" altLang="en-US"/>
          </a:p>
        </p:txBody>
      </p:sp>
      <p:sp>
        <p:nvSpPr>
          <p:cNvPr id="13340" name="Line 13"/>
          <p:cNvSpPr>
            <a:spLocks noChangeShapeType="1"/>
          </p:cNvSpPr>
          <p:nvPr/>
        </p:nvSpPr>
        <p:spPr bwMode="auto">
          <a:xfrm flipV="1">
            <a:off x="4487518" y="2492868"/>
            <a:ext cx="0" cy="3756833"/>
          </a:xfrm>
          <a:prstGeom prst="line">
            <a:avLst/>
          </a:prstGeom>
          <a:noFill/>
          <a:ln w="28575">
            <a:solidFill>
              <a:schemeClr val="tx1"/>
            </a:solidFill>
            <a:round/>
            <a:headEnd/>
            <a:tailEnd type="triangle" w="med" len="med"/>
          </a:ln>
        </p:spPr>
        <p:txBody>
          <a:bodyPr/>
          <a:lstStyle/>
          <a:p>
            <a:endParaRPr lang="ja-JP" altLang="en-US"/>
          </a:p>
        </p:txBody>
      </p:sp>
      <p:sp>
        <p:nvSpPr>
          <p:cNvPr id="13342" name="Line 20"/>
          <p:cNvSpPr>
            <a:spLocks noChangeShapeType="1"/>
          </p:cNvSpPr>
          <p:nvPr/>
        </p:nvSpPr>
        <p:spPr bwMode="auto">
          <a:xfrm flipV="1">
            <a:off x="6228184" y="2472123"/>
            <a:ext cx="0" cy="3798322"/>
          </a:xfrm>
          <a:prstGeom prst="line">
            <a:avLst/>
          </a:prstGeom>
          <a:noFill/>
          <a:ln w="9525">
            <a:solidFill>
              <a:schemeClr val="tx1"/>
            </a:solidFill>
            <a:round/>
            <a:headEnd/>
            <a:tailEnd/>
          </a:ln>
        </p:spPr>
        <p:txBody>
          <a:bodyPr/>
          <a:lstStyle/>
          <a:p>
            <a:endParaRPr lang="ja-JP" altLang="en-US"/>
          </a:p>
        </p:txBody>
      </p:sp>
      <p:sp>
        <p:nvSpPr>
          <p:cNvPr id="13343" name="Line 21"/>
          <p:cNvSpPr>
            <a:spLocks noChangeShapeType="1"/>
          </p:cNvSpPr>
          <p:nvPr/>
        </p:nvSpPr>
        <p:spPr bwMode="auto">
          <a:xfrm>
            <a:off x="4572000" y="4323462"/>
            <a:ext cx="4427257" cy="13542"/>
          </a:xfrm>
          <a:prstGeom prst="line">
            <a:avLst/>
          </a:prstGeom>
          <a:noFill/>
          <a:ln w="9525">
            <a:solidFill>
              <a:schemeClr val="tx1"/>
            </a:solidFill>
            <a:round/>
            <a:headEnd/>
            <a:tailEnd/>
          </a:ln>
        </p:spPr>
        <p:txBody>
          <a:bodyPr/>
          <a:lstStyle/>
          <a:p>
            <a:endParaRPr lang="ja-JP" altLang="en-US"/>
          </a:p>
        </p:txBody>
      </p:sp>
      <p:sp>
        <p:nvSpPr>
          <p:cNvPr id="13344" name="Text Box 22"/>
          <p:cNvSpPr txBox="1">
            <a:spLocks noChangeArrowheads="1"/>
          </p:cNvSpPr>
          <p:nvPr/>
        </p:nvSpPr>
        <p:spPr bwMode="auto">
          <a:xfrm>
            <a:off x="5733682" y="6355578"/>
            <a:ext cx="2303463" cy="228600"/>
          </a:xfrm>
          <a:prstGeom prst="rect">
            <a:avLst/>
          </a:prstGeom>
          <a:noFill/>
          <a:ln w="9525">
            <a:noFill/>
            <a:miter lim="800000"/>
            <a:headEnd/>
            <a:tailEnd/>
          </a:ln>
        </p:spPr>
        <p:txBody>
          <a:bodyPr>
            <a:spAutoFit/>
          </a:bodyPr>
          <a:lstStyle/>
          <a:p>
            <a:pPr>
              <a:spcBef>
                <a:spcPct val="50000"/>
              </a:spcBef>
            </a:pPr>
            <a:r>
              <a:rPr lang="ja-JP" altLang="en-US" sz="900" dirty="0"/>
              <a:t>「中継都市」としての機能に関する指標</a:t>
            </a:r>
          </a:p>
        </p:txBody>
      </p:sp>
      <p:sp>
        <p:nvSpPr>
          <p:cNvPr id="13345" name="Text Box 23"/>
          <p:cNvSpPr txBox="1">
            <a:spLocks noChangeArrowheads="1"/>
          </p:cNvSpPr>
          <p:nvPr/>
        </p:nvSpPr>
        <p:spPr bwMode="auto">
          <a:xfrm>
            <a:off x="4166843" y="3146902"/>
            <a:ext cx="320675" cy="2592387"/>
          </a:xfrm>
          <a:prstGeom prst="rect">
            <a:avLst/>
          </a:prstGeom>
          <a:noFill/>
          <a:ln w="9525">
            <a:noFill/>
            <a:miter lim="800000"/>
            <a:headEnd/>
            <a:tailEnd/>
          </a:ln>
        </p:spPr>
        <p:txBody>
          <a:bodyPr vert="eaVert">
            <a:spAutoFit/>
          </a:bodyPr>
          <a:lstStyle/>
          <a:p>
            <a:pPr>
              <a:spcBef>
                <a:spcPct val="50000"/>
              </a:spcBef>
            </a:pPr>
            <a:r>
              <a:rPr lang="ja-JP" altLang="en-US" sz="900" dirty="0"/>
              <a:t>「ハイエンド都市」としての機能に関する指標</a:t>
            </a:r>
          </a:p>
        </p:txBody>
      </p:sp>
      <p:sp>
        <p:nvSpPr>
          <p:cNvPr id="13346" name="Text Box 17"/>
          <p:cNvSpPr txBox="1">
            <a:spLocks noChangeArrowheads="1"/>
          </p:cNvSpPr>
          <p:nvPr/>
        </p:nvSpPr>
        <p:spPr bwMode="auto">
          <a:xfrm>
            <a:off x="6785769" y="5647744"/>
            <a:ext cx="2160587" cy="398462"/>
          </a:xfrm>
          <a:prstGeom prst="rect">
            <a:avLst/>
          </a:prstGeom>
          <a:noFill/>
          <a:ln w="9525">
            <a:noFill/>
            <a:miter lim="800000"/>
            <a:headEnd/>
            <a:tailEnd/>
          </a:ln>
        </p:spPr>
        <p:txBody>
          <a:bodyPr wrap="square">
            <a:spAutoFit/>
          </a:bodyPr>
          <a:lstStyle/>
          <a:p>
            <a:pPr>
              <a:spcBef>
                <a:spcPct val="50000"/>
              </a:spcBef>
            </a:pPr>
            <a:r>
              <a:rPr lang="en-US" altLang="ja-JP" sz="800" dirty="0"/>
              <a:t>※</a:t>
            </a:r>
            <a:r>
              <a:rPr lang="ja-JP" altLang="en-US" sz="800" dirty="0"/>
              <a:t>図の括弧内は総合順位。</a:t>
            </a:r>
          </a:p>
          <a:p>
            <a:pPr>
              <a:spcBef>
                <a:spcPct val="50000"/>
              </a:spcBef>
            </a:pPr>
            <a:r>
              <a:rPr lang="ja-JP" altLang="en-US" sz="800" dirty="0"/>
              <a:t>　各都市の詳細順位は次ページ参照。</a:t>
            </a:r>
          </a:p>
        </p:txBody>
      </p:sp>
      <p:sp>
        <p:nvSpPr>
          <p:cNvPr id="13347" name="Oval 32"/>
          <p:cNvSpPr>
            <a:spLocks noChangeArrowheads="1"/>
          </p:cNvSpPr>
          <p:nvPr/>
        </p:nvSpPr>
        <p:spPr bwMode="auto">
          <a:xfrm rot="20505224">
            <a:off x="6908510" y="2638689"/>
            <a:ext cx="2047954" cy="1375865"/>
          </a:xfrm>
          <a:prstGeom prst="ellipse">
            <a:avLst/>
          </a:prstGeom>
          <a:solidFill>
            <a:schemeClr val="accent1">
              <a:alpha val="0"/>
            </a:schemeClr>
          </a:solidFill>
          <a:ln w="28575">
            <a:solidFill>
              <a:srgbClr val="FF0000"/>
            </a:solidFill>
            <a:prstDash val="sysDot"/>
            <a:round/>
            <a:headEnd/>
            <a:tailEnd/>
          </a:ln>
        </p:spPr>
        <p:txBody>
          <a:bodyPr wrap="none" anchor="ctr"/>
          <a:lstStyle/>
          <a:p>
            <a:endParaRPr lang="ja-JP" altLang="en-US"/>
          </a:p>
        </p:txBody>
      </p:sp>
      <p:sp>
        <p:nvSpPr>
          <p:cNvPr id="13348" name="Oval 33"/>
          <p:cNvSpPr>
            <a:spLocks noChangeArrowheads="1"/>
          </p:cNvSpPr>
          <p:nvPr/>
        </p:nvSpPr>
        <p:spPr bwMode="auto">
          <a:xfrm rot="4141218">
            <a:off x="6154183" y="3366269"/>
            <a:ext cx="725798" cy="932121"/>
          </a:xfrm>
          <a:prstGeom prst="ellipse">
            <a:avLst/>
          </a:prstGeom>
          <a:solidFill>
            <a:schemeClr val="accent1">
              <a:alpha val="0"/>
            </a:schemeClr>
          </a:solidFill>
          <a:ln w="28575">
            <a:solidFill>
              <a:srgbClr val="FF0000"/>
            </a:solidFill>
            <a:prstDash val="sysDot"/>
            <a:round/>
            <a:headEnd/>
            <a:tailEnd/>
          </a:ln>
        </p:spPr>
        <p:txBody>
          <a:bodyPr wrap="none" anchor="ctr"/>
          <a:lstStyle/>
          <a:p>
            <a:endParaRPr lang="ja-JP" altLang="en-US"/>
          </a:p>
        </p:txBody>
      </p:sp>
      <p:sp>
        <p:nvSpPr>
          <p:cNvPr id="13349" name="AutoShape 35"/>
          <p:cNvSpPr>
            <a:spLocks noChangeArrowheads="1"/>
          </p:cNvSpPr>
          <p:nvPr/>
        </p:nvSpPr>
        <p:spPr bwMode="auto">
          <a:xfrm rot="19839001">
            <a:off x="6829839" y="3507265"/>
            <a:ext cx="347564" cy="86259"/>
          </a:xfrm>
          <a:prstGeom prst="rightArrow">
            <a:avLst>
              <a:gd name="adj1" fmla="val 50000"/>
              <a:gd name="adj2" fmla="val 155001"/>
            </a:avLst>
          </a:prstGeom>
          <a:solidFill>
            <a:schemeClr val="tx1"/>
          </a:solidFill>
          <a:ln w="9525">
            <a:noFill/>
            <a:miter lim="800000"/>
            <a:headEnd/>
            <a:tailEnd/>
          </a:ln>
        </p:spPr>
        <p:txBody>
          <a:bodyPr wrap="none" anchor="ctr"/>
          <a:lstStyle/>
          <a:p>
            <a:endParaRPr lang="ja-JP" altLang="en-US"/>
          </a:p>
        </p:txBody>
      </p:sp>
      <p:sp>
        <p:nvSpPr>
          <p:cNvPr id="13350" name="AutoShape 36"/>
          <p:cNvSpPr>
            <a:spLocks noChangeArrowheads="1"/>
          </p:cNvSpPr>
          <p:nvPr/>
        </p:nvSpPr>
        <p:spPr bwMode="auto">
          <a:xfrm rot="19886088">
            <a:off x="5553501" y="4161272"/>
            <a:ext cx="360362" cy="80962"/>
          </a:xfrm>
          <a:prstGeom prst="rightArrow">
            <a:avLst>
              <a:gd name="adj1" fmla="val 50000"/>
              <a:gd name="adj2" fmla="val 111275"/>
            </a:avLst>
          </a:prstGeom>
          <a:solidFill>
            <a:srgbClr val="000000"/>
          </a:solidFill>
          <a:ln w="9525">
            <a:noFill/>
            <a:miter lim="800000"/>
            <a:headEnd/>
            <a:tailEnd/>
          </a:ln>
        </p:spPr>
        <p:txBody>
          <a:bodyPr wrap="none" anchor="ctr"/>
          <a:lstStyle/>
          <a:p>
            <a:endParaRPr lang="ja-JP" altLang="en-US"/>
          </a:p>
        </p:txBody>
      </p:sp>
      <p:sp>
        <p:nvSpPr>
          <p:cNvPr id="20" name="コンテンツ プレースホルダー 2"/>
          <p:cNvSpPr txBox="1">
            <a:spLocks/>
          </p:cNvSpPr>
          <p:nvPr/>
        </p:nvSpPr>
        <p:spPr bwMode="auto">
          <a:xfrm>
            <a:off x="0" y="620688"/>
            <a:ext cx="9154244" cy="533327"/>
          </a:xfrm>
          <a:prstGeom prst="rect">
            <a:avLst/>
          </a:prstGeom>
          <a:noFill/>
          <a:ln w="9525">
            <a:noFill/>
            <a:miter lim="800000"/>
            <a:headEnd/>
            <a:tailEnd/>
          </a:ln>
        </p:spPr>
        <p:txBody>
          <a:bodyPr/>
          <a:lstStyle/>
          <a:p>
            <a:pPr>
              <a:lnSpc>
                <a:spcPts val="1900"/>
              </a:lnSpc>
              <a:spcBef>
                <a:spcPct val="20000"/>
              </a:spcBef>
              <a:buFont typeface="Arial" charset="0"/>
              <a:buNone/>
            </a:pPr>
            <a:r>
              <a:rPr lang="ja-JP" altLang="en-US" sz="1500" dirty="0" smtClean="0">
                <a:latin typeface="HGPｺﾞｼｯｸE" pitchFamily="50" charset="-128"/>
                <a:ea typeface="HGPｺﾞｼｯｸE" pitchFamily="50" charset="-128"/>
              </a:rPr>
              <a:t>　</a:t>
            </a:r>
            <a:r>
              <a:rPr lang="ja-JP" altLang="en-US" sz="1400" dirty="0" smtClean="0">
                <a:latin typeface="HGPｺﾞｼｯｸE" pitchFamily="50" charset="-128"/>
                <a:ea typeface="HGPｺﾞｼｯｸE" pitchFamily="50" charset="-128"/>
              </a:rPr>
              <a:t>世界主要都市における大阪のポジションを確認するため、ランキング指標として最も充実している（財）森記念財団の「世界都市</a:t>
            </a:r>
            <a:r>
              <a:rPr lang="ja-JP" altLang="en-US" sz="1400" dirty="0">
                <a:latin typeface="HGPｺﾞｼｯｸE" pitchFamily="50" charset="-128"/>
                <a:ea typeface="HGPｺﾞｼｯｸE" pitchFamily="50" charset="-128"/>
              </a:rPr>
              <a:t>総合力ランキング</a:t>
            </a:r>
            <a:r>
              <a:rPr lang="ja-JP" altLang="en-US" sz="1400" dirty="0" smtClean="0">
                <a:latin typeface="HGPｺﾞｼｯｸE" pitchFamily="50" charset="-128"/>
                <a:ea typeface="HGPｺﾞｼｯｸE" pitchFamily="50" charset="-128"/>
              </a:rPr>
              <a:t>」の指標の中から、「成長戦略」に係る指標を抽出して分析を行った。</a:t>
            </a:r>
            <a:endParaRPr lang="en-US" altLang="ja-JP" sz="1400" dirty="0" smtClean="0">
              <a:latin typeface="HGPｺﾞｼｯｸE" pitchFamily="50" charset="-128"/>
              <a:ea typeface="HGPｺﾞｼｯｸE" pitchFamily="50" charset="-128"/>
            </a:endParaRPr>
          </a:p>
        </p:txBody>
      </p:sp>
      <p:sp>
        <p:nvSpPr>
          <p:cNvPr id="21" name="Text Box 8"/>
          <p:cNvSpPr txBox="1">
            <a:spLocks noChangeArrowheads="1"/>
          </p:cNvSpPr>
          <p:nvPr/>
        </p:nvSpPr>
        <p:spPr bwMode="auto">
          <a:xfrm>
            <a:off x="737208" y="2277879"/>
            <a:ext cx="2376487" cy="274637"/>
          </a:xfrm>
          <a:prstGeom prst="rect">
            <a:avLst/>
          </a:prstGeom>
          <a:noFill/>
          <a:ln w="9525">
            <a:noFill/>
            <a:miter lim="800000"/>
            <a:headEnd/>
            <a:tailEnd/>
          </a:ln>
        </p:spPr>
        <p:txBody>
          <a:bodyPr>
            <a:spAutoFit/>
          </a:bodyPr>
          <a:lstStyle/>
          <a:p>
            <a:pPr algn="ctr">
              <a:spcBef>
                <a:spcPct val="50000"/>
              </a:spcBef>
            </a:pPr>
            <a:r>
              <a:rPr lang="ja-JP" altLang="en-US" sz="1200" b="1" dirty="0">
                <a:latin typeface="+mj-ea"/>
                <a:ea typeface="+mj-ea"/>
              </a:rPr>
              <a:t>４０都市のランキング</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2552516"/>
            <a:ext cx="3638550" cy="4033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pPr/>
              <a:t>97</a:t>
            </a:fld>
            <a:endParaRPr kumimoji="1" lang="ja-JP" altLang="en-US"/>
          </a:p>
        </p:txBody>
      </p:sp>
    </p:spTree>
    <p:extLst>
      <p:ext uri="{BB962C8B-B14F-4D97-AF65-F5344CB8AC3E}">
        <p14:creationId xmlns:p14="http://schemas.microsoft.com/office/powerpoint/2010/main" val="414153735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28"/>
          <p:cNvSpPr>
            <a:spLocks noChangeArrowheads="1"/>
          </p:cNvSpPr>
          <p:nvPr/>
        </p:nvSpPr>
        <p:spPr bwMode="auto">
          <a:xfrm>
            <a:off x="0" y="8336"/>
            <a:ext cx="9144000" cy="1175096"/>
          </a:xfrm>
          <a:prstGeom prst="roundRect">
            <a:avLst>
              <a:gd name="adj" fmla="val 16667"/>
            </a:avLst>
          </a:prstGeom>
          <a:solidFill>
            <a:srgbClr val="00CCFF">
              <a:alpha val="49019"/>
            </a:srgbClr>
          </a:solidFill>
          <a:ln w="9525">
            <a:solidFill>
              <a:schemeClr val="tx1"/>
            </a:solidFill>
            <a:round/>
            <a:headEnd/>
            <a:tailEnd/>
          </a:ln>
        </p:spPr>
        <p:txBody>
          <a:bodyPr wrap="none" anchor="ctr"/>
          <a:lstStyle/>
          <a:p>
            <a:pPr>
              <a:lnSpc>
                <a:spcPts val="2500"/>
              </a:lnSpc>
            </a:pPr>
            <a:r>
              <a:rPr lang="en-US" altLang="ja-JP" sz="1600" b="1" dirty="0" smtClean="0"/>
              <a:t>【</a:t>
            </a:r>
            <a:r>
              <a:rPr lang="ja-JP" altLang="en-US" sz="1600" b="1" dirty="0" smtClean="0"/>
              <a:t>分析結果②</a:t>
            </a:r>
            <a:r>
              <a:rPr lang="en-US" altLang="ja-JP" sz="1600" b="1" dirty="0" smtClean="0"/>
              <a:t>】</a:t>
            </a:r>
          </a:p>
          <a:p>
            <a:pPr>
              <a:lnSpc>
                <a:spcPts val="2500"/>
              </a:lnSpc>
            </a:pPr>
            <a:r>
              <a:rPr lang="ja-JP" altLang="en-US" sz="1600" b="1" dirty="0" smtClean="0"/>
              <a:t>　■</a:t>
            </a:r>
            <a:r>
              <a:rPr lang="ja-JP" altLang="en-US" sz="1600" b="1" dirty="0"/>
              <a:t>第２グループのシンガポール、香港、ソウルと比較した場合、５つの「成長源泉」のうち</a:t>
            </a:r>
            <a:r>
              <a:rPr lang="ja-JP" altLang="en-US" sz="1600" b="1" dirty="0" smtClean="0"/>
              <a:t>、「</a:t>
            </a:r>
            <a:r>
              <a:rPr lang="ja-JP" altLang="en-US" sz="1600" b="1" dirty="0"/>
              <a:t>都市再生」</a:t>
            </a:r>
            <a:r>
              <a:rPr lang="ja-JP" altLang="en-US" sz="1600" b="1" dirty="0" smtClean="0"/>
              <a:t>、</a:t>
            </a:r>
            <a:endParaRPr lang="en-US" altLang="ja-JP" sz="1600" b="1" dirty="0" smtClean="0"/>
          </a:p>
          <a:p>
            <a:pPr>
              <a:lnSpc>
                <a:spcPts val="2500"/>
              </a:lnSpc>
            </a:pPr>
            <a:r>
              <a:rPr lang="ja-JP" altLang="en-US" sz="1600" b="1" dirty="0"/>
              <a:t>　</a:t>
            </a:r>
            <a:r>
              <a:rPr lang="ja-JP" altLang="en-US" sz="1600" b="1" dirty="0" smtClean="0"/>
              <a:t>　　「</a:t>
            </a:r>
            <a:r>
              <a:rPr lang="ja-JP" altLang="en-US" sz="1600" b="1" dirty="0"/>
              <a:t>人材力」で</a:t>
            </a:r>
            <a:r>
              <a:rPr lang="ja-JP" altLang="en-US" sz="1600" b="1" dirty="0" smtClean="0"/>
              <a:t>は拮抗</a:t>
            </a:r>
            <a:r>
              <a:rPr lang="ja-JP" altLang="en-US" sz="1600" b="1" dirty="0"/>
              <a:t>するが</a:t>
            </a:r>
            <a:r>
              <a:rPr lang="ja-JP" altLang="en-US" sz="1600" b="1" dirty="0" smtClean="0"/>
              <a:t>、相対的に「</a:t>
            </a:r>
            <a:r>
              <a:rPr lang="ja-JP" altLang="en-US" sz="1600" b="1" dirty="0"/>
              <a:t>集客力」</a:t>
            </a:r>
            <a:r>
              <a:rPr lang="ja-JP" altLang="en-US" sz="1600" b="1" dirty="0" smtClean="0"/>
              <a:t>で特にポイント</a:t>
            </a:r>
            <a:r>
              <a:rPr lang="ja-JP" altLang="en-US" sz="1600" b="1" dirty="0"/>
              <a:t>が</a:t>
            </a:r>
            <a:r>
              <a:rPr lang="ja-JP" altLang="en-US" sz="1600" b="1" dirty="0" smtClean="0"/>
              <a:t>低い結果となっている。</a:t>
            </a:r>
            <a:endParaRPr lang="ja-JP" altLang="en-US" sz="1600" b="1" dirty="0"/>
          </a:p>
        </p:txBody>
      </p:sp>
      <p:sp>
        <p:nvSpPr>
          <p:cNvPr id="11" name="Text Box 6"/>
          <p:cNvSpPr txBox="1">
            <a:spLocks noChangeArrowheads="1"/>
          </p:cNvSpPr>
          <p:nvPr/>
        </p:nvSpPr>
        <p:spPr bwMode="auto">
          <a:xfrm>
            <a:off x="0" y="6550753"/>
            <a:ext cx="9143999" cy="253916"/>
          </a:xfrm>
          <a:prstGeom prst="rect">
            <a:avLst/>
          </a:prstGeom>
          <a:noFill/>
          <a:ln w="9525">
            <a:noFill/>
            <a:miter lim="800000"/>
            <a:headEnd/>
            <a:tailEnd/>
          </a:ln>
        </p:spPr>
        <p:txBody>
          <a:bodyPr wrap="square">
            <a:spAutoFit/>
          </a:bodyPr>
          <a:lstStyle/>
          <a:p>
            <a:pPr>
              <a:spcBef>
                <a:spcPct val="50000"/>
              </a:spcBef>
            </a:pPr>
            <a:r>
              <a:rPr lang="ja-JP" altLang="en-US" sz="1050" dirty="0" smtClean="0"/>
              <a:t>（注）</a:t>
            </a:r>
            <a:r>
              <a:rPr lang="en-US" altLang="ja-JP" sz="1050" dirty="0" smtClean="0">
                <a:latin typeface="+mj-ea"/>
                <a:ea typeface="+mj-ea"/>
              </a:rPr>
              <a:t>H26</a:t>
            </a:r>
            <a:r>
              <a:rPr lang="ja-JP" altLang="en-US" sz="1050" dirty="0" smtClean="0">
                <a:latin typeface="+mj-ea"/>
                <a:ea typeface="+mj-ea"/>
              </a:rPr>
              <a:t>は</a:t>
            </a:r>
            <a:r>
              <a:rPr lang="en-US" altLang="ja-JP" sz="1050" dirty="0" smtClean="0">
                <a:latin typeface="+mj-ea"/>
                <a:ea typeface="+mj-ea"/>
              </a:rPr>
              <a:t> </a:t>
            </a:r>
            <a:r>
              <a:rPr lang="en-US" altLang="ja-JP" sz="1050" dirty="0">
                <a:latin typeface="+mj-ea"/>
                <a:ea typeface="+mj-ea"/>
              </a:rPr>
              <a:t>『</a:t>
            </a:r>
            <a:r>
              <a:rPr lang="ja-JP" altLang="en-US" sz="1050" dirty="0">
                <a:latin typeface="+mj-ea"/>
                <a:ea typeface="+mj-ea"/>
              </a:rPr>
              <a:t>世界の都市総合ランキング（</a:t>
            </a:r>
            <a:r>
              <a:rPr lang="en-US" altLang="ja-JP" sz="1050" dirty="0">
                <a:latin typeface="+mj-ea"/>
                <a:ea typeface="+mj-ea"/>
              </a:rPr>
              <a:t>Global Power City</a:t>
            </a:r>
            <a:r>
              <a:rPr lang="ja-JP" altLang="en-US" sz="1050" dirty="0">
                <a:latin typeface="+mj-ea"/>
                <a:ea typeface="+mj-ea"/>
              </a:rPr>
              <a:t>　</a:t>
            </a:r>
            <a:r>
              <a:rPr lang="en-US" altLang="ja-JP" sz="1050" dirty="0">
                <a:latin typeface="+mj-ea"/>
                <a:ea typeface="+mj-ea"/>
              </a:rPr>
              <a:t>Index</a:t>
            </a:r>
            <a:r>
              <a:rPr lang="ja-JP" altLang="en-US" sz="1050" dirty="0">
                <a:latin typeface="+mj-ea"/>
                <a:ea typeface="+mj-ea"/>
              </a:rPr>
              <a:t>　</a:t>
            </a:r>
            <a:r>
              <a:rPr lang="en-US" altLang="ja-JP" sz="1050" dirty="0">
                <a:latin typeface="+mj-ea"/>
                <a:ea typeface="+mj-ea"/>
              </a:rPr>
              <a:t>YEARBOOK </a:t>
            </a:r>
            <a:r>
              <a:rPr lang="en-US" altLang="ja-JP" sz="1050" dirty="0" smtClean="0">
                <a:latin typeface="+mj-ea"/>
                <a:ea typeface="+mj-ea"/>
              </a:rPr>
              <a:t>』</a:t>
            </a:r>
            <a:r>
              <a:rPr lang="ja-JP" altLang="en-US" sz="1050" dirty="0" smtClean="0">
                <a:latin typeface="+mj-ea"/>
                <a:ea typeface="+mj-ea"/>
              </a:rPr>
              <a:t>の</a:t>
            </a:r>
            <a:r>
              <a:rPr lang="en-US" altLang="ja-JP" sz="1050" dirty="0" smtClean="0">
                <a:latin typeface="+mj-ea"/>
                <a:ea typeface="+mj-ea"/>
              </a:rPr>
              <a:t>2014</a:t>
            </a:r>
            <a:r>
              <a:rPr lang="ja-JP" altLang="en-US" sz="1050" dirty="0" smtClean="0">
                <a:latin typeface="+mj-ea"/>
                <a:ea typeface="+mj-ea"/>
              </a:rPr>
              <a:t>年版、</a:t>
            </a:r>
            <a:r>
              <a:rPr lang="en-US" altLang="ja-JP" sz="1050" dirty="0" smtClean="0">
                <a:latin typeface="+mj-ea"/>
                <a:ea typeface="+mj-ea"/>
              </a:rPr>
              <a:t>H25</a:t>
            </a:r>
            <a:r>
              <a:rPr lang="ja-JP" altLang="en-US" sz="1050" dirty="0" smtClean="0">
                <a:latin typeface="+mj-ea"/>
                <a:ea typeface="+mj-ea"/>
              </a:rPr>
              <a:t>は</a:t>
            </a:r>
            <a:r>
              <a:rPr lang="en-US" altLang="ja-JP" sz="1050" dirty="0" smtClean="0">
                <a:latin typeface="+mj-ea"/>
                <a:ea typeface="+mj-ea"/>
              </a:rPr>
              <a:t>2013</a:t>
            </a:r>
            <a:r>
              <a:rPr lang="ja-JP" altLang="en-US" sz="1050" dirty="0" smtClean="0">
                <a:latin typeface="+mj-ea"/>
                <a:ea typeface="+mj-ea"/>
              </a:rPr>
              <a:t>年版のデータに基づくものである。</a:t>
            </a:r>
            <a:endParaRPr lang="ja-JP" altLang="en-US" sz="1050" dirty="0">
              <a:latin typeface="+mj-ea"/>
              <a:ea typeface="+mj-ea"/>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8903" y="1183432"/>
            <a:ext cx="6793457" cy="3600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4869160"/>
            <a:ext cx="8928992" cy="1655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スライド番号プレースホルダー 1"/>
          <p:cNvSpPr>
            <a:spLocks noGrp="1"/>
          </p:cNvSpPr>
          <p:nvPr>
            <p:ph type="sldNum" sz="quarter" idx="12"/>
          </p:nvPr>
        </p:nvSpPr>
        <p:spPr>
          <a:xfrm>
            <a:off x="6553200" y="6448251"/>
            <a:ext cx="2133600" cy="365125"/>
          </a:xfrm>
        </p:spPr>
        <p:txBody>
          <a:bodyPr/>
          <a:lstStyle/>
          <a:p>
            <a:fld id="{D2D8002D-B5B0-4BAC-B1F6-782DDCCE6D9C}" type="slidenum">
              <a:rPr kumimoji="1" lang="ja-JP" altLang="en-US" smtClean="0"/>
              <a:pPr/>
              <a:t>98</a:t>
            </a:fld>
            <a:endParaRPr kumimoji="1" lang="ja-JP" altLang="en-US" dirty="0"/>
          </a:p>
        </p:txBody>
      </p:sp>
    </p:spTree>
    <p:extLst>
      <p:ext uri="{BB962C8B-B14F-4D97-AF65-F5344CB8AC3E}">
        <p14:creationId xmlns:p14="http://schemas.microsoft.com/office/powerpoint/2010/main" val="2218415351"/>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サブタイトル 2"/>
          <p:cNvSpPr>
            <a:spLocks/>
          </p:cNvSpPr>
          <p:nvPr/>
        </p:nvSpPr>
        <p:spPr bwMode="auto">
          <a:xfrm>
            <a:off x="107504" y="188640"/>
            <a:ext cx="8856984" cy="6678091"/>
          </a:xfrm>
          <a:prstGeom prst="rect">
            <a:avLst/>
          </a:prstGeom>
          <a:noFill/>
          <a:ln w="9525">
            <a:noFill/>
            <a:miter lim="800000"/>
            <a:headEnd/>
            <a:tailEnd/>
          </a:ln>
        </p:spPr>
        <p:txBody>
          <a:bodyPr/>
          <a:lstStyle/>
          <a:p>
            <a:pPr marL="342900" indent="-342900" eaLnBrk="0" hangingPunct="0">
              <a:spcBef>
                <a:spcPct val="20000"/>
              </a:spcBef>
              <a:buFont typeface="Arial" charset="0"/>
              <a:buNone/>
            </a:pPr>
            <a:r>
              <a:rPr lang="ja-JP" altLang="en-US" sz="1600" dirty="0" smtClean="0">
                <a:latin typeface="HGPｺﾞｼｯｸE" pitchFamily="50" charset="-128"/>
                <a:ea typeface="HGPｺﾞｼｯｸE" pitchFamily="50" charset="-128"/>
              </a:rPr>
              <a:t>　</a:t>
            </a:r>
            <a:r>
              <a:rPr lang="en-US" altLang="ja-JP" sz="1600" dirty="0" smtClean="0">
                <a:latin typeface="HGPｺﾞｼｯｸE" pitchFamily="50" charset="-128"/>
                <a:ea typeface="HGPｺﾞｼｯｸE" pitchFamily="50" charset="-128"/>
              </a:rPr>
              <a:t>【</a:t>
            </a:r>
            <a:r>
              <a:rPr lang="ja-JP" altLang="en-US" sz="1600" dirty="0" smtClean="0">
                <a:latin typeface="HGPｺﾞｼｯｸE" pitchFamily="50" charset="-128"/>
                <a:ea typeface="HGPｺﾞｼｯｸE" pitchFamily="50" charset="-128"/>
              </a:rPr>
              <a:t>指標の設定方法について</a:t>
            </a:r>
            <a:r>
              <a:rPr lang="en-US" altLang="ja-JP" sz="1600" dirty="0">
                <a:latin typeface="HGPｺﾞｼｯｸE" pitchFamily="50" charset="-128"/>
                <a:ea typeface="HGPｺﾞｼｯｸE" pitchFamily="50" charset="-128"/>
              </a:rPr>
              <a:t>】</a:t>
            </a:r>
            <a:endParaRPr lang="ja-JP" altLang="en-US" sz="1600" dirty="0">
              <a:latin typeface="HGPｺﾞｼｯｸE" pitchFamily="50" charset="-128"/>
              <a:ea typeface="HGPｺﾞｼｯｸE" pitchFamily="50" charset="-128"/>
            </a:endParaRPr>
          </a:p>
          <a:p>
            <a:pPr marL="342900" indent="-342900" eaLnBrk="0" hangingPunct="0">
              <a:spcBef>
                <a:spcPct val="20000"/>
              </a:spcBef>
              <a:buFont typeface="Wingdings" panose="05000000000000000000" pitchFamily="2" charset="2"/>
              <a:buChar char="Ø"/>
            </a:pPr>
            <a:r>
              <a:rPr lang="ja-JP" altLang="en-US" sz="1600" dirty="0" smtClean="0">
                <a:latin typeface="HGPｺﾞｼｯｸE" pitchFamily="50" charset="-128"/>
                <a:ea typeface="HGPｺﾞｼｯｸE" pitchFamily="50" charset="-128"/>
              </a:rPr>
              <a:t>　</a:t>
            </a:r>
            <a:r>
              <a:rPr lang="ja-JP" altLang="en-US" sz="1400" dirty="0" smtClean="0">
                <a:latin typeface="HGPｺﾞｼｯｸE" pitchFamily="50" charset="-128"/>
                <a:ea typeface="HGPｺﾞｼｯｸE" pitchFamily="50" charset="-128"/>
              </a:rPr>
              <a:t>（財）森記念財団</a:t>
            </a:r>
            <a:r>
              <a:rPr lang="en-US" altLang="ja-JP" sz="1400" dirty="0" smtClean="0">
                <a:latin typeface="HGPｺﾞｼｯｸE" pitchFamily="50" charset="-128"/>
                <a:ea typeface="HGPｺﾞｼｯｸE" pitchFamily="50" charset="-128"/>
              </a:rPr>
              <a:t>『</a:t>
            </a:r>
            <a:r>
              <a:rPr lang="ja-JP" altLang="en-US" sz="1400" dirty="0" smtClean="0">
                <a:latin typeface="HGPｺﾞｼｯｸE" pitchFamily="50" charset="-128"/>
                <a:ea typeface="HGPｺﾞｼｯｸE" pitchFamily="50" charset="-128"/>
              </a:rPr>
              <a:t>世界の都市総合ランキング（</a:t>
            </a:r>
            <a:r>
              <a:rPr lang="en-US" altLang="ja-JP" sz="1400" dirty="0" smtClean="0">
                <a:latin typeface="HGPｺﾞｼｯｸE" pitchFamily="50" charset="-128"/>
                <a:ea typeface="HGPｺﾞｼｯｸE" pitchFamily="50" charset="-128"/>
              </a:rPr>
              <a:t>Global </a:t>
            </a:r>
            <a:r>
              <a:rPr lang="en-US" altLang="ja-JP" sz="1400" dirty="0">
                <a:latin typeface="HGPｺﾞｼｯｸE" pitchFamily="50" charset="-128"/>
                <a:ea typeface="HGPｺﾞｼｯｸE" pitchFamily="50" charset="-128"/>
              </a:rPr>
              <a:t>Power City</a:t>
            </a:r>
            <a:r>
              <a:rPr lang="ja-JP" altLang="en-US" sz="1400" dirty="0">
                <a:latin typeface="HGPｺﾞｼｯｸE" pitchFamily="50" charset="-128"/>
                <a:ea typeface="HGPｺﾞｼｯｸE" pitchFamily="50" charset="-128"/>
              </a:rPr>
              <a:t>　</a:t>
            </a:r>
            <a:r>
              <a:rPr lang="en-US" altLang="ja-JP" sz="1400" dirty="0" smtClean="0">
                <a:latin typeface="HGPｺﾞｼｯｸE" pitchFamily="50" charset="-128"/>
                <a:ea typeface="HGPｺﾞｼｯｸE" pitchFamily="50" charset="-128"/>
              </a:rPr>
              <a:t>Index</a:t>
            </a:r>
            <a:r>
              <a:rPr lang="ja-JP" altLang="en-US" sz="1400" dirty="0" smtClean="0">
                <a:latin typeface="HGPｺﾞｼｯｸE" pitchFamily="50" charset="-128"/>
                <a:ea typeface="HGPｺﾞｼｯｸE" pitchFamily="50" charset="-128"/>
              </a:rPr>
              <a:t>　</a:t>
            </a:r>
            <a:r>
              <a:rPr lang="en-US" altLang="ja-JP" sz="1400" dirty="0" smtClean="0">
                <a:latin typeface="HGPｺﾞｼｯｸE" pitchFamily="50" charset="-128"/>
                <a:ea typeface="HGPｺﾞｼｯｸE" pitchFamily="50" charset="-128"/>
              </a:rPr>
              <a:t>YEARBOOK 2014</a:t>
            </a:r>
            <a:r>
              <a:rPr lang="ja-JP" altLang="en-US" sz="1400" dirty="0" smtClean="0">
                <a:latin typeface="HGPｺﾞｼｯｸE" pitchFamily="50" charset="-128"/>
                <a:ea typeface="HGPｺﾞｼｯｸE" pitchFamily="50" charset="-128"/>
              </a:rPr>
              <a:t>）</a:t>
            </a:r>
            <a:r>
              <a:rPr lang="en-US" altLang="ja-JP" sz="1400" dirty="0" smtClean="0">
                <a:latin typeface="HGPｺﾞｼｯｸE" pitchFamily="50" charset="-128"/>
                <a:ea typeface="HGPｺﾞｼｯｸE" pitchFamily="50" charset="-128"/>
              </a:rPr>
              <a:t>』</a:t>
            </a:r>
            <a:r>
              <a:rPr lang="ja-JP" altLang="en-US" sz="1400" dirty="0">
                <a:latin typeface="HGPｺﾞｼｯｸE" pitchFamily="50" charset="-128"/>
                <a:ea typeface="HGPｺﾞｼｯｸE" pitchFamily="50" charset="-128"/>
              </a:rPr>
              <a:t>の</a:t>
            </a:r>
            <a:r>
              <a:rPr lang="en-US" altLang="ja-JP" sz="1400" dirty="0">
                <a:latin typeface="HGPｺﾞｼｯｸE" pitchFamily="50" charset="-128"/>
                <a:ea typeface="HGPｺﾞｼｯｸE" pitchFamily="50" charset="-128"/>
              </a:rPr>
              <a:t>70</a:t>
            </a:r>
            <a:r>
              <a:rPr lang="ja-JP" altLang="en-US" sz="1400" dirty="0">
                <a:latin typeface="HGPｺﾞｼｯｸE" pitchFamily="50" charset="-128"/>
                <a:ea typeface="HGPｺﾞｼｯｸE" pitchFamily="50" charset="-128"/>
              </a:rPr>
              <a:t>指標から、「成長戦略」</a:t>
            </a:r>
            <a:r>
              <a:rPr lang="ja-JP" altLang="en-US" sz="1400" dirty="0" smtClean="0">
                <a:latin typeface="HGPｺﾞｼｯｸE" pitchFamily="50" charset="-128"/>
                <a:ea typeface="HGPｺﾞｼｯｸE" pitchFamily="50" charset="-128"/>
              </a:rPr>
              <a:t>のカテゴリー別ランキング</a:t>
            </a:r>
            <a:r>
              <a:rPr lang="ja-JP" altLang="en-US" sz="1400" dirty="0">
                <a:latin typeface="HGPｺﾞｼｯｸE" pitchFamily="50" charset="-128"/>
                <a:ea typeface="HGPｺﾞｼｯｸE" pitchFamily="50" charset="-128"/>
              </a:rPr>
              <a:t>分析に</a:t>
            </a:r>
            <a:r>
              <a:rPr lang="ja-JP" altLang="en-US" sz="1400" dirty="0" smtClean="0">
                <a:latin typeface="HGPｺﾞｼｯｸE" pitchFamily="50" charset="-128"/>
                <a:ea typeface="HGPｺﾞｼｯｸE" pitchFamily="50" charset="-128"/>
              </a:rPr>
              <a:t>必要となる</a:t>
            </a:r>
            <a:r>
              <a:rPr lang="en-US" altLang="ja-JP" sz="1400" dirty="0" smtClean="0">
                <a:latin typeface="HGPｺﾞｼｯｸE" pitchFamily="50" charset="-128"/>
                <a:ea typeface="HGPｺﾞｼｯｸE" pitchFamily="50" charset="-128"/>
              </a:rPr>
              <a:t>62</a:t>
            </a:r>
            <a:r>
              <a:rPr lang="ja-JP" altLang="en-US" sz="1400" dirty="0" smtClean="0">
                <a:latin typeface="HGPｺﾞｼｯｸE" pitchFamily="50" charset="-128"/>
                <a:ea typeface="HGPｺﾞｼｯｸE" pitchFamily="50" charset="-128"/>
              </a:rPr>
              <a:t>指標</a:t>
            </a:r>
            <a:r>
              <a:rPr lang="ja-JP" altLang="en-US" sz="1400" dirty="0">
                <a:latin typeface="HGPｺﾞｼｯｸE" pitchFamily="50" charset="-128"/>
                <a:ea typeface="HGPｺﾞｼｯｸE" pitchFamily="50" charset="-128"/>
              </a:rPr>
              <a:t>を選定し</a:t>
            </a:r>
            <a:r>
              <a:rPr lang="ja-JP" altLang="en-US" sz="1400" dirty="0" smtClean="0">
                <a:latin typeface="HGPｺﾞｼｯｸE" pitchFamily="50" charset="-128"/>
                <a:ea typeface="HGPｺﾞｼｯｸE" pitchFamily="50" charset="-128"/>
              </a:rPr>
              <a:t>、「</a:t>
            </a:r>
            <a:r>
              <a:rPr lang="ja-JP" altLang="en-US" sz="1400" dirty="0">
                <a:latin typeface="HGPｺﾞｼｯｸE" pitchFamily="50" charset="-128"/>
                <a:ea typeface="HGPｺﾞｼｯｸE" pitchFamily="50" charset="-128"/>
              </a:rPr>
              <a:t>中継都市」</a:t>
            </a:r>
            <a:r>
              <a:rPr lang="ja-JP" altLang="en-US" sz="1400" dirty="0" smtClean="0">
                <a:latin typeface="HGPｺﾞｼｯｸE" pitchFamily="50" charset="-128"/>
                <a:ea typeface="HGPｺﾞｼｯｸE" pitchFamily="50" charset="-128"/>
              </a:rPr>
              <a:t>、「</a:t>
            </a:r>
            <a:r>
              <a:rPr lang="ja-JP" altLang="en-US" sz="1400" dirty="0">
                <a:latin typeface="HGPｺﾞｼｯｸE" pitchFamily="50" charset="-128"/>
                <a:ea typeface="HGPｺﾞｼｯｸE" pitchFamily="50" charset="-128"/>
              </a:rPr>
              <a:t>ハイエンド都市」</a:t>
            </a:r>
            <a:r>
              <a:rPr lang="ja-JP" altLang="en-US" sz="1400" dirty="0" smtClean="0">
                <a:latin typeface="HGPｺﾞｼｯｸE" pitchFamily="50" charset="-128"/>
                <a:ea typeface="HGPｺﾞｼｯｸE" pitchFamily="50" charset="-128"/>
              </a:rPr>
              <a:t>、「</a:t>
            </a:r>
            <a:r>
              <a:rPr lang="ja-JP" altLang="en-US" sz="1400" dirty="0">
                <a:latin typeface="HGPｺﾞｼｯｸE" pitchFamily="50" charset="-128"/>
                <a:ea typeface="HGPｺﾞｼｯｸE" pitchFamily="50" charset="-128"/>
              </a:rPr>
              <a:t>成長戦略の５源泉」</a:t>
            </a:r>
            <a:r>
              <a:rPr lang="ja-JP" altLang="en-US" sz="1400" dirty="0" smtClean="0">
                <a:latin typeface="HGPｺﾞｼｯｸE" pitchFamily="50" charset="-128"/>
                <a:ea typeface="HGPｺﾞｼｯｸE" pitchFamily="50" charset="-128"/>
              </a:rPr>
              <a:t>の各カテゴリーに割り振った。</a:t>
            </a:r>
            <a:endParaRPr lang="en-US" altLang="ja-JP" sz="1400" dirty="0">
              <a:latin typeface="HGPｺﾞｼｯｸE" pitchFamily="50" charset="-128"/>
              <a:ea typeface="HGPｺﾞｼｯｸE" pitchFamily="50" charset="-128"/>
            </a:endParaRPr>
          </a:p>
          <a:p>
            <a:pPr marL="342900" indent="-342900" eaLnBrk="0" hangingPunct="0">
              <a:spcBef>
                <a:spcPct val="20000"/>
              </a:spcBef>
              <a:buFont typeface="Wingdings" panose="05000000000000000000" pitchFamily="2" charset="2"/>
              <a:buChar char="Ø"/>
            </a:pPr>
            <a:r>
              <a:rPr lang="ja-JP" altLang="en-US" sz="1400" dirty="0" smtClean="0">
                <a:latin typeface="HGPｺﾞｼｯｸE" pitchFamily="50" charset="-128"/>
                <a:ea typeface="HGPｺﾞｼｯｸE" pitchFamily="50" charset="-128"/>
              </a:rPr>
              <a:t>各指標</a:t>
            </a:r>
            <a:r>
              <a:rPr lang="ja-JP" altLang="en-US" sz="1400" dirty="0">
                <a:latin typeface="HGPｺﾞｼｯｸE" pitchFamily="50" charset="-128"/>
                <a:ea typeface="HGPｺﾞｼｯｸE" pitchFamily="50" charset="-128"/>
              </a:rPr>
              <a:t>については、統計等データを比較可能な数値に標準化</a:t>
            </a:r>
            <a:r>
              <a:rPr lang="ja-JP" altLang="en-US" sz="1400" dirty="0" smtClean="0">
                <a:latin typeface="HGPｺﾞｼｯｸE" pitchFamily="50" charset="-128"/>
                <a:ea typeface="HGPｺﾞｼｯｸE" pitchFamily="50" charset="-128"/>
              </a:rPr>
              <a:t>した上で</a:t>
            </a:r>
            <a:r>
              <a:rPr lang="ja-JP" altLang="en-US" sz="1400" dirty="0">
                <a:latin typeface="HGPｺﾞｼｯｸE" pitchFamily="50" charset="-128"/>
                <a:ea typeface="HGPｺﾞｼｯｸE" pitchFamily="50" charset="-128"/>
              </a:rPr>
              <a:t>各都市のランキングを</a:t>
            </a:r>
            <a:r>
              <a:rPr lang="ja-JP" altLang="en-US" sz="1400" dirty="0" smtClean="0">
                <a:latin typeface="HGPｺﾞｼｯｸE" pitchFamily="50" charset="-128"/>
                <a:ea typeface="HGPｺﾞｼｯｸE" pitchFamily="50" charset="-128"/>
              </a:rPr>
              <a:t>行った。</a:t>
            </a:r>
            <a:endParaRPr lang="ja-JP" altLang="en-US" sz="1400" dirty="0">
              <a:latin typeface="HGPｺﾞｼｯｸE" pitchFamily="50" charset="-128"/>
              <a:ea typeface="HGPｺﾞｼｯｸE" pitchFamily="50" charset="-128"/>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427" y="1628800"/>
            <a:ext cx="8424936" cy="5063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pPr/>
              <a:t>99</a:t>
            </a:fld>
            <a:endParaRPr kumimoji="1" lang="ja-JP" altLang="en-US"/>
          </a:p>
        </p:txBody>
      </p:sp>
    </p:spTree>
    <p:extLst>
      <p:ext uri="{BB962C8B-B14F-4D97-AF65-F5344CB8AC3E}">
        <p14:creationId xmlns:p14="http://schemas.microsoft.com/office/powerpoint/2010/main" val="10153595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13910</TotalTime>
  <Words>14797</Words>
  <Application>Microsoft Office PowerPoint</Application>
  <PresentationFormat>画面に合わせる (4:3)</PresentationFormat>
  <Paragraphs>3192</Paragraphs>
  <Slides>99</Slides>
  <Notes>15</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99</vt:i4>
      </vt:variant>
    </vt:vector>
  </HeadingPairs>
  <TitlesOfParts>
    <vt:vector size="101" baseType="lpstr">
      <vt:lpstr>Office テーマ</vt:lpstr>
      <vt:lpstr>ワークシート</vt:lpstr>
      <vt:lpstr>データでみる 「大阪の成長戦略」</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データでみる 「大阪の成長戦略」</dc:title>
  <dc:creator>森口　直人</dc:creator>
  <cp:lastModifiedBy>谷川　亜矢子</cp:lastModifiedBy>
  <cp:revision>1702</cp:revision>
  <cp:lastPrinted>2015-08-14T01:07:26Z</cp:lastPrinted>
  <dcterms:created xsi:type="dcterms:W3CDTF">2014-05-20T04:23:30Z</dcterms:created>
  <dcterms:modified xsi:type="dcterms:W3CDTF">2015-09-25T06:36:14Z</dcterms:modified>
</cp:coreProperties>
</file>