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5"/>
  </p:notesMasterIdLst>
  <p:handoutMasterIdLst>
    <p:handoutMasterId r:id="rId56"/>
  </p:handoutMasterIdLst>
  <p:sldIdLst>
    <p:sldId id="671" r:id="rId5"/>
    <p:sldId id="789" r:id="rId6"/>
    <p:sldId id="766" r:id="rId7"/>
    <p:sldId id="767" r:id="rId8"/>
    <p:sldId id="768" r:id="rId9"/>
    <p:sldId id="769" r:id="rId10"/>
    <p:sldId id="770" r:id="rId11"/>
    <p:sldId id="771" r:id="rId12"/>
    <p:sldId id="772" r:id="rId13"/>
    <p:sldId id="773" r:id="rId14"/>
    <p:sldId id="774" r:id="rId15"/>
    <p:sldId id="775" r:id="rId16"/>
    <p:sldId id="776" r:id="rId17"/>
    <p:sldId id="777" r:id="rId18"/>
    <p:sldId id="734" r:id="rId19"/>
    <p:sldId id="783" r:id="rId20"/>
    <p:sldId id="735" r:id="rId21"/>
    <p:sldId id="736" r:id="rId22"/>
    <p:sldId id="737" r:id="rId23"/>
    <p:sldId id="781" r:id="rId24"/>
    <p:sldId id="778" r:id="rId25"/>
    <p:sldId id="788" r:id="rId26"/>
    <p:sldId id="738" r:id="rId27"/>
    <p:sldId id="763" r:id="rId28"/>
    <p:sldId id="758" r:id="rId29"/>
    <p:sldId id="782" r:id="rId30"/>
    <p:sldId id="739" r:id="rId31"/>
    <p:sldId id="740" r:id="rId32"/>
    <p:sldId id="741" r:id="rId33"/>
    <p:sldId id="742" r:id="rId34"/>
    <p:sldId id="743" r:id="rId35"/>
    <p:sldId id="744" r:id="rId36"/>
    <p:sldId id="746" r:id="rId37"/>
    <p:sldId id="764" r:id="rId38"/>
    <p:sldId id="759" r:id="rId39"/>
    <p:sldId id="780" r:id="rId40"/>
    <p:sldId id="745" r:id="rId41"/>
    <p:sldId id="747" r:id="rId42"/>
    <p:sldId id="748" r:id="rId43"/>
    <p:sldId id="749" r:id="rId44"/>
    <p:sldId id="750" r:id="rId45"/>
    <p:sldId id="765" r:id="rId46"/>
    <p:sldId id="760" r:id="rId47"/>
    <p:sldId id="785" r:id="rId48"/>
    <p:sldId id="786" r:id="rId49"/>
    <p:sldId id="752" r:id="rId50"/>
    <p:sldId id="753" r:id="rId51"/>
    <p:sldId id="784" r:id="rId52"/>
    <p:sldId id="779" r:id="rId53"/>
    <p:sldId id="755" r:id="rId5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3613" autoAdjust="0"/>
  </p:normalViewPr>
  <p:slideViewPr>
    <p:cSldViewPr>
      <p:cViewPr>
        <p:scale>
          <a:sx n="70" d="100"/>
          <a:sy n="70" d="100"/>
        </p:scale>
        <p:origin x="-130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40DE6796-84A3-4DF0-88A7-BF7AF63DF864}" type="datetimeFigureOut">
              <a:rPr kumimoji="1" lang="ja-JP" altLang="en-US" smtClean="0"/>
              <a:t>2015/8/20</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6A97DF78-DEEF-4A47-9C33-62C4D752DF7A}" type="slidenum">
              <a:rPr kumimoji="1" lang="ja-JP" altLang="en-US" smtClean="0"/>
              <a:t>‹#›</a:t>
            </a:fld>
            <a:endParaRPr kumimoji="1" lang="ja-JP" altLang="en-US"/>
          </a:p>
        </p:txBody>
      </p:sp>
    </p:spTree>
    <p:extLst>
      <p:ext uri="{BB962C8B-B14F-4D97-AF65-F5344CB8AC3E}">
        <p14:creationId xmlns:p14="http://schemas.microsoft.com/office/powerpoint/2010/main" val="35406447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51CC0E29-8F5D-4642-BF49-BDC49EDD3041}" type="datetimeFigureOut">
              <a:rPr kumimoji="1" lang="ja-JP" altLang="en-US" smtClean="0"/>
              <a:pPr/>
              <a:t>2015/8/20</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BE35E29D-D4D8-4198-AD1A-34EB48BB0338}" type="slidenum">
              <a:rPr kumimoji="1" lang="ja-JP" altLang="en-US" smtClean="0"/>
              <a:pPr/>
              <a:t>‹#›</a:t>
            </a:fld>
            <a:endParaRPr kumimoji="1" lang="ja-JP" altLang="en-US" dirty="0"/>
          </a:p>
        </p:txBody>
      </p:sp>
    </p:spTree>
    <p:extLst>
      <p:ext uri="{BB962C8B-B14F-4D97-AF65-F5344CB8AC3E}">
        <p14:creationId xmlns:p14="http://schemas.microsoft.com/office/powerpoint/2010/main" val="345526653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0C80E74-DB85-412C-880B-FE4B8253FFF2}" type="datetime1">
              <a:rPr kumimoji="1" lang="ja-JP" altLang="en-US" smtClean="0"/>
              <a:t>2015/8/20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193322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F7B55D-4788-42C9-9899-F136FBD1057B}" type="datetime1">
              <a:rPr kumimoji="1" lang="ja-JP" altLang="en-US" smtClean="0"/>
              <a:t>2015/8/20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134629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13E4DD-69F1-48A4-B853-277CF3CE3F7A}" type="datetime1">
              <a:rPr kumimoji="1" lang="ja-JP" altLang="en-US" smtClean="0"/>
              <a:t>2015/8/20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424301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3F8F30-774B-4635-A7B3-8181D0834A0B}" type="datetime1">
              <a:rPr kumimoji="1" lang="ja-JP" altLang="en-US" smtClean="0"/>
              <a:t>2015/8/20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266284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E50240-02A6-49BB-A4A0-48A451B970F6}" type="datetime1">
              <a:rPr kumimoji="1" lang="ja-JP" altLang="en-US" smtClean="0"/>
              <a:t>2015/8/20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270778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3DB154-8582-4712-B16F-70B84109AA21}" type="datetime1">
              <a:rPr kumimoji="1" lang="ja-JP" altLang="en-US" smtClean="0"/>
              <a:t>2015/8/20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415850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0A2FCC-4C42-4A29-A45D-39EADCA5AF40}" type="datetime1">
              <a:rPr kumimoji="1" lang="ja-JP" altLang="en-US" smtClean="0"/>
              <a:t>2015/8/20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118538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99CFEA-4F32-48C5-B746-1B15567DB3AB}" type="datetime1">
              <a:rPr kumimoji="1" lang="ja-JP" altLang="en-US" smtClean="0"/>
              <a:t>2015/8/20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161945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0A9598-51AD-4B18-93D0-19F9A6712873}" type="datetime1">
              <a:rPr kumimoji="1" lang="ja-JP" altLang="en-US" smtClean="0"/>
              <a:t>2015/8/20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70788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4E45DF-41E5-4C7F-B913-A98AA6EE91A7}" type="datetime1">
              <a:rPr kumimoji="1" lang="ja-JP" altLang="en-US" smtClean="0"/>
              <a:t>2015/8/20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1638257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1441A9-BAF0-432C-B555-F80FF03752AF}" type="datetime1">
              <a:rPr kumimoji="1" lang="ja-JP" altLang="en-US" smtClean="0"/>
              <a:t>2015/8/20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66507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ADF03-BAB7-4592-ADCC-7490775F1716}" type="datetime1">
              <a:rPr kumimoji="1" lang="ja-JP" altLang="en-US" smtClean="0"/>
              <a:t>2015/8/20</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25F4C-940A-4876-B093-38D4ABDD1E0F}" type="slidenum">
              <a:rPr kumimoji="1" lang="ja-JP" altLang="en-US" smtClean="0"/>
              <a:pPr/>
              <a:t>‹#›</a:t>
            </a:fld>
            <a:endParaRPr kumimoji="1" lang="ja-JP" altLang="en-US" dirty="0"/>
          </a:p>
        </p:txBody>
      </p:sp>
    </p:spTree>
    <p:extLst>
      <p:ext uri="{BB962C8B-B14F-4D97-AF65-F5344CB8AC3E}">
        <p14:creationId xmlns:p14="http://schemas.microsoft.com/office/powerpoint/2010/main" val="2169182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803501"/>
            <a:ext cx="8363272" cy="5386610"/>
          </a:xfrm>
        </p:spPr>
        <p:txBody>
          <a:bodyPr>
            <a:normAutofit/>
          </a:bodyPr>
          <a:lstStyle/>
          <a:p>
            <a:r>
              <a:rPr kumimoji="1" lang="ja-JP" altLang="en-US" sz="5400" dirty="0" smtClean="0">
                <a:latin typeface="Meiryo UI" panose="020B0604030504040204" pitchFamily="50" charset="-128"/>
                <a:ea typeface="Meiryo UI" panose="020B0604030504040204" pitchFamily="50" charset="-128"/>
                <a:cs typeface="Meiryo UI" panose="020B0604030504040204" pitchFamily="50" charset="-128"/>
              </a:rPr>
              <a:t>データでみる</a:t>
            </a:r>
            <a:r>
              <a:rPr kumimoji="1" lang="en-US" altLang="ja-JP" sz="5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54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5400" dirty="0" smtClean="0">
                <a:latin typeface="Meiryo UI" panose="020B0604030504040204" pitchFamily="50" charset="-128"/>
                <a:ea typeface="Meiryo UI" panose="020B0604030504040204" pitchFamily="50" charset="-128"/>
                <a:cs typeface="Meiryo UI" panose="020B0604030504040204" pitchFamily="50" charset="-128"/>
              </a:rPr>
              <a:t>「大阪の成長戦略」</a:t>
            </a:r>
            <a:r>
              <a:rPr kumimoji="1" lang="en-US" altLang="ja-JP" sz="5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54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48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4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48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48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4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48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8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4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860032" y="5094476"/>
            <a:ext cx="2438488"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具体的取組と取組状況</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899592" y="836712"/>
            <a:ext cx="1512168" cy="43204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5" name="テキスト ボックス 4"/>
          <p:cNvSpPr txBox="1"/>
          <p:nvPr/>
        </p:nvSpPr>
        <p:spPr>
          <a:xfrm>
            <a:off x="7593492" y="436022"/>
            <a:ext cx="800219" cy="369332"/>
          </a:xfrm>
          <a:prstGeom prst="rect">
            <a:avLst/>
          </a:prstGeom>
          <a:noFill/>
          <a:ln>
            <a:solidFill>
              <a:schemeClr val="accent1"/>
            </a:solidFill>
          </a:ln>
        </p:spPr>
        <p:txBody>
          <a:bodyPr wrap="non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　冊</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41409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（３）関西観光ポータル化の推進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074203546"/>
              </p:ext>
            </p:extLst>
          </p:nvPr>
        </p:nvGraphicFramePr>
        <p:xfrm>
          <a:off x="192899" y="764704"/>
          <a:ext cx="8758202" cy="4255008"/>
        </p:xfrm>
        <a:graphic>
          <a:graphicData uri="http://schemas.openxmlformats.org/drawingml/2006/table">
            <a:tbl>
              <a:tblPr firstRow="1" bandRow="1">
                <a:tableStyleId>{5940675A-B579-460E-94D1-54222C63F5DA}</a:tableStyleId>
              </a:tblPr>
              <a:tblGrid>
                <a:gridCol w="2794925"/>
                <a:gridCol w="5963277"/>
              </a:tblGrid>
              <a:tr h="229246">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◇ターゲットに応じたプロモーションの実施（トラベルミッションの推進（中国・台湾・香港・韓国・東南アジア・欧米・豪州　等））</a:t>
                      </a:r>
                      <a:endParaRPr kumimoji="1" lang="en-US" altLang="ja-JP"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a:t>
                      </a:r>
                    </a:p>
                    <a:p>
                      <a:pPr marL="177800" marR="0" lvl="0" indent="-17780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（りんくうタウンにおける地域活性化総合特区の活用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◇買い物、食、クルーズなど大阪の都市魅力であるコンテンツや観光資源との連携した集客力向上（６ケ国語に対応した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情報発信、クルーズ客船の誘致拡大・受入強化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○大阪観光局によるトラベルミッションの推進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商談件数：中国エリア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件、東南アジア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件、韓国エリア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欧米・豪州エリア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商談件数：中国エリア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件、東南アジア・豪州エリア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件、韓国エリア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欧米エリア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○国際医療観光の推進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3600" marR="0" indent="-1836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・民間主体の国際医療観光懇話会の設立を支援、同懇話会において国際医療観光の推進に向けての情報共有や課題を検討</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・特区指定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、第一次計画認定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・総合特区内限定通訳案内士（特区ガイド）の養成研修の実施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・国際医療交流の拠点づくりを支援する補助事業の実施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○観光メニューの充実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・関西メガセール</a:t>
                      </a:r>
                      <a:r>
                        <a:rPr lang="ja-JP"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Shopping Festival</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」に参画し、東京・福岡</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・北海道・沖縄</a:t>
                      </a:r>
                      <a:r>
                        <a:rPr lang="ja-JP"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と同時</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大型ショッピングモールや百貨店を中心に実施。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・築港クルーズ客船母港化構想実現に向けた天保山客船ターミナルの事業化調査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[H27~H29]</a:t>
                      </a:r>
                    </a:p>
                  </a:txBody>
                  <a:tcPr/>
                </a:tc>
              </a:tr>
            </a:tbl>
          </a:graphicData>
        </a:graphic>
      </p:graphicFrame>
      <p:sp>
        <p:nvSpPr>
          <p:cNvPr id="9" name="正方形/長方形 8"/>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10</a:t>
            </a:fld>
            <a:endParaRPr kumimoji="1" lang="ja-JP" altLang="en-US" dirty="0"/>
          </a:p>
        </p:txBody>
      </p:sp>
    </p:spTree>
    <p:extLst>
      <p:ext uri="{BB962C8B-B14F-4D97-AF65-F5344CB8AC3E}">
        <p14:creationId xmlns:p14="http://schemas.microsoft.com/office/powerpoint/2010/main" val="3447477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75055979"/>
              </p:ext>
            </p:extLst>
          </p:nvPr>
        </p:nvGraphicFramePr>
        <p:xfrm>
          <a:off x="119106" y="1124744"/>
          <a:ext cx="8917393" cy="4696584"/>
        </p:xfrm>
        <a:graphic>
          <a:graphicData uri="http://schemas.openxmlformats.org/drawingml/2006/table">
            <a:tbl>
              <a:tblPr firstRow="1" bandRow="1">
                <a:tableStyleId>{5940675A-B579-460E-94D1-54222C63F5DA}</a:tableStyleId>
              </a:tblPr>
              <a:tblGrid>
                <a:gridCol w="1140526"/>
                <a:gridCol w="792088"/>
                <a:gridCol w="1008112"/>
                <a:gridCol w="1008112"/>
                <a:gridCol w="1008112"/>
                <a:gridCol w="1008112"/>
                <a:gridCol w="1063444"/>
                <a:gridCol w="1888887"/>
              </a:tblGrid>
              <a:tr h="356804">
                <a:tc gridSpan="2">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587333">
                <a:tc gridSpan="2">
                  <a:txBody>
                    <a:bodyPr/>
                    <a:lstStyle/>
                    <a:p>
                      <a:pPr algn="l"/>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大阪府内の留学生数</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（高等教育機関及び日本語学校）</a:t>
                      </a:r>
                      <a:endParaRPr kumimoji="1" lang="ja-JP" altLang="en-US" sz="10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marL="182563" indent="-182563"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11,982</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11,841</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12,133</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12,513</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13,588</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日本学生支援機構「外国人留学生在籍状況調査結果」</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7333">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「専門的・技術的分野」の在留資格を有し、府内事業所に勤務する外国人労働者数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8,704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厚生労働省「外国人雇用状況の届出状況」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7333">
                <a:tc row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学力調査結果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（正答率）</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「全国学力・学習状況調査」</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p>
                  </a:txBody>
                  <a:tcPr anchor="ctr"/>
                </a:tc>
              </a:tr>
              <a:tr h="562181">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「全国学力・学習状況調査」</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p>
                  </a:txBody>
                  <a:tcPr anchor="ctr"/>
                </a:tc>
              </a:tr>
              <a:tr h="582297">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年生の英検準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級以上の割合</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p>
                  </a:txBody>
                  <a:tcPr anchor="ctr"/>
                </a:tc>
                <a:tc hMerge="1">
                  <a:txBody>
                    <a:bodyPr/>
                    <a:lstStyle/>
                    <a:p>
                      <a:endParaRPr kumimoji="1" lang="ja-JP" altLang="en-US"/>
                    </a:p>
                  </a:txBody>
                  <a:tcPr/>
                </a:tc>
                <a:tc>
                  <a:txBody>
                    <a:bodyPr/>
                    <a:lstStyle/>
                    <a:p>
                      <a:pPr marL="182563" indent="-182563" algn="ctr">
                        <a:tabLst>
                          <a:tab pos="92075" algn="l"/>
                        </a:tabLst>
                      </a:pPr>
                      <a:r>
                        <a:rPr kumimoji="1" lang="ja-JP" altLang="en-US" sz="1200" b="1"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1"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25.8</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indent="0">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文部科学省「公立高等学校・中等教育学校（後期課程）における英語教育実施状況調査」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2297">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就業率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総務省「労働力調査」</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大阪府統計課「労働力調査地方集計結果（年平均）」</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2297">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pPr marL="0" indent="0">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正方形/長方形 4"/>
          <p:cNvSpPr>
            <a:spLocks noChangeArrowheads="1"/>
          </p:cNvSpPr>
          <p:nvPr/>
        </p:nvSpPr>
        <p:spPr bwMode="auto">
          <a:xfrm>
            <a:off x="251520" y="692696"/>
            <a:ext cx="8785225" cy="32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2813">
              <a:lnSpc>
                <a:spcPts val="2000"/>
              </a:lnSpc>
              <a:spcBef>
                <a:spcPct val="20000"/>
              </a:spcBef>
            </a:pPr>
            <a:r>
              <a:rPr lang="ja-JP" altLang="en-US" sz="1600" dirty="0" smtClean="0">
                <a:latin typeface="Meiryo UI" pitchFamily="50" charset="-128"/>
                <a:ea typeface="Meiryo UI" pitchFamily="50" charset="-128"/>
                <a:cs typeface="Meiryo UI" pitchFamily="50" charset="-128"/>
              </a:rPr>
              <a:t>◇進捗状況を把握するための指標</a:t>
            </a:r>
            <a:endParaRPr lang="ja-JP" altLang="en-US" sz="16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0" y="5949280"/>
            <a:ext cx="9113766"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歳以上人口に占める就業者の割合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11</a:t>
            </a:fld>
            <a:endParaRPr kumimoji="1" lang="ja-JP" altLang="en-US" dirty="0"/>
          </a:p>
        </p:txBody>
      </p:sp>
    </p:spTree>
    <p:extLst>
      <p:ext uri="{BB962C8B-B14F-4D97-AF65-F5344CB8AC3E}">
        <p14:creationId xmlns:p14="http://schemas.microsoft.com/office/powerpoint/2010/main" val="2941469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752" y="188640"/>
            <a:ext cx="9090248" cy="5991384"/>
          </a:xfrm>
          <a:prstGeom prst="rect">
            <a:avLst/>
          </a:prstGeom>
          <a:noFill/>
        </p:spPr>
        <p:txBody>
          <a:bodyPr wrap="square" rtlCol="0">
            <a:spAutoFit/>
          </a:bodyPr>
          <a:lstStyle/>
          <a:p>
            <a:pPr lvl="0"/>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小・中学校の学力について、全国学力・学習状況調査</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、小学校</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・中学校とも</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全国</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平均を下回っている</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府内</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高等</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教育</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機関への</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外国人留学生数は</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微増している。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潜在</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労働力の活用については、出産・子育て期</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(35</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44</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歳のいわゆる</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M</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字カーブの底の部分</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の女性の労働力率は改善傾向が</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続</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く</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00"/>
              </a:lnSpc>
            </a:pPr>
            <a:endParaRPr lang="en-US" altLang="ja-JP" sz="10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１）国際競争を勝ち抜くハイエンド人材の育成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200" b="1" i="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English Frontier High Schools</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指定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年度）、英語圏の大学に進学できる英語力をめざすために府立高校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校における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の授業の導入</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等の</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高校教育の充実に加え、</a:t>
            </a:r>
            <a:r>
              <a:rPr lang="ja-JP" altLang="en-US" sz="12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戦略に基づくグローバル人材の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育成の取組みを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また、</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府立</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大学と市立大学について、強い大阪を実現する知的インフラ拠点をめざした新大学ビジョンを策定（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両大学で、主体的に大阪における公立大学のあり方について検討を行い、「新・公立大学」大阪モデル（基本構想）を公表（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２）外国人高度専門人材等の受け入れ拡大</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国際化戦略に基づく海外での留学プロモーションや外国人留学生を対象とした府内企業へのインターンシップ事業などの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4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小</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中学校における学力については、小学校は全国</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水準を維持していたものの、中学校は全国水準に達していなかったことから</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より　課題</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の大きい中学校に対する重点的な支援を実施</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i="1"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英語</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教育の充実については、</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小・中・高校における指導方法の研究等を行う</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「使える英語プロジェクト」を</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25) </a:t>
            </a:r>
            <a:r>
              <a:rPr lang="ja-JP" altLang="en-US" sz="1200" i="1"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H</a:t>
            </a:r>
            <a:r>
              <a:rPr lang="en-US" altLang="ja-JP" sz="1200" i="1"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年度以降</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は、小学校においてフォニックスを活用した学習や英語学習パッケージの開発、中学校において洋書を活用した実践研究、高校において</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外部講師</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よる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講座</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の実施などの取組みを進めている。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中学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卒業時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自由な学校選択の機会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保障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するため、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私立高校等の授業料無償化制度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拡充。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産</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業界のニーズに応える人材育成に向けて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、産業人材育成拠点となる高等職業技術専門校に、産学官による産業人材育成協議会を設置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協議会のネットワークを活用しながら産業界のニーズに対応した職業訓練を実施。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（４）地域の強みを活かす労働市場の構築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にリニューアルオープンした</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しごとﾌｨｰﾙﾄﾞにおいて、ハローワーク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業務と府雇用施策の一体的実施を実現。府のカウンセリングと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ハローワーク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の豊富な求人情報を活用して、雇用施策の効果を高める。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200" dirty="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スマイル・チャイルド事業など子育て世代が安心して働くための環境整備事業を実施。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lnSpc>
                <a:spcPts val="1400"/>
              </a:lnSpc>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しごとフィールドにおいて、若年者、中高年齢者など、さまざまな人が能力を発揮できる雇用機会の確保に向けた事業を展開。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、「働くママ応援コーナー」を設置し、仕事と子育ての両立を支援するなど機能を強化。</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12</a:t>
            </a:fld>
            <a:endParaRPr kumimoji="1" lang="ja-JP" altLang="en-US" dirty="0"/>
          </a:p>
        </p:txBody>
      </p:sp>
    </p:spTree>
    <p:extLst>
      <p:ext uri="{BB962C8B-B14F-4D97-AF65-F5344CB8AC3E}">
        <p14:creationId xmlns:p14="http://schemas.microsoft.com/office/powerpoint/2010/main" val="27427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）国際競争を勝ち抜くハイエンド人材の育成</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6913460"/>
              </p:ext>
            </p:extLst>
          </p:nvPr>
        </p:nvGraphicFramePr>
        <p:xfrm>
          <a:off x="192899" y="836712"/>
          <a:ext cx="8758202" cy="5902448"/>
        </p:xfrm>
        <a:graphic>
          <a:graphicData uri="http://schemas.openxmlformats.org/drawingml/2006/table">
            <a:tbl>
              <a:tblPr firstRow="1" bandRow="1">
                <a:tableStyleId>{5940675A-B579-460E-94D1-54222C63F5DA}</a:tableStyleId>
              </a:tblPr>
              <a:tblGrid>
                <a:gridCol w="2866933"/>
                <a:gridCol w="5891269"/>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◇大学間競争の促進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（国公立大学への交付金や私立大学への補助金などの競争力に応じた重点配分化、公立大学におけるベンチャー企業等への出資や金融機関からの資金調達を可能にするなどの規制緩和　等）</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◇国内外の大学の誘致や外国大学、府内大学、企業との連携促進</a:t>
                      </a: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◇成長に貢献する公立大学の機能強化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◇大学・大学院における理工系人材育成機能の充実の促進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GLHS)</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や国際関係学科等における国際的人材の育成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TOEFL</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iBT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の活用など、英語圏の大学に進学できるレベルをめざした高等学校における英語教育の充実</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◇国家戦略特区を活用した国際バカロレア認定コースと特色ある学科を併せ持つ公設民営学校の設置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高校生の海外留学支援を目的としたおおさかグローバル塾や、実践的英語学習の機会を提供するグローバル体験プログラムなどを通じて、若者の海外留学を支援</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○国における「大学改革実行プラン」の策定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85725" indent="-8572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strike="noStrike" baseline="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両大学で、主体的に大阪における公立大学のあり方について検討を行い、「新・公立大学」大阪モデル（基本構想）を公表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・立命館大学の大阪茨木新キャンパスへの移転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r>
                        <a:rPr lang="ja-JP" altLang="en-US" sz="1200" u="none" dirty="0" smtClean="0">
                          <a:solidFill>
                            <a:schemeClr val="accent5"/>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・大和大学の開設（吹田市）</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77800" indent="-177800"/>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・「おおさかグローバル塾」</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099050" indent="-5099050"/>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・「グローバル体験プログラム」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・「おおさかグローバル奨学金」</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・「留学準備集中講座」</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p>
                    <a:p>
                      <a:pPr marL="92075" indent="-920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・「海外留学セミナー」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p>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English Frontier High Schools</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の指定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・学力診断共通テスト</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合同発表会の開催、生徒の海外派遣など</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または</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校と国際関係学科等の学校７校からなる府立高校</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校に対し</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kumimoji="1" lang="en-US" altLang="ja-JP" sz="12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を扱った授業を導入するため、シラバスの作成や導入体制を整備</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大阪市英語イノベーション事業（音声指導重点校において、小学校１年生から</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９年間を見通した英語教育</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などを実施）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公設民営学校等の設置に係る調査研究（国際バカロレア等の調査研究）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13</a:t>
            </a:fld>
            <a:endParaRPr kumimoji="1" lang="ja-JP" altLang="en-US" dirty="0"/>
          </a:p>
        </p:txBody>
      </p:sp>
    </p:spTree>
    <p:extLst>
      <p:ext uri="{BB962C8B-B14F-4D97-AF65-F5344CB8AC3E}">
        <p14:creationId xmlns:p14="http://schemas.microsoft.com/office/powerpoint/2010/main" val="262163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（２）外国人高度専門人材等の受入拡大</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71346161"/>
              </p:ext>
            </p:extLst>
          </p:nvPr>
        </p:nvGraphicFramePr>
        <p:xfrm>
          <a:off x="192899" y="767672"/>
          <a:ext cx="8758202" cy="6045704"/>
        </p:xfrm>
        <a:graphic>
          <a:graphicData uri="http://schemas.openxmlformats.org/drawingml/2006/table">
            <a:tbl>
              <a:tblPr firstRow="1" bandRow="1">
                <a:tableStyleId>{5940675A-B579-460E-94D1-54222C63F5DA}</a:tableStyleId>
              </a:tblPr>
              <a:tblGrid>
                <a:gridCol w="2938941"/>
                <a:gridCol w="5819261"/>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477718">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◇留学生など優れた人材を世界から呼び込む「外国人の受入環境整備」の推進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（海外での留学プロモーションの実施や、府内企業に就職するまでのキャリア形成支援、企業とのマッチング機会の提供などを通じて、留学生の呼び込みから就職までをトータルで支援）</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（留学等の在留期間の年限廃止、臨床修練制度の規制緩和、外国人の創業人材や家事支援人材の受入れ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能力・実績に応じた給与・昇進などの処遇制度の導入、能力ある若手研究者への終身在職権（定年までの身分保証）付与、大学院博士課程在籍者への生活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◇魅力ある生活環境整備の促進（医療等各種サービスの多言語化、円滑な住宅の斡旋、外国人の児童・生徒を対象とするインターナショナルスクールの充実</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国際バカロレア認定コースと特色ある学科を併せ持つ公設民営学校の設置、外国との年金通算など社会保障協定の締結促進　等）</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◇総合特区内で働く外国人高度専門人材及びその家族に対する在留規制の緩和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　（うめきたにおける国際ビジネス支援機能の整備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77800" indent="-177800"/>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・海外での留学プロモーション（インドネシア［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］、ベトナム［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・外国人留学生を対象とした府内企業へのインターンシップ事業［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・多言語ポータルサイトによる大阪の魅力、留学情報などの一元発信［</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・外国人留学生向け合同企業説明会［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indent="-91440" algn="l">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indent="-91440" algn="l">
                        <a:spcAft>
                          <a:spcPts val="0"/>
                        </a:spcAft>
                      </a:pP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effectLst/>
                          <a:latin typeface="HGPｺﾞｼｯｸE" pitchFamily="50" charset="-128"/>
                          <a:ea typeface="HGPｺﾞｼｯｸE"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・教育機関向け外国人留学生受入担当者研修会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・企業向け外国人留学生採用担当者研修会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・外国人留学生向けビジネスキャリア教育プログラム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・外国人留学生向け就職支援オープン講座</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・外国人留学生・企業相互理解促進事業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○公設民営学校等の設置に係る調査研究（国際バカロレア等の調査研究）</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○国家戦略特区における新たな措置に係る提案［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・外国企業等の法人等設立による受入れ促進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・有能な外国人材による投資・経営活動への参画促進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14</a:t>
            </a:fld>
            <a:endParaRPr kumimoji="1" lang="ja-JP" altLang="en-US" dirty="0"/>
          </a:p>
        </p:txBody>
      </p:sp>
    </p:spTree>
    <p:extLst>
      <p:ext uri="{BB962C8B-B14F-4D97-AF65-F5344CB8AC3E}">
        <p14:creationId xmlns:p14="http://schemas.microsoft.com/office/powerpoint/2010/main" val="1208196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6738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341543132"/>
              </p:ext>
            </p:extLst>
          </p:nvPr>
        </p:nvGraphicFramePr>
        <p:xfrm>
          <a:off x="215516" y="866613"/>
          <a:ext cx="8712968" cy="5226683"/>
        </p:xfrm>
        <a:graphic>
          <a:graphicData uri="http://schemas.openxmlformats.org/drawingml/2006/table">
            <a:tbl>
              <a:tblPr firstRow="1" bandRow="1">
                <a:tableStyleId>{5940675A-B579-460E-94D1-54222C63F5DA}</a:tableStyleId>
              </a:tblPr>
              <a:tblGrid>
                <a:gridCol w="2808312"/>
                <a:gridCol w="5904656"/>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9523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◇小・中学校における確かな学力の定着を図るため、市町村教育委員会と連携し、授業改善に向けた取組を支援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◇ニーズ、地域の政策的判断に応じた小・中・高等学校における英語教育をはじめとするグローバル人材育成の充実等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○スクール・エンパワーメント推進事業の実施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・府内公立中学校のうち、保護者・地域等と連携しながら学力向上に取り組む学校を指定し、取組み</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の中心となる担当教員を配置するとともに、当該校の学力向上の取組み計画に基づき、府と市町村</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が連携しその計画を着実に実行できるよう学校訪問等を行い支援</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・学力向上の対策を重点的に推進する市町村に対して、学力向上の取組みを推進するための経費を</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補助するとともに、その取組みについて指導・助言を実施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○使える英語プロジェクトの実施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p>
                    <a:p>
                      <a:pPr marL="177800" indent="-177800">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中学校区（小学校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校）を実践研究校に指定し、指導方法の研究や大学等の連携による体験活動を実施</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・府立高校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校を</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English Frontier High Schools</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指定し、</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指導法の研究や語学学習機器を活用した授業等を実施</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・留学や海外の大学入学をめざす生徒を対象とした特訓クラスの開設</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・高校生の海外留学支援、教員の海外研修派遣</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・府立高校におけるグローバルリーダーズハイスクールの指定、国際科</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グローバル科）の設置、外国人講師による語学指導等による取組みの推進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177800" indent="-177800">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・府内７中学校区（小学校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校、中学校７校）を研究協力校に指定し、フォニックス（小学校）や洋書（中学校）を活用した実践研究を実施</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・在籍校によらないオール大阪の視点で特訓クラス、留学支援、教員研修等を実施（府立高校）</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indent="-177800">
                        <a:lnSpc>
                          <a:spcPts val="1400"/>
                        </a:lnSpc>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を扱った授業を導入するために調査研究、特設レッスン等を実施（府立高校）</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○大阪市英語イノベーション事業（音声指導重点校において、小学校１年生から</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９年間を見通した英</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語教育</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などを実施）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○公設民営学校等の設置に係る調査研究（国際バカロレア等の調査研究）</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4" name="正方形/長方形 13"/>
          <p:cNvSpPr/>
          <p:nvPr/>
        </p:nvSpPr>
        <p:spPr>
          <a:xfrm>
            <a:off x="7926270" y="541525"/>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15</a:t>
            </a:fld>
            <a:endParaRPr kumimoji="1" lang="ja-JP" altLang="en-US" dirty="0"/>
          </a:p>
        </p:txBody>
      </p:sp>
    </p:spTree>
    <p:extLst>
      <p:ext uri="{BB962C8B-B14F-4D97-AF65-F5344CB8AC3E}">
        <p14:creationId xmlns:p14="http://schemas.microsoft.com/office/powerpoint/2010/main" val="893691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6738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59080252"/>
              </p:ext>
            </p:extLst>
          </p:nvPr>
        </p:nvGraphicFramePr>
        <p:xfrm>
          <a:off x="215516" y="866613"/>
          <a:ext cx="8712968" cy="3498491"/>
        </p:xfrm>
        <a:graphic>
          <a:graphicData uri="http://schemas.openxmlformats.org/drawingml/2006/table">
            <a:tbl>
              <a:tblPr firstRow="1" bandRow="1">
                <a:tableStyleId>{5940675A-B579-460E-94D1-54222C63F5DA}</a:tableStyleId>
              </a:tblPr>
              <a:tblGrid>
                <a:gridCol w="2808312"/>
                <a:gridCol w="5904656"/>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224171">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（小・中・高等学校におけるキャリア教育・職業教育の充実、職業体験機会の充実、アントレプレナーシップ教育の実施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◇工科高校におけるそれぞれの持つ強みを生かした人材育成の重点化</a:t>
                      </a:r>
                    </a:p>
                  </a:txBody>
                  <a:tcPr/>
                </a:tc>
                <a:tc>
                  <a:txBody>
                    <a:bodyPr/>
                    <a:lstStyle/>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○キャリア教育支援体制整備事業の実施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・就職希望者が</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人以上で、就職に課題のある学校を支援するため、就職内定率向上に実績のある</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就職支援コーディネーター及びスクールソーシャルワーカーを学校に配置（</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年度府立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校、私立</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・「キャリア教育の進め方サポートブック」の作成</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・中学校区ごとの全体指導計画作成の推進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〇アントレプレナーシップ（起業家精神）教育の実施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・府内の高校［国立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校、府立５校、私立２校］の在校生を対象に、起業家による出前講座を</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・出前講座や学外交流型セミナー等を実施するとともに、講師リストやマニュアルを作成</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工学系大学進学に対応した新たな進学系専科を設置するとともに企業・大学との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連携を進め、生徒の企業研修等、実践的指導を推進</a:t>
                      </a:r>
                    </a:p>
                    <a:p>
                      <a:pPr>
                        <a:lnSpc>
                          <a:spcPts val="14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4" name="正方形/長方形 13"/>
          <p:cNvSpPr/>
          <p:nvPr/>
        </p:nvSpPr>
        <p:spPr>
          <a:xfrm>
            <a:off x="7926270" y="541525"/>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16</a:t>
            </a:fld>
            <a:endParaRPr kumimoji="1" lang="ja-JP" altLang="en-US" dirty="0"/>
          </a:p>
        </p:txBody>
      </p:sp>
    </p:spTree>
    <p:extLst>
      <p:ext uri="{BB962C8B-B14F-4D97-AF65-F5344CB8AC3E}">
        <p14:creationId xmlns:p14="http://schemas.microsoft.com/office/powerpoint/2010/main" val="1165481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6738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8028384" y="600943"/>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1817283779"/>
              </p:ext>
            </p:extLst>
          </p:nvPr>
        </p:nvGraphicFramePr>
        <p:xfrm>
          <a:off x="179512" y="918592"/>
          <a:ext cx="8828875" cy="5814060"/>
        </p:xfrm>
        <a:graphic>
          <a:graphicData uri="http://schemas.openxmlformats.org/drawingml/2006/table">
            <a:tbl>
              <a:tblPr firstRow="1" bandRow="1">
                <a:tableStyleId>{5940675A-B579-460E-94D1-54222C63F5DA}</a:tableStyleId>
              </a:tblPr>
              <a:tblGrid>
                <a:gridCol w="2808312"/>
                <a:gridCol w="6020563"/>
              </a:tblGrid>
              <a:tr h="20103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49534">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◇産業界のニーズに応じた人材の育成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（ＰＢＬ</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(Problem-Based Learning)</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課題解決型授業）やｲﾝﾀｰﾝｼｯﾌﾟなど実践的産学官連携プログラムの実施、成長産業分野を支える人材の育成、企業ニーズに応じた職業訓練）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◇産業振興と一体となった人材の育成</a:t>
                      </a:r>
                    </a:p>
                    <a:p>
                      <a:pPr marL="176213" marR="0" lvl="0" indent="-176213" algn="l" defTabSz="9128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（地域の強みを活かしたものづくり人材の育成、高等職業技術専門校の産業人材育成の拠点化、地域の企業や工科高校等の教育機関との連携）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ICT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学習環境の整備</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（タブレットＰＣや電子黒板の活用等）</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◇生徒の学び直しを支援する役割を担う「エンパワメントスクール」</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の設置</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◇専修学校における「産学接続型教育」の開発支援</a:t>
                      </a:r>
                    </a:p>
                    <a:p>
                      <a:pPr marL="174625" marR="0" lvl="0" indent="-174625" algn="l" defTabSz="900113" rtl="0" eaLnBrk="1" fontAlgn="base" latinLnBrk="0" hangingPunct="1">
                        <a:lnSpc>
                          <a:spcPts val="132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（観光、ファッション、福祉、ものづくり分野　等）</a:t>
                      </a:r>
                    </a:p>
                    <a:p>
                      <a:pPr marL="174625" marR="0" lvl="0" indent="-174625" algn="l" defTabSz="900113" rtl="0" eaLnBrk="1" fontAlgn="base" latinLnBrk="0" hangingPunct="1">
                        <a:lnSpc>
                          <a:spcPts val="132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◇公立・私立学校間の競争条件を整え、生徒・保護者の自由な学校選択を保障できるよう、私立高校生への授業料負担の軽減を支援</a:t>
                      </a:r>
                    </a:p>
                  </a:txBody>
                  <a:tcPr/>
                </a:tc>
                <a:tc>
                  <a:txBody>
                    <a:bodyPr/>
                    <a:lstStyle/>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○産学接続型教育への支援</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・大阪府専修学校各種学校</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連合会</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と連携し策定した、「大阪発</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産学接続コース</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ガイドライン」にもとづく取組みを推進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[H21.9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・大阪発産学接続コースを</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ものづくり分野</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を含む全分野</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に拡大。トータル</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コースを推奨</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2563" indent="-182563">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産学接続型教育振興補助事業を活用した「産学接続型教育プログラム」の開発の促進（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プログラム）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○ＰＢＬ等実践的産学官連携プログラムの実施</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・地域人づくり事業「産学官連携による実践的キャリア教育専門家育成事業」を活用した</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PBL</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等の実践</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的産学官連携プログラムの実施</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○高等職業技術専門校の機能充実</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・産学官連携のネットワーク（産業人材育成協議会）を活用しながら、地域の産業人材育成の拠点と</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なる高等職業技術専門校において、特色ある職業訓練を展開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◇求職者に対するものづくり分野等の職業訓練</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年度の入校者数   ：北大阪校・東大阪校・南大阪校の合計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401</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年度の協議会活動：地域企業・金融機関による校見学会、ものづくり関連企業説明</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会、地域就職イベントの開催など</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◇在職者に対する職業能力開発（テクノ講座）</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年度の受講者数：</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○大阪市学校教育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○「エンパワメントスクール」の設置（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４、西成高校、長吉高校、箕面東高校を改編）</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・生徒の「わかる喜び」や「学ぶ意欲」を引き出し、しっかりとした学力と社会でがんばる力を身に付けるため、</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「学び直し」や「正解が１つでない問題を考える授業」、「体験型の授業」を重視したカリキュラムを編成</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・教育効果を一層高めるため、無線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環境や実習室等を整備</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・生徒の進路実現を支援するキャリア教育コーディネーターや生活面での課題を抱える生徒をサポートする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スクールソーシャルワーカーを活用</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○私立高校の授業料の実質無償化の拡充</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17</a:t>
            </a:fld>
            <a:endParaRPr kumimoji="1" lang="ja-JP" altLang="en-US" dirty="0"/>
          </a:p>
        </p:txBody>
      </p:sp>
    </p:spTree>
    <p:extLst>
      <p:ext uri="{BB962C8B-B14F-4D97-AF65-F5344CB8AC3E}">
        <p14:creationId xmlns:p14="http://schemas.microsoft.com/office/powerpoint/2010/main" val="277968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（４）地域の強みを活かす労働市場の構築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203722043"/>
              </p:ext>
            </p:extLst>
          </p:nvPr>
        </p:nvGraphicFramePr>
        <p:xfrm>
          <a:off x="192899" y="842352"/>
          <a:ext cx="8758202" cy="4602872"/>
        </p:xfrm>
        <a:graphic>
          <a:graphicData uri="http://schemas.openxmlformats.org/drawingml/2006/table">
            <a:tbl>
              <a:tblPr firstRow="1" bandRow="1">
                <a:tableStyleId>{5940675A-B579-460E-94D1-54222C63F5DA}</a:tableStyleId>
              </a:tblPr>
              <a:tblGrid>
                <a:gridCol w="3226973"/>
                <a:gridCol w="5531229"/>
              </a:tblGrid>
              <a:tr h="28073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322139">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◇産業振興と一体となった人材の育成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強みを活かしたものづくり人材の育成、高等職業技術専門校の産業人材育成の拠点化、地域の企業や工科高校等の教育機関との連携、国家戦略特区を活用した雇用条件明確化のための「雇用労働相談センター」の設置、女性の活躍推進等への対応のための外国人家事支援人材の活用、労働時間規制の改革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◇ハローワークと連携した就職支援施設「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○地方分権改革に関する提案募集への提案の実施</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ハローワークの都道府県への移管（特に「</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ものハローワーク」等の先行実施）を国に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 </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高等職業技術専門校の機能充実</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しごとフィールドのきめ細かいカウンセリングと、ハローワークが持つ豊富な求人情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報を活用した就職支援の実施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18</a:t>
            </a:fld>
            <a:endParaRPr kumimoji="1" lang="ja-JP" altLang="en-US" dirty="0"/>
          </a:p>
        </p:txBody>
      </p:sp>
    </p:spTree>
    <p:extLst>
      <p:ext uri="{BB962C8B-B14F-4D97-AF65-F5344CB8AC3E}">
        <p14:creationId xmlns:p14="http://schemas.microsoft.com/office/powerpoint/2010/main" val="3848704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94490128"/>
              </p:ext>
            </p:extLst>
          </p:nvPr>
        </p:nvGraphicFramePr>
        <p:xfrm>
          <a:off x="192899" y="795104"/>
          <a:ext cx="8758202" cy="39354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（働く女性を支援する企業の登録・認証・表彰制度の整備、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代を中心とした若年女性の就業意欲の喚起、再就職を希望する女性を対象としたスキルアップ等の就業支援、企業経営者等による女性の能力活用の取組支援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◇子育て世代が安心して働くための環境の整備 （企業のワーク・ライフ・バランス（仕事と生活の調和）の取組支援、求職中の女性等に対する仕事と子育ての両立に向けた支援、待機児童解消に向けた保育所整備、幼保一体化の促進、家庭的保育事業（保育ママ）などの保育ｻｰﾋﾞｽや子育て支援の充実）</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事業者登録制度の運営（登録事業者数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○女性の能力活用に関する啓発セミナー等を開催</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・企業経営者を対象とした人材経営セミナー（</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・中・高生を対象としたキャリア形成セミナー（</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月開催）</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・就職活動中の女性等を対象とした女性就労支援講座の開催（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月開催）</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・結果の公表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endParaRPr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この結果を踏まえ、新たな人材育成プログラムの開発に着手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H21</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年度整備数：</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438</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認可外保育施設への運営費補助により保育サービス供給の促進（保育緊急確保事業）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年度実施数：</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大阪スマイル・チャイルド事業（共働き世帯も安心して子どもを預けられる私立幼稚園の拡</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しごとフィールドにおいて仕事と子育ての両立を目指す女性に向けた支援を実施</a:t>
                      </a:r>
                      <a:endParaRPr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一時保育サービス開始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nSpc>
                          <a:spcPts val="1400"/>
                        </a:lnSpc>
                        <a:buFont typeface="Arial" panose="020B0604020202020204" pitchFamily="34" charset="0"/>
                        <a:buNone/>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・ワーキングウーマン応援事業（働く女性のための労働相談会の開催、女性のための働くルール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ブックの配布）　　Ｈ</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件、ルールブック配布数：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0" name="正方形/長方形 9"/>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19</a:t>
            </a:fld>
            <a:endParaRPr kumimoji="1" lang="ja-JP" altLang="en-US" dirty="0"/>
          </a:p>
        </p:txBody>
      </p:sp>
    </p:spTree>
    <p:extLst>
      <p:ext uri="{BB962C8B-B14F-4D97-AF65-F5344CB8AC3E}">
        <p14:creationId xmlns:p14="http://schemas.microsoft.com/office/powerpoint/2010/main" val="3023616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764704"/>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188640"/>
            <a:ext cx="4284476" cy="461665"/>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目次</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51520" y="1052736"/>
            <a:ext cx="8568952" cy="2616101"/>
          </a:xfrm>
          <a:prstGeom prst="rect">
            <a:avLst/>
          </a:prstGeom>
          <a:noFill/>
        </p:spPr>
        <p:txBody>
          <a:bodyPr wrap="square" rtlCol="0">
            <a:spAutoFit/>
          </a:bodyPr>
          <a:lstStyle/>
          <a:p>
            <a:pPr marL="342900" indent="-342900">
              <a:buAutoNum type="arabicPeriod"/>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内外の集客力強化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arabicPeriod"/>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強みを活かす産業・技術の強化</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アジア活力の取り込み強化・物流人流インフラの活用</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5.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都市の再生</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7170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631293218"/>
              </p:ext>
            </p:extLst>
          </p:nvPr>
        </p:nvGraphicFramePr>
        <p:xfrm>
          <a:off x="192899" y="795104"/>
          <a:ext cx="8758202" cy="481939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しごとフィールド」を核とした若年者、高齢者、</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者が能力を発揮できる雇用機会の確保（若者と中小企業を結び付ける取組みの推進、障がい者の職業能力開発の充実、高齢者がキャリアを活かして働ける仕組みの構築）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◇経験・知識・ノウハウをもつ高齢者の社会参加・就労促進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◇生活困窮者等の就業支援を通じて自立できる仕組みの構築（生活困窮者自立支援法に基づく生活困窮者の就労・自立に向けたきめ細かな支援　等）</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◇新しい公共やソーシャルビジネスの活性化によるソーシャルキャピタルの充実</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（高齢者や女性などの潜在労働力の活用、福祉・介護・保育などの社会的課題を解決するｿｰｼｬﾙﾋﾞｼﾞﾈｽの創出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○能力を発揮できる雇用機会の確保につながる事業の実施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就職者数：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8,080</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しごとフィールドにおいて仕事と子育ての両立を目指す女性に向けた支援を実施</a:t>
                      </a:r>
                      <a:r>
                        <a:rPr lang="en-US" altLang="ja-JP" sz="1200"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strike="sngStrik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一時保育サービス開始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しごとフィールド内に</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者の模擬職場体験施設ハートフルカフェを開設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しごとフィールドにおけるミニ企業面接会や金融機関等と連携した就職面接会の実施</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開催回数：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回（参加企業数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社、就職者数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・市町村地域就労支援事業との連携・バックアップにより、就職困難者等の就労支援を実施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相談件数：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4,909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人、就職者：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・ハートフル条例に基づく</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者の雇用機会の拡大</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職業訓練の展開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入校者数：障害者校・芦原校・北大阪校の合計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人、特別委託訓練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人、短期委託訓練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・農の分野における</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ンター」を開設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者・精神障がい者を対象とした非常勤雇用の拡充のため、「ハートフルオフィス」を開設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・ひきこもり等困難を有する青少年の支援に実績のある団体として府が登録した「子ども・若者自立支援センター」（府内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か所）において、青少年の自立、社会参加を支援</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・働く意欲のある高齢者に対する就業機会を提供するための職域開発を行うモデル事業を実施</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11" name="正方形/長方形 10"/>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20</a:t>
            </a:fld>
            <a:endParaRPr kumimoji="1" lang="ja-JP" altLang="en-US" dirty="0"/>
          </a:p>
        </p:txBody>
      </p:sp>
    </p:spTree>
    <p:extLst>
      <p:ext uri="{BB962C8B-B14F-4D97-AF65-F5344CB8AC3E}">
        <p14:creationId xmlns:p14="http://schemas.microsoft.com/office/powerpoint/2010/main" val="2081604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．人材力強化・活躍の場づくり</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690339945"/>
              </p:ext>
            </p:extLst>
          </p:nvPr>
        </p:nvGraphicFramePr>
        <p:xfrm>
          <a:off x="192899" y="795104"/>
          <a:ext cx="8758202" cy="293979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（地域の課題の解決に向けて、地域のＮＰＯ法人や社会福祉法人などのさまざまな団体が協働し、それぞれの持ち場で能力を発揮し、助け合い、支えあう社会づくりへの取組み）</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◇貸金業法改正に対応した借り手の保護・救済のためのセーフティネット確立（借り手の立場から債務整理・生活再建を支援）</a:t>
                      </a:r>
                    </a:p>
                  </a:txBody>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共助社会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の実現に向けた取組みの実施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月に策定した「大阪府府民協働促進指針」の具体化に向けた取組みの推進</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・市民公益税制を進めるための環境整備と寄附文化の醸成</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活動法人を定めるための手続き等に関する条例」を制定（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・制度の周知（府政だよりに掲載、チラシ作成・配布、府ホームページへ掲載）</a:t>
                      </a:r>
                    </a:p>
                    <a:p>
                      <a:pPr>
                        <a:lnSpc>
                          <a:spcPts val="13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○借金問題の解決に資するため、債務整理を推進するとともに、債務者の自立・生活再建を支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援する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総合的な取組みの実施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・過払請求等債務整理に関する支援の充実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・総合的な相談の実施（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年度電話相談延べ</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1,695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件、来庁相談延べ</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9" name="正方形/長方形 8"/>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21</a:t>
            </a:fld>
            <a:endParaRPr kumimoji="1" lang="ja-JP" altLang="en-US" dirty="0"/>
          </a:p>
        </p:txBody>
      </p:sp>
    </p:spTree>
    <p:extLst>
      <p:ext uri="{BB962C8B-B14F-4D97-AF65-F5344CB8AC3E}">
        <p14:creationId xmlns:p14="http://schemas.microsoft.com/office/powerpoint/2010/main" val="1836306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C9C25F4C-940A-4876-B093-38D4ABDD1E0F}" type="slidenum">
              <a:rPr kumimoji="1" lang="ja-JP" altLang="en-US" smtClean="0"/>
              <a:pPr/>
              <a:t>22</a:t>
            </a:fld>
            <a:endParaRPr kumimoji="1" lang="ja-JP" altLang="en-US" dirty="0"/>
          </a:p>
        </p:txBody>
      </p:sp>
    </p:spTree>
    <p:extLst>
      <p:ext uri="{BB962C8B-B14F-4D97-AF65-F5344CB8AC3E}">
        <p14:creationId xmlns:p14="http://schemas.microsoft.com/office/powerpoint/2010/main" val="2297870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726845733"/>
              </p:ext>
            </p:extLst>
          </p:nvPr>
        </p:nvGraphicFramePr>
        <p:xfrm>
          <a:off x="251520" y="1052736"/>
          <a:ext cx="8750023" cy="4853136"/>
        </p:xfrm>
        <a:graphic>
          <a:graphicData uri="http://schemas.openxmlformats.org/drawingml/2006/table">
            <a:tbl>
              <a:tblPr firstRow="1" bandRow="1">
                <a:tableStyleId>{5940675A-B579-460E-94D1-54222C63F5DA}</a:tableStyleId>
              </a:tblPr>
              <a:tblGrid>
                <a:gridCol w="864096"/>
                <a:gridCol w="648072"/>
                <a:gridCol w="1152128"/>
                <a:gridCol w="1152128"/>
                <a:gridCol w="1152128"/>
                <a:gridCol w="1224136"/>
                <a:gridCol w="1152128"/>
                <a:gridCol w="1405207"/>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834446">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国際特許出願件数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8,748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特許庁「特許行政年次報告書</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通関額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9,418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8,793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2,871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9,859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輸入</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4,454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7,454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pPr marL="0" indent="0" algn="l">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出荷額等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7,131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4,925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経済産業省「工業統計表」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経済活動センサス活動調査報告」</a:t>
                      </a:r>
                    </a:p>
                  </a:txBody>
                  <a:tcPr anchor="ctr"/>
                </a:tc>
              </a:tr>
              <a:tr h="36004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7,463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7,719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6,684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a:p>
                  </a:txBody>
                  <a:tcPr/>
                </a:tc>
              </a:tr>
              <a:tr h="720080">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一人あたり府民所得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290.6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[297.2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内閣府「県民経済計算」</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「大阪府民経済計算」</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792088">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開業事業所数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7,477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厚生労働省「雇用保険事業年報」</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雇用保険関係新規成立事業者数</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正方形/長方形 4"/>
          <p:cNvSpPr>
            <a:spLocks noChangeArrowheads="1"/>
          </p:cNvSpPr>
          <p:nvPr/>
        </p:nvSpPr>
        <p:spPr bwMode="auto">
          <a:xfrm>
            <a:off x="251520" y="692696"/>
            <a:ext cx="8785225" cy="32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2813">
              <a:lnSpc>
                <a:spcPts val="2000"/>
              </a:lnSpc>
              <a:spcBef>
                <a:spcPct val="20000"/>
              </a:spcBef>
            </a:pPr>
            <a:r>
              <a:rPr lang="ja-JP" altLang="en-US" sz="1600" dirty="0" smtClean="0">
                <a:latin typeface="Meiryo UI" pitchFamily="50" charset="-128"/>
                <a:ea typeface="Meiryo UI" pitchFamily="50" charset="-128"/>
                <a:cs typeface="Meiryo UI" pitchFamily="50" charset="-128"/>
              </a:rPr>
              <a:t>◇進捗状況を把握するための指標</a:t>
            </a:r>
            <a:endParaRPr lang="ja-JP" altLang="en-US" sz="16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23</a:t>
            </a:fld>
            <a:endParaRPr kumimoji="1" lang="ja-JP" altLang="en-US" dirty="0"/>
          </a:p>
        </p:txBody>
      </p:sp>
    </p:spTree>
    <p:extLst>
      <p:ext uri="{BB962C8B-B14F-4D97-AF65-F5344CB8AC3E}">
        <p14:creationId xmlns:p14="http://schemas.microsoft.com/office/powerpoint/2010/main" val="1089142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110" y="0"/>
            <a:ext cx="8833780" cy="6878806"/>
          </a:xfrm>
          <a:prstGeom prst="rect">
            <a:avLst/>
          </a:prstGeom>
          <a:noFill/>
        </p:spPr>
        <p:txBody>
          <a:bodyPr wrap="square" rtlCol="0">
            <a:spAutoFit/>
          </a:bodyPr>
          <a:lstStyle/>
          <a:p>
            <a:pPr lvl="0"/>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p>
          <a:p>
            <a:pPr marL="144000" indent="82550"/>
            <a:r>
              <a:rPr lang="ja-JP" altLang="en-US" sz="1300" dirty="0">
                <a:latin typeface="Meiryo UI" panose="020B0604030504040204" pitchFamily="50" charset="-128"/>
                <a:ea typeface="Meiryo UI" panose="020B0604030504040204" pitchFamily="50" charset="-128"/>
                <a:cs typeface="Meiryo UI" panose="020B0604030504040204" pitchFamily="50" charset="-128"/>
              </a:rPr>
              <a:t>近畿圏の輸出額は減少傾向が続いていたが、</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以降持ち直し</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。輸入額も増加を続け、開業事業所数も増加を続けるなど、経済状況は全般的に持ち直しの傾向にある。しかし、国際特許</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出願に</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は全国に占める割合が低下している。</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a:p>
            <a:pPr marL="144000" lvl="0" indent="82550"/>
            <a:r>
              <a:rPr lang="ja-JP" altLang="en-US" sz="1300" dirty="0">
                <a:latin typeface="Meiryo UI" panose="020B0604030504040204" pitchFamily="50" charset="-128"/>
                <a:ea typeface="Meiryo UI" panose="020B0604030504040204" pitchFamily="50" charset="-128"/>
                <a:cs typeface="Meiryo UI" panose="020B0604030504040204" pitchFamily="50" charset="-128"/>
              </a:rPr>
              <a:t>この間、国際戦略総合特区の国からの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全国最多のプロジェクト認定、地域独自の地方税の軽減措置など、産業・技術力強化に向けた基盤を構築。区域内においては、民間投資が着実に進んでおり、イノベーションの芽が育ちつつあるが、規制改革の実現は一部に留ま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府県市が共同申請した「関西イノベーション国際戦略総合特区」が国の指定を獲得。現在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までに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全国最多の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のプロジェクトが計画認定。ライフサイエンス分野では、彩都における医薬関連企業の研究所新設、医薬品医療機器総合機構関西支部（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PMDA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関西支部）</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設置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月より薬事戦略相談、</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GMP/QMS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実地調査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を実施）</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新エネルギー分野では「バッテリー戦略研究センター」のサポートにより、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KIX</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水素グリッドプロジェクトの国補助事業採択、府有施設への低炭素・分散型電源の導入など、イノベーション創出に向けた動きが加速。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アジアをはじめとした世界市場への海外トッププロモーション（</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～）、内外に向けた販路開拓支援（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～）、金融機関提案型融資（</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～）、バイオベンチャー等海外展開支援事業（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）等の取組みにより、海外展開や新事業進出などの中小企業のチャレンジを応援する取組みを実施。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（３）生活支援型サービス産業・都市型サービス産業の強化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大阪府・大阪市において、医療・健康づくりサービスの向上と大阪のポテンシャルを活かした関連産業振興方策について、戦略的観点から検討するため「大阪府市医療戦略会議」を設置（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具体的戦略を柱とする提言をとりまとめ（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）、提言をふまえた取組みの具体化・推進。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ものづくり企業等とのコラボレーションにより、付加価値の高い製品等を創出するクリエイティブ産業振興の取組みを実施。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（４）対内投資促進による国際競争力の強化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国際戦略総合特区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の取組みと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ともに、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にうめ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きた先行開発区域が</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ちびらき。グローバルイノベーション創出拠点「大阪イノベーションハブ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」における取組みが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本格化。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（５）ハイエンドなものづくりの推進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ものづくり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ビジネスセンター大阪（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）の運営によるモノづくりに関するワンストップサービス支援や（地独）大阪府立産業技術総合研究所・（地独）大阪市立工業研究所による技術の高度化支援を実施。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（６）成長分野に挑戦する企業への支援・経済活動の新陳代謝の促進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制度融資において、「金融機関提案型融資」による中小企業者の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チャレンジを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応</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援。</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新エネルギー産業分野など成長分野への中小企業の参入促進施策を展開。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24</a:t>
            </a:fld>
            <a:endParaRPr kumimoji="1" lang="ja-JP" altLang="en-US" dirty="0"/>
          </a:p>
        </p:txBody>
      </p:sp>
    </p:spTree>
    <p:extLst>
      <p:ext uri="{BB962C8B-B14F-4D97-AF65-F5344CB8AC3E}">
        <p14:creationId xmlns:p14="http://schemas.microsoft.com/office/powerpoint/2010/main" val="475980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919806703"/>
              </p:ext>
            </p:extLst>
          </p:nvPr>
        </p:nvGraphicFramePr>
        <p:xfrm>
          <a:off x="162349" y="836712"/>
          <a:ext cx="8843597" cy="553567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◇「国際戦略総合特区」を活用し、環境・新エネルギー、ライフサイエンスなどの新分野でイノベーションを先導する企業、人材の内外からの集積を促進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（バッテリーの新たな需要創出（新型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ユース蓄電池・医療用等）や大型蓄電池システム等の安全性・性能評価のための拠点の形成、蓄電技術を活かしたスマートグリッド等のインフラ・社会システム整備に向けたスマートコミュニティ実証の展開や構成技術の国際標準化支援、革新的医薬品や医療機器、先進医療技術等の実用化促進のための環境の整備、特区区域内への企業集積を図るためのインセンティブとして府市連携による税の軽減措置の実施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◇オール大阪の産学官連携体制によるバイオ戦略の推進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移転後の国立循環器病研究センターを核とした医療クラスターの形成促進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◇国家戦略特区の保険外併用療養に関する特例等を活用した革新的な医薬品・医療機器・再生医療の研究開発の促進</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○関西イノベーション国際戦略総合特区の取組み推進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・地方税の軽減措置（特に大阪市内、吹田市内、茨木市内、箕面市内、熊取町は地方税最</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大ゼロを実現）</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・バッテリー戦略研究センター設立［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車両等を活用したエネルギーマネジメント実証の</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展開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2">
                              <a:lumMod val="60000"/>
                              <a:lumOff val="4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・新エネルギー産業分野の市場・研究開発動向について情報提供する講座の開催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NITE</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）が建設開始［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○新関空会社と連携し関西国際空港における水素活用・インフラ整備に向けたプロジェクト（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スマート愛ランド水素グリッドプロジェクト）が国の財政支援・特区活用により事業開始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・水素燃料電池フォークリフトの開発・運用実証（環境省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・関空二期島への「イワタニ水素ステーション関西国際空港」の整備（国際戦略総合特区の国税優遇措置を活用）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大阪バイオ戦略に基づく施策推進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創薬支援ネットワークの本部機能を担う</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日本医療研究開発機構（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）創薬支援戦略部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西日本統括部の設置［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（１）薬事戦略相談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GMP/QMS</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実地調査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○国立循環器病研究センターを核とした医療クラスター推進協議会設置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企業集積に向けた検討開始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○関西圏国家戦略特区の取組み推進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・医療分野では全国で初めて区域計画が認定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[H26.9]</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indent="-182563">
                        <a:lnSpc>
                          <a:spcPts val="1400"/>
                        </a:lnSpc>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1" name="正方形/長方形 30"/>
          <p:cNvSpPr/>
          <p:nvPr/>
        </p:nvSpPr>
        <p:spPr>
          <a:xfrm>
            <a:off x="7949840"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25</a:t>
            </a:fld>
            <a:endParaRPr kumimoji="1" lang="ja-JP" altLang="en-US" dirty="0"/>
          </a:p>
        </p:txBody>
      </p:sp>
    </p:spTree>
    <p:extLst>
      <p:ext uri="{BB962C8B-B14F-4D97-AF65-F5344CB8AC3E}">
        <p14:creationId xmlns:p14="http://schemas.microsoft.com/office/powerpoint/2010/main" val="302857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734014412"/>
              </p:ext>
            </p:extLst>
          </p:nvPr>
        </p:nvGraphicFramePr>
        <p:xfrm>
          <a:off x="162349" y="836712"/>
          <a:ext cx="8843597" cy="458571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大型蓄電池、水素、ＥＶ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のイノベーション創出に向けた事業環境整備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国への規制緩和提案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◇国際医療交流の推進・外国人医師等高度専門人材受入れのための環境整備（りんくうタウンにおける「地域活性化総合特区」の活用等による臨床修練制度の規制緩和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NITE</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）が建設開始［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○府有施設を利用した新エネ・省エネ関連技術の実証の展開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○新関空会社と連携し関西国際空港における水素活用・インフラ整備に向けたプロジェクト（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スマート愛ランド水素グリッドプロジェクト）が国の財政支援・特区活用により事業開始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・水素燃料電池フォークリフトの開発・運用実証（環境省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・関空二期島への「イワタニ水素ステーション関西国際空港」の整備（国際戦略総合特区の国税優遇措置を活用）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○スマートエネルギー関連企業と中小企業との技術マッチングの実施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・早期・探索的臨床試験拠点に選定（阪大・国循）［</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○国際医療交流の推進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・国際医療交流の拠点づくりを支援する補助事業の実施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1" name="正方形/長方形 30"/>
          <p:cNvSpPr/>
          <p:nvPr/>
        </p:nvSpPr>
        <p:spPr>
          <a:xfrm>
            <a:off x="7949840"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26</a:t>
            </a:fld>
            <a:endParaRPr kumimoji="1" lang="ja-JP" altLang="en-US" dirty="0"/>
          </a:p>
        </p:txBody>
      </p:sp>
    </p:spTree>
    <p:extLst>
      <p:ext uri="{BB962C8B-B14F-4D97-AF65-F5344CB8AC3E}">
        <p14:creationId xmlns:p14="http://schemas.microsoft.com/office/powerpoint/2010/main" val="2751314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573772407"/>
              </p:ext>
            </p:extLst>
          </p:nvPr>
        </p:nvGraphicFramePr>
        <p:xfrm>
          <a:off x="162349" y="836712"/>
          <a:ext cx="8843597" cy="571347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◇革新的がん医療（ＢＮＣＴ）の研究成果を活用した医療イノベーションの促進（「国際戦略総合特区」の活用等による医療イノベーションの促進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（電気自動車）、ペット医療、ＢＮＣＴ研究センター、植物工場、人工光合成研究センター、健康科学イノベーションセンター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◇リチウムイオン電池の有望市場である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endParaRPr kumimoji="1" lang="ja-JP" altLang="en-US"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（燃料電池自動車）の本格導入に向けた環境整備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（ホウ素中性子捕捉療法）の加速器とホウ素薬剤の治験開始［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2">
                              <a:lumMod val="60000"/>
                              <a:lumOff val="4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・府立大学内に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・ＢＮＣＴ実用化推進と拠点形成に向けた検討会議を開催し、とりまとめを公表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[H26.12]</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・とりまとめに基づき、研究拠点と連携した医療拠点について共同利用型の医療施設を大阪医科大学の呼びかけで整備することが決定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新施設「グリーンクロックス新世代（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GCN</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）植物工場」の開設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次世代電動車両開発研究センターの設立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・北大阪水素ステーションが開所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・関空二期島への「イワタニ水素ステーション関西国際空港」の整備（国際戦略総合特区の国税</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優遇措置を活用）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稼働予定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・夢洲メガソーラー「大阪ひかりの森」プロジェクト［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・舞州でのＥＶの試走走行の実施における開発支援</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NITE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）が建設開始［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・府営公園（浜寺公園）に太陽光エネルギーを活用した環境学習拠点を形成</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txBody>
                  <a:tcPr/>
                </a:tc>
              </a:tr>
            </a:tbl>
          </a:graphicData>
        </a:graphic>
      </p:graphicFrame>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7949840"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27</a:t>
            </a:fld>
            <a:endParaRPr kumimoji="1" lang="ja-JP" altLang="en-US" dirty="0"/>
          </a:p>
        </p:txBody>
      </p:sp>
    </p:spTree>
    <p:extLst>
      <p:ext uri="{BB962C8B-B14F-4D97-AF65-F5344CB8AC3E}">
        <p14:creationId xmlns:p14="http://schemas.microsoft.com/office/powerpoint/2010/main" val="3839467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（２）世界市場に打って出る大阪産業・大阪企業への支援</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302309773"/>
              </p:ext>
            </p:extLst>
          </p:nvPr>
        </p:nvGraphicFramePr>
        <p:xfrm>
          <a:off x="192899" y="811872"/>
          <a:ext cx="8758202" cy="58912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◇中小企業等のアジアをはじめとする海外展開への支援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（トップによるビジネス環境の整備と大阪産業等の海外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展開、バイオ関連ベンチャー企業を対象とした欧米のバイオクラスター等との交流支援、海外事務所等を通じた現地でのビジネス支援、金融機関や海外提携先自治体等とのネットワークを活用した販路開拓や事業連携、大阪や海外での商談会・展示会等を通じた大阪企業と海外企業間の交易・提携促進、技術流出防止等のための知的財産相談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◇大阪府・大阪市連携による経済交流促進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（上海事務所の共同運営等）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◇上下水道などインフラ関連産業の技術・システム輸出に向けた体制整備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◇クリエイティブ産業等の競争力向上、輸出・海外展開の促進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○中小企業の海外展開支援</a:t>
                      </a: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・知事によるトッププロモーションの実施</a:t>
                      </a:r>
                    </a:p>
                    <a:p>
                      <a:pPr>
                        <a:lnSpc>
                          <a:spcPts val="1440"/>
                        </a:lnSpc>
                      </a:pPr>
                      <a:r>
                        <a:rPr lang="ja-JP" altLang="en-US" sz="12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、アラブ首長国連邦・トルコ</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（副知事）</a:t>
                      </a:r>
                      <a:b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・セミナー、商談会の実施</a:t>
                      </a: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実施件数（府が主催のもの）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（延べ参加人数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    19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（延べ参加人数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[H25]8</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・国際ビジネス情報の提供や海外見本市への出展支援、海外バイヤーとの国内外での商談会を実施</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回、海外での商談会開催：</a:t>
                      </a:r>
                      <a:r>
                        <a:rPr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1516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・ライフサイエンス関連のベンチャー企業及び中小企業の海外展開支援のため、</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大型見本市への出展やバイオクラスターへの訪問のためのミッションツアーを実施</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ドイツ・デンマーク・スウェーデン［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件］、米国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p>
                    <a:p>
                      <a:pPr>
                        <a:lnSpc>
                          <a:spcPts val="144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○府市連携による上海事務所の統合（大阪政府上海事務所として</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より運営）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・府と企業・大学との連携による国の水ビジネス公募案件に参画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・ウェブサイトによる府内中小企業の水関連技術の情報提供</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・海外水メジャーとのオープンイノベーションの実施</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・大阪水・環境ソリューション機構に参画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・近畿経済産業局が運営する関西・アジア環境・省エネビジネス交流推進フォーラム（</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Team</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E-Kansai</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186</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・クリエイティブビジネスモデル構築事業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p>
                    <a:p>
                      <a:pPr marL="182563" indent="-182563">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映像コンテンツの海外販路開拓に向けて国際見本市に出展［</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・市場ニーズ把握型新事業創造・普及啓発事業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28</a:t>
            </a:fld>
            <a:endParaRPr kumimoji="1" lang="ja-JP" altLang="en-US" dirty="0"/>
          </a:p>
        </p:txBody>
      </p:sp>
    </p:spTree>
    <p:extLst>
      <p:ext uri="{BB962C8B-B14F-4D97-AF65-F5344CB8AC3E}">
        <p14:creationId xmlns:p14="http://schemas.microsoft.com/office/powerpoint/2010/main" val="586831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（３）生活支援型サービス産業・都市型サービス産業の強化</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476553290"/>
              </p:ext>
            </p:extLst>
          </p:nvPr>
        </p:nvGraphicFramePr>
        <p:xfrm>
          <a:off x="192899" y="836712"/>
          <a:ext cx="8758202" cy="4805168"/>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◇高齢者関連サービスなど健康医療産業の振興</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（ロボット技術の活用による介護機器等新たな製品・サービスの開発や実証実験環境の整備、健康サービス産業での科学的検証基準の整備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◇幅広く厚みのある産業を支える対事業所向けビジネス支援サービスなど都市型サービス産業の強化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○健康医療産業の振興</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・「健康科学ビジネス推進機構」を設立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○国の機能性表示食品制度を踏まえた大阪での企業支援（届出支援）の仕組構築</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・デザイン相談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件、デザイン・オープン・カレッジの開催他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・クリエイティブビジネスモデル構築事業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（マッチング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末現在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・映像・デザインなどの対事業所サービス企業と、ものづくり企業等との連携による新ビジネス創出への助成等支援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・映像・デザインなどの利活用のためのセミナーや、これら企業とものづくり企業等とのマッチングイベント開催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spcAft>
                          <a:spcPts val="0"/>
                        </a:spcAft>
                      </a:pPr>
                      <a:r>
                        <a:rPr kumimoji="1" lang="ja-JP" altLang="en-US"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・クリエイターのネットワーク構築・強化（クリエイティブクラスター登録者数：</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1,001</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231</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・ライフ（健康・医療・介護等）・グリーン（環境・エネルギー等）分野</a:t>
                      </a:r>
                      <a:r>
                        <a:rPr lang="ja-JP"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への参入に意欲的な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企業や大学、研究機関、地域支援機関等が加入するプラットフォーム（おおさかトップランナー</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Club</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企業会員：</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723</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件、サポーター会員：</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29</a:t>
            </a:fld>
            <a:endParaRPr kumimoji="1" lang="ja-JP" altLang="en-US" dirty="0"/>
          </a:p>
        </p:txBody>
      </p:sp>
    </p:spTree>
    <p:extLst>
      <p:ext uri="{BB962C8B-B14F-4D97-AF65-F5344CB8AC3E}">
        <p14:creationId xmlns:p14="http://schemas.microsoft.com/office/powerpoint/2010/main" val="1139403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11364167"/>
              </p:ext>
            </p:extLst>
          </p:nvPr>
        </p:nvGraphicFramePr>
        <p:xfrm>
          <a:off x="107505" y="1380722"/>
          <a:ext cx="8955121" cy="4215983"/>
        </p:xfrm>
        <a:graphic>
          <a:graphicData uri="http://schemas.openxmlformats.org/drawingml/2006/table">
            <a:tbl>
              <a:tblPr firstRow="1" bandRow="1">
                <a:tableStyleId>{5940675A-B579-460E-94D1-54222C63F5DA}</a:tableStyleId>
              </a:tblPr>
              <a:tblGrid>
                <a:gridCol w="208280"/>
                <a:gridCol w="1689029"/>
                <a:gridCol w="1076113"/>
                <a:gridCol w="1076113"/>
                <a:gridCol w="1076113"/>
                <a:gridCol w="1076113"/>
                <a:gridCol w="1076113"/>
                <a:gridCol w="1677247"/>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7722">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延べ宿泊者数（大阪府）</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mpd="sng">
                      <a:noFill/>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l">
                        <a:tabLst>
                          <a:tab pos="92075"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7722">
                <a:tc rowSpan="2">
                  <a:txBody>
                    <a:bodyPr/>
                    <a:lstStyle/>
                    <a:p>
                      <a:pPr algn="l"/>
                      <a:endParaRPr kumimoji="1" lang="ja-JP" altLang="en-US" sz="1200" dirty="0">
                        <a:solidFill>
                          <a:schemeClr val="tx1"/>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うち外国人延べ宿泊者数</a:t>
                      </a:r>
                      <a:endParaRPr kumimoji="1" lang="ja-JP" altLang="en-US" sz="1200" strike="dblStrik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a:t>
                      </a:r>
                    </a:p>
                  </a:txBody>
                  <a:tcPr anchor="ctr"/>
                </a:tc>
              </a:tr>
              <a:tr h="677722">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日本人</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宿泊者数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1,653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1,957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2,217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観光庁「宿泊旅行統計調査」より推計</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06633">
                <a:tc gridSpan="2">
                  <a:txBody>
                    <a:bodyPr/>
                    <a:lstStyle/>
                    <a:p>
                      <a:pPr algn="l"/>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外国人訪問率（大阪府）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年：日本政府観光局</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「訪日外客訪問地調査」</a:t>
                      </a:r>
                    </a:p>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以降：観光庁</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「訪日外国人消費動向調査」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29735">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国際会議開催件数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集計中</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日本政府観光局（</a:t>
                      </a: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b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「国際会議統計」</a:t>
                      </a:r>
                    </a:p>
                  </a:txBody>
                  <a:tcPr anchor="ctr"/>
                </a:tc>
              </a:tr>
            </a:tbl>
          </a:graphicData>
        </a:graphic>
      </p:graphicFrame>
      <p:sp>
        <p:nvSpPr>
          <p:cNvPr id="7" name="正方形/長方形 4"/>
          <p:cNvSpPr>
            <a:spLocks noChangeArrowheads="1"/>
          </p:cNvSpPr>
          <p:nvPr/>
        </p:nvSpPr>
        <p:spPr bwMode="auto">
          <a:xfrm>
            <a:off x="229281" y="5707649"/>
            <a:ext cx="856895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7800" indent="-177800"/>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延べ宿泊者数から外国人延べ宿泊者数を引いて算出。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）年の宿泊者数は、従業員数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人以下の施設は調査対象外。</a:t>
            </a:r>
          </a:p>
          <a:p>
            <a:pPr marL="177800" indent="-177800"/>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訪</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日外国人のうち大阪を訪問した率　</a:t>
            </a:r>
          </a:p>
        </p:txBody>
      </p:sp>
      <p:sp>
        <p:nvSpPr>
          <p:cNvPr id="10" name="正方形/長方形 4"/>
          <p:cNvSpPr>
            <a:spLocks noChangeArrowheads="1"/>
          </p:cNvSpPr>
          <p:nvPr/>
        </p:nvSpPr>
        <p:spPr bwMode="auto">
          <a:xfrm>
            <a:off x="251520" y="799334"/>
            <a:ext cx="8785225" cy="32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2813">
              <a:lnSpc>
                <a:spcPts val="2000"/>
              </a:lnSpc>
              <a:spcBef>
                <a:spcPct val="20000"/>
              </a:spcBef>
            </a:pPr>
            <a:r>
              <a:rPr lang="ja-JP" altLang="en-US" sz="1600" dirty="0" smtClean="0">
                <a:solidFill>
                  <a:prstClr val="black"/>
                </a:solidFill>
                <a:latin typeface="Meiryo UI" pitchFamily="50" charset="-128"/>
                <a:ea typeface="Meiryo UI" pitchFamily="50" charset="-128"/>
                <a:cs typeface="Meiryo UI" pitchFamily="50" charset="-128"/>
              </a:rPr>
              <a:t>◇進捗状況を把握するための指標</a:t>
            </a: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a:t>
            </a:fld>
            <a:endParaRPr kumimoji="1" lang="ja-JP" altLang="en-US" dirty="0"/>
          </a:p>
        </p:txBody>
      </p:sp>
    </p:spTree>
    <p:extLst>
      <p:ext uri="{BB962C8B-B14F-4D97-AF65-F5344CB8AC3E}">
        <p14:creationId xmlns:p14="http://schemas.microsoft.com/office/powerpoint/2010/main" val="3731465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（４）対内投資促進による国際競争力の強化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28162310"/>
              </p:ext>
            </p:extLst>
          </p:nvPr>
        </p:nvGraphicFramePr>
        <p:xfrm>
          <a:off x="192899" y="836712"/>
          <a:ext cx="8758202" cy="5134352"/>
        </p:xfrm>
        <a:graphic>
          <a:graphicData uri="http://schemas.openxmlformats.org/drawingml/2006/table">
            <a:tbl>
              <a:tblPr firstRow="1" bandRow="1">
                <a:tableStyleId>{5940675A-B579-460E-94D1-54222C63F5DA}</a:tableStyleId>
              </a:tblPr>
              <a:tblGrid>
                <a:gridCol w="2866933"/>
                <a:gridCol w="5891269"/>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（「国際戦略総合特区」や「国家戦略特区」を中心とする税優遇等を活用した国内外企業等の立地促進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○関西イノベーション国際戦略総合特区の取組み推進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・地方税の軽減措置（特に大阪市内、吹田市内、茨木市内、箕面市内、熊取町は地方税最大ゼロを実現）</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a:t>
                      </a:r>
                      <a:r>
                        <a:rPr kumimoji="1"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めきたの「大阪イノベーションハブ」においてグローバルイノベーション創出支援事業</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の来場者数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25,032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11,645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13,387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62</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307</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○特区税制の創設に伴い、企業立地促進補助金を再構築</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○国家戦略特区における新たな措置に係る提案［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・外国企業等の法人等設立による受入れ促進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・有能な外国人材による投資・経営活動への参画促進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30</a:t>
            </a:fld>
            <a:endParaRPr kumimoji="1" lang="ja-JP" altLang="en-US" dirty="0"/>
          </a:p>
        </p:txBody>
      </p:sp>
    </p:spTree>
    <p:extLst>
      <p:ext uri="{BB962C8B-B14F-4D97-AF65-F5344CB8AC3E}">
        <p14:creationId xmlns:p14="http://schemas.microsoft.com/office/powerpoint/2010/main" val="159377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（５）ハイエンドなものづくりの推進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288746241"/>
              </p:ext>
            </p:extLst>
          </p:nvPr>
        </p:nvGraphicFramePr>
        <p:xfrm>
          <a:off x="192899" y="836712"/>
          <a:ext cx="8758202" cy="476859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◇デザイン・イノベーションによる高付加価値化した製品・サービスの創出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（（地独）府立産業技術総合研究所と（地独）市立工業研究所双方の強みを活かした技術支援の強化、国の研究開発・産学連携に対する支援の拡充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）を活用した事業の展開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・「第２期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ものづくり支援アクションプラン」の策定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2563" indent="-182563"/>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（エコノミック・ガーデニングの理念に基づき、産学公民金のネットワークを拡充・強化し、企業にとって最適なビジネス環境の整備を推進。）</a:t>
                      </a:r>
                    </a:p>
                    <a:p>
                      <a:pPr marL="182563" indent="-182563"/>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の運営等による産学官のネットワーク充実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等開催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[H24]119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○デザイン相談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件、デザイン・オープン・カレッジの開催他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indent="-8572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○大阪ものづくりイノベーションネットワーク（がんばるものづくり企業を応援する、産官学で構成する会員制ネットワーク組織）の運営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:990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○府内ものづくり中小企業のプロジェクト創出支援をする大学等コンソーシアムの取組みを支援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92075" indent="-9207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○（地独）大阪府立産業技術総合研究所・（地独）大阪市立工業研究所</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による技術の高度化支援と、「スーパー公設試」をめざす統合への取組みの推進［</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○関西広域連合による「関西広域産業ビジョン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」の着実な推進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・情報活用、共同利用、人材交流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○「設備投資応援融資（保証協会保証付、金融機関提案型融資における設備投資特別枠）」の創設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31</a:t>
            </a:fld>
            <a:endParaRPr kumimoji="1" lang="ja-JP" altLang="en-US" dirty="0"/>
          </a:p>
        </p:txBody>
      </p:sp>
    </p:spTree>
    <p:extLst>
      <p:ext uri="{BB962C8B-B14F-4D97-AF65-F5344CB8AC3E}">
        <p14:creationId xmlns:p14="http://schemas.microsoft.com/office/powerpoint/2010/main" val="1999445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0528" y="404664"/>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（６）成長分野に挑戦する企業への支援・経済活動の新陳代謝の促進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３．強みを活かす産業・技術の強化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194076001"/>
              </p:ext>
            </p:extLst>
          </p:nvPr>
        </p:nvGraphicFramePr>
        <p:xfrm>
          <a:off x="134278" y="764704"/>
          <a:ext cx="8758202" cy="6072068"/>
        </p:xfrm>
        <a:graphic>
          <a:graphicData uri="http://schemas.openxmlformats.org/drawingml/2006/table">
            <a:tbl>
              <a:tblPr firstRow="1" bandRow="1">
                <a:tableStyleId>{5940675A-B579-460E-94D1-54222C63F5DA}</a:tableStyleId>
              </a:tblPr>
              <a:tblGrid>
                <a:gridCol w="2722917"/>
                <a:gridCol w="6035285"/>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◇成長産業分野への中小企業の参入促進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・（地独）府立産業技術総合研究所及び（地独）市立工業研究所における環境・新エネルギー・ライフサイエンス関連の技術開発支援など、成長産業分野への参入促進支援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・医療機器相談事業の実施や医療現場のニーズとものづくり中小企業の技術をつなげるマッチングシステムの構築（医工連携）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・中小企業が持つスマートエネルギー関連技術と大企業・中堅企業のニーズとのマッチング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　（将来の大阪経済を担う有望な起業家の発掘支援、市町村等創業支援機関との連携強化・支援機能の高度化促進、クラウド・ファンディングの活用などリスクマネーの提供による新事業の創出支援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の４つの戦略に基づく取組の具体化推進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現在）、融資額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○創業支援（大阪起業家スタートアッパー事業）を開始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・新エネルギー産業分野の市場・研究開発動向について情報提供する講座の開催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・医療現場のニーズとものづくり企業の技術をつなげるマッチングシステムの構築（大阪医工プロジェクト</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推進事業）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市立工業研究所における新エネ技術の</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開発支援事業</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ライフ（健康・医療・介護等）、グリーン（環境・エネルギー等）産業分野における新製品・サービスの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事業化をめざす有望なプロジェクトへの課題解決に向けた担当コーディネータによる個別支援等の実施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大阪府市規制改革会議の設置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○創業支援（創業支援力強化事業）を開始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・創業支援力強化コーディネーターの配置と創業支援スキルアップ研修会の開催等により、</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市町村創業支援事業計画の策定サポート、オール大阪での創業支援力の強化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・成功起業家による積極的な個別指導等を行い、ベンチャー企業の成長を強く支援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○クラウド・ファンディングの活用を促進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プロジェクトの合計で約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万円を調達、関連事業者も府内に定着</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○関西広域連合による「関西広域産業ビジョン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」の着実な推進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・ビジョンに基づく具体的な取組みを構成団体と共に実施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○「国の特定地方行政機関の事務等の移譲に関する法律案」の閣議決定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[H24.11]</a:t>
                      </a: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（大阪産業創造館）において連携推進会議を設置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32</a:t>
            </a:fld>
            <a:endParaRPr kumimoji="1" lang="ja-JP" altLang="en-US" dirty="0"/>
          </a:p>
        </p:txBody>
      </p:sp>
    </p:spTree>
    <p:extLst>
      <p:ext uri="{BB962C8B-B14F-4D97-AF65-F5344CB8AC3E}">
        <p14:creationId xmlns:p14="http://schemas.microsoft.com/office/powerpoint/2010/main" val="2155769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95677080"/>
              </p:ext>
            </p:extLst>
          </p:nvPr>
        </p:nvGraphicFramePr>
        <p:xfrm>
          <a:off x="251520" y="1052736"/>
          <a:ext cx="8490411" cy="4104456"/>
        </p:xfrm>
        <a:graphic>
          <a:graphicData uri="http://schemas.openxmlformats.org/drawingml/2006/table">
            <a:tbl>
              <a:tblPr firstRow="1" bandRow="1">
                <a:tableStyleId>{5940675A-B579-460E-94D1-54222C63F5DA}</a:tableStyleId>
              </a:tblPr>
              <a:tblGrid>
                <a:gridCol w="288032"/>
                <a:gridCol w="1008112"/>
                <a:gridCol w="1224136"/>
                <a:gridCol w="1224136"/>
                <a:gridCol w="1224136"/>
                <a:gridCol w="1224136"/>
                <a:gridCol w="1224136"/>
                <a:gridCol w="1073587"/>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762438">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関空輸出入貿易額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9,662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4,719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76064">
                <a:tc rowSpan="3">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関空旅客数</a:t>
                      </a: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14,181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13,863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16,804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18,126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新関西国際空港株式会社発表</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vMerge="1">
                  <a:txBody>
                    <a:bodyPr/>
                    <a:lstStyle/>
                    <a:p>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3,749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5,375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6,074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6,525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a:p>
                  </a:txBody>
                  <a:tcPr/>
                </a:tc>
              </a:tr>
              <a:tr h="504056">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10,408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10,114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11,429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12,052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13,521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a:p>
                  </a:txBody>
                  <a:tcPr/>
                </a:tc>
              </a:tr>
              <a:tr h="1080120">
                <a:tc grid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阪神港外貿定期コンテナ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航路便数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（便／週）</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131.9</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143</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indent="-182563"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142.5</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142.7</a:t>
                      </a:r>
                    </a:p>
                  </a:txBody>
                  <a:tcPr anchor="ctr"/>
                </a:tc>
                <a:tc>
                  <a:txBody>
                    <a:bodyPr/>
                    <a:lstStyle/>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125.2</a:t>
                      </a:r>
                    </a:p>
                  </a:txBody>
                  <a:tcPr anchor="ctr"/>
                </a:tc>
                <a:tc>
                  <a:txBody>
                    <a:bodyPr/>
                    <a:lstStyle/>
                    <a:p>
                      <a:pPr marL="182563" indent="-182563">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日本港湾協会</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「大阪港・神戸</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港データ」</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正方形/長方形 6"/>
          <p:cNvSpPr>
            <a:spLocks noChangeArrowheads="1"/>
          </p:cNvSpPr>
          <p:nvPr/>
        </p:nvSpPr>
        <p:spPr bwMode="auto">
          <a:xfrm>
            <a:off x="251520" y="692696"/>
            <a:ext cx="8785225" cy="32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2813">
              <a:lnSpc>
                <a:spcPts val="2000"/>
              </a:lnSpc>
              <a:spcBef>
                <a:spcPct val="20000"/>
              </a:spcBef>
            </a:pPr>
            <a:r>
              <a:rPr lang="ja-JP" altLang="en-US" sz="1600" dirty="0" smtClean="0">
                <a:latin typeface="Meiryo UI" pitchFamily="50" charset="-128"/>
                <a:ea typeface="Meiryo UI" pitchFamily="50" charset="-128"/>
                <a:cs typeface="Meiryo UI" pitchFamily="50" charset="-128"/>
              </a:rPr>
              <a:t>◇進捗状況を把握するための指標</a:t>
            </a:r>
            <a:endParaRPr lang="ja-JP" altLang="en-US" sz="16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33</a:t>
            </a:fld>
            <a:endParaRPr kumimoji="1" lang="ja-JP" altLang="en-US" dirty="0"/>
          </a:p>
        </p:txBody>
      </p:sp>
    </p:spTree>
    <p:extLst>
      <p:ext uri="{BB962C8B-B14F-4D97-AF65-F5344CB8AC3E}">
        <p14:creationId xmlns:p14="http://schemas.microsoft.com/office/powerpoint/2010/main" val="24938293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110" y="98916"/>
            <a:ext cx="8833780" cy="6494085"/>
          </a:xfrm>
          <a:prstGeom prst="rect">
            <a:avLst/>
          </a:prstGeom>
          <a:noFill/>
        </p:spPr>
        <p:txBody>
          <a:bodyPr wrap="square" rtlCol="0">
            <a:spAutoFit/>
          </a:bodyPr>
          <a:lstStyle/>
          <a:p>
            <a:pPr lvl="0"/>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180000"/>
            <a:r>
              <a:rPr lang="ja-JP" altLang="en-US" sz="13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関西国際空港については、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の国際線就航便数は、過去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最高と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なる週</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942.5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冬期）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を記録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年度の国際貨物量は、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年ぶりに前年度を上回り、回復傾向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阪神港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については総貨物量、外貿定期コンテナ航路便数ともに横ばい状態だったが、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年は航路便数が減少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道路については、淀川左岸線延伸部の環境影響評価</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都市計画手続きに着手、淀川左岸線や大和川線の一部開通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a:spcAft>
                <a:spcPts val="6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鉄道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については、公共交通戦略を策定し、戦略４路線の具体化に向けた取組を推進。リニア中央新幹線について、日本再興戦略など国計画に「早期整備」が位置づけ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１）関西国際空港の国際ハブ化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関西国際空港については、関空促進協議会事業や国際戦略総合特区制度を活用し、旅客・貨物便の就航充実と国際貨物取扱機能強化を展開。関空を拠点とする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LCC(Peach</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の就航開始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(H24.3)</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フェデックス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の北太平洋地区ハブの開設（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）、春秋航空が関空を初の海外拠点とすることを発表（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）などが実現。更なる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成長を見据え、新関空会社が第２ターミナル（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専用ターミナル）に続き、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年下期供用開始を目途に第３ターミナルの拡張を実施中。併せて、国際戦略総合特区制度を活用した医薬品等輸出入手続（薬監証明手続）電子化を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月まで先行して実施し、この実施結果をもとに国において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月から医薬品輸出入手続きの電子化が全国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展開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関西国際空港の財務構造の改善と国際拠点空港化を図るため、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月、大阪国際空港との経営統合が実現</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。新関空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会社がコンセッションに向けての手続きを実施中。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（２）阪神港の国際ハブ化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spcAft>
                <a:spcPts val="6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月に国際コンテナ戦略港湾として選定された阪神港においては、各種インセンティブ制度等に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り西日本から貨物を集める「集貨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産業の立地促進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により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新たな貨物を生み出す「創貨」、民の視点による港湾経営主体の確立などの「競争力強化」といった様々な取り組みを実施。また、大阪湾諸港の港湾管理一元化に向けた検討を実施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strike="dblStrike"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３）物流を支える高速道路機能の強化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高速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道路については、阪神高速道路における対距離制料金の導入（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H24.1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着工許可（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）、淀川左岸線延伸部の環境影響評価方法書の公告・縦覧（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）及び都市計画素案の説明会開催（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）、阪神圏高速道路におけるシームレスな料金体系の実現を国と確認（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）など、ネットワークの機能強化に向けた取組みを実施。また、大阪都市再生環状道路を構成する、大和川線と淀川左岸線の一部が開通（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H25.3</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H26.7)</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松原ジャンクション</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近畿道渡り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・三宝ランプ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関空方面入口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供用（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。阪神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高速が大規模更新・修繕事業の実施について国の許可を受け、</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着手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淀川</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左岸線延伸部等の早期整備に向け、関西の経済界と自治体による推進協議会を設立し、決起大会を開催するとともに、国等への要望活動を実施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[H27.6]</a:t>
            </a: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４）人流を支える鉄道アクセス・ネットワーク強化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鉄道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ネットワークの充実、公共交通の利便性向上などの取組みの方向性を示した公共交通戦略を策定（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）。モノレール延伸やなにわ筋線など、戦略４路線の具体化に向けた取組を推進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。リニア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中央新幹線については、東京</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大阪間の全線同時開業に向け、関西経済団体とで構成する協議会を設立し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(H26.7)</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同時開業に向けた要望・提案などを実施。北陸新幹線については関西広域連合で、敦賀～大阪間の最適ルート（米原ルート）を国へ提案していくことを決定（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）し、府としても同ルートでの整備を国へ提言（</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34</a:t>
            </a:fld>
            <a:endParaRPr kumimoji="1" lang="ja-JP" altLang="en-US" dirty="0"/>
          </a:p>
        </p:txBody>
      </p:sp>
    </p:spTree>
    <p:extLst>
      <p:ext uri="{BB962C8B-B14F-4D97-AF65-F5344CB8AC3E}">
        <p14:creationId xmlns:p14="http://schemas.microsoft.com/office/powerpoint/2010/main" val="31160136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）関西国際空港の国際ハブ化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64461699"/>
              </p:ext>
            </p:extLst>
          </p:nvPr>
        </p:nvGraphicFramePr>
        <p:xfrm>
          <a:off x="192899" y="915060"/>
          <a:ext cx="8758202" cy="5682292"/>
        </p:xfrm>
        <a:graphic>
          <a:graphicData uri="http://schemas.openxmlformats.org/drawingml/2006/table">
            <a:tbl>
              <a:tblPr firstRow="1" bandRow="1">
                <a:tableStyleId>{5940675A-B579-460E-94D1-54222C63F5DA}</a:tableStyleId>
              </a:tblPr>
              <a:tblGrid>
                <a:gridCol w="2794925"/>
                <a:gridCol w="5963277"/>
              </a:tblGrid>
              <a:tr h="295661">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38663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（関西国際空港の国際ハブ化に向けた、関空・伊丹のコンセッション（公共施設等運営権の設定）の推進）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○新関空会社設立［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indent="-85725">
                        <a:lnSpc>
                          <a:spcPts val="1400"/>
                        </a:lnSpc>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〇新関空会社による着陸料の引き下げ［</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85725" indent="-85725">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○新関空会社が、コンセッション実施方針を発表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コンセッションに向けた手続きを実施中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～運営事業者による事業開始を予定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・関空促進協において、航空会社が主体的に行う集客事業に対して行う支援制度を創設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[H26.4]</a:t>
                      </a:r>
                    </a:p>
                    <a:p>
                      <a:pPr marL="85725" lvl="0" indent="-85725">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・ビジネス渡航需要の創出に向けて、新関空会社の新サービス「</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KIX-ITM</a:t>
                      </a:r>
                      <a:r>
                        <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Global Business  </a:t>
                      </a:r>
                    </a:p>
                    <a:p>
                      <a:pPr marL="85725" lvl="0" indent="-85725">
                        <a:lnSpc>
                          <a:spcPts val="1400"/>
                        </a:lnSpc>
                      </a:pPr>
                      <a:r>
                        <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Club</a:t>
                      </a: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」の普及を推進</a:t>
                      </a:r>
                      <a:endPar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・エアポートプロモーション等の実施により、北米直行便ネットワークが拡大</a:t>
                      </a:r>
                      <a:endPar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ロスアンゼルス</a:t>
                      </a:r>
                      <a:r>
                        <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バンクーバー</a:t>
                      </a:r>
                      <a:r>
                        <a:rPr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a:t>
                      </a:r>
                      <a:r>
                        <a:rPr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について国内空港最多の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冬期）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・関空促進協の取組みを通じ、</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旅客に対応したアクセス割引きっぷの造成、深夜早朝</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アクセスの充実を実施。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」がネットワーク拡大中</a:t>
                      </a:r>
                      <a:endParaRPr kumimoji="1"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・春秋航空が関空を初の海外拠点とすることを発表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の成長を見据え、新関空会社が、第２ターミナル（</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専用ターミナル）に続き、</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 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年下期供用開始を目途に、第３ターミナルの拡張を実施中。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・フェデックスが関空で北太平洋地区ハブ開設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indent="-182563">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・関空促進協の取組みを通じ、食の輸出拠点化に向け、アジア各地で商談会や物産展などを開催</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・物流セミナーの開催、新たなビジネスに取り組む事業者に対する支援を実施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・新関空会社が、関空の保税地区における医薬品等の取扱いのガイドライン化を実施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7" name="正方形/長方形 6"/>
          <p:cNvSpPr/>
          <p:nvPr/>
        </p:nvSpPr>
        <p:spPr>
          <a:xfrm>
            <a:off x="8100392" y="620688"/>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35</a:t>
            </a:fld>
            <a:endParaRPr kumimoji="1" lang="ja-JP" altLang="en-US" dirty="0"/>
          </a:p>
        </p:txBody>
      </p:sp>
    </p:spTree>
    <p:extLst>
      <p:ext uri="{BB962C8B-B14F-4D97-AF65-F5344CB8AC3E}">
        <p14:creationId xmlns:p14="http://schemas.microsoft.com/office/powerpoint/2010/main" val="808981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）関西国際空港の国際ハブ化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33183793"/>
              </p:ext>
            </p:extLst>
          </p:nvPr>
        </p:nvGraphicFramePr>
        <p:xfrm>
          <a:off x="192899" y="915060"/>
          <a:ext cx="8758202" cy="5682292"/>
        </p:xfrm>
        <a:graphic>
          <a:graphicData uri="http://schemas.openxmlformats.org/drawingml/2006/table">
            <a:tbl>
              <a:tblPr firstRow="1" bandRow="1">
                <a:tableStyleId>{5940675A-B579-460E-94D1-54222C63F5DA}</a:tableStyleId>
              </a:tblPr>
              <a:tblGrid>
                <a:gridCol w="2794925"/>
                <a:gridCol w="5963277"/>
              </a:tblGrid>
              <a:tr h="295661">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38663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・特区制度も活用した成長産業の拠点機能誘致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a:t>
                      </a:r>
                      <a:r>
                        <a:rPr kumimoji="1" lang="ja-JP" altLang="en-US" sz="1200" b="0" i="0" u="none" strike="noStrike" cap="none" normalizeH="0" baseline="0" noProof="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輸出入</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促進に向けた環境整備</a:t>
                      </a:r>
                      <a:endParaRPr kumimoji="1" lang="en-US" altLang="ja-JP"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・グリーン・ライフの両分野において関空が国際戦略総合特区に指定</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[H23.12,H25.2]</a:t>
                      </a: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関空アクセス改善による関空需要への広域的効果等の確認［</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高速アクセスとなにわ筋線の需要面での両立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を確認</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8" name="正方形/長方形 7"/>
          <p:cNvSpPr/>
          <p:nvPr/>
        </p:nvSpPr>
        <p:spPr>
          <a:xfrm>
            <a:off x="8100392" y="620688"/>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36</a:t>
            </a:fld>
            <a:endParaRPr kumimoji="1" lang="ja-JP" altLang="en-US" dirty="0"/>
          </a:p>
        </p:txBody>
      </p:sp>
    </p:spTree>
    <p:extLst>
      <p:ext uri="{BB962C8B-B14F-4D97-AF65-F5344CB8AC3E}">
        <p14:creationId xmlns:p14="http://schemas.microsoft.com/office/powerpoint/2010/main" val="2912176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（２）阪神港の国際ハブ化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385890605"/>
              </p:ext>
            </p:extLst>
          </p:nvPr>
        </p:nvGraphicFramePr>
        <p:xfrm>
          <a:off x="192899" y="887050"/>
          <a:ext cx="8758202" cy="58912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民の視点に立った港湾経営主体の確立、「国際戦略総合特区」等の活用による阪神港の機能強化）</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○集貨</a:t>
                      </a:r>
                      <a:endParaRPr lang="en-US" altLang="ja-JP" sz="1200" strike="dblStrike" baseline="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・モーダルシフト補助制度</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集貨インセンティブ制度</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・外航コンテナを扱う内航コンテナ船（</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・阪神国際戦略事務局ポートセールス部会を設置［</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○創貨</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○競争力強化</a:t>
                      </a:r>
                      <a:endPar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予定）</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○各種規制緩和、税制優遇措置、新規制度等について国家要望</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37</a:t>
            </a:fld>
            <a:endParaRPr kumimoji="1" lang="ja-JP" altLang="en-US" dirty="0"/>
          </a:p>
        </p:txBody>
      </p:sp>
    </p:spTree>
    <p:extLst>
      <p:ext uri="{BB962C8B-B14F-4D97-AF65-F5344CB8AC3E}">
        <p14:creationId xmlns:p14="http://schemas.microsoft.com/office/powerpoint/2010/main" val="3509257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（３）物流を支える高速道路機能の強化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91676788"/>
              </p:ext>
            </p:extLst>
          </p:nvPr>
        </p:nvGraphicFramePr>
        <p:xfrm>
          <a:off x="192899" y="902109"/>
          <a:ext cx="8758202" cy="5343569"/>
        </p:xfrm>
        <a:graphic>
          <a:graphicData uri="http://schemas.openxmlformats.org/drawingml/2006/table">
            <a:tbl>
              <a:tblPr firstRow="1" bandRow="1">
                <a:tableStyleId>{5940675A-B579-460E-94D1-54222C63F5DA}</a:tableStyleId>
              </a:tblPr>
              <a:tblGrid>
                <a:gridCol w="2794925"/>
                <a:gridCol w="5963277"/>
              </a:tblGrid>
              <a:tr h="3194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2862125">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圏高速道路等の一体的運営構想（ハイウェイオーソリティ構想）の実現に向け、ＮＥＸＣＯ・阪神高速など運営主体間で異なる料金体系を、地域の実情を踏まえ、対距離制の導入による利用しやすい料金体系に一元化、物流や渋滞、環境等の課題解決のための政策的な料金施策の構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◇淀川左岸線延伸部（都市計画法及び環境影響評価法に基づく手続き中）などのミッシングリンクの早期解消による環状道路ネットワークの充実強化、渋滞解消・都市機能の確保に向けた取組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（ミッシングリンクの解消に向けた新たな事業制度の検討・提案　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○阪神高速対距離制料金移行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○阪神都市圏高速道路の料金体系一元化の具体化等を国へ要望［</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○①料金体系一元化、②渋滞・環境等の課題解決のための料金割引継続・拡充、③償還期</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間の延長による料金収入での維持管理、大規模更新及びミッシングリンク整備や料金施策の</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実施などについて、国へ提案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○新たな料金体系</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に向け、「国と地方の検討会」議論スタート</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年度当初のシームレスな料金体系実現と、それまでの間、阪神高速の現行料金割引継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続を国・阪神圏</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地公体・高速会社等と確認</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○阪神高速の現行料金割引を</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年度末まで延長</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○淀川左岸線延伸部の環境影響評価方法書の公告・縦覧・地元説明会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都市計画素案の地元説明会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○大和川線（三宅西～三宅中）開通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92075" indent="-9207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○淀川左岸線（島屋～海老江ジャンクション）開通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○関西経済連合会、大阪商工会議所、大阪府とともに、淀川左岸線延伸部の早期実現を国へ要望</a:t>
                      </a:r>
                      <a:r>
                        <a:rPr lang="en-US" altLang="ja-JP"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淀川左岸線延伸部等の早期整備に向け、関西の経済界と自治体による推進協議会を設立し、決起大会を開催するとともに、国等への要望活動を実施</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endParaRPr kumimoji="1" lang="ja-JP"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38</a:t>
            </a:fld>
            <a:endParaRPr kumimoji="1" lang="ja-JP" altLang="en-US" dirty="0"/>
          </a:p>
        </p:txBody>
      </p:sp>
    </p:spTree>
    <p:extLst>
      <p:ext uri="{BB962C8B-B14F-4D97-AF65-F5344CB8AC3E}">
        <p14:creationId xmlns:p14="http://schemas.microsoft.com/office/powerpoint/2010/main" val="1004495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（４）人流を支える鉄道アクセス・ネットワーク強化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906625351"/>
              </p:ext>
            </p:extLst>
          </p:nvPr>
        </p:nvGraphicFramePr>
        <p:xfrm>
          <a:off x="192899" y="830754"/>
          <a:ext cx="8758202" cy="531723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◇リニア中央新幹線の全線同時開業に向けた取組</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（リニア中央新幹線全線同時開業推進協議会（経済界と自治体が連携した地元の協議会）における要望・要請、調査・研究、広報啓発活動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◇米原ルートによるフル規格での北陸新幹線の全線整備に向けた取組</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◇鉄道ネットワークの充実（北大阪急行延伸、モノレール延伸、なにわ筋線など）、公共交通の利便性向上などの実現に向けた公共交通戦略の推進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◇大阪市営交通の民営化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txBody>
                  <a:tcPr/>
                </a:tc>
                <a:tc>
                  <a:txBody>
                    <a:bodyPr/>
                    <a:lstStyle/>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同検討会で、関空アクセス改善による関空需要への広域的効果等の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確認［</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］、高速アクセスとなにわ筋線の需要面での両立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を確認</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○リニア中央新幹線については、東京</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大阪間の全線同時開業に向け、関西経済団体とで構成する協議会を設立し</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同時開業に向けた提案などを実施</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○北陸新幹線については関西広域連合で、敦賀～大阪間の最適ルート（米原ルート）を国へ提案していくことを決定（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）し、府としても同ルートでの整備を国へ提言（</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○公共交通戦略を策定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し、乗継利便性の向上、相互直通運転などの取組みや戦略</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路線を位置づけ、具体化に向け検討</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○北大阪急行延伸は、関係者（府・箕面市・阪急・北急）と負担割合などについて基本合意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軌道法等の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法的手続きに着手［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○近畿地方交通審議会次期答申に向けた検討調査を実施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ちか</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トクきっぷ発売（大阪市営地下鉄＋南海電鉄、片道</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○おおさか東線は、</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年度の全線開業に向け着実な事業進捗</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39</a:t>
            </a:fld>
            <a:endParaRPr kumimoji="1" lang="ja-JP" altLang="en-US" dirty="0"/>
          </a:p>
        </p:txBody>
      </p:sp>
    </p:spTree>
    <p:extLst>
      <p:ext uri="{BB962C8B-B14F-4D97-AF65-F5344CB8AC3E}">
        <p14:creationId xmlns:p14="http://schemas.microsoft.com/office/powerpoint/2010/main" val="360117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11020" y="116632"/>
            <a:ext cx="8928992" cy="6309420"/>
          </a:xfrm>
          <a:prstGeom prst="rect">
            <a:avLst/>
          </a:prstGeom>
          <a:noFill/>
        </p:spPr>
        <p:txBody>
          <a:bodyPr wrap="square" rtlCol="0">
            <a:spAutoFit/>
          </a:bodyPr>
          <a:lstStyle/>
          <a:p>
            <a:pPr lvl="0"/>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年に日本国内の外国人旅行者数が過去最高を記録する中</a:t>
            </a:r>
            <a:r>
              <a:rPr lang="ja-JP" altLang="en-US" sz="12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50" dirty="0" smtClean="0">
                <a:latin typeface="Meiryo UI" panose="020B0604030504040204" pitchFamily="50" charset="-128"/>
                <a:ea typeface="Meiryo UI" panose="020B0604030504040204" pitchFamily="50" charset="-128"/>
                <a:cs typeface="Meiryo UI" panose="020B0604030504040204" pitchFamily="50" charset="-128"/>
              </a:rPr>
              <a:t>延べ宿泊者数</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も</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大きく</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増加</a:t>
            </a:r>
            <a:r>
              <a:rPr lang="ja-JP" altLang="ja-JP" sz="12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、大阪府への</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外国人</a:t>
            </a:r>
            <a:r>
              <a:rPr lang="ja-JP" altLang="ja-JP" sz="1250" dirty="0" smtClean="0">
                <a:latin typeface="Meiryo UI" panose="020B0604030504040204" pitchFamily="50" charset="-128"/>
                <a:ea typeface="Meiryo UI" panose="020B0604030504040204" pitchFamily="50" charset="-128"/>
                <a:cs typeface="Meiryo UI" panose="020B0604030504040204" pitchFamily="50" charset="-128"/>
              </a:rPr>
              <a:t>の訪問率</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も</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以降増加</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に転じている</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50" strike="sngStrike"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関空の外国人旅客数は、</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の就航拡大や東南アジア向けのビザ緩和等を背景に、</a:t>
            </a:r>
            <a:r>
              <a:rPr lang="ja-JP" altLang="ja-JP" sz="1250" dirty="0" smtClean="0">
                <a:latin typeface="Meiryo UI" panose="020B0604030504040204" pitchFamily="50" charset="-128"/>
                <a:ea typeface="Meiryo UI" panose="020B0604030504040204" pitchFamily="50" charset="-128"/>
                <a:cs typeface="Meiryo UI" panose="020B0604030504040204" pitchFamily="50" charset="-128"/>
              </a:rPr>
              <a:t>前年比</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増と大きく伸び、開港以来過去最高となっている</a:t>
            </a:r>
            <a:r>
              <a:rPr lang="ja-JP" altLang="ja-JP" sz="12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50" strike="dbl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（１）世界的な創造都市、国際エンターテイメント都市の創出　</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都市</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魅力</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創造に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都市魅力創造戦略（</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H24.12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策定）に基づき、水都大阪や大阪・光の饗宴などの水と光とみどりの</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まちづくりのほか、大阪</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マラソン、大阪ミュージアム構想など、大阪市をはじめとする府内市町村や民間と連携した取組みを実施するとともに、大阪観光局による戦略的な観光集客を展開</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。また、</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年シンボルイヤー</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に向けた気運醸成の取組みとして、</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「大坂の陣</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400</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年天下一祭</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冬の陣</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2014</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）」や「水都大阪</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2014</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開催</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国際</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エンターテイメント都市に向けた動きとしては、 </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月、万博記念公園南側ゾーン活性化事業者を決定し、</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月、工事着手。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年度秋の主要施設オープンに向け、事業者による工事進行中。また、万博記念公園「太陽の塔」については、耐震工事及び内部公開にむけた取組みを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カジノを含めた統合型リゾートについては、 </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ja-JP"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1250" dirty="0" smtClean="0">
                <a:latin typeface="Meiryo UI" panose="020B0604030504040204" pitchFamily="50" charset="-128"/>
                <a:ea typeface="Meiryo UI" panose="020B0604030504040204" pitchFamily="50" charset="-128"/>
                <a:cs typeface="Meiryo UI" panose="020B0604030504040204" pitchFamily="50" charset="-128"/>
              </a:rPr>
              <a:t>月に基本コンセプト案</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をとりまとめ、国の法整備の動きを注視しつつ、立地準備の取組みを進めている。</a:t>
            </a:r>
            <a:endParaRPr lang="en-US" altLang="ja-JP" sz="1250" strike="sngStrike"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itchFamily="50" charset="-128"/>
                <a:ea typeface="Meiryo UI" pitchFamily="50" charset="-128"/>
                <a:cs typeface="Meiryo UI" panose="020B0604030504040204" pitchFamily="50" charset="-128"/>
              </a:rPr>
              <a:t>　</a:t>
            </a:r>
            <a:r>
              <a:rPr lang="en-US" altLang="ja-JP" sz="1250" dirty="0" smtClean="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については、官民一体のワンストップサービスである「</a:t>
            </a:r>
            <a:r>
              <a:rPr lang="ja-JP" altLang="en-US" sz="1250" dirty="0" smtClean="0">
                <a:latin typeface="Meiryo UI" pitchFamily="50" charset="-128"/>
                <a:ea typeface="Meiryo UI" pitchFamily="50" charset="-128"/>
                <a:cs typeface="Meiryo UI" panose="020B0604030504040204" pitchFamily="50" charset="-128"/>
              </a:rPr>
              <a:t>大阪</a:t>
            </a:r>
            <a:r>
              <a:rPr lang="en-US" altLang="ja-JP" sz="1250" dirty="0" smtClean="0">
                <a:latin typeface="Meiryo UI" pitchFamily="50" charset="-128"/>
                <a:ea typeface="Meiryo UI" pitchFamily="50" charset="-128"/>
                <a:cs typeface="Meiryo UI" panose="020B0604030504040204" pitchFamily="50" charset="-128"/>
              </a:rPr>
              <a:t>MICE</a:t>
            </a:r>
            <a:r>
              <a:rPr lang="ja-JP" altLang="en-US" sz="1250" dirty="0" smtClean="0">
                <a:latin typeface="Meiryo UI" pitchFamily="50" charset="-128"/>
                <a:ea typeface="Meiryo UI" pitchFamily="50" charset="-128"/>
                <a:cs typeface="Meiryo UI" panose="020B0604030504040204" pitchFamily="50" charset="-128"/>
              </a:rPr>
              <a:t>ビジネス・アライアンス</a:t>
            </a:r>
            <a:r>
              <a:rPr lang="ja-JP" altLang="en-US" sz="1250" dirty="0">
                <a:latin typeface="Meiryo UI" pitchFamily="50" charset="-128"/>
                <a:ea typeface="Meiryo UI" pitchFamily="50" charset="-128"/>
                <a:cs typeface="Meiryo UI" panose="020B0604030504040204" pitchFamily="50" charset="-128"/>
              </a:rPr>
              <a:t>」を中心に大阪への</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誘致の取組みを推進</a:t>
            </a:r>
            <a:r>
              <a:rPr lang="ja-JP" altLang="en-US" sz="1250" dirty="0" smtClean="0">
                <a:latin typeface="Meiryo UI" pitchFamily="50" charset="-128"/>
                <a:ea typeface="Meiryo UI" pitchFamily="50" charset="-128"/>
                <a:cs typeface="Meiryo UI" panose="020B0604030504040204" pitchFamily="50" charset="-128"/>
              </a:rPr>
              <a:t>。</a:t>
            </a:r>
            <a:endParaRPr lang="en-US" altLang="ja-JP" sz="1250" dirty="0" smtClean="0">
              <a:latin typeface="Meiryo UI" pitchFamily="50" charset="-128"/>
              <a:ea typeface="Meiryo UI" pitchFamily="50" charset="-128"/>
              <a:cs typeface="Meiryo UI" panose="020B0604030504040204" pitchFamily="50" charset="-128"/>
            </a:endParaRPr>
          </a:p>
          <a:p>
            <a:pPr marL="182563" indent="-182563"/>
            <a:endParaRPr lang="en-US" altLang="ja-JP" sz="1250" dirty="0" smtClean="0">
              <a:latin typeface="Meiryo UI" pitchFamily="50" charset="-128"/>
              <a:ea typeface="Meiryo UI" pitchFamily="50" charset="-128"/>
              <a:cs typeface="Meiryo UI" panose="020B0604030504040204" pitchFamily="50" charset="-128"/>
            </a:endParaRPr>
          </a:p>
          <a:p>
            <a:pPr marL="182563" indent="-182563"/>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（２）関空観光ハブ化の推進</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就航ネットワークの強化、内際乗継機能の強化については、関空を拠点とする</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Peach</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」が、ネットワークを拡大中。更なる</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の成長を見据え、新関空会社が</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月に開業した第２ターミナル（</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専用ターミナル）に続き、</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下期供用開始を目途に、第３ターミナルの拡張を進めている。</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中国人向け</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観光ビザの発給要件の緩和に加え、東南アジア諸国等についてもビザの免除や数次ビザの滞在期間の延長などが実現</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50" strike="dblStrike"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関空</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アクセスの利便性の向上に向けて、高速アクセスによる効果等を検討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なにわ筋線は鉄道事業者とともに事業化に向けた検討を開始（</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（３）関西観光ポータル化の推進</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　海外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トッププロモーション</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KANSAI</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国際観光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YEAR2015</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の取組みなど、関西広域連合による関西全域での観光魅力の向上・</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PR</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Meiryo UI" panose="020B0604030504040204" pitchFamily="50" charset="-128"/>
              <a:buChar char="◇"/>
            </a:pPr>
            <a:r>
              <a:rPr kumimoji="1" lang="ja-JP" altLang="en-US" sz="1250" dirty="0" smtClean="0">
                <a:latin typeface="Meiryo UI" panose="020B0604030504040204" pitchFamily="50" charset="-128"/>
                <a:ea typeface="Meiryo UI" panose="020B0604030504040204" pitchFamily="50" charset="-128"/>
                <a:cs typeface="Meiryo UI" panose="020B0604030504040204" pitchFamily="50" charset="-128"/>
              </a:rPr>
              <a:t>　大阪としての観光魅力の向上としては、「りんくうタウン・泉佐野市域」地域活性化総合特区</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の活用</a:t>
            </a:r>
            <a:r>
              <a:rPr kumimoji="1" lang="ja-JP" altLang="en-US" sz="1250" dirty="0" smtClean="0">
                <a:latin typeface="Meiryo UI" panose="020B0604030504040204" pitchFamily="50" charset="-128"/>
                <a:ea typeface="Meiryo UI" panose="020B0604030504040204" pitchFamily="50" charset="-128"/>
                <a:cs typeface="Meiryo UI" panose="020B0604030504040204" pitchFamily="50" charset="-128"/>
              </a:rPr>
              <a:t>や、大阪市と大阪商工会議所による推進会議の設置等によるクルーズ客船誘致など観光メニューの多様化に向けた取組みを実施。</a:t>
            </a:r>
            <a:endParaRPr kumimoji="1"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9324528" y="548680"/>
            <a:ext cx="1152128" cy="360040"/>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3" name="正方形/長方形 2"/>
          <p:cNvSpPr/>
          <p:nvPr/>
        </p:nvSpPr>
        <p:spPr>
          <a:xfrm>
            <a:off x="7956376" y="404664"/>
            <a:ext cx="1083636" cy="324036"/>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fld id="{C9C25F4C-940A-4876-B093-38D4ABDD1E0F}" type="slidenum">
              <a:rPr kumimoji="1" lang="ja-JP" altLang="en-US" smtClean="0"/>
              <a:pPr/>
              <a:t>4</a:t>
            </a:fld>
            <a:endParaRPr kumimoji="1" lang="ja-JP" altLang="en-US" dirty="0"/>
          </a:p>
        </p:txBody>
      </p:sp>
    </p:spTree>
    <p:extLst>
      <p:ext uri="{BB962C8B-B14F-4D97-AF65-F5344CB8AC3E}">
        <p14:creationId xmlns:p14="http://schemas.microsoft.com/office/powerpoint/2010/main" val="35263253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（５）官民連携等による戦略インフラの強化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４．アジア活力の取り込み強化・物流人流インフラの</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2252635"/>
              </p:ext>
            </p:extLst>
          </p:nvPr>
        </p:nvGraphicFramePr>
        <p:xfrm>
          <a:off x="192899" y="895498"/>
          <a:ext cx="8758202" cy="5329654"/>
        </p:xfrm>
        <a:graphic>
          <a:graphicData uri="http://schemas.openxmlformats.org/drawingml/2006/table">
            <a:tbl>
              <a:tblPr firstRow="1" bandRow="1">
                <a:tableStyleId>{5940675A-B579-460E-94D1-54222C63F5DA}</a:tableStyleId>
              </a:tblPr>
              <a:tblGrid>
                <a:gridCol w="2866933"/>
                <a:gridCol w="5891269"/>
              </a:tblGrid>
              <a:tr h="30045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52919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◇港湾法改正による「港湾運営会社」の設立、大阪港・神戸港両埠頭会社の経営統合</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◇道路の上空利用や、道路・河川・公園などにおける占用制度の緩和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TIF</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など新たな都市開発の仕組みづくり、レベニュー債などの官民連携手法の検討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◇府県域を超えた戦略的なインフラの整備・維持管理に向けた、近畿地方整備局の関西広域連合への移管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法の一部改正成立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endPar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・コンセッション（公共施設等運営権）の一般根拠規定盛り込み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・官民連携インフラファンドの創設</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○新関空会社設立［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・大阪国際空港ターミナル（株）の新関空会社への経営一元化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・新関空会社が、コンセッション実施方針を発表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コンセッションに向けた手続きを</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３～運営事業者による事業開始を予定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endParaRPr lang="en-US" altLang="ja-JP" sz="12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○大阪・神戸両埠頭株式会社の経営統合</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・大阪港、神戸港の両埠頭株式会社</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の経営統合</a:t>
                      </a: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（阪神国際港湾株式会社の設立）　　</a:t>
                      </a:r>
                      <a:endPar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阪神国際港湾株式会社が「港湾運営会社」に指定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○高速道路や鉄道整備等に関する官民連携の取組みについて国家要望［</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○府中央卸売市場への指定管理者制度導⼊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40</a:t>
            </a:fld>
            <a:endParaRPr kumimoji="1" lang="ja-JP" altLang="en-US" dirty="0"/>
          </a:p>
        </p:txBody>
      </p:sp>
    </p:spTree>
    <p:extLst>
      <p:ext uri="{BB962C8B-B14F-4D97-AF65-F5344CB8AC3E}">
        <p14:creationId xmlns:p14="http://schemas.microsoft.com/office/powerpoint/2010/main" val="5373238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991590337"/>
              </p:ext>
            </p:extLst>
          </p:nvPr>
        </p:nvGraphicFramePr>
        <p:xfrm>
          <a:off x="251521" y="1436700"/>
          <a:ext cx="8568952" cy="3864508"/>
        </p:xfrm>
        <a:graphic>
          <a:graphicData uri="http://schemas.openxmlformats.org/drawingml/2006/table">
            <a:tbl>
              <a:tblPr firstRow="1" bandRow="1">
                <a:tableStyleId>{5940675A-B579-460E-94D1-54222C63F5DA}</a:tableStyleId>
              </a:tblPr>
              <a:tblGrid>
                <a:gridCol w="1764196"/>
                <a:gridCol w="1044115"/>
                <a:gridCol w="1080120"/>
                <a:gridCol w="1080120"/>
                <a:gridCol w="1044117"/>
                <a:gridCol w="1044117"/>
                <a:gridCol w="1512167"/>
              </a:tblGrid>
              <a:tr h="474033">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民間建設・土木工事費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（大阪府・着工ベース）</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5,057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4,445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6,712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国土交通省「建設総合統計」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太陽光発電設備導入状況</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年度末時点累計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資源エネルギー庁ＨＰなど</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農業産出額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農林水産省「生産農業所得統計」</a:t>
                      </a: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民間住宅耐震改修等補助件数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除却含む（</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584</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大阪府住宅まちづくり部</a:t>
                      </a: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自主防災組織率</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80.4%</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83.5%</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消防庁「消防白書」</a:t>
                      </a:r>
                    </a:p>
                  </a:txBody>
                  <a:tcPr anchor="ctr"/>
                </a:tc>
              </a:tr>
            </a:tbl>
          </a:graphicData>
        </a:graphic>
      </p:graphicFrame>
      <p:sp>
        <p:nvSpPr>
          <p:cNvPr id="7" name="正方形/長方形 4"/>
          <p:cNvSpPr>
            <a:spLocks noChangeArrowheads="1"/>
          </p:cNvSpPr>
          <p:nvPr/>
        </p:nvSpPr>
        <p:spPr bwMode="auto">
          <a:xfrm>
            <a:off x="251520" y="692696"/>
            <a:ext cx="8785225" cy="32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2813">
              <a:lnSpc>
                <a:spcPts val="2000"/>
              </a:lnSpc>
              <a:spcBef>
                <a:spcPct val="20000"/>
              </a:spcBef>
            </a:pPr>
            <a:r>
              <a:rPr lang="ja-JP" altLang="en-US" sz="1600" dirty="0" smtClean="0">
                <a:latin typeface="Meiryo UI" pitchFamily="50" charset="-128"/>
                <a:ea typeface="Meiryo UI" pitchFamily="50" charset="-128"/>
                <a:cs typeface="Meiryo UI" pitchFamily="50" charset="-128"/>
              </a:rPr>
              <a:t>◇進捗状況を把握するための指標</a:t>
            </a:r>
            <a:endParaRPr lang="ja-JP" altLang="en-US" sz="16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41</a:t>
            </a:fld>
            <a:endParaRPr kumimoji="1" lang="ja-JP" altLang="en-US" dirty="0"/>
          </a:p>
        </p:txBody>
      </p:sp>
    </p:spTree>
    <p:extLst>
      <p:ext uri="{BB962C8B-B14F-4D97-AF65-F5344CB8AC3E}">
        <p14:creationId xmlns:p14="http://schemas.microsoft.com/office/powerpoint/2010/main" val="32526003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fld id="{C9C25F4C-940A-4876-B093-38D4ABDD1E0F}" type="slidenum">
              <a:rPr kumimoji="1" lang="ja-JP" altLang="en-US" smtClean="0"/>
              <a:pPr/>
              <a:t>42</a:t>
            </a:fld>
            <a:endParaRPr kumimoji="1" lang="ja-JP" altLang="en-US" dirty="0"/>
          </a:p>
        </p:txBody>
      </p:sp>
      <p:sp>
        <p:nvSpPr>
          <p:cNvPr id="8" name="テキスト ボックス 7"/>
          <p:cNvSpPr txBox="1"/>
          <p:nvPr/>
        </p:nvSpPr>
        <p:spPr>
          <a:xfrm>
            <a:off x="35496" y="44624"/>
            <a:ext cx="8928993" cy="6865982"/>
          </a:xfrm>
          <a:prstGeom prst="rect">
            <a:avLst/>
          </a:prstGeom>
          <a:noFill/>
        </p:spPr>
        <p:txBody>
          <a:bodyPr wrap="square" rtlCol="0">
            <a:spAutoFit/>
          </a:bodyPr>
          <a:lstStyle/>
          <a:p>
            <a:pPr lvl="0">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　　都市再生については、「都市再生緊急整備地域」「国際戦略総合特区」の指定などにより、大阪駅周辺地区やあべの地区、中之島地区等における民間都市開発事業が進展。民間建設・土木工事費も堅調に増加している。エネルギーについては、固定価格買取制度が始まったこともあり、太陽光発電の導入実績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年以降伸びを示している。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cs typeface="Meiryo UI" panose="020B0604030504040204" pitchFamily="50" charset="-128"/>
              </a:rPr>
              <a:t>（１）企業・人材・情報が集い、技術革新が生まれる都市づくり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月に「特定都市再生緊急整備地域」に指定された「大阪駅周辺・中之島・御堂筋周辺地域」等において、指定による規制緩和・税制優遇等を活用した民間都市開発事業が進展</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首都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機能バックアップについては、政府業務継続計画（首都直下地震対策）において、大阪を東京圏外の代替拠点の候補の一つとしつつ、その在り方等については今後の検討課題とされた（Ｈ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また、ＢＣＰの観点から外資系金融機関等の大阪への機能分散を積極的に働きかけるため、拠点機能のあり方など今後の検討課題を抽出。大阪へのバックアップオフィスの設置や機能分散に向けた企業等の関心を高めてい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80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月、大都市・大阪の将来の都市空間の姿を示す「グランドデザイン・大阪」を策定。今後、これに基づき、地域の持つストックやポテンシャルを踏まえた大阪都心部の再生に取り組んでいく。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8000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南海</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トラフ巨大地震について、大阪府防災会議等において、府の地域特性を踏まえた詳細な被害想定の検討を踏まえ、Ｈ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月、府地域防災計画及び府石油コンビナート等防災計画を改訂。</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月、この府地域防災計画に基づき、具体的対策を着実に推進するため、「新・大阪府地震防災アクションプラン」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を策定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（３）新たなエネルギー社会の構築と環境先進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新たなエネルギー社会の構築については、大阪府内でも夢洲地区、咲洲地区、泉大津市の廃棄物最終処分場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みらいセンター（北部、中部、南部）、岬町の多奈川地区多目的公園等でメガソーラー発電導入が進展。また、スマートコミュニティ実証も咲洲地区で展開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月、省エネの推進や再生可能エネルギーの普及拡大に向けた情報提供・相談・マッチング等を行う「おおさかスマートエネルギーセンター」を大阪府と大阪市共同で設置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再生可能エネルギーの普及拡大」、「エネルギー消費の抑制」、「電力需要の平準化と電力供給の安定化」の３つを取組みの柱とし、太陽光発電等の導入目標値を掲げた「おおさかエネルギー地産地消推進プラン」を策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月、「大阪府地球温暖化対策実行計画」と「おおさかヒートアイランド対策推進計画」を策定。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lnSpc>
                <a:spcPts val="1300"/>
              </a:lnSpc>
            </a:pPr>
            <a:endParaRPr lang="en-US"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3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（４）みどりを活かした都市づくり</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lvl="0">
              <a:lnSpc>
                <a:spcPts val="13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みどり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の整備では、海と山をつなぐ「みどりの風の軸」の形成をめざして、「みどりの風促進区域」（</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路線・約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200km</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月指定</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緑化に取り組んで</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いく。また、「ウェルカムガーデン新大阪」等の都心部のシンボリックなみどりづくりなど、民間活力を活用したみどり環境の整備を実施。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endParaRPr lang="en-US"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（５）農空間の多面的な機能を活かした都市づくり・都市農業の再生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農業においては、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年度の「準農家制度」の導入やＨ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年度に設置した農地中間管理機構の活用などにより、企業や都市住民の新規参入が進展。また、大阪産（もん）の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次産業化に取り組む事業者の新商品開発への技術支援など新たな食ビジネスの展開に向けた魅力ある商品づくりを実施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食品の輸出促進策として、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関空促進協の取組みを通じ、新関空会社や経済界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等と連携して、食輸出セミナーや物産展の開催などを実施。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330557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）企業・人材・情報が集い、技術革新が生まれる都市づくり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809145123"/>
              </p:ext>
            </p:extLst>
          </p:nvPr>
        </p:nvGraphicFramePr>
        <p:xfrm>
          <a:off x="192899" y="815226"/>
          <a:ext cx="8758202" cy="5397500"/>
        </p:xfrm>
        <a:graphic>
          <a:graphicData uri="http://schemas.openxmlformats.org/drawingml/2006/table">
            <a:tbl>
              <a:tblPr firstRow="1" bandRow="1">
                <a:tableStyleId>{5940675A-B579-460E-94D1-54222C63F5DA}</a:tableStyleId>
              </a:tblPr>
              <a:tblGrid>
                <a:gridCol w="2794925"/>
                <a:gridCol w="5963277"/>
              </a:tblGrid>
              <a:tr h="23751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◇うめきた２期開発の推進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◇国家戦略特区による都市計画法等の特例を活用したチャレンジ・イノベーションを支える都市環境の整備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◇特定都市再生緊急整備地域における道路上空等での建築物等の建築による都市機能の高度化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○「大阪駅周辺・中之島・御堂筋周辺地域」「大阪コスモスクエア駅周辺地域」が特定都市再生緊急整備地域に指定。「大阪ビジネスパーク駅周辺・天満橋駅周辺地域」が都市再生緊急整備地域に指定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ちびらき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52400" indent="-152400"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○うめきたの「大阪イノベーションハブ」においてグローバルイノベーション創出支援事業［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・大阪イノベーションハブの来場者数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25,032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11,645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13,387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62</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307</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○選定された優秀提案内容等を活用しながら、当区域の都市計画や開発事業者を決定するための公募条件の基本となる「うめきた２期区域まちづくりの方針」を決定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indent="-85725">
                        <a:lnSpc>
                          <a:spcPts val="1300"/>
                        </a:lnSpc>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95250" indent="-95250"/>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○大阪コスモスクエア駅周辺地域都市再生緊急整備協議会会議の設立並びに特定都市再生緊急整備地域の整備計画及び都市再生安全確保計画の策定［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最先端低体温研究所（医療法人桂輝会）の</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kumimoji="1" lang="ja-JP"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・森ノ宮医療学園の２期工事の完了</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95250" indent="-95250"/>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○大阪ビジネスパーク駅周辺・天満橋駅周辺地域都市再生緊急整備協議会会議の設立及び都市再生安全確保計画の策定［</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○国家戦略特区におけるエリアマネジメントに係る道路法の特例を活用し、一般社団法人グランフロント大阪</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TMO</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が、公道を利用して一般市民の福祉機器の体験会、</a:t>
                      </a:r>
                      <a:r>
                        <a:rPr kumimoji="1" lang="ja-JP" altLang="en-US" sz="1200"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障がいを</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持ちながら活躍するアスリートのパフォーマンスなどを実施</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5250" indent="-95250"/>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lgn="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0" name="正方形/長方形 9"/>
          <p:cNvSpPr/>
          <p:nvPr/>
        </p:nvSpPr>
        <p:spPr>
          <a:xfrm>
            <a:off x="8100392" y="528935"/>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43</a:t>
            </a:fld>
            <a:endParaRPr kumimoji="1" lang="ja-JP" altLang="en-US" dirty="0"/>
          </a:p>
        </p:txBody>
      </p:sp>
    </p:spTree>
    <p:extLst>
      <p:ext uri="{BB962C8B-B14F-4D97-AF65-F5344CB8AC3E}">
        <p14:creationId xmlns:p14="http://schemas.microsoft.com/office/powerpoint/2010/main" val="10003342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）企業・人材・情報が集い、技術革新が生まれる都市づくり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497392969"/>
              </p:ext>
            </p:extLst>
          </p:nvPr>
        </p:nvGraphicFramePr>
        <p:xfrm>
          <a:off x="192899" y="815226"/>
          <a:ext cx="8758202" cy="4566920"/>
        </p:xfrm>
        <a:graphic>
          <a:graphicData uri="http://schemas.openxmlformats.org/drawingml/2006/table">
            <a:tbl>
              <a:tblPr firstRow="1" bandRow="1">
                <a:tableStyleId>{5940675A-B579-460E-94D1-54222C63F5DA}</a:tableStyleId>
              </a:tblPr>
              <a:tblGrid>
                <a:gridCol w="2794925"/>
                <a:gridCol w="5963277"/>
              </a:tblGrid>
              <a:tr h="23751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◇夢洲・咲洲におけるバッテリースーパークラスターの中核拠点形成やスマートコミュニティ実証の展開、コンベンション機能（国際会議・見本市等）の強化等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◇首都機能のバックアップの確保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（ＢＣＰの観点から経済機能、特に金融分野の大阪への機能分散を働きかけ）</a:t>
                      </a: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による研究開発等支援</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電気自動車構造研究会の実施</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[H25.3][H26.2]</a:t>
                      </a: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バッテリー戦略研究センターセミナーの開催</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[H25.2][H25.9][H25.11][H26.3][H27.2]</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NITE</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）が建設開始［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○咲洲でのスマートコミュニティ実証の推進事業［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車両等を活用したエネルギーマネジメント実証の展開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○大阪見本市誘致強化検討会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[H26.2~H27.3]</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○首都機能バックアップ確保に向けた動き</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地方合同庁舎の活用などにより、大阪・関西を首都機能バックアップ拠点にするよう内閣府防災担当特命大臣へ提言</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・関西広域連合と関西経済団体が、「首都機能バックアップ構造の構築に関する意見」を政府関係省庁に提出</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9" name="正方形/長方形 8"/>
          <p:cNvSpPr/>
          <p:nvPr/>
        </p:nvSpPr>
        <p:spPr>
          <a:xfrm>
            <a:off x="8100392"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44</a:t>
            </a:fld>
            <a:endParaRPr kumimoji="1" lang="ja-JP" altLang="en-US" dirty="0"/>
          </a:p>
        </p:txBody>
      </p:sp>
    </p:spTree>
    <p:extLst>
      <p:ext uri="{BB962C8B-B14F-4D97-AF65-F5344CB8AC3E}">
        <p14:creationId xmlns:p14="http://schemas.microsoft.com/office/powerpoint/2010/main" val="13431928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250347572"/>
              </p:ext>
            </p:extLst>
          </p:nvPr>
        </p:nvGraphicFramePr>
        <p:xfrm>
          <a:off x="143887" y="791484"/>
          <a:ext cx="8915605" cy="5860792"/>
        </p:xfrm>
        <a:graphic>
          <a:graphicData uri="http://schemas.openxmlformats.org/drawingml/2006/table">
            <a:tbl>
              <a:tblPr firstRow="1" bandRow="1">
                <a:tableStyleId>{5940675A-B579-460E-94D1-54222C63F5DA}</a:tableStyleId>
              </a:tblPr>
              <a:tblGrid>
                <a:gridCol w="2699921"/>
                <a:gridCol w="6215684"/>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地震防災アクションプランの策定、防潮堤の津波浸水対策の推進、「逃げる」ための対策の総合化、帰宅困難者支援対策の強化、避難行動要支援者への支援の強化、自主防災組織の強化など地域防災力の強化、災害に強い「みどり」空間づくり、消防施設・装備の充実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◇密集市街地の防災性向上と良好な市街地への転換</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（地震時等に著しく危険な密集市街地の解消等災害に強い都市構造の形成）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年間の補助拡充による木造住宅耐震化の加速、沿道建築物・大規模建築物等の耐震化促進　等）</a:t>
                      </a:r>
                    </a:p>
                  </a:txBody>
                  <a:tcPr/>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○南海トラフ巨大地震については、</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大阪府防災会議等において、府の地域特性を踏まえた詳細な被害想定の検討を行い、府民の命を守る、つなぐなどを目標とする府地域防災計画、及び府石油コンビナート等防災計画を改訂</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26.3</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南海トラフ巨大地震の津波想定を踏まえた河川・海岸堤防の耐震・液状化対策の推進（府市検討会議の実施［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 </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府地域防災計画の改訂を踏まえ、大阪市防災会議において、命を守ることを重点として、市地域防災計画を修正</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indent="-92075" algn="l">
                        <a:lnSpc>
                          <a:spcPts val="1440"/>
                        </a:lnSpc>
                      </a:pPr>
                      <a:endParaRPr kumimoji="1"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具体的対策を着実に推進するため、</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・災害時の緊急交通路にかかる既存橋梁など、インフラの耐震化を推進</a:t>
                      </a:r>
                      <a:endParaRPr kumimoji="1"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endParaRPr kumimoji="1"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洪水リスクを開示</a:t>
                      </a:r>
                    </a:p>
                    <a:p>
                      <a:pPr marL="92075" indent="-92075" algn="l">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・府内全</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河川の現況の洪水リスクを開示</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河川の整備後の洪水リスクを開示</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gn="l">
                        <a:lnSpc>
                          <a:spcPts val="144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「今後の土砂災害対策の進め方」の</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有識者委員会からの提言を受け施策の具体化に向けて市町村と意見交換を実施（継続中）。</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土砂法</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警戒区域を</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3,985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箇所で指定</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gn="l">
                        <a:lnSpc>
                          <a:spcPts val="144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○インフラの予防保全対策の強化（大阪府都市基盤施設長寿命化計画策定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○土木事務所ごとに市町村や大学と連携する地域維持管理連携プラットフォームを設置</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indent="-93600" algn="l">
                        <a:lnSpc>
                          <a:spcPts val="1440"/>
                        </a:lnSpc>
                        <a:spcBef>
                          <a:spcPts val="0"/>
                        </a:spcBef>
                        <a:spcAft>
                          <a:spcPts val="0"/>
                        </a:spcAft>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地震時等に著しく危険な密集市街地の解消に向けて、今後の府市の取組みの方向性などを示す「大阪府密集市街地整備方針」を策定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、庁内横断の密集市街地対策推進チーム立上げ［</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］、各密集地区の整備アクションプログラム（関係市作成）の公表［</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府有建築物の耐震化の促進、</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広域緊急交通路沿道建築物の耐震化促進</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特定既存耐震不適格建築物耐震診断補助制度の拡充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木造住宅の耐震化に関する補助制度の拡充・創設（増額、除却）［</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 name="テキスト ボックス 4"/>
          <p:cNvSpPr txBox="1"/>
          <p:nvPr/>
        </p:nvSpPr>
        <p:spPr>
          <a:xfrm>
            <a:off x="35496" y="404664"/>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7900092" y="506369"/>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a:xfrm>
            <a:off x="6830888" y="6525344"/>
            <a:ext cx="2133600" cy="365125"/>
          </a:xfrm>
        </p:spPr>
        <p:txBody>
          <a:bodyPr/>
          <a:lstStyle/>
          <a:p>
            <a:fld id="{C9C25F4C-940A-4876-B093-38D4ABDD1E0F}" type="slidenum">
              <a:rPr kumimoji="1" lang="ja-JP" altLang="en-US" smtClean="0"/>
              <a:pPr/>
              <a:t>45</a:t>
            </a:fld>
            <a:endParaRPr kumimoji="1" lang="ja-JP" altLang="en-US" dirty="0"/>
          </a:p>
        </p:txBody>
      </p:sp>
    </p:spTree>
    <p:extLst>
      <p:ext uri="{BB962C8B-B14F-4D97-AF65-F5344CB8AC3E}">
        <p14:creationId xmlns:p14="http://schemas.microsoft.com/office/powerpoint/2010/main" val="21521906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59302"/>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7900092" y="534458"/>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46</a:t>
            </a:fld>
            <a:endParaRPr kumimoji="1"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2692106179"/>
              </p:ext>
            </p:extLst>
          </p:nvPr>
        </p:nvGraphicFramePr>
        <p:xfrm>
          <a:off x="114197" y="822599"/>
          <a:ext cx="8866015" cy="6005572"/>
        </p:xfrm>
        <a:graphic>
          <a:graphicData uri="http://schemas.openxmlformats.org/drawingml/2006/table">
            <a:tbl>
              <a:tblPr firstRow="1" bandRow="1">
                <a:tableStyleId>{5940675A-B579-460E-94D1-54222C63F5DA}</a:tableStyleId>
              </a:tblPr>
              <a:tblGrid>
                <a:gridCol w="2714429"/>
                <a:gridCol w="6151586"/>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92489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◇府域全域について広域的な視点で大きな方向性を示す「グランドデザイン・大阪都市圏」の策定</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（中古住宅流通・リフォーム市場の魅力化・活性化、民間賃貸住宅を活用した新たな住宅セーフティネットの構築、公的住宅資産の有効活用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（近大医学部等の移転等も踏まえた泉ヶ丘駅前地域の活性化、公的賃貸住宅再生、近隣センターの再生、公的賃貸住宅ストックを一体的に活用した新たな仕組み構築に向けた検討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（無電柱化、みどり空間の確保　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indent="-85725">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）に基づく都市づくりを推進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050" u="none" strike="noStrik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・選定された優秀提案内容等を活用しながら、当区域の都市計画や開発事業者を決定するための公募条件の</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基本となる「うめきた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en-US" altLang="ja-JP" sz="105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・森之宮地区について、成人病センター跡地活用を具体化するため、まちづくり方針を作成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・「グランドデザイン・大阪都市圏」の策定に向けて市町村、関係府県等との意見交換を実施［</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住宅政策の枠組みを提示する「住宅まちづくりマスタープラン」</a:t>
                      </a:r>
                      <a:r>
                        <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に基づき取組みを推進。次期住宅</a:t>
                      </a:r>
                      <a:endPar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まちづくりマスタープランの改定に向け、大阪府住宅まちづくり審議会に「大阪における今後の住宅まちづくり政策の</a:t>
                      </a:r>
                      <a:endPar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あり方」を諮問</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・住宅バウチャー制度等の国への提案［</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・府営住宅ストックの活用方針を示す「府営住宅ストック総合活用計画」</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大阪市内府営住宅（事業中団地を除く）の大阪市への移管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「府営住宅資産を活用したまちづくり協議の場」を設置　府営住宅の所在する全</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・官民連携による「大阪の住まい活性化フォーラム」を設立［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～］し、中古住宅流通・リフォーム市場活性化を促進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同協議会泉ヶ丘分室を設置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し、ニュータウン再生に向けての取組みを推進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地元関係者による「ライブタウン会議」の設置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H24.5</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組織を活用した地域再生事業」の採択を受け、泉北ニュータウンをモデル地区の一つとして自律的</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組織）の提案として国へ提案・要望を実施［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05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endParaRPr kumimoji="1" lang="en-US" altLang="ja-JP" sz="105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・形態制限等の緩和を含む御堂筋の新たなルールである、地区計画やデザインガイドラインによるまちなみ誘導</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・沿道の既存建築物低層部にクオリティの高いにぎわい施設導入等を促進するための補助制度を創設</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Tree>
    <p:extLst>
      <p:ext uri="{BB962C8B-B14F-4D97-AF65-F5344CB8AC3E}">
        <p14:creationId xmlns:p14="http://schemas.microsoft.com/office/powerpoint/2010/main" val="11273595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（３）新たなエネルギー社会の構築と環境先進都市づくり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449882395"/>
              </p:ext>
            </p:extLst>
          </p:nvPr>
        </p:nvGraphicFramePr>
        <p:xfrm>
          <a:off x="150201" y="764704"/>
          <a:ext cx="8843597" cy="5852160"/>
        </p:xfrm>
        <a:graphic>
          <a:graphicData uri="http://schemas.openxmlformats.org/drawingml/2006/table">
            <a:tbl>
              <a:tblPr firstRow="1" bandRow="1">
                <a:tableStyleId>{5940675A-B579-460E-94D1-54222C63F5DA}</a:tableStyleId>
              </a:tblPr>
              <a:tblGrid>
                <a:gridCol w="2722917"/>
                <a:gridCol w="6120680"/>
              </a:tblGrid>
              <a:tr h="27365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75483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○関西広域連合等と連携した夏季・冬季における節電呼びかけの実施</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○大阪府環境審議会から、新たなエネルギー社会づくりについて答申</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[H24.11]</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化等）</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1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の設置支援（融資制度等）、</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稼働予定</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稼動予定</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GND</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基金による避難所等への太陽光発電設備や蓄電池等の導入促進（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a:t>
                      </a:r>
                      <a:r>
                        <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稼働予定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・咲洲でのスマートコミュニティ実証の推進事業［</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車両等を活用したエネルギーマネジメント実証の展開</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3" name="正方形/長方形 12"/>
          <p:cNvSpPr/>
          <p:nvPr/>
        </p:nvSpPr>
        <p:spPr>
          <a:xfrm>
            <a:off x="8100392"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47</a:t>
            </a:fld>
            <a:endParaRPr kumimoji="1" lang="ja-JP" altLang="en-US" dirty="0"/>
          </a:p>
        </p:txBody>
      </p:sp>
    </p:spTree>
    <p:extLst>
      <p:ext uri="{BB962C8B-B14F-4D97-AF65-F5344CB8AC3E}">
        <p14:creationId xmlns:p14="http://schemas.microsoft.com/office/powerpoint/2010/main" val="24061367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（３）新たなエネルギー社会の構築と環境先進都市づくり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149754305"/>
              </p:ext>
            </p:extLst>
          </p:nvPr>
        </p:nvGraphicFramePr>
        <p:xfrm>
          <a:off x="150201" y="764704"/>
          <a:ext cx="8843597" cy="5852160"/>
        </p:xfrm>
        <a:graphic>
          <a:graphicData uri="http://schemas.openxmlformats.org/drawingml/2006/table">
            <a:tbl>
              <a:tblPr firstRow="1" bandRow="1">
                <a:tableStyleId>{5940675A-B579-460E-94D1-54222C63F5DA}</a:tableStyleId>
              </a:tblPr>
              <a:tblGrid>
                <a:gridCol w="2722917"/>
                <a:gridCol w="6120680"/>
              </a:tblGrid>
              <a:tr h="27365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75483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○地中熱等導入促進事業</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○府有９施設で</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りんくうタウン駅ビル、中央図書館で</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サービスを開始</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○大阪電力選べる環境づくり協議会の設置［</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○大阪府地球温暖化対策実行計画とおおさかヒートアイランド対策推進計画を策定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nSpc>
                          <a:spcPts val="1300"/>
                        </a:lnSpc>
                      </a:pP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温暖化防止条例」の改正</a:t>
                      </a:r>
                      <a:endPar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92075" indent="-92075">
                        <a:lnSpc>
                          <a:spcPts val="1300"/>
                        </a:lnSpc>
                      </a:pP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92075" indent="-92075">
                        <a:lnSpc>
                          <a:spcPts val="1300"/>
                        </a:lnSpc>
                      </a:pPr>
                      <a:endPar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ja-JP" sz="1100" kern="1200" dirty="0" smtClean="0">
                          <a:solidFill>
                            <a:schemeClr val="tx1"/>
                          </a:solidFill>
                          <a:latin typeface="Meiryo UI" pitchFamily="50" charset="-128"/>
                          <a:ea typeface="Meiryo UI" pitchFamily="50" charset="-128"/>
                          <a:cs typeface="Meiryo UI" pitchFamily="50" charset="-128"/>
                        </a:rPr>
                        <a:t>○「大阪市建築物の環境配慮に関する条例」の改正 </a:t>
                      </a:r>
                    </a:p>
                    <a:p>
                      <a:pPr algn="l"/>
                      <a:r>
                        <a:rPr kumimoji="1" lang="ja-JP" altLang="ja-JP" sz="1100" kern="1200" dirty="0" smtClean="0">
                          <a:solidFill>
                            <a:schemeClr val="tx1"/>
                          </a:solidFill>
                          <a:latin typeface="Meiryo UI" pitchFamily="50" charset="-128"/>
                          <a:ea typeface="Meiryo UI" pitchFamily="50" charset="-128"/>
                          <a:cs typeface="Meiryo UI" pitchFamily="50" charset="-128"/>
                        </a:rPr>
                        <a:t>　再生可能エネルギー利用設備の導入の検討及び省エネルギー基準への適合を義務付ける規定を</a:t>
                      </a:r>
                      <a:endParaRPr kumimoji="1" lang="en-US" altLang="ja-JP" sz="1100" kern="1200" dirty="0" smtClean="0">
                        <a:solidFill>
                          <a:schemeClr val="tx1"/>
                        </a:solidFill>
                        <a:latin typeface="Meiryo UI" pitchFamily="50" charset="-128"/>
                        <a:ea typeface="Meiryo UI" pitchFamily="50" charset="-128"/>
                        <a:cs typeface="Meiryo UI" pitchFamily="50" charset="-128"/>
                      </a:endParaRPr>
                    </a:p>
                    <a:p>
                      <a:pPr algn="l"/>
                      <a:r>
                        <a:rPr kumimoji="1" lang="ja-JP" altLang="en-US" sz="1100" kern="1200" dirty="0" smtClean="0">
                          <a:solidFill>
                            <a:schemeClr val="tx1"/>
                          </a:solidFill>
                          <a:latin typeface="Meiryo UI" pitchFamily="50" charset="-128"/>
                          <a:ea typeface="Meiryo UI" pitchFamily="50" charset="-128"/>
                          <a:cs typeface="Meiryo UI" pitchFamily="50" charset="-128"/>
                        </a:rPr>
                        <a:t>　</a:t>
                      </a:r>
                      <a:r>
                        <a:rPr kumimoji="1" lang="ja-JP" altLang="ja-JP" sz="1100" kern="1200" dirty="0" smtClean="0">
                          <a:solidFill>
                            <a:schemeClr val="tx1"/>
                          </a:solidFill>
                          <a:latin typeface="Meiryo UI" pitchFamily="50" charset="-128"/>
                          <a:ea typeface="Meiryo UI" pitchFamily="50" charset="-128"/>
                          <a:cs typeface="Meiryo UI" pitchFamily="50" charset="-128"/>
                        </a:rPr>
                        <a:t>追加し、省エネルギー基準への適合状況を公表</a:t>
                      </a:r>
                      <a:r>
                        <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アクションプログラムに基づく</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ビジネスの展開</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○新関空会社と連携し関西国際空港における水素活用・インフラ整備に向けたプロジェクト（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スマート愛ランド水素グリッドプロジェクト）が国の財政支援・特区活用により事業開始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・水素燃料電池フォークリフトの開発・運用実証（環境省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・関空二期島への「イワタニ水素ステーション関西国際空港」の整備（国際戦略総合特区の国税優遇措置を活用）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NITE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）が建設開始［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8" name="正方形/長方形 7"/>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48</a:t>
            </a:fld>
            <a:endParaRPr kumimoji="1" lang="ja-JP" altLang="en-US" dirty="0"/>
          </a:p>
        </p:txBody>
      </p:sp>
    </p:spTree>
    <p:extLst>
      <p:ext uri="{BB962C8B-B14F-4D97-AF65-F5344CB8AC3E}">
        <p14:creationId xmlns:p14="http://schemas.microsoft.com/office/powerpoint/2010/main" val="29607206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1961916684"/>
              </p:ext>
            </p:extLst>
          </p:nvPr>
        </p:nvGraphicFramePr>
        <p:xfrm>
          <a:off x="119107" y="810048"/>
          <a:ext cx="8905786" cy="5896352"/>
        </p:xfrm>
        <a:graphic>
          <a:graphicData uri="http://schemas.openxmlformats.org/drawingml/2006/table">
            <a:tbl>
              <a:tblPr firstRow="1" bandRow="1">
                <a:tableStyleId>{5940675A-B579-460E-94D1-54222C63F5DA}</a:tableStyleId>
              </a:tblPr>
              <a:tblGrid>
                <a:gridCol w="2857114"/>
                <a:gridCol w="6048672"/>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（みどりの創出に関する制度充実に向けた国への働きかけ、緑視率等を活用した府民が実感できるみどりの創出等）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」のネットワークを活かしたみどりの保全と創出、都市養蜂と連携したみどりづくりの展開、校庭の芝生化推進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（適正な森林の管理や治山対策の推進による災害に強い健全な森林の再生、林業の再生による木材の安定供給の強化、府民の森や長距離自然歩道等を活かした魅力ある地域づくり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末：植栽本数約</a:t>
                      </a:r>
                      <a:r>
                        <a:rPr kumimoji="1" lang="en-US" altLang="ja-JP" sz="11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3,300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末：協力</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a:t>
                      </a: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地区で実施</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、植栽本数約</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6,700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・都市計画の規制緩和</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（容積率、建ぺい率）</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を活用した緑化誘導（国道</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号松原市をはじめ</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で制度導入［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など、都心部のシンボリックなみどりづくりの拠点整</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備</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・難波橋から水晶橋にかかる遊歩道整備と連動するなど、堂島川遊歩道沿いの緑化を推進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268288" marR="0" lvl="0" indent="-268288" algn="l" defTabSz="914400" rtl="0" eaLnBrk="1" fontAlgn="auto" latinLnBrk="0" hangingPunct="1">
                        <a:lnSpc>
                          <a:spcPts val="12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[H25.12,H27.2]</a:t>
                      </a:r>
                    </a:p>
                    <a:p>
                      <a:pPr marL="268288" marR="0" lvl="0" indent="-268288" algn="l" defTabSz="914400" rtl="0" eaLnBrk="1" fontAlgn="auto" latinLnBrk="0" hangingPunct="1">
                        <a:lnSpc>
                          <a:spcPts val="1200"/>
                        </a:lnSpc>
                        <a:spcBef>
                          <a:spcPts val="0"/>
                        </a:spcBef>
                        <a:spcAft>
                          <a:spcPts val="0"/>
                        </a:spcAft>
                        <a:buClrTx/>
                        <a:buSzTx/>
                        <a:buFontTx/>
                        <a:buNone/>
                        <a:tabLst>
                          <a:tab pos="352425" algn="l"/>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○梅田ミツバチプロジェクトと連携した街のみどりづくりの推進［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協定締結］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○「まちの緑視率」公表</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○「建築物に付属する緑化等に関する指導要綱」の施行（大阪市）による緑視面積の導入</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○堺第</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区共生の森づくりの推進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pt-BR"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pt-BR"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pt-BR"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14.1ha</a:t>
                      </a:r>
                      <a:r>
                        <a:rPr kumimoji="1" lang="ja-JP" altLang="pt-BR"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pt-BR"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pt-BR"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万本植栽</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○校庭の芝生化推進　地域で維持管理できる人の育成：</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みどりの風感謝祭、</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みどりと健康ウォーキングの開催</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indent="-92075">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○阪南市及び岬町での優れた自然の風景地の保護と適正な利用推進のための府立自然公園の新たな</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指定（府立阪南・岬自然公園</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947ha</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[H23.7]</a:t>
                      </a:r>
                    </a:p>
                    <a:p>
                      <a:pPr marL="92075" indent="-92075">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６まで：のべ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9,042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7,308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200"/>
                        </a:lnSpc>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推進や、民間企業等との連携による住宅の耐震や省エネ分野での木材の新たな用途開発など、木材利用の促進</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（４）みどりを活かした都市づくり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448251"/>
            <a:ext cx="2133600" cy="365125"/>
          </a:xfrm>
        </p:spPr>
        <p:txBody>
          <a:bodyPr/>
          <a:lstStyle/>
          <a:p>
            <a:fld id="{C9C25F4C-940A-4876-B093-38D4ABDD1E0F}" type="slidenum">
              <a:rPr kumimoji="1" lang="ja-JP" altLang="en-US" smtClean="0"/>
              <a:pPr/>
              <a:t>49</a:t>
            </a:fld>
            <a:endParaRPr kumimoji="1" lang="ja-JP" altLang="en-US" dirty="0"/>
          </a:p>
        </p:txBody>
      </p:sp>
    </p:spTree>
    <p:extLst>
      <p:ext uri="{BB962C8B-B14F-4D97-AF65-F5344CB8AC3E}">
        <p14:creationId xmlns:p14="http://schemas.microsoft.com/office/powerpoint/2010/main" val="430760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（１）世界的な創造都市、国際エンターテイメント都市の創出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7933790" y="456927"/>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3991758893"/>
              </p:ext>
            </p:extLst>
          </p:nvPr>
        </p:nvGraphicFramePr>
        <p:xfrm>
          <a:off x="206286" y="836712"/>
          <a:ext cx="8758202" cy="5891272"/>
        </p:xfrm>
        <a:graphic>
          <a:graphicData uri="http://schemas.openxmlformats.org/drawingml/2006/table">
            <a:tbl>
              <a:tblPr firstRow="1" bandRow="1">
                <a:tableStyleId>{5940675A-B579-460E-94D1-54222C63F5DA}</a:tableStyleId>
              </a:tblPr>
              <a:tblGrid>
                <a:gridCol w="2781538"/>
                <a:gridCol w="5976664"/>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0378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年に向けた都市魅力創造</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年シンボルイヤーの取組、民間主体の集客プロジェクト　等）</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（百舌鳥・古市古墳群の世界文化遺産登録に向けた取組の強化、大阪城公園パークマネジメント事業の導入等による大阪城公園の魅力向上、大阪ミュージアム構想の展開、</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「水都大阪」の特徴を活かした水と光のまちづくりによる経済活性化</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、公共空間を活用した都市魅力の向上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○大阪都市魅力創造戦略を</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。観光戦略や国際化戦略など</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府市の戦略を一本化し、３つの重点取組を推進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・水と光のまちづくりの推進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アーツカウンシルによる文化行政の推進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大阪観光局による観光振興事業の推進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tabLst>
                          <a:tab pos="92075" algn="l"/>
                        </a:tabLst>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年シンボルイヤーに向けたプレ事業の実施</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tabLst>
                          <a:tab pos="92075" algn="l"/>
                        </a:tabLst>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・府内全域で大坂の陣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400</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年天下一祭（冬の陣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）を展開</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indent="-182563">
                        <a:lnSpc>
                          <a:spcPts val="1400"/>
                        </a:lnSpc>
                        <a:tabLst>
                          <a:tab pos="92075" algn="l"/>
                        </a:tabLst>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・水都大阪</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に向けプレ事業（水都大阪</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）を展開（水都大阪</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2014inochi</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フェスタ、水都大阪ミナミフェスティバル</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水都大阪</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大阪大発見！）</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年シンボルイヤー事業の実施</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・府内全域で大坂の陣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400</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年天下一祭（夏の陣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）を展開</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・大阪府内の魅力を発信する「大坂夏の陣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2015in</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万博」を万博記念公園で開催。３１市町村がブース出展を行ない、</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38,000</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人が参加（</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日（土）・</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年ラグビーワードカップ日本大会の開催地（全国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会場）の１つとして東大阪市の花園ラグビー場が決定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indent="-182563">
                        <a:lnSpc>
                          <a:spcPts val="1400"/>
                        </a:lnSpc>
                        <a:tabLst>
                          <a:tab pos="92075" algn="l"/>
                        </a:tabLst>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tabLst>
                          <a:tab pos="182563"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○大阪ミュージアム構想の推進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・登録物</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戦略プランの改訂</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marL="182563" indent="-182563">
                        <a:lnSpc>
                          <a:spcPts val="1400"/>
                        </a:lnSpc>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・民間とも連携した広域的な情報発信、機運醸成</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・世界文化遺産登録後を見据えた資産活用やまちづくりのあり方における「百舌鳥・古市古墳</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群を活用した地域活性化ビジョン」を策定</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・堺市・羽曳野市・藤井寺市とともに推薦書原案を策定し、文化庁へ提出</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○水と光とみどりのまちづくり</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400"/>
                        </a:lnSpc>
                        <a:spcAft>
                          <a:spcPts val="0"/>
                        </a:spcAft>
                        <a:tabLst>
                          <a:tab pos="352425" algn="l"/>
                        </a:tabLst>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ライトアップ：</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中之島周辺の橋梁・護岸・公園</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、公共船着場（</a:t>
                      </a:r>
                      <a:r>
                        <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a:t>
                      </a: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400"/>
                        </a:lnSpc>
                        <a:spcAft>
                          <a:spcPts val="0"/>
                        </a:spcAft>
                        <a:tabLst>
                          <a:tab pos="352425" algn="l"/>
                        </a:tabLst>
                      </a:pP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水晶</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橋</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～天神橋</a:t>
                      </a: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右岸）</a:t>
                      </a:r>
                      <a:r>
                        <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ja-JP"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木津川遊</a:t>
                      </a: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400"/>
                        </a:lnSpc>
                        <a:spcAft>
                          <a:spcPts val="0"/>
                        </a:spcAft>
                        <a:tabLst>
                          <a:tab pos="352425" algn="l"/>
                        </a:tabLst>
                      </a:pP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歩道整備</a:t>
                      </a:r>
                      <a:r>
                        <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400"/>
                        </a:lnSpc>
                        <a:spcAft>
                          <a:spcPts val="0"/>
                        </a:spcAft>
                        <a:tabLst>
                          <a:tab pos="352425" algn="l"/>
                        </a:tabLst>
                      </a:pPr>
                      <a:r>
                        <a:rPr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］、中之島公園</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水の都の夕涼み</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GATE</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野外劇団の公演誘致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水辺活用ナビ運用開始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にぎわい施設の誘致（西天満若松浜、</a:t>
                      </a: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中之島ラブセントラル、中之島</a:t>
                      </a:r>
                      <a:r>
                        <a:rPr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GATE  </a:t>
                      </a: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中之島漁港）</a:t>
                      </a:r>
                      <a:r>
                        <a:rPr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2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5</a:t>
            </a:fld>
            <a:endParaRPr kumimoji="1" lang="ja-JP" altLang="en-US" dirty="0"/>
          </a:p>
        </p:txBody>
      </p:sp>
    </p:spTree>
    <p:extLst>
      <p:ext uri="{BB962C8B-B14F-4D97-AF65-F5344CB8AC3E}">
        <p14:creationId xmlns:p14="http://schemas.microsoft.com/office/powerpoint/2010/main" val="26417036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140354113"/>
              </p:ext>
            </p:extLst>
          </p:nvPr>
        </p:nvGraphicFramePr>
        <p:xfrm>
          <a:off x="192899" y="830754"/>
          <a:ext cx="8758202" cy="4754880"/>
        </p:xfrm>
        <a:graphic>
          <a:graphicData uri="http://schemas.openxmlformats.org/drawingml/2006/table">
            <a:tbl>
              <a:tblPr firstRow="1" bandRow="1">
                <a:tableStyleId>{5940675A-B579-460E-94D1-54222C63F5DA}</a:tableStyleId>
              </a:tblPr>
              <a:tblGrid>
                <a:gridCol w="3082957"/>
                <a:gridCol w="5675245"/>
              </a:tblGrid>
              <a:tr h="14997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326823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（「農地中間管理機構」、「準農家制度」の活用等による主力農業者の生産規模拡大や企業・都市住民の農業参入の促進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◇生産振興・地産地消及び６次産業化の推進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産物直売所を核とした販売農家・地域の活性化、大阪エコ農産物認証制度など農産物の安全安心確保の推進、東京プロモーション等を通じた大阪産（もん）のブランド力向上、環境農林水産総合研究所による試験研究・技術開発の推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（地域力による持続可能な農空間づくりの推進、遊休農地の解消・未然防止、営農環境の整備、ため池の総合減災の推進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◇販売市場の拡大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（関空の活用によるアジア市場を対象にした農産物等の販売促進　等）</a:t>
                      </a:r>
                    </a:p>
                  </a:txBody>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・就農相談</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・準農家制度の創設［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貸付可能な農地の確保および企業や都市住民などの希望者の発掘、マッチング等による参入支援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末：企業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社、新規就農者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名、準農家</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○新たな食ビジネスの展開に向けた魅力ある大阪産（もん）商品づくり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・大阪産（もん）の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次産業化に取組む事業者の新商品開発への環農水研による技術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支援（大阪産（もん）チャレンジ支援事業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・大阪産（もん）の普及に貢献した農業者等への表彰事業</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６：各</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事業者の活動を表彰）</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・オアシス構想に基づく、農業者・地域住民等による、ため池・農業用水路の保全管理・</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水辺環境づくりの実施（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末：オアシス環境コミュニティ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・農業者・地域住民が主体となった「農空間づくりプラン」の作成による遊休農地の利用促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進や農空間の保全活用など、地域特性を活かした取組みの実施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383ha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新施設「グリーンクロックス新世代（</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GCN</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）植物工場」の開設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92075" indent="-9207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○食品の輸出促進策として、関空促進協の取組みを通じ、新関空会社や経済界等と連携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して食輸出セミナー</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r>
                        <a:rPr kumimoji="1" lang="ja-JP" altLang="en-US" sz="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及び東南アジア各国で関西の「食」物産</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展の開催</a:t>
                      </a:r>
                    </a:p>
                    <a:p>
                      <a:pPr marL="92075" indent="-92075"/>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○関空からの食輸出の推進を図るべく、事業者により「関西・食・輸出推進事業協同組合」</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を設立</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[H25.8]</a:t>
                      </a:r>
                    </a:p>
                  </a:txBody>
                  <a:tcPr/>
                </a:tc>
              </a:tr>
            </a:tbl>
          </a:graphicData>
        </a:graphic>
      </p:graphicFrame>
      <p:sp>
        <p:nvSpPr>
          <p:cNvPr id="5" name="テキスト ボックス 4"/>
          <p:cNvSpPr txBox="1"/>
          <p:nvPr/>
        </p:nvSpPr>
        <p:spPr>
          <a:xfrm>
            <a:off x="35496" y="476672"/>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（５）農空間の多面的な機能を活かした都市づくり・都市農業の再生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．都市の再生</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50</a:t>
            </a:fld>
            <a:endParaRPr kumimoji="1" lang="ja-JP" altLang="en-US" dirty="0"/>
          </a:p>
        </p:txBody>
      </p:sp>
    </p:spTree>
    <p:extLst>
      <p:ext uri="{BB962C8B-B14F-4D97-AF65-F5344CB8AC3E}">
        <p14:creationId xmlns:p14="http://schemas.microsoft.com/office/powerpoint/2010/main" val="2306879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（１）世界的な創造都市、国際エンターテイメント都市の創出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3575282548"/>
              </p:ext>
            </p:extLst>
          </p:nvPr>
        </p:nvGraphicFramePr>
        <p:xfrm>
          <a:off x="192899" y="824324"/>
          <a:ext cx="8758202" cy="56372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68048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◇夢洲を軸とした大阪市内ベイエリアにおける世界最高水準のエンターテイメント、ＭＩＣＥなど様々な機能を持つ「統合型リゾート（ＩＲ）」の立地促進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（統合型ﾘｿﾞｰﾄの整備の推進に関する法制度の整備、民間が主体的に施設整備をするための規制緩和・税制優遇　等）</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just">
                        <a:lnSpc>
                          <a:spcPts val="1400"/>
                        </a:lnSpc>
                        <a:spcAft>
                          <a:spcPts val="0"/>
                        </a:spcAft>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光のルネサンス</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光のルネサンス」「御堂筋イルミネーション」をコアプログラム</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に民間主体の光のプログラムと連携した「大阪・光の響宴」</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として開催</a:t>
                      </a:r>
                      <a:endParaRPr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・「御堂筋イルミネーション」については、「最も多く街路樹にイルミネーションを施した通り」としてギネス世界記録</a:t>
                      </a:r>
                      <a:r>
                        <a:rPr kumimoji="1" lang="en-US" altLang="ja-JP" sz="1800" u="none" kern="1200" dirty="0" smtClean="0">
                          <a:solidFill>
                            <a:schemeClr val="tx1"/>
                          </a:solidFill>
                          <a:effectLst/>
                          <a:latin typeface="+mn-lt"/>
                          <a:ea typeface="+mn-ea"/>
                          <a:cs typeface="+mn-cs"/>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に認定</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大阪城エリアの観光拠点化に向けた取組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kumimoji="1" lang="ja-JP" altLang="en-US" sz="1200" u="none" kern="1200" dirty="0" smtClean="0">
                          <a:solidFill>
                            <a:schemeClr val="tx1"/>
                          </a:solidFill>
                          <a:highlight>
                            <a:srgbClr val="FFFF00"/>
                          </a:highlight>
                          <a:uFill>
                            <a:solidFill>
                              <a:srgbClr val="00B0F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baseline="0" dirty="0" smtClean="0">
                          <a:solidFill>
                            <a:schemeClr val="tx1"/>
                          </a:solidFill>
                          <a:highlight>
                            <a:srgbClr val="FFFF00"/>
                          </a:highlight>
                          <a:uFillTx/>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パークマネジメント事業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中之島における新しい美術館の整備に向けた取組みを推進（整備方針を策定</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○天王寺公園エントランスエリアの魅力向上に向けて、</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H26.12</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］、運営開始［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endPar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Bef>
                          <a:spcPts val="0"/>
                        </a:spcBef>
                        <a:spcAft>
                          <a:spcPts val="0"/>
                        </a:spcAft>
                        <a:tabLst>
                          <a:tab pos="92075" algn="l"/>
                        </a:tabLst>
                      </a:pP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御堂筋フェスタ（春）</a:t>
                      </a:r>
                      <a:r>
                        <a:rPr lang="ja-JP" altLang="en-US" sz="1200"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H17</a:t>
                      </a:r>
                      <a:r>
                        <a:rPr lang="ja-JP" altLang="en-US" sz="1200"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a:t>
                      </a:r>
                      <a:r>
                        <a:rPr lang="en-US" altLang="ja-JP" sz="1200" u="none" kern="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kappo</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（秋）［</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H20</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は御堂筋</a:t>
                      </a:r>
                      <a:r>
                        <a:rPr lang="en-US" altLang="ja-JP" sz="1200" u="none" kern="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kappo</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と御堂筋フェスタを同時開催（春）、</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は「御堂筋ジョイふる</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endParaRPr lang="ja-JP"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Bef>
                          <a:spcPts val="0"/>
                        </a:spcBef>
                        <a:spcAft>
                          <a:spcPts val="0"/>
                        </a:spcAft>
                        <a:tabLst>
                          <a:tab pos="92075" algn="l"/>
                        </a:tabLst>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Bef>
                          <a:spcPts val="0"/>
                        </a:spcBef>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おおさかカンヴァス推進事業 </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府内の公共空間を活用したアート作品の公募・展示</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・築港クルーズ客船母港化構想実現に向けた天保山客船ターミナルの事業化調査</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[H27~H29]</a:t>
                      </a:r>
                      <a:endPar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・候補地</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検討調査の実施</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・夢洲まちづくり構想案中間とりまとめ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ja-JP" altLang="en-US"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6</a:t>
            </a:fld>
            <a:endParaRPr kumimoji="1" lang="ja-JP" altLang="en-US" dirty="0"/>
          </a:p>
        </p:txBody>
      </p:sp>
    </p:spTree>
    <p:extLst>
      <p:ext uri="{BB962C8B-B14F-4D97-AF65-F5344CB8AC3E}">
        <p14:creationId xmlns:p14="http://schemas.microsoft.com/office/powerpoint/2010/main" val="3053728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（１）世界的な創造都市、国際エンターテイメント都市の創出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2205829032"/>
              </p:ext>
            </p:extLst>
          </p:nvPr>
        </p:nvGraphicFramePr>
        <p:xfrm>
          <a:off x="192899" y="824324"/>
          <a:ext cx="8758202" cy="43418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68048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◇既存資源を活かしたコンベンション拠点の形成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（府市一体となった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機能強化　等）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◇大阪ＭＩＣＥビジネス・アライアンスによるＭＩＣＥ誘致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（ホテル、交通機関、飲食、物品販売、観光施設など関連企業の協力体制による会議の誘致やインセンティブツアーの受入れ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24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◇万博記念公園南側ゾーンへの複合型エンターテイメント施設の立地</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◇エンターテイメント関連施設の誘致や関連イベントの実施促進に向けた規制緩和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年以降を見据えた国際博覧会大阪誘致等の中長期プロジェクトの検討</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誘致促進の取組み</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indent="-182880" algn="l">
                        <a:lnSpc>
                          <a:spcPts val="1300"/>
                        </a:lnSpc>
                        <a:spcAft>
                          <a:spcPts val="0"/>
                        </a:spcAft>
                        <a:tabLst>
                          <a:tab pos="92075" algn="l"/>
                        </a:tabLst>
                      </a:pPr>
                      <a:r>
                        <a:rPr lang="ja-JP" altLang="en-US" sz="1200" u="none" kern="1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５回（延べ参加者数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ディスティネーション・ショーケースの実施</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○大阪での開催決定（大阪観光局誘致案件）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・決定件数［</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件、国内会議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○インセンティブツアーの受入（大阪観光局誘致案件）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ヶ国から</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19,416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○万博記念公園南側ゾーンについては、活性化事業の事業者を</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工事着手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年度秋の主要施設オープンに向け、事業者による工事進行中。</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○万博記念公園「太陽の塔」にかかる耐震工事及び内部公開に向けた取組みを推進。</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ja-JP" altLang="en-US"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7</a:t>
            </a:fld>
            <a:endParaRPr kumimoji="1" lang="ja-JP" altLang="en-US" dirty="0"/>
          </a:p>
        </p:txBody>
      </p:sp>
    </p:spTree>
    <p:extLst>
      <p:ext uri="{BB962C8B-B14F-4D97-AF65-F5344CB8AC3E}">
        <p14:creationId xmlns:p14="http://schemas.microsoft.com/office/powerpoint/2010/main" val="3718582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（２）関空観光ハブ化の推進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969466237"/>
              </p:ext>
            </p:extLst>
          </p:nvPr>
        </p:nvGraphicFramePr>
        <p:xfrm>
          <a:off x="192899" y="836712"/>
          <a:ext cx="8758202" cy="531723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◇インバウンド受入機能の強化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（ターミナルの拡充、出入国審査場における混雑緩和やファーストレーンの設置、入国規制・手続きのさらなる緩和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（ＬＣＣの就航促進、中長距離等国際線ネットワークの充実、関空を拠点空港として活用する航空会社の定着促進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◇関空周辺の観光魅力向上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（地域活性化総合特区の活用等による国際医療交流の推進等りんくうタウンの活性化、泉州観光プロモーション推進協議会と連携した取組み　等）</a:t>
                      </a: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○中国向けビザの発給緩和</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・商用目的の数次ビザの要件緩和［</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○東南アジア諸国向けビザ免除や数次ビザの要件緩和</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○その他、パプアニューギニア、インド等における数次ビザの開始［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○関空促進協の取組みを通じ、海外向けフリーペーパーを用い、旅行博出展等を通じた情報</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発信やツアー造成支援を実施し、　関空への集客を促進。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をはじめとする就航ネットワークの強化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について国内空港最多の</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冬期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・関空促進協の取組みを通じ、</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旅客に対応したアクセス割引きっぷの造成、深夜早朝</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アクセスの充実を実施。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」のネットワークが拡大中</a:t>
                      </a:r>
                      <a:endParaRPr kumimoji="1"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である春秋航空が関空を初の海外拠点とすることを発表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の成長を見据え、新関空会社が第２ターミナルに続き、</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年下期供用開始を</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目途に、第３ターミナルの拡張を実施中。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アクセス鉄道による関空需要への広域的効果等［</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］、高速アクセス鉄道となにわ筋線の需要面での両立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を確認。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関空対岸という立地ポテンシャルを最大限に活かして、外国人へのホスピタリティや地域魅力の向上を図るため、「りんくうタウンのさらなる活性化に向けたまちづくり戦略プラン」を策定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txBody>
                  <a:tcPr/>
                </a:tc>
              </a:tr>
            </a:tbl>
          </a:graphicData>
        </a:graphic>
      </p:graphicFrame>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8</a:t>
            </a:fld>
            <a:endParaRPr kumimoji="1" lang="ja-JP" altLang="en-US" dirty="0"/>
          </a:p>
        </p:txBody>
      </p:sp>
    </p:spTree>
    <p:extLst>
      <p:ext uri="{BB962C8B-B14F-4D97-AF65-F5344CB8AC3E}">
        <p14:creationId xmlns:p14="http://schemas.microsoft.com/office/powerpoint/2010/main" val="1943534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26150"/>
            <a:ext cx="7056784" cy="338554"/>
          </a:xfrm>
          <a:prstGeom prst="rect">
            <a:avLst/>
          </a:prstGeom>
          <a:noFill/>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（３）関西観光ポータル化の推進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5"/>
          <p:cNvSpPr>
            <a:spLocks noChangeArrowheads="1"/>
          </p:cNvSpPr>
          <p:nvPr/>
        </p:nvSpPr>
        <p:spPr bwMode="auto">
          <a:xfrm>
            <a:off x="0" y="-27383"/>
            <a:ext cx="9144000" cy="432048"/>
          </a:xfrm>
          <a:prstGeom prst="rect">
            <a:avLst/>
          </a:prstGeom>
          <a:solidFill>
            <a:schemeClr val="tx2">
              <a:lumMod val="20000"/>
              <a:lumOff val="80000"/>
            </a:schemeClr>
          </a:solidFill>
          <a:ln w="9525">
            <a:noFill/>
            <a:miter lim="800000"/>
            <a:headEnd/>
            <a:tailEnd/>
          </a:ln>
          <a:effectLst/>
        </p:spPr>
        <p:txBody>
          <a:bodyPr wrap="none" anchor="ct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defTabSz="912813">
              <a:buClr>
                <a:srgbClr val="000000"/>
              </a:buClr>
              <a:buSzPct val="100000"/>
              <a:defRPr/>
            </a:pPr>
            <a:r>
              <a:rPr kumimoji="0" lang="ja-JP" altLang="en-US" sz="2400" b="1" dirty="0">
                <a:latin typeface="Verdana" pitchFamily="34" charset="0"/>
                <a:ea typeface="HGPｺﾞｼｯｸE"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．内外の集客力</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強化</a:t>
            </a:r>
            <a:endParaRPr kumimoji="0"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473895"/>
              </p:ext>
            </p:extLst>
          </p:nvPr>
        </p:nvGraphicFramePr>
        <p:xfrm>
          <a:off x="192899" y="764704"/>
          <a:ext cx="8758202" cy="5462016"/>
        </p:xfrm>
        <a:graphic>
          <a:graphicData uri="http://schemas.openxmlformats.org/drawingml/2006/table">
            <a:tbl>
              <a:tblPr firstRow="1" bandRow="1">
                <a:tableStyleId>{5940675A-B579-460E-94D1-54222C63F5DA}</a:tableStyleId>
              </a:tblPr>
              <a:tblGrid>
                <a:gridCol w="2794925"/>
                <a:gridCol w="5963277"/>
              </a:tblGrid>
              <a:tr h="229246">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0" marR="0" lvl="0" indent="0"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◇関西各地と関空とのアクセス強化、利便性向上</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関西観光・文化振興計画」の見直し、広域観光ルートの発信、海外観光プロモーションの実施、東京オリンピック・パラリンピック等の開催に向けた関西文化の内外への発信強化の検討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◇関西広域連合の取組みと連携した大阪アピール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◇通訳案内士制度の充実改善・人材育成などによる訪日外国人に対するサービス向上（関西広域連合へ制度改正・運用改善に向けた働きかけを実施、通訳案内士を育成するための研修の実施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◇観光情報を入手するためのインターネット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接続環境整備</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a:tc>
                <a:tc>
                  <a:txBody>
                    <a:bodyPr/>
                    <a:lstStyle/>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アクセス鉄道による関空需要への広域的効果等［</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］、高速アクセス鉄道となにわ筋線の需要面での両立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を確認。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endPar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タイ・マレーシア［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○関西広域連合「はなやか関西・文化戦略会議」において関西文化の発信強化を検討</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○関西地域振興財団による中国、韓国、香港、台湾、タイのメディア・エージェントのファム事業（観光誘客促進のため、旅行事業者等を対象に現地視察をしてもらう事業）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インドネシア等へのプロモーション</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通訳案内士の登録・育成等</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・関西広域連合に登録している通訳案内士向けに品位の保持、資質の向上等を図ることを目的として研修を</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年度から実施</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Free Wi-Fi</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）、アクセスポイント順次拡大中</a:t>
                      </a:r>
                      <a:endPar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baseline="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・府内アクセスポイント　</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2,709</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2" name="正方形/長方形 11"/>
          <p:cNvSpPr/>
          <p:nvPr/>
        </p:nvSpPr>
        <p:spPr>
          <a:xfrm>
            <a:off x="7956376" y="476672"/>
            <a:ext cx="1080120" cy="307777"/>
          </a:xfrm>
          <a:prstGeom prst="rect">
            <a:avLst/>
          </a:prstGeom>
        </p:spPr>
        <p:txBody>
          <a:bodyPr wrap="square" rtlCol="0" anchor="ctr">
            <a:spAutoFit/>
          </a:bodyPr>
          <a:lstStyle/>
          <a:p>
            <a:pPr marL="177800" indent="-177800"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C9C25F4C-940A-4876-B093-38D4ABDD1E0F}" type="slidenum">
              <a:rPr kumimoji="1" lang="ja-JP" altLang="en-US" smtClean="0"/>
              <a:pPr/>
              <a:t>9</a:t>
            </a:fld>
            <a:endParaRPr kumimoji="1" lang="ja-JP" altLang="en-US" dirty="0"/>
          </a:p>
        </p:txBody>
      </p:sp>
    </p:spTree>
    <p:extLst>
      <p:ext uri="{BB962C8B-B14F-4D97-AF65-F5344CB8AC3E}">
        <p14:creationId xmlns:p14="http://schemas.microsoft.com/office/powerpoint/2010/main" val="2869502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3000812DBA37D41985CAB5AC030E820" ma:contentTypeVersion="0" ma:contentTypeDescription="新しいドキュメントを作成します。" ma:contentTypeScope="" ma:versionID="00a37906bcabcc6cbabaa79ae20c9a80">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DAE708-075D-41E4-B8BD-BA5345AF71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A0D7C46-79F2-4057-AA13-6CC819F9AB1F}">
  <ds:schemaRefs>
    <ds:schemaRef ds:uri="http://schemas.microsoft.com/office/2006/documentManagement/types"/>
    <ds:schemaRef ds:uri="http://www.w3.org/XML/1998/namespace"/>
    <ds:schemaRef ds:uri="http://purl.org/dc/terms/"/>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817D0D94-7D89-4C00-B68D-B05FB16846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17272</TotalTime>
  <Words>4711</Words>
  <Application>Microsoft Office PowerPoint</Application>
  <PresentationFormat>画面に合わせる (4:3)</PresentationFormat>
  <Paragraphs>1897</Paragraphs>
  <Slides>50</Slides>
  <Notes>0</Notes>
  <HiddenSlides>0</HiddenSlides>
  <MMClips>0</MMClips>
  <ScaleCrop>false</ScaleCrop>
  <HeadingPairs>
    <vt:vector size="4" baseType="variant">
      <vt:variant>
        <vt:lpstr>テーマ</vt:lpstr>
      </vt:variant>
      <vt:variant>
        <vt:i4>1</vt:i4>
      </vt:variant>
      <vt:variant>
        <vt:lpstr>スライド タイトル</vt:lpstr>
      </vt:variant>
      <vt:variant>
        <vt:i4>50</vt:i4>
      </vt:variant>
    </vt:vector>
  </HeadingPairs>
  <TitlesOfParts>
    <vt:vector size="51" baseType="lpstr">
      <vt:lpstr>Office ​​テーマ</vt:lpstr>
      <vt:lpstr>データでみる 「大阪の成長戦略」 【2015年8月】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1734</cp:revision>
  <cp:lastPrinted>2015-08-19T06:11:25Z</cp:lastPrinted>
  <dcterms:created xsi:type="dcterms:W3CDTF">2011-02-12T07:02:43Z</dcterms:created>
  <dcterms:modified xsi:type="dcterms:W3CDTF">2015-08-19T23:24:36Z</dcterms:modified>
</cp:coreProperties>
</file>