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6"/>
  </p:notesMasterIdLst>
  <p:handoutMasterIdLst>
    <p:handoutMasterId r:id="rId97"/>
  </p:handoutMasterIdLst>
  <p:sldIdLst>
    <p:sldId id="444" r:id="rId2"/>
    <p:sldId id="445" r:id="rId3"/>
    <p:sldId id="446" r:id="rId4"/>
    <p:sldId id="507" r:id="rId5"/>
    <p:sldId id="508" r:id="rId6"/>
    <p:sldId id="544" r:id="rId7"/>
    <p:sldId id="545" r:id="rId8"/>
    <p:sldId id="546" r:id="rId9"/>
    <p:sldId id="547" r:id="rId10"/>
    <p:sldId id="548" r:id="rId11"/>
    <p:sldId id="549" r:id="rId12"/>
    <p:sldId id="550" r:id="rId13"/>
    <p:sldId id="551" r:id="rId14"/>
    <p:sldId id="552" r:id="rId15"/>
    <p:sldId id="460" r:id="rId16"/>
    <p:sldId id="461" r:id="rId17"/>
    <p:sldId id="539" r:id="rId18"/>
    <p:sldId id="463" r:id="rId19"/>
    <p:sldId id="464" r:id="rId20"/>
    <p:sldId id="465" r:id="rId21"/>
    <p:sldId id="466" r:id="rId22"/>
    <p:sldId id="521" r:id="rId23"/>
    <p:sldId id="522" r:id="rId24"/>
    <p:sldId id="468" r:id="rId25"/>
    <p:sldId id="469" r:id="rId26"/>
    <p:sldId id="470" r:id="rId27"/>
    <p:sldId id="471" r:id="rId28"/>
    <p:sldId id="528" r:id="rId29"/>
    <p:sldId id="542" r:id="rId30"/>
    <p:sldId id="473" r:id="rId31"/>
    <p:sldId id="474" r:id="rId32"/>
    <p:sldId id="475" r:id="rId33"/>
    <p:sldId id="476" r:id="rId34"/>
    <p:sldId id="477" r:id="rId35"/>
    <p:sldId id="534" r:id="rId36"/>
    <p:sldId id="479" r:id="rId37"/>
    <p:sldId id="527" r:id="rId38"/>
    <p:sldId id="480" r:id="rId39"/>
    <p:sldId id="481" r:id="rId40"/>
    <p:sldId id="529" r:id="rId41"/>
    <p:sldId id="482" r:id="rId42"/>
    <p:sldId id="543" r:id="rId43"/>
    <p:sldId id="484" r:id="rId44"/>
    <p:sldId id="485" r:id="rId45"/>
    <p:sldId id="486" r:id="rId46"/>
    <p:sldId id="487" r:id="rId47"/>
    <p:sldId id="488" r:id="rId48"/>
    <p:sldId id="489" r:id="rId49"/>
    <p:sldId id="381" r:id="rId50"/>
    <p:sldId id="382" r:id="rId51"/>
    <p:sldId id="383" r:id="rId52"/>
    <p:sldId id="384" r:id="rId53"/>
    <p:sldId id="435" r:id="rId54"/>
    <p:sldId id="436" r:id="rId55"/>
    <p:sldId id="385" r:id="rId56"/>
    <p:sldId id="428" r:id="rId57"/>
    <p:sldId id="386" r:id="rId58"/>
    <p:sldId id="526" r:id="rId59"/>
    <p:sldId id="519" r:id="rId60"/>
    <p:sldId id="520" r:id="rId61"/>
    <p:sldId id="388" r:id="rId62"/>
    <p:sldId id="389" r:id="rId63"/>
    <p:sldId id="390" r:id="rId64"/>
    <p:sldId id="537" r:id="rId65"/>
    <p:sldId id="536" r:id="rId66"/>
    <p:sldId id="538" r:id="rId67"/>
    <p:sldId id="392" r:id="rId68"/>
    <p:sldId id="437" r:id="rId69"/>
    <p:sldId id="501" r:id="rId70"/>
    <p:sldId id="502" r:id="rId71"/>
    <p:sldId id="503" r:id="rId72"/>
    <p:sldId id="531" r:id="rId73"/>
    <p:sldId id="505" r:id="rId74"/>
    <p:sldId id="506" r:id="rId75"/>
    <p:sldId id="524" r:id="rId76"/>
    <p:sldId id="540" r:id="rId77"/>
    <p:sldId id="491" r:id="rId78"/>
    <p:sldId id="523" r:id="rId79"/>
    <p:sldId id="493" r:id="rId80"/>
    <p:sldId id="494" r:id="rId81"/>
    <p:sldId id="495" r:id="rId82"/>
    <p:sldId id="496" r:id="rId83"/>
    <p:sldId id="497" r:id="rId84"/>
    <p:sldId id="498" r:id="rId85"/>
    <p:sldId id="499" r:id="rId86"/>
    <p:sldId id="500" r:id="rId87"/>
    <p:sldId id="525" r:id="rId88"/>
    <p:sldId id="533" r:id="rId89"/>
    <p:sldId id="362" r:id="rId90"/>
    <p:sldId id="363" r:id="rId91"/>
    <p:sldId id="364" r:id="rId92"/>
    <p:sldId id="365" r:id="rId93"/>
    <p:sldId id="300" r:id="rId94"/>
    <p:sldId id="269" r:id="rId9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FF6"/>
    <a:srgbClr val="0A0FE0"/>
    <a:srgbClr val="070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6" autoAdjust="0"/>
    <p:restoredTop sz="94700" autoAdjust="0"/>
  </p:normalViewPr>
  <p:slideViewPr>
    <p:cSldViewPr>
      <p:cViewPr>
        <p:scale>
          <a:sx n="82" d="100"/>
          <a:sy n="82" d="100"/>
        </p:scale>
        <p:origin x="-1314" y="-54"/>
      </p:cViewPr>
      <p:guideLst>
        <p:guide orient="horz" pos="2160"/>
        <p:guide pos="2880"/>
      </p:guideLst>
    </p:cSldViewPr>
  </p:slideViewPr>
  <p:outlineViewPr>
    <p:cViewPr>
      <p:scale>
        <a:sx n="33" d="100"/>
        <a:sy n="33" d="100"/>
      </p:scale>
      <p:origin x="0" y="88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6\&#12487;&#12540;&#12479;&#12391;&#35211;&#12427;(26&#24180;6&#26376;&#20844;&#34920;&#12395;&#21521;&#12369;&#12390;&#20316;&#26989;)\&#24029;&#26412;&#20316;&#26989;&#12501;&#12457;&#12523;&#12480;\05_&#38306;&#35199;&#22269;&#38555;&#31354;&#28207;&#12398;&#20415;&#25968;&#31561;\&#38306;&#35199;&#22269;&#38555;&#31354;&#29579;&#12395;&#12362;&#12369;&#12427;&#22269;&#38555;&#32218;&#23601;&#33322;&#20415;&#25968;&#12539;&#37117;&#24066;&#25968;&#12398;&#25512;&#3122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6\&#12487;&#12540;&#12479;&#12391;&#35211;&#12427;(26&#24180;6&#26376;&#20844;&#34920;&#12395;&#21521;&#12369;&#12390;&#20316;&#26989;)\&#24029;&#26412;&#20316;&#26989;&#12501;&#12457;&#12523;&#12480;\05_&#38306;&#35199;&#22269;&#38555;&#31354;&#28207;&#12398;&#20415;&#25968;&#31561;\&#9679;&#65324;&#65315;&#653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ayashiharaK\AppData\Local\Temp\Temp1_&#26412;&#20307;&#22259;&#34920;&#12487;&#12540;&#12479;.zip\&#26412;&#20307;&#22259;&#34920;&#12487;&#12540;&#12479;\06-5_&#12304;NEW!&#12305;&#25152;&#24471;&#38542;&#23652;&#21029;&#19990;&#24111;&#25968;&#21106;&#21512;&#12398;&#22793;&#21270;_130718.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6\&#12487;&#12540;&#12479;&#12391;&#35211;&#12427;(26&#24180;6&#26376;&#20844;&#34920;&#12395;&#21521;&#12369;&#12390;&#20316;&#26989;)\&#24029;&#26412;&#20316;&#26989;&#12501;&#12457;&#12523;&#12480;\05_&#38306;&#35199;&#22269;&#38555;&#31354;&#28207;&#12398;&#20415;&#25968;&#31561;\&#38306;&#35199;&#22269;&#38555;&#31354;&#29579;&#12395;&#12362;&#12369;&#12427;&#22269;&#38555;&#32218;&#23601;&#33322;&#20415;&#25968;&#12539;&#37117;&#24066;&#25968;&#12398;&#25512;&#31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51249437414256E-2"/>
          <c:y val="9.5387987879495789E-2"/>
          <c:w val="0.83674357009854528"/>
          <c:h val="0.7192222343347654"/>
        </c:manualLayout>
      </c:layout>
      <c:lineChart>
        <c:grouping val="standard"/>
        <c:varyColors val="0"/>
        <c:ser>
          <c:idx val="2"/>
          <c:order val="0"/>
          <c:tx>
            <c:strRef>
              <c:f>'[データ資料_雇用.xlsx]雇用（求人倍率）'!$A$4</c:f>
              <c:strCache>
                <c:ptCount val="1"/>
                <c:pt idx="0">
                  <c:v>新規求人倍率（大阪府）</c:v>
                </c:pt>
              </c:strCache>
            </c:strRef>
          </c:tx>
          <c:spPr>
            <a:ln w="57150" cmpd="dbl">
              <a:solidFill>
                <a:srgbClr val="00B050"/>
              </a:solidFill>
              <a:prstDash val="solid"/>
            </a:ln>
          </c:spPr>
          <c:marker>
            <c:symbol val="none"/>
          </c:marker>
          <c:cat>
            <c:multiLvlStrRef>
              <c:f>'[データ資料_雇用.xlsx]雇用（求人倍率）'!$B$2:$AO$3</c:f>
              <c:multiLvlStrCache>
                <c:ptCount val="4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lvl>
                <c:lvl>
                  <c:pt idx="0">
                    <c:v>H23</c:v>
                  </c:pt>
                  <c:pt idx="12">
                    <c:v>H24</c:v>
                  </c:pt>
                  <c:pt idx="24">
                    <c:v>H25</c:v>
                  </c:pt>
                  <c:pt idx="36">
                    <c:v>H26</c:v>
                  </c:pt>
                </c:lvl>
              </c:multiLvlStrCache>
            </c:multiLvlStrRef>
          </c:cat>
          <c:val>
            <c:numRef>
              <c:f>'[データ資料_雇用.xlsx]雇用（求人倍率）'!$B$4:$AO$4</c:f>
              <c:numCache>
                <c:formatCode>0.00_);[Red]\(0.00\)</c:formatCode>
                <c:ptCount val="40"/>
                <c:pt idx="0">
                  <c:v>0.99</c:v>
                </c:pt>
                <c:pt idx="1">
                  <c:v>1.04</c:v>
                </c:pt>
                <c:pt idx="2">
                  <c:v>0.97</c:v>
                </c:pt>
                <c:pt idx="3">
                  <c:v>1.01</c:v>
                </c:pt>
                <c:pt idx="4">
                  <c:v>1.04</c:v>
                </c:pt>
                <c:pt idx="5">
                  <c:v>0.98</c:v>
                </c:pt>
                <c:pt idx="6">
                  <c:v>1.04</c:v>
                </c:pt>
                <c:pt idx="7">
                  <c:v>1.05</c:v>
                </c:pt>
                <c:pt idx="8">
                  <c:v>1.1200000000000001</c:v>
                </c:pt>
                <c:pt idx="9">
                  <c:v>1.1000000000000001</c:v>
                </c:pt>
                <c:pt idx="10">
                  <c:v>1.1200000000000001</c:v>
                </c:pt>
                <c:pt idx="11">
                  <c:v>1.1499999999999999</c:v>
                </c:pt>
                <c:pt idx="12">
                  <c:v>1.1499999999999999</c:v>
                </c:pt>
                <c:pt idx="13">
                  <c:v>1.18</c:v>
                </c:pt>
                <c:pt idx="14">
                  <c:v>1.19</c:v>
                </c:pt>
                <c:pt idx="15">
                  <c:v>1.21</c:v>
                </c:pt>
                <c:pt idx="16">
                  <c:v>1.27</c:v>
                </c:pt>
                <c:pt idx="17">
                  <c:v>1.29</c:v>
                </c:pt>
                <c:pt idx="18">
                  <c:v>1.31</c:v>
                </c:pt>
                <c:pt idx="19">
                  <c:v>1.33</c:v>
                </c:pt>
                <c:pt idx="20">
                  <c:v>1.29</c:v>
                </c:pt>
                <c:pt idx="21">
                  <c:v>1.34</c:v>
                </c:pt>
                <c:pt idx="22">
                  <c:v>1.36</c:v>
                </c:pt>
                <c:pt idx="23">
                  <c:v>1.35</c:v>
                </c:pt>
                <c:pt idx="24">
                  <c:v>1.38</c:v>
                </c:pt>
                <c:pt idx="25">
                  <c:v>1.49</c:v>
                </c:pt>
                <c:pt idx="26">
                  <c:v>1.51</c:v>
                </c:pt>
                <c:pt idx="27">
                  <c:v>1.45</c:v>
                </c:pt>
                <c:pt idx="28">
                  <c:v>1.48</c:v>
                </c:pt>
                <c:pt idx="29">
                  <c:v>1.64</c:v>
                </c:pt>
                <c:pt idx="30">
                  <c:v>1.55</c:v>
                </c:pt>
                <c:pt idx="31">
                  <c:v>1.54</c:v>
                </c:pt>
                <c:pt idx="32">
                  <c:v>1.61</c:v>
                </c:pt>
                <c:pt idx="33">
                  <c:v>1.65</c:v>
                </c:pt>
                <c:pt idx="34">
                  <c:v>1.66</c:v>
                </c:pt>
                <c:pt idx="35">
                  <c:v>1.76</c:v>
                </c:pt>
                <c:pt idx="36">
                  <c:v>1.75</c:v>
                </c:pt>
                <c:pt idx="37">
                  <c:v>1.82</c:v>
                </c:pt>
                <c:pt idx="38">
                  <c:v>1.85</c:v>
                </c:pt>
              </c:numCache>
            </c:numRef>
          </c:val>
          <c:smooth val="0"/>
        </c:ser>
        <c:ser>
          <c:idx val="3"/>
          <c:order val="1"/>
          <c:tx>
            <c:strRef>
              <c:f>'[データ資料_雇用.xlsx]雇用（求人倍率）'!$A$5</c:f>
              <c:strCache>
                <c:ptCount val="1"/>
                <c:pt idx="0">
                  <c:v>新規求人倍率（全国）</c:v>
                </c:pt>
              </c:strCache>
            </c:strRef>
          </c:tx>
          <c:spPr>
            <a:ln w="57150" cmpd="dbl">
              <a:solidFill>
                <a:schemeClr val="accent6">
                  <a:lumMod val="75000"/>
                </a:schemeClr>
              </a:solidFill>
              <a:prstDash val="sysDash"/>
            </a:ln>
          </c:spPr>
          <c:marker>
            <c:symbol val="none"/>
          </c:marker>
          <c:cat>
            <c:multiLvlStrRef>
              <c:f>'[データ資料_雇用.xlsx]雇用（求人倍率）'!$B$2:$AO$3</c:f>
              <c:multiLvlStrCache>
                <c:ptCount val="4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lvl>
                <c:lvl>
                  <c:pt idx="0">
                    <c:v>H23</c:v>
                  </c:pt>
                  <c:pt idx="12">
                    <c:v>H24</c:v>
                  </c:pt>
                  <c:pt idx="24">
                    <c:v>H25</c:v>
                  </c:pt>
                  <c:pt idx="36">
                    <c:v>H26</c:v>
                  </c:pt>
                </c:lvl>
              </c:multiLvlStrCache>
            </c:multiLvlStrRef>
          </c:cat>
          <c:val>
            <c:numRef>
              <c:f>'[データ資料_雇用.xlsx]雇用（求人倍率）'!$B$5:$AO$5</c:f>
              <c:numCache>
                <c:formatCode>0.00_);[Red]\(0.00\)</c:formatCode>
                <c:ptCount val="40"/>
                <c:pt idx="0">
                  <c:v>1.01</c:v>
                </c:pt>
                <c:pt idx="1">
                  <c:v>0.99</c:v>
                </c:pt>
                <c:pt idx="2">
                  <c:v>0.98</c:v>
                </c:pt>
                <c:pt idx="3">
                  <c:v>0.94</c:v>
                </c:pt>
                <c:pt idx="4">
                  <c:v>0.98</c:v>
                </c:pt>
                <c:pt idx="5">
                  <c:v>1.01</c:v>
                </c:pt>
                <c:pt idx="6">
                  <c:v>1.07</c:v>
                </c:pt>
                <c:pt idx="7">
                  <c:v>1.05</c:v>
                </c:pt>
                <c:pt idx="8">
                  <c:v>1.1399999999999999</c:v>
                </c:pt>
                <c:pt idx="9">
                  <c:v>1.1499999999999999</c:v>
                </c:pt>
                <c:pt idx="10">
                  <c:v>1.17</c:v>
                </c:pt>
                <c:pt idx="11">
                  <c:v>1.19</c:v>
                </c:pt>
                <c:pt idx="12">
                  <c:v>1.22</c:v>
                </c:pt>
                <c:pt idx="13">
                  <c:v>1.24</c:v>
                </c:pt>
                <c:pt idx="14">
                  <c:v>1.24</c:v>
                </c:pt>
                <c:pt idx="15">
                  <c:v>1.25</c:v>
                </c:pt>
                <c:pt idx="16">
                  <c:v>1.28</c:v>
                </c:pt>
                <c:pt idx="17">
                  <c:v>1.29</c:v>
                </c:pt>
                <c:pt idx="18">
                  <c:v>1.29</c:v>
                </c:pt>
                <c:pt idx="19">
                  <c:v>1.31</c:v>
                </c:pt>
                <c:pt idx="20">
                  <c:v>1.3</c:v>
                </c:pt>
                <c:pt idx="21">
                  <c:v>1.3</c:v>
                </c:pt>
                <c:pt idx="22">
                  <c:v>1.32</c:v>
                </c:pt>
                <c:pt idx="23">
                  <c:v>1.33</c:v>
                </c:pt>
                <c:pt idx="24">
                  <c:v>1.35</c:v>
                </c:pt>
                <c:pt idx="25">
                  <c:v>1.36</c:v>
                </c:pt>
                <c:pt idx="26">
                  <c:v>1.39</c:v>
                </c:pt>
                <c:pt idx="27">
                  <c:v>1.39</c:v>
                </c:pt>
                <c:pt idx="28">
                  <c:v>1.42</c:v>
                </c:pt>
                <c:pt idx="29">
                  <c:v>1.48</c:v>
                </c:pt>
                <c:pt idx="30">
                  <c:v>1.46</c:v>
                </c:pt>
                <c:pt idx="31">
                  <c:v>1.48</c:v>
                </c:pt>
                <c:pt idx="32">
                  <c:v>1.51</c:v>
                </c:pt>
                <c:pt idx="33">
                  <c:v>1.57</c:v>
                </c:pt>
                <c:pt idx="34">
                  <c:v>1.55</c:v>
                </c:pt>
                <c:pt idx="35">
                  <c:v>1.61</c:v>
                </c:pt>
                <c:pt idx="36">
                  <c:v>1.63</c:v>
                </c:pt>
                <c:pt idx="37">
                  <c:v>1.67</c:v>
                </c:pt>
                <c:pt idx="38">
                  <c:v>1.66</c:v>
                </c:pt>
              </c:numCache>
            </c:numRef>
          </c:val>
          <c:smooth val="0"/>
        </c:ser>
        <c:ser>
          <c:idx val="0"/>
          <c:order val="2"/>
          <c:tx>
            <c:strRef>
              <c:f>'[データ資料_雇用.xlsx]雇用（求人倍率）'!$A$6</c:f>
              <c:strCache>
                <c:ptCount val="1"/>
                <c:pt idx="0">
                  <c:v>有効求人倍率（大阪府）</c:v>
                </c:pt>
              </c:strCache>
            </c:strRef>
          </c:tx>
          <c:spPr>
            <a:ln w="57150"/>
          </c:spPr>
          <c:marker>
            <c:symbol val="none"/>
          </c:marker>
          <c:cat>
            <c:multiLvlStrRef>
              <c:f>'[データ資料_雇用.xlsx]雇用（求人倍率）'!$B$2:$AO$3</c:f>
              <c:multiLvlStrCache>
                <c:ptCount val="4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lvl>
                <c:lvl>
                  <c:pt idx="0">
                    <c:v>H23</c:v>
                  </c:pt>
                  <c:pt idx="12">
                    <c:v>H24</c:v>
                  </c:pt>
                  <c:pt idx="24">
                    <c:v>H25</c:v>
                  </c:pt>
                  <c:pt idx="36">
                    <c:v>H26</c:v>
                  </c:pt>
                </c:lvl>
              </c:multiLvlStrCache>
            </c:multiLvlStrRef>
          </c:cat>
          <c:val>
            <c:numRef>
              <c:f>'[データ資料_雇用.xlsx]雇用（求人倍率）'!$B$6:$AO$6</c:f>
              <c:numCache>
                <c:formatCode>0.00_);[Red]\(0.00\)</c:formatCode>
                <c:ptCount val="40"/>
                <c:pt idx="0">
                  <c:v>0.6</c:v>
                </c:pt>
                <c:pt idx="1">
                  <c:v>0.63</c:v>
                </c:pt>
                <c:pt idx="2">
                  <c:v>0.63</c:v>
                </c:pt>
                <c:pt idx="3">
                  <c:v>0.64</c:v>
                </c:pt>
                <c:pt idx="4">
                  <c:v>0.63</c:v>
                </c:pt>
                <c:pt idx="5">
                  <c:v>0.64</c:v>
                </c:pt>
                <c:pt idx="6">
                  <c:v>0.64</c:v>
                </c:pt>
                <c:pt idx="7">
                  <c:v>0.66</c:v>
                </c:pt>
                <c:pt idx="8">
                  <c:v>0.67</c:v>
                </c:pt>
                <c:pt idx="9">
                  <c:v>0.69</c:v>
                </c:pt>
                <c:pt idx="10">
                  <c:v>0.7</c:v>
                </c:pt>
                <c:pt idx="11">
                  <c:v>0.71</c:v>
                </c:pt>
                <c:pt idx="12">
                  <c:v>0.71</c:v>
                </c:pt>
                <c:pt idx="13">
                  <c:v>0.71</c:v>
                </c:pt>
                <c:pt idx="14">
                  <c:v>0.72</c:v>
                </c:pt>
                <c:pt idx="15">
                  <c:v>0.74</c:v>
                </c:pt>
                <c:pt idx="16">
                  <c:v>0.75</c:v>
                </c:pt>
                <c:pt idx="17">
                  <c:v>0.77</c:v>
                </c:pt>
                <c:pt idx="18">
                  <c:v>0.79</c:v>
                </c:pt>
                <c:pt idx="19">
                  <c:v>0.81</c:v>
                </c:pt>
                <c:pt idx="20">
                  <c:v>0.81</c:v>
                </c:pt>
                <c:pt idx="21">
                  <c:v>0.81</c:v>
                </c:pt>
                <c:pt idx="22">
                  <c:v>0.82</c:v>
                </c:pt>
                <c:pt idx="23">
                  <c:v>0.83</c:v>
                </c:pt>
                <c:pt idx="24">
                  <c:v>0.85</c:v>
                </c:pt>
                <c:pt idx="25">
                  <c:v>0.88</c:v>
                </c:pt>
                <c:pt idx="26">
                  <c:v>0.9</c:v>
                </c:pt>
                <c:pt idx="27">
                  <c:v>0.91</c:v>
                </c:pt>
                <c:pt idx="28">
                  <c:v>0.93</c:v>
                </c:pt>
                <c:pt idx="29">
                  <c:v>0.95</c:v>
                </c:pt>
                <c:pt idx="30">
                  <c:v>0.97</c:v>
                </c:pt>
                <c:pt idx="31">
                  <c:v>0.98</c:v>
                </c:pt>
                <c:pt idx="32">
                  <c:v>0.99</c:v>
                </c:pt>
                <c:pt idx="33">
                  <c:v>1.01</c:v>
                </c:pt>
                <c:pt idx="34">
                  <c:v>1.04</c:v>
                </c:pt>
                <c:pt idx="35">
                  <c:v>1.07</c:v>
                </c:pt>
                <c:pt idx="36">
                  <c:v>1.0900000000000001</c:v>
                </c:pt>
                <c:pt idx="37">
                  <c:v>1.1000000000000001</c:v>
                </c:pt>
                <c:pt idx="38">
                  <c:v>1.1100000000000001</c:v>
                </c:pt>
              </c:numCache>
            </c:numRef>
          </c:val>
          <c:smooth val="0"/>
        </c:ser>
        <c:ser>
          <c:idx val="1"/>
          <c:order val="3"/>
          <c:tx>
            <c:strRef>
              <c:f>'[データ資料_雇用.xlsx]雇用（求人倍率）'!$A$7</c:f>
              <c:strCache>
                <c:ptCount val="1"/>
                <c:pt idx="0">
                  <c:v>有効求人倍率（全国）</c:v>
                </c:pt>
              </c:strCache>
            </c:strRef>
          </c:tx>
          <c:spPr>
            <a:ln w="57150" cmpd="dbl">
              <a:prstDash val="sysDot"/>
            </a:ln>
          </c:spPr>
          <c:marker>
            <c:symbol val="none"/>
          </c:marker>
          <c:cat>
            <c:multiLvlStrRef>
              <c:f>'[データ資料_雇用.xlsx]雇用（求人倍率）'!$B$2:$AO$3</c:f>
              <c:multiLvlStrCache>
                <c:ptCount val="40"/>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lvl>
                <c:lvl>
                  <c:pt idx="0">
                    <c:v>H23</c:v>
                  </c:pt>
                  <c:pt idx="12">
                    <c:v>H24</c:v>
                  </c:pt>
                  <c:pt idx="24">
                    <c:v>H25</c:v>
                  </c:pt>
                  <c:pt idx="36">
                    <c:v>H26</c:v>
                  </c:pt>
                </c:lvl>
              </c:multiLvlStrCache>
            </c:multiLvlStrRef>
          </c:cat>
          <c:val>
            <c:numRef>
              <c:f>'[データ資料_雇用.xlsx]雇用（求人倍率）'!$B$7:$AO$7</c:f>
              <c:numCache>
                <c:formatCode>0.00_);[Red]\(0.00\)</c:formatCode>
                <c:ptCount val="40"/>
                <c:pt idx="0">
                  <c:v>0.6</c:v>
                </c:pt>
                <c:pt idx="1">
                  <c:v>0.62</c:v>
                </c:pt>
                <c:pt idx="2">
                  <c:v>0.62</c:v>
                </c:pt>
                <c:pt idx="3">
                  <c:v>0.62</c:v>
                </c:pt>
                <c:pt idx="4">
                  <c:v>0.61</c:v>
                </c:pt>
                <c:pt idx="5">
                  <c:v>0.62</c:v>
                </c:pt>
                <c:pt idx="6">
                  <c:v>0.64</c:v>
                </c:pt>
                <c:pt idx="7">
                  <c:v>0.65</c:v>
                </c:pt>
                <c:pt idx="8">
                  <c:v>0.67</c:v>
                </c:pt>
                <c:pt idx="9">
                  <c:v>0.69</c:v>
                </c:pt>
                <c:pt idx="10">
                  <c:v>0.71</c:v>
                </c:pt>
                <c:pt idx="11">
                  <c:v>0.72</c:v>
                </c:pt>
                <c:pt idx="12">
                  <c:v>0.74</c:v>
                </c:pt>
                <c:pt idx="13">
                  <c:v>0.75</c:v>
                </c:pt>
                <c:pt idx="14">
                  <c:v>0.77</c:v>
                </c:pt>
                <c:pt idx="15">
                  <c:v>0.79</c:v>
                </c:pt>
                <c:pt idx="16">
                  <c:v>0.8</c:v>
                </c:pt>
                <c:pt idx="17">
                  <c:v>0.81</c:v>
                </c:pt>
                <c:pt idx="18">
                  <c:v>0.81</c:v>
                </c:pt>
                <c:pt idx="19">
                  <c:v>0.81</c:v>
                </c:pt>
                <c:pt idx="20">
                  <c:v>0.81</c:v>
                </c:pt>
                <c:pt idx="21">
                  <c:v>0.82</c:v>
                </c:pt>
                <c:pt idx="22">
                  <c:v>0.82</c:v>
                </c:pt>
                <c:pt idx="23">
                  <c:v>0.83</c:v>
                </c:pt>
                <c:pt idx="24">
                  <c:v>0.84</c:v>
                </c:pt>
                <c:pt idx="25">
                  <c:v>0.85</c:v>
                </c:pt>
                <c:pt idx="26">
                  <c:v>0.87</c:v>
                </c:pt>
                <c:pt idx="27">
                  <c:v>0.88</c:v>
                </c:pt>
                <c:pt idx="28">
                  <c:v>0.9</c:v>
                </c:pt>
                <c:pt idx="29">
                  <c:v>0.92</c:v>
                </c:pt>
                <c:pt idx="30">
                  <c:v>0.94</c:v>
                </c:pt>
                <c:pt idx="31">
                  <c:v>0.95</c:v>
                </c:pt>
                <c:pt idx="32">
                  <c:v>0.96</c:v>
                </c:pt>
                <c:pt idx="33">
                  <c:v>0.98</c:v>
                </c:pt>
                <c:pt idx="34">
                  <c:v>1.01</c:v>
                </c:pt>
                <c:pt idx="35">
                  <c:v>1.03</c:v>
                </c:pt>
                <c:pt idx="36">
                  <c:v>1.04</c:v>
                </c:pt>
                <c:pt idx="37">
                  <c:v>1.05</c:v>
                </c:pt>
                <c:pt idx="38">
                  <c:v>1.07</c:v>
                </c:pt>
              </c:numCache>
            </c:numRef>
          </c:val>
          <c:smooth val="0"/>
        </c:ser>
        <c:dLbls>
          <c:showLegendKey val="0"/>
          <c:showVal val="0"/>
          <c:showCatName val="0"/>
          <c:showSerName val="0"/>
          <c:showPercent val="0"/>
          <c:showBubbleSize val="0"/>
        </c:dLbls>
        <c:marker val="1"/>
        <c:smooth val="0"/>
        <c:axId val="102127488"/>
        <c:axId val="102129024"/>
      </c:lineChart>
      <c:catAx>
        <c:axId val="102127488"/>
        <c:scaling>
          <c:orientation val="minMax"/>
        </c:scaling>
        <c:delete val="0"/>
        <c:axPos val="b"/>
        <c:majorTickMark val="out"/>
        <c:minorTickMark val="none"/>
        <c:tickLblPos val="nextTo"/>
        <c:crossAx val="102129024"/>
        <c:crosses val="autoZero"/>
        <c:auto val="1"/>
        <c:lblAlgn val="ctr"/>
        <c:lblOffset val="100"/>
        <c:noMultiLvlLbl val="0"/>
      </c:catAx>
      <c:valAx>
        <c:axId val="102129024"/>
        <c:scaling>
          <c:orientation val="minMax"/>
          <c:max val="2"/>
          <c:min val="0.30000000000000004"/>
        </c:scaling>
        <c:delete val="0"/>
        <c:axPos val="l"/>
        <c:majorGridlines/>
        <c:numFmt formatCode="0.00_);[Red]\(0.00\)" sourceLinked="1"/>
        <c:majorTickMark val="out"/>
        <c:minorTickMark val="none"/>
        <c:tickLblPos val="nextTo"/>
        <c:crossAx val="102127488"/>
        <c:crosses val="autoZero"/>
        <c:crossBetween val="between"/>
        <c:majorUnit val="0.2"/>
        <c:minorUnit val="4.0000000000000008E-2"/>
      </c:valAx>
    </c:plotArea>
    <c:legend>
      <c:legendPos val="r"/>
      <c:layout>
        <c:manualLayout>
          <c:xMode val="edge"/>
          <c:yMode val="edge"/>
          <c:x val="0.1009731603672126"/>
          <c:y val="0.11799074528062282"/>
          <c:w val="0.38797196199179756"/>
          <c:h val="0.19606929276981738"/>
        </c:manualLayout>
      </c:layout>
      <c:overlay val="0"/>
      <c:spPr>
        <a:solidFill>
          <a:schemeClr val="bg1"/>
        </a:solidFill>
        <a:ln w="19050">
          <a:solidFill>
            <a:schemeClr val="tx1"/>
          </a:solidFill>
        </a:ln>
      </c:spPr>
      <c:txPr>
        <a:bodyPr/>
        <a:lstStyle/>
        <a:p>
          <a:pPr>
            <a:defRPr>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'[関西国際空王における国際線就航便数・都市数の推移.xlsx]国際線就航便数（夏）'!$A$3</c:f>
              <c:strCache>
                <c:ptCount val="1"/>
                <c:pt idx="0">
                  <c:v>合計</c:v>
                </c:pt>
              </c:strCache>
            </c:strRef>
          </c:tx>
          <c:dLbls>
            <c:showLegendKey val="0"/>
            <c:showVal val="1"/>
            <c:showCatName val="0"/>
            <c:showSerName val="0"/>
            <c:showPercent val="0"/>
            <c:showBubbleSize val="0"/>
            <c:showLeaderLines val="0"/>
          </c:dLbls>
          <c:cat>
            <c:strRef>
              <c:f>'[関西国際空王における国際線就航便数・都市数の推移.xlsx]国際線就航便数（夏）'!$B$2:$J$2</c:f>
              <c:strCache>
                <c:ptCount val="9"/>
                <c:pt idx="0">
                  <c:v>H18</c:v>
                </c:pt>
                <c:pt idx="1">
                  <c:v>19</c:v>
                </c:pt>
                <c:pt idx="2">
                  <c:v>20</c:v>
                </c:pt>
                <c:pt idx="3">
                  <c:v>21</c:v>
                </c:pt>
                <c:pt idx="4">
                  <c:v>22</c:v>
                </c:pt>
                <c:pt idx="5">
                  <c:v>23</c:v>
                </c:pt>
                <c:pt idx="6">
                  <c:v>24</c:v>
                </c:pt>
                <c:pt idx="7">
                  <c:v>25</c:v>
                </c:pt>
                <c:pt idx="8">
                  <c:v>26</c:v>
                </c:pt>
              </c:strCache>
            </c:strRef>
          </c:cat>
          <c:val>
            <c:numRef>
              <c:f>'[関西国際空王における国際線就航便数・都市数の推移.xlsx]国際線就航便数（夏）'!$B$3:$J$3</c:f>
              <c:numCache>
                <c:formatCode>General</c:formatCode>
                <c:ptCount val="9"/>
                <c:pt idx="0">
                  <c:v>711</c:v>
                </c:pt>
                <c:pt idx="1">
                  <c:v>782</c:v>
                </c:pt>
                <c:pt idx="2">
                  <c:v>782</c:v>
                </c:pt>
                <c:pt idx="3">
                  <c:v>719</c:v>
                </c:pt>
                <c:pt idx="4">
                  <c:v>736</c:v>
                </c:pt>
                <c:pt idx="5">
                  <c:v>728</c:v>
                </c:pt>
                <c:pt idx="6">
                  <c:v>854</c:v>
                </c:pt>
                <c:pt idx="7">
                  <c:v>831</c:v>
                </c:pt>
                <c:pt idx="8">
                  <c:v>919</c:v>
                </c:pt>
              </c:numCache>
            </c:numRef>
          </c:val>
          <c:smooth val="0"/>
        </c:ser>
        <c:ser>
          <c:idx val="2"/>
          <c:order val="1"/>
          <c:tx>
            <c:strRef>
              <c:f>'[関西国際空王における国際線就航便数・都市数の推移.xlsx]国際線就航便数（夏）'!$A$4</c:f>
              <c:strCache>
                <c:ptCount val="1"/>
                <c:pt idx="0">
                  <c:v>旅客</c:v>
                </c:pt>
              </c:strCache>
            </c:strRef>
          </c:tx>
          <c:dLbls>
            <c:showLegendKey val="0"/>
            <c:showVal val="1"/>
            <c:showCatName val="0"/>
            <c:showSerName val="0"/>
            <c:showPercent val="0"/>
            <c:showBubbleSize val="0"/>
            <c:showLeaderLines val="0"/>
          </c:dLbls>
          <c:cat>
            <c:strRef>
              <c:f>'[関西国際空王における国際線就航便数・都市数の推移.xlsx]国際線就航便数（夏）'!$B$2:$J$2</c:f>
              <c:strCache>
                <c:ptCount val="9"/>
                <c:pt idx="0">
                  <c:v>H18</c:v>
                </c:pt>
                <c:pt idx="1">
                  <c:v>19</c:v>
                </c:pt>
                <c:pt idx="2">
                  <c:v>20</c:v>
                </c:pt>
                <c:pt idx="3">
                  <c:v>21</c:v>
                </c:pt>
                <c:pt idx="4">
                  <c:v>22</c:v>
                </c:pt>
                <c:pt idx="5">
                  <c:v>23</c:v>
                </c:pt>
                <c:pt idx="6">
                  <c:v>24</c:v>
                </c:pt>
                <c:pt idx="7">
                  <c:v>25</c:v>
                </c:pt>
                <c:pt idx="8">
                  <c:v>26</c:v>
                </c:pt>
              </c:strCache>
            </c:strRef>
          </c:cat>
          <c:val>
            <c:numRef>
              <c:f>'[関西国際空王における国際線就航便数・都市数の推移.xlsx]国際線就航便数（夏）'!$B$4:$J$4</c:f>
              <c:numCache>
                <c:formatCode>General</c:formatCode>
                <c:ptCount val="9"/>
                <c:pt idx="0">
                  <c:v>577</c:v>
                </c:pt>
                <c:pt idx="1">
                  <c:v>605</c:v>
                </c:pt>
                <c:pt idx="2">
                  <c:v>598</c:v>
                </c:pt>
                <c:pt idx="3">
                  <c:v>599</c:v>
                </c:pt>
                <c:pt idx="4">
                  <c:v>594</c:v>
                </c:pt>
                <c:pt idx="5">
                  <c:v>581</c:v>
                </c:pt>
                <c:pt idx="6">
                  <c:v>716</c:v>
                </c:pt>
                <c:pt idx="7">
                  <c:v>696</c:v>
                </c:pt>
                <c:pt idx="8">
                  <c:v>767</c:v>
                </c:pt>
              </c:numCache>
            </c:numRef>
          </c:val>
          <c:smooth val="0"/>
        </c:ser>
        <c:ser>
          <c:idx val="3"/>
          <c:order val="2"/>
          <c:tx>
            <c:strRef>
              <c:f>'[関西国際空王における国際線就航便数・都市数の推移.xlsx]国際線就航便数（夏）'!$A$5</c:f>
              <c:strCache>
                <c:ptCount val="1"/>
                <c:pt idx="0">
                  <c:v>貨物</c:v>
                </c:pt>
              </c:strCache>
            </c:strRef>
          </c:tx>
          <c:dLbls>
            <c:dLblPos val="r"/>
            <c:showLegendKey val="0"/>
            <c:showVal val="1"/>
            <c:showCatName val="0"/>
            <c:showSerName val="0"/>
            <c:showPercent val="0"/>
            <c:showBubbleSize val="0"/>
            <c:showLeaderLines val="0"/>
          </c:dLbls>
          <c:cat>
            <c:strRef>
              <c:f>'[関西国際空王における国際線就航便数・都市数の推移.xlsx]国際線就航便数（夏）'!$B$2:$J$2</c:f>
              <c:strCache>
                <c:ptCount val="9"/>
                <c:pt idx="0">
                  <c:v>H18</c:v>
                </c:pt>
                <c:pt idx="1">
                  <c:v>19</c:v>
                </c:pt>
                <c:pt idx="2">
                  <c:v>20</c:v>
                </c:pt>
                <c:pt idx="3">
                  <c:v>21</c:v>
                </c:pt>
                <c:pt idx="4">
                  <c:v>22</c:v>
                </c:pt>
                <c:pt idx="5">
                  <c:v>23</c:v>
                </c:pt>
                <c:pt idx="6">
                  <c:v>24</c:v>
                </c:pt>
                <c:pt idx="7">
                  <c:v>25</c:v>
                </c:pt>
                <c:pt idx="8">
                  <c:v>26</c:v>
                </c:pt>
              </c:strCache>
            </c:strRef>
          </c:cat>
          <c:val>
            <c:numRef>
              <c:f>'[関西国際空王における国際線就航便数・都市数の推移.xlsx]国際線就航便数（夏）'!$B$5:$J$5</c:f>
              <c:numCache>
                <c:formatCode>General</c:formatCode>
                <c:ptCount val="9"/>
                <c:pt idx="0">
                  <c:v>134</c:v>
                </c:pt>
                <c:pt idx="1">
                  <c:v>177</c:v>
                </c:pt>
                <c:pt idx="2">
                  <c:v>184</c:v>
                </c:pt>
                <c:pt idx="3">
                  <c:v>120</c:v>
                </c:pt>
                <c:pt idx="4">
                  <c:v>142</c:v>
                </c:pt>
                <c:pt idx="5">
                  <c:v>147</c:v>
                </c:pt>
                <c:pt idx="6">
                  <c:v>138</c:v>
                </c:pt>
                <c:pt idx="7">
                  <c:v>135</c:v>
                </c:pt>
                <c:pt idx="8">
                  <c:v>152</c:v>
                </c:pt>
              </c:numCache>
            </c:numRef>
          </c:val>
          <c:smooth val="0"/>
        </c:ser>
        <c:dLbls>
          <c:showLegendKey val="0"/>
          <c:showVal val="0"/>
          <c:showCatName val="0"/>
          <c:showSerName val="0"/>
          <c:showPercent val="0"/>
          <c:showBubbleSize val="0"/>
        </c:dLbls>
        <c:marker val="1"/>
        <c:smooth val="0"/>
        <c:axId val="118724864"/>
        <c:axId val="118734848"/>
      </c:lineChart>
      <c:catAx>
        <c:axId val="118724864"/>
        <c:scaling>
          <c:orientation val="minMax"/>
        </c:scaling>
        <c:delete val="0"/>
        <c:axPos val="b"/>
        <c:majorTickMark val="out"/>
        <c:minorTickMark val="none"/>
        <c:tickLblPos val="nextTo"/>
        <c:crossAx val="118734848"/>
        <c:crosses val="autoZero"/>
        <c:auto val="1"/>
        <c:lblAlgn val="ctr"/>
        <c:lblOffset val="100"/>
        <c:noMultiLvlLbl val="0"/>
      </c:catAx>
      <c:valAx>
        <c:axId val="118734848"/>
        <c:scaling>
          <c:orientation val="minMax"/>
        </c:scaling>
        <c:delete val="0"/>
        <c:axPos val="l"/>
        <c:majorGridlines/>
        <c:numFmt formatCode="General" sourceLinked="1"/>
        <c:majorTickMark val="out"/>
        <c:minorTickMark val="none"/>
        <c:tickLblPos val="nextTo"/>
        <c:crossAx val="118724864"/>
        <c:crosses val="autoZero"/>
        <c:crossBetween val="between"/>
        <c:majorUnit val="200"/>
      </c:valAx>
    </c:plotArea>
    <c:legend>
      <c:legendPos val="r"/>
      <c:overlay val="1"/>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[●ＬＣＣ.xlsx]夏期バージョン!$A$2</c:f>
              <c:strCache>
                <c:ptCount val="1"/>
                <c:pt idx="0">
                  <c:v>旅客便数</c:v>
                </c:pt>
              </c:strCache>
            </c:strRef>
          </c:tx>
          <c:invertIfNegative val="0"/>
          <c:cat>
            <c:strRef>
              <c:f>[●ＬＣＣ.xlsx]夏期バージョン!$B$1:$H$1</c:f>
              <c:strCache>
                <c:ptCount val="7"/>
                <c:pt idx="0">
                  <c:v>2008年</c:v>
                </c:pt>
                <c:pt idx="1">
                  <c:v>2009</c:v>
                </c:pt>
                <c:pt idx="2">
                  <c:v>2010</c:v>
                </c:pt>
                <c:pt idx="3">
                  <c:v>2011</c:v>
                </c:pt>
                <c:pt idx="4">
                  <c:v>2012</c:v>
                </c:pt>
                <c:pt idx="5">
                  <c:v>2013</c:v>
                </c:pt>
                <c:pt idx="6">
                  <c:v>2014</c:v>
                </c:pt>
              </c:strCache>
            </c:strRef>
          </c:cat>
          <c:val>
            <c:numRef>
              <c:f>[●ＬＣＣ.xlsx]夏期バージョン!$B$2:$H$2</c:f>
            </c:numRef>
          </c:val>
        </c:ser>
        <c:ser>
          <c:idx val="2"/>
          <c:order val="1"/>
          <c:tx>
            <c:strRef>
              <c:f>[●ＬＣＣ.xlsx]夏期バージョン!$A$3</c:f>
              <c:strCache>
                <c:ptCount val="1"/>
                <c:pt idx="0">
                  <c:v>国際線LCC便数</c:v>
                </c:pt>
              </c:strCache>
            </c:strRef>
          </c:tx>
          <c:spPr>
            <a:solidFill>
              <a:schemeClr val="bg2">
                <a:lumMod val="50000"/>
              </a:schemeClr>
            </a:solidFill>
          </c:spPr>
          <c:invertIfNegative val="0"/>
          <c:dLbls>
            <c:dLbl>
              <c:idx val="0"/>
              <c:layout>
                <c:manualLayout>
                  <c:x val="-5.2310550852754699E-3"/>
                  <c:y val="5.8231115605962065E-2"/>
                </c:manualLayout>
              </c:layout>
              <c:dLblPos val="outEnd"/>
              <c:showLegendKey val="0"/>
              <c:showVal val="1"/>
              <c:showCatName val="0"/>
              <c:showSerName val="0"/>
              <c:showPercent val="0"/>
              <c:showBubbleSize val="0"/>
            </c:dLbl>
            <c:dLbl>
              <c:idx val="6"/>
              <c:spPr/>
              <c:txPr>
                <a:bodyPr/>
                <a:lstStyle/>
                <a:p>
                  <a:pPr>
                    <a:defRPr sz="1400" b="1">
                      <a:solidFill>
                        <a:sysClr val="windowText" lastClr="000000"/>
                      </a:solidFill>
                    </a:defRPr>
                  </a:pPr>
                  <a:endParaRPr lang="ja-JP"/>
                </a:p>
              </c:txPr>
              <c:dLblPos val="ctr"/>
              <c:showLegendKey val="0"/>
              <c:showVal val="1"/>
              <c:showCatName val="0"/>
              <c:showSerName val="0"/>
              <c:showPercent val="0"/>
              <c:showBubbleSize val="0"/>
            </c:dLbl>
            <c:txPr>
              <a:bodyPr/>
              <a:lstStyle/>
              <a:p>
                <a:pPr>
                  <a:defRPr b="1">
                    <a:solidFill>
                      <a:schemeClr val="bg1"/>
                    </a:solidFill>
                  </a:defRPr>
                </a:pPr>
                <a:endParaRPr lang="ja-JP"/>
              </a:p>
            </c:txPr>
            <c:dLblPos val="ctr"/>
            <c:showLegendKey val="0"/>
            <c:showVal val="1"/>
            <c:showCatName val="0"/>
            <c:showSerName val="0"/>
            <c:showPercent val="0"/>
            <c:showBubbleSize val="0"/>
            <c:showLeaderLines val="0"/>
          </c:dLbls>
          <c:cat>
            <c:strRef>
              <c:f>[●ＬＣＣ.xlsx]夏期バージョン!$B$1:$H$1</c:f>
              <c:strCache>
                <c:ptCount val="7"/>
                <c:pt idx="0">
                  <c:v>2008年</c:v>
                </c:pt>
                <c:pt idx="1">
                  <c:v>2009</c:v>
                </c:pt>
                <c:pt idx="2">
                  <c:v>2010</c:v>
                </c:pt>
                <c:pt idx="3">
                  <c:v>2011</c:v>
                </c:pt>
                <c:pt idx="4">
                  <c:v>2012</c:v>
                </c:pt>
                <c:pt idx="5">
                  <c:v>2013</c:v>
                </c:pt>
                <c:pt idx="6">
                  <c:v>2014</c:v>
                </c:pt>
              </c:strCache>
            </c:strRef>
          </c:cat>
          <c:val>
            <c:numRef>
              <c:f>[●ＬＣＣ.xlsx]夏期バージョン!$B$3:$H$3</c:f>
              <c:numCache>
                <c:formatCode>General</c:formatCode>
                <c:ptCount val="7"/>
                <c:pt idx="0">
                  <c:v>12</c:v>
                </c:pt>
                <c:pt idx="1">
                  <c:v>17</c:v>
                </c:pt>
                <c:pt idx="2">
                  <c:v>42</c:v>
                </c:pt>
                <c:pt idx="3">
                  <c:v>43</c:v>
                </c:pt>
                <c:pt idx="4">
                  <c:v>104</c:v>
                </c:pt>
                <c:pt idx="5">
                  <c:v>119</c:v>
                </c:pt>
                <c:pt idx="6">
                  <c:v>153</c:v>
                </c:pt>
              </c:numCache>
            </c:numRef>
          </c:val>
        </c:ser>
        <c:dLbls>
          <c:showLegendKey val="0"/>
          <c:showVal val="0"/>
          <c:showCatName val="0"/>
          <c:showSerName val="0"/>
          <c:showPercent val="0"/>
          <c:showBubbleSize val="0"/>
        </c:dLbls>
        <c:gapWidth val="150"/>
        <c:axId val="118673408"/>
        <c:axId val="118674944"/>
      </c:barChart>
      <c:lineChart>
        <c:grouping val="standard"/>
        <c:varyColors val="0"/>
        <c:ser>
          <c:idx val="3"/>
          <c:order val="2"/>
          <c:tx>
            <c:strRef>
              <c:f>[●ＬＣＣ.xlsx]夏期バージョン!$A$4</c:f>
              <c:strCache>
                <c:ptCount val="1"/>
                <c:pt idx="0">
                  <c:v>国際旅客便に占めるLCC便数割合</c:v>
                </c:pt>
              </c:strCache>
            </c:strRef>
          </c:tx>
          <c:spPr>
            <a:ln cmpd="dbl"/>
          </c:spPr>
          <c:marker>
            <c:symbol val="diamond"/>
            <c:size val="5"/>
            <c:spPr>
              <a:solidFill>
                <a:schemeClr val="tx1"/>
              </a:solidFill>
            </c:spPr>
          </c:marker>
          <c:dLbls>
            <c:dLbl>
              <c:idx val="6"/>
              <c:spPr/>
              <c:txPr>
                <a:bodyPr/>
                <a:lstStyle/>
                <a:p>
                  <a:pPr>
                    <a:defRPr sz="1100" b="1"/>
                  </a:pPr>
                  <a:endParaRPr lang="ja-JP"/>
                </a:p>
              </c:txPr>
              <c:dLblPos val="l"/>
              <c:showLegendKey val="0"/>
              <c:showVal val="1"/>
              <c:showCatName val="0"/>
              <c:showSerName val="0"/>
              <c:showPercent val="0"/>
              <c:showBubbleSize val="0"/>
            </c:dLbl>
            <c:dLblPos val="l"/>
            <c:showLegendKey val="0"/>
            <c:showVal val="1"/>
            <c:showCatName val="0"/>
            <c:showSerName val="0"/>
            <c:showPercent val="0"/>
            <c:showBubbleSize val="0"/>
            <c:showLeaderLines val="0"/>
          </c:dLbls>
          <c:cat>
            <c:strRef>
              <c:f>[●ＬＣＣ.xlsx]夏期バージョン!$B$1:$H$1</c:f>
              <c:strCache>
                <c:ptCount val="7"/>
                <c:pt idx="0">
                  <c:v>2008年</c:v>
                </c:pt>
                <c:pt idx="1">
                  <c:v>2009</c:v>
                </c:pt>
                <c:pt idx="2">
                  <c:v>2010</c:v>
                </c:pt>
                <c:pt idx="3">
                  <c:v>2011</c:v>
                </c:pt>
                <c:pt idx="4">
                  <c:v>2012</c:v>
                </c:pt>
                <c:pt idx="5">
                  <c:v>2013</c:v>
                </c:pt>
                <c:pt idx="6">
                  <c:v>2014</c:v>
                </c:pt>
              </c:strCache>
            </c:strRef>
          </c:cat>
          <c:val>
            <c:numRef>
              <c:f>[●ＬＣＣ.xlsx]夏期バージョン!$B$4:$H$4</c:f>
              <c:numCache>
                <c:formatCode>0.0%</c:formatCode>
                <c:ptCount val="7"/>
                <c:pt idx="0">
                  <c:v>2.0066889632107017E-2</c:v>
                </c:pt>
                <c:pt idx="1">
                  <c:v>2.8380634390651069E-2</c:v>
                </c:pt>
                <c:pt idx="2">
                  <c:v>7.0707070707070704E-2</c:v>
                </c:pt>
                <c:pt idx="3">
                  <c:v>7.4010327022375241E-2</c:v>
                </c:pt>
                <c:pt idx="4">
                  <c:v>0.14525139664804471</c:v>
                </c:pt>
                <c:pt idx="5">
                  <c:v>0.1709770114942529</c:v>
                </c:pt>
                <c:pt idx="6">
                  <c:v>0.2</c:v>
                </c:pt>
              </c:numCache>
            </c:numRef>
          </c:val>
          <c:smooth val="0"/>
        </c:ser>
        <c:dLbls>
          <c:showLegendKey val="0"/>
          <c:showVal val="0"/>
          <c:showCatName val="0"/>
          <c:showSerName val="0"/>
          <c:showPercent val="0"/>
          <c:showBubbleSize val="0"/>
        </c:dLbls>
        <c:marker val="1"/>
        <c:smooth val="0"/>
        <c:axId val="118752000"/>
        <c:axId val="118676480"/>
      </c:lineChart>
      <c:catAx>
        <c:axId val="118673408"/>
        <c:scaling>
          <c:orientation val="minMax"/>
        </c:scaling>
        <c:delete val="0"/>
        <c:axPos val="b"/>
        <c:majorTickMark val="out"/>
        <c:minorTickMark val="none"/>
        <c:tickLblPos val="nextTo"/>
        <c:crossAx val="118674944"/>
        <c:crosses val="autoZero"/>
        <c:auto val="1"/>
        <c:lblAlgn val="ctr"/>
        <c:lblOffset val="100"/>
        <c:noMultiLvlLbl val="0"/>
      </c:catAx>
      <c:valAx>
        <c:axId val="118674944"/>
        <c:scaling>
          <c:orientation val="minMax"/>
          <c:max val="180"/>
        </c:scaling>
        <c:delete val="0"/>
        <c:axPos val="l"/>
        <c:majorGridlines/>
        <c:numFmt formatCode="General" sourceLinked="1"/>
        <c:majorTickMark val="out"/>
        <c:minorTickMark val="none"/>
        <c:tickLblPos val="nextTo"/>
        <c:crossAx val="118673408"/>
        <c:crosses val="autoZero"/>
        <c:crossBetween val="between"/>
      </c:valAx>
      <c:valAx>
        <c:axId val="118676480"/>
        <c:scaling>
          <c:orientation val="minMax"/>
        </c:scaling>
        <c:delete val="0"/>
        <c:axPos val="r"/>
        <c:numFmt formatCode="0.0%" sourceLinked="1"/>
        <c:majorTickMark val="out"/>
        <c:minorTickMark val="none"/>
        <c:tickLblPos val="nextTo"/>
        <c:crossAx val="118752000"/>
        <c:crosses val="max"/>
        <c:crossBetween val="between"/>
      </c:valAx>
      <c:catAx>
        <c:axId val="118752000"/>
        <c:scaling>
          <c:orientation val="minMax"/>
        </c:scaling>
        <c:delete val="1"/>
        <c:axPos val="b"/>
        <c:majorTickMark val="out"/>
        <c:minorTickMark val="none"/>
        <c:tickLblPos val="none"/>
        <c:crossAx val="11867648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828521434821"/>
          <c:y val="0.13936351706036745"/>
          <c:w val="0.75103696412948395"/>
          <c:h val="0.7291126149545536"/>
        </c:manualLayout>
      </c:layout>
      <c:barChart>
        <c:barDir val="col"/>
        <c:grouping val="clustered"/>
        <c:varyColors val="0"/>
        <c:ser>
          <c:idx val="1"/>
          <c:order val="1"/>
          <c:tx>
            <c:strRef>
              <c:f>Sheet1!$A$4</c:f>
              <c:strCache>
                <c:ptCount val="1"/>
                <c:pt idx="0">
                  <c:v>[実績]訪日外国人数</c:v>
                </c:pt>
              </c:strCache>
            </c:strRef>
          </c:tx>
          <c:invertIfNegative val="0"/>
          <c:cat>
            <c:strRef>
              <c:f>Sheet1!$B$2:$F$2</c:f>
              <c:strCache>
                <c:ptCount val="5"/>
                <c:pt idx="0">
                  <c:v>H21</c:v>
                </c:pt>
                <c:pt idx="1">
                  <c:v>H22</c:v>
                </c:pt>
                <c:pt idx="2">
                  <c:v>H23</c:v>
                </c:pt>
                <c:pt idx="3">
                  <c:v>H24</c:v>
                </c:pt>
                <c:pt idx="4">
                  <c:v>H25</c:v>
                </c:pt>
              </c:strCache>
            </c:strRef>
          </c:cat>
          <c:val>
            <c:numRef>
              <c:f>Sheet1!$B$4:$F$4</c:f>
              <c:numCache>
                <c:formatCode>General</c:formatCode>
                <c:ptCount val="5"/>
                <c:pt idx="0">
                  <c:v>170</c:v>
                </c:pt>
                <c:pt idx="1">
                  <c:v>235</c:v>
                </c:pt>
                <c:pt idx="2">
                  <c:v>158</c:v>
                </c:pt>
                <c:pt idx="3">
                  <c:v>203</c:v>
                </c:pt>
                <c:pt idx="4">
                  <c:v>262</c:v>
                </c:pt>
              </c:numCache>
            </c:numRef>
          </c:val>
        </c:ser>
        <c:dLbls>
          <c:showLegendKey val="0"/>
          <c:showVal val="0"/>
          <c:showCatName val="0"/>
          <c:showSerName val="0"/>
          <c:showPercent val="0"/>
          <c:showBubbleSize val="0"/>
        </c:dLbls>
        <c:gapWidth val="150"/>
        <c:axId val="119751040"/>
        <c:axId val="119752576"/>
      </c:barChart>
      <c:lineChart>
        <c:grouping val="standard"/>
        <c:varyColors val="0"/>
        <c:ser>
          <c:idx val="0"/>
          <c:order val="0"/>
          <c:tx>
            <c:strRef>
              <c:f>Sheet1!$A$3</c:f>
              <c:strCache>
                <c:ptCount val="1"/>
                <c:pt idx="0">
                  <c:v>訪問率</c:v>
                </c:pt>
              </c:strCache>
            </c:strRef>
          </c:tx>
          <c:cat>
            <c:strRef>
              <c:f>Sheet1!$B$2:$F$2</c:f>
              <c:strCache>
                <c:ptCount val="5"/>
                <c:pt idx="0">
                  <c:v>H21</c:v>
                </c:pt>
                <c:pt idx="1">
                  <c:v>H22</c:v>
                </c:pt>
                <c:pt idx="2">
                  <c:v>H23</c:v>
                </c:pt>
                <c:pt idx="3">
                  <c:v>H24</c:v>
                </c:pt>
                <c:pt idx="4">
                  <c:v>H25</c:v>
                </c:pt>
              </c:strCache>
            </c:strRef>
          </c:cat>
          <c:val>
            <c:numRef>
              <c:f>Sheet1!$B$3:$F$3</c:f>
              <c:numCache>
                <c:formatCode>General</c:formatCode>
                <c:ptCount val="5"/>
                <c:pt idx="0">
                  <c:v>24.4</c:v>
                </c:pt>
                <c:pt idx="1">
                  <c:v>26.1</c:v>
                </c:pt>
                <c:pt idx="2">
                  <c:v>25.2</c:v>
                </c:pt>
                <c:pt idx="3">
                  <c:v>24</c:v>
                </c:pt>
                <c:pt idx="4">
                  <c:v>25.1</c:v>
                </c:pt>
              </c:numCache>
            </c:numRef>
          </c:val>
          <c:smooth val="0"/>
        </c:ser>
        <c:dLbls>
          <c:showLegendKey val="0"/>
          <c:showVal val="0"/>
          <c:showCatName val="0"/>
          <c:showSerName val="0"/>
          <c:showPercent val="0"/>
          <c:showBubbleSize val="0"/>
        </c:dLbls>
        <c:marker val="1"/>
        <c:smooth val="0"/>
        <c:axId val="119768192"/>
        <c:axId val="119754112"/>
      </c:lineChart>
      <c:catAx>
        <c:axId val="119751040"/>
        <c:scaling>
          <c:orientation val="minMax"/>
        </c:scaling>
        <c:delete val="0"/>
        <c:axPos val="b"/>
        <c:majorTickMark val="out"/>
        <c:minorTickMark val="none"/>
        <c:tickLblPos val="nextTo"/>
        <c:txPr>
          <a:bodyPr/>
          <a:lstStyle/>
          <a:p>
            <a:pPr>
              <a:defRPr sz="1400"/>
            </a:pPr>
            <a:endParaRPr lang="ja-JP"/>
          </a:p>
        </c:txPr>
        <c:crossAx val="119752576"/>
        <c:crosses val="autoZero"/>
        <c:auto val="1"/>
        <c:lblAlgn val="ctr"/>
        <c:lblOffset val="100"/>
        <c:noMultiLvlLbl val="0"/>
      </c:catAx>
      <c:valAx>
        <c:axId val="119752576"/>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119751040"/>
        <c:crosses val="autoZero"/>
        <c:crossBetween val="between"/>
      </c:valAx>
      <c:valAx>
        <c:axId val="119754112"/>
        <c:scaling>
          <c:orientation val="minMax"/>
          <c:max val="27.5"/>
          <c:min val="23.5"/>
        </c:scaling>
        <c:delete val="0"/>
        <c:axPos val="r"/>
        <c:numFmt formatCode="General" sourceLinked="1"/>
        <c:majorTickMark val="out"/>
        <c:minorTickMark val="none"/>
        <c:tickLblPos val="nextTo"/>
        <c:txPr>
          <a:bodyPr/>
          <a:lstStyle/>
          <a:p>
            <a:pPr>
              <a:defRPr sz="1100" baseline="0"/>
            </a:pPr>
            <a:endParaRPr lang="ja-JP"/>
          </a:p>
        </c:txPr>
        <c:crossAx val="119768192"/>
        <c:crosses val="max"/>
        <c:crossBetween val="between"/>
      </c:valAx>
      <c:catAx>
        <c:axId val="119768192"/>
        <c:scaling>
          <c:orientation val="minMax"/>
        </c:scaling>
        <c:delete val="1"/>
        <c:axPos val="b"/>
        <c:majorTickMark val="out"/>
        <c:minorTickMark val="none"/>
        <c:tickLblPos val="none"/>
        <c:crossAx val="119754112"/>
        <c:crosses val="autoZero"/>
        <c:auto val="1"/>
        <c:lblAlgn val="ctr"/>
        <c:lblOffset val="100"/>
        <c:noMultiLvlLbl val="0"/>
      </c:catAx>
    </c:plotArea>
    <c:legend>
      <c:legendPos val="r"/>
      <c:layout>
        <c:manualLayout>
          <c:xMode val="edge"/>
          <c:yMode val="edge"/>
          <c:x val="0.39963888888888904"/>
          <c:y val="0.15702354913969091"/>
          <c:w val="0.32258333333333344"/>
          <c:h val="0.16743438320209986"/>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213010779142349E-2"/>
          <c:y val="0.13590211475574362"/>
          <c:w val="0.63939872467807946"/>
          <c:h val="0.63629133724319442"/>
        </c:manualLayout>
      </c:layout>
      <c:lineChart>
        <c:grouping val="standard"/>
        <c:varyColors val="0"/>
        <c:ser>
          <c:idx val="0"/>
          <c:order val="0"/>
          <c:tx>
            <c:strRef>
              <c:f>[データ資料_貨物取扱量・物流施設.xlsx]グラフ統計!$A$4</c:f>
              <c:strCache>
                <c:ptCount val="1"/>
                <c:pt idx="0">
                  <c:v>関西空港</c:v>
                </c:pt>
              </c:strCache>
            </c:strRef>
          </c:tx>
          <c:spPr>
            <a:ln w="47625" cmpd="dbl">
              <a:solidFill>
                <a:srgbClr val="002060"/>
              </a:solidFill>
            </a:ln>
          </c:spPr>
          <c:marker>
            <c:symbol val="none"/>
          </c:marker>
          <c:cat>
            <c:multiLvlStrRef>
              <c:f>[データ資料_貨物取扱量・物流施設.xlsx]グラフ統計!$B$2:$AI$3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H23</c:v>
                  </c:pt>
                  <c:pt idx="9">
                    <c:v>H24</c:v>
                  </c:pt>
                  <c:pt idx="21">
                    <c:v>H25</c:v>
                  </c:pt>
                  <c:pt idx="33">
                    <c:v>H26</c:v>
                  </c:pt>
                </c:lvl>
              </c:multiLvlStrCache>
            </c:multiLvlStrRef>
          </c:cat>
          <c:val>
            <c:numRef>
              <c:f>[データ資料_貨物取扱量・物流施設.xlsx]グラフ統計!$B$4:$AI$4</c:f>
              <c:numCache>
                <c:formatCode>#,##0_ </c:formatCode>
                <c:ptCount val="34"/>
                <c:pt idx="0">
                  <c:v>67636</c:v>
                </c:pt>
                <c:pt idx="1">
                  <c:v>58041</c:v>
                </c:pt>
                <c:pt idx="2">
                  <c:v>59912</c:v>
                </c:pt>
                <c:pt idx="3">
                  <c:v>59513</c:v>
                </c:pt>
                <c:pt idx="4">
                  <c:v>56664</c:v>
                </c:pt>
                <c:pt idx="5">
                  <c:v>58834</c:v>
                </c:pt>
                <c:pt idx="6">
                  <c:v>60724</c:v>
                </c:pt>
                <c:pt idx="7">
                  <c:v>58935</c:v>
                </c:pt>
                <c:pt idx="8">
                  <c:v>64060</c:v>
                </c:pt>
                <c:pt idx="9">
                  <c:v>48100</c:v>
                </c:pt>
                <c:pt idx="10">
                  <c:v>55683</c:v>
                </c:pt>
                <c:pt idx="11">
                  <c:v>64016</c:v>
                </c:pt>
                <c:pt idx="12">
                  <c:v>59336</c:v>
                </c:pt>
                <c:pt idx="13">
                  <c:v>56580</c:v>
                </c:pt>
                <c:pt idx="14">
                  <c:v>60201</c:v>
                </c:pt>
                <c:pt idx="15">
                  <c:v>59924</c:v>
                </c:pt>
                <c:pt idx="16">
                  <c:v>58455</c:v>
                </c:pt>
                <c:pt idx="17">
                  <c:v>61653</c:v>
                </c:pt>
                <c:pt idx="18">
                  <c:v>59986</c:v>
                </c:pt>
                <c:pt idx="19">
                  <c:v>58791</c:v>
                </c:pt>
                <c:pt idx="20">
                  <c:v>58809</c:v>
                </c:pt>
                <c:pt idx="21">
                  <c:v>48725</c:v>
                </c:pt>
                <c:pt idx="22">
                  <c:v>45837</c:v>
                </c:pt>
                <c:pt idx="23">
                  <c:v>59128</c:v>
                </c:pt>
                <c:pt idx="24">
                  <c:v>52473</c:v>
                </c:pt>
                <c:pt idx="25">
                  <c:v>53327</c:v>
                </c:pt>
                <c:pt idx="26">
                  <c:v>52622</c:v>
                </c:pt>
                <c:pt idx="27">
                  <c:v>54439</c:v>
                </c:pt>
                <c:pt idx="28">
                  <c:v>52879</c:v>
                </c:pt>
                <c:pt idx="29">
                  <c:v>56841</c:v>
                </c:pt>
                <c:pt idx="30">
                  <c:v>59592</c:v>
                </c:pt>
                <c:pt idx="31">
                  <c:v>62976</c:v>
                </c:pt>
                <c:pt idx="32">
                  <c:v>60746</c:v>
                </c:pt>
                <c:pt idx="33">
                  <c:v>52109</c:v>
                </c:pt>
              </c:numCache>
            </c:numRef>
          </c:val>
          <c:smooth val="0"/>
        </c:ser>
        <c:dLbls>
          <c:showLegendKey val="0"/>
          <c:showVal val="0"/>
          <c:showCatName val="0"/>
          <c:showSerName val="0"/>
          <c:showPercent val="0"/>
          <c:showBubbleSize val="0"/>
        </c:dLbls>
        <c:marker val="1"/>
        <c:smooth val="0"/>
        <c:axId val="107063936"/>
        <c:axId val="107082112"/>
      </c:lineChart>
      <c:lineChart>
        <c:grouping val="standard"/>
        <c:varyColors val="0"/>
        <c:ser>
          <c:idx val="1"/>
          <c:order val="1"/>
          <c:tx>
            <c:strRef>
              <c:f>[データ資料_貨物取扱量・物流施設.xlsx]グラフ統計!$A$5</c:f>
              <c:strCache>
                <c:ptCount val="1"/>
                <c:pt idx="0">
                  <c:v>大阪港</c:v>
                </c:pt>
              </c:strCache>
            </c:strRef>
          </c:tx>
          <c:spPr>
            <a:ln w="47625" cap="sq" cmpd="sng">
              <a:solidFill>
                <a:srgbClr val="00B050"/>
              </a:solidFill>
              <a:prstDash val="sysDash"/>
            </a:ln>
          </c:spPr>
          <c:marker>
            <c:symbol val="none"/>
          </c:marker>
          <c:cat>
            <c:multiLvlStrRef>
              <c:f>[データ資料_貨物取扱量・物流施設.xlsx]グラフ統計!$B$2:$AI$3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H23</c:v>
                  </c:pt>
                  <c:pt idx="9">
                    <c:v>H24</c:v>
                  </c:pt>
                  <c:pt idx="21">
                    <c:v>H25</c:v>
                  </c:pt>
                  <c:pt idx="33">
                    <c:v>H26</c:v>
                  </c:pt>
                </c:lvl>
              </c:multiLvlStrCache>
            </c:multiLvlStrRef>
          </c:cat>
          <c:val>
            <c:numRef>
              <c:f>[データ資料_貨物取扱量・物流施設.xlsx]グラフ統計!$B$5:$AI$5</c:f>
              <c:numCache>
                <c:formatCode>#,##0\ ;[Red]\-#,##0\ ;\-\ ;</c:formatCode>
                <c:ptCount val="34"/>
                <c:pt idx="0">
                  <c:v>7850836</c:v>
                </c:pt>
                <c:pt idx="1">
                  <c:v>7166448</c:v>
                </c:pt>
                <c:pt idx="2">
                  <c:v>7262678</c:v>
                </c:pt>
                <c:pt idx="3">
                  <c:v>7303283</c:v>
                </c:pt>
                <c:pt idx="4">
                  <c:v>7463088</c:v>
                </c:pt>
                <c:pt idx="5">
                  <c:v>6956203</c:v>
                </c:pt>
                <c:pt idx="6">
                  <c:v>7525302</c:v>
                </c:pt>
                <c:pt idx="7">
                  <c:v>7533980</c:v>
                </c:pt>
                <c:pt idx="8">
                  <c:v>7600673</c:v>
                </c:pt>
                <c:pt idx="9">
                  <c:v>6886176</c:v>
                </c:pt>
                <c:pt idx="10">
                  <c:v>6626393</c:v>
                </c:pt>
                <c:pt idx="11">
                  <c:v>7797198</c:v>
                </c:pt>
                <c:pt idx="12">
                  <c:v>7392177</c:v>
                </c:pt>
                <c:pt idx="13">
                  <c:v>7544717</c:v>
                </c:pt>
                <c:pt idx="14">
                  <c:v>6907034</c:v>
                </c:pt>
                <c:pt idx="15">
                  <c:v>7322225</c:v>
                </c:pt>
                <c:pt idx="16">
                  <c:v>7013510</c:v>
                </c:pt>
                <c:pt idx="17">
                  <c:v>6821968</c:v>
                </c:pt>
                <c:pt idx="18">
                  <c:v>7494683</c:v>
                </c:pt>
                <c:pt idx="19">
                  <c:v>7211893</c:v>
                </c:pt>
                <c:pt idx="20">
                  <c:v>7385043</c:v>
                </c:pt>
                <c:pt idx="21" formatCode="#,##0_ ;[Red]\-#,##0\ ">
                  <c:v>6811005</c:v>
                </c:pt>
                <c:pt idx="22" formatCode="#,##0_ ;[Red]\-#,##0\ ">
                  <c:v>6303825</c:v>
                </c:pt>
                <c:pt idx="23" formatCode="#,##0_ ;[Red]\-#,##0\ ">
                  <c:v>7556277</c:v>
                </c:pt>
                <c:pt idx="24" formatCode="#,##0_ ">
                  <c:v>7567267</c:v>
                </c:pt>
                <c:pt idx="25" formatCode="#,##0_ ">
                  <c:v>7158946</c:v>
                </c:pt>
                <c:pt idx="26" formatCode="#,##0_ ">
                  <c:v>6801807</c:v>
                </c:pt>
                <c:pt idx="27" formatCode="#,##0_ ">
                  <c:v>7599057</c:v>
                </c:pt>
                <c:pt idx="28" formatCode="#,##0_ ">
                  <c:v>7184374</c:v>
                </c:pt>
                <c:pt idx="29" formatCode="#,##0_ ">
                  <c:v>7206129</c:v>
                </c:pt>
                <c:pt idx="30" formatCode="#,##0_ ">
                  <c:v>7385416</c:v>
                </c:pt>
                <c:pt idx="31" formatCode="#,##0_ ">
                  <c:v>7563418</c:v>
                </c:pt>
                <c:pt idx="32" formatCode="#,##0_ ">
                  <c:v>7808032</c:v>
                </c:pt>
                <c:pt idx="33" formatCode="#,##0_ ">
                  <c:v>7314469</c:v>
                </c:pt>
              </c:numCache>
            </c:numRef>
          </c:val>
          <c:smooth val="0"/>
        </c:ser>
        <c:ser>
          <c:idx val="2"/>
          <c:order val="2"/>
          <c:tx>
            <c:strRef>
              <c:f>[データ資料_貨物取扱量・物流施設.xlsx]グラフ統計!$A$6</c:f>
              <c:strCache>
                <c:ptCount val="1"/>
                <c:pt idx="0">
                  <c:v>神戸港</c:v>
                </c:pt>
              </c:strCache>
            </c:strRef>
          </c:tx>
          <c:spPr>
            <a:ln w="38100" cap="sq">
              <a:solidFill>
                <a:srgbClr val="FF0000"/>
              </a:solidFill>
              <a:prstDash val="solid"/>
            </a:ln>
          </c:spPr>
          <c:marker>
            <c:symbol val="none"/>
          </c:marker>
          <c:cat>
            <c:multiLvlStrRef>
              <c:f>[データ資料_貨物取扱量・物流施設.xlsx]グラフ統計!$B$2:$AI$3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H23</c:v>
                  </c:pt>
                  <c:pt idx="9">
                    <c:v>H24</c:v>
                  </c:pt>
                  <c:pt idx="21">
                    <c:v>H25</c:v>
                  </c:pt>
                  <c:pt idx="33">
                    <c:v>H26</c:v>
                  </c:pt>
                </c:lvl>
              </c:multiLvlStrCache>
            </c:multiLvlStrRef>
          </c:cat>
          <c:val>
            <c:numRef>
              <c:f>[データ資料_貨物取扱量・物流施設.xlsx]グラフ統計!$B$6:$AI$6</c:f>
              <c:numCache>
                <c:formatCode>#,##0_);[Red]\(#,##0\)</c:formatCode>
                <c:ptCount val="34"/>
                <c:pt idx="0">
                  <c:v>7255453</c:v>
                </c:pt>
                <c:pt idx="1">
                  <c:v>6935882</c:v>
                </c:pt>
                <c:pt idx="2">
                  <c:v>7265524</c:v>
                </c:pt>
                <c:pt idx="3">
                  <c:v>7359034</c:v>
                </c:pt>
                <c:pt idx="4">
                  <c:v>7186784</c:v>
                </c:pt>
                <c:pt idx="5">
                  <c:v>7142347</c:v>
                </c:pt>
                <c:pt idx="6">
                  <c:v>7617976</c:v>
                </c:pt>
                <c:pt idx="7">
                  <c:v>7288184</c:v>
                </c:pt>
                <c:pt idx="8">
                  <c:v>7315843</c:v>
                </c:pt>
                <c:pt idx="9">
                  <c:v>7167692</c:v>
                </c:pt>
                <c:pt idx="10">
                  <c:v>6891675</c:v>
                </c:pt>
                <c:pt idx="11">
                  <c:v>7891419</c:v>
                </c:pt>
                <c:pt idx="12">
                  <c:v>7263488</c:v>
                </c:pt>
                <c:pt idx="13">
                  <c:v>7469917</c:v>
                </c:pt>
                <c:pt idx="14">
                  <c:v>7104333</c:v>
                </c:pt>
                <c:pt idx="15">
                  <c:v>7349348</c:v>
                </c:pt>
                <c:pt idx="16">
                  <c:v>7169976</c:v>
                </c:pt>
                <c:pt idx="17">
                  <c:v>7288370</c:v>
                </c:pt>
                <c:pt idx="18">
                  <c:v>7690748</c:v>
                </c:pt>
                <c:pt idx="19">
                  <c:v>6888548</c:v>
                </c:pt>
                <c:pt idx="20">
                  <c:v>7029593</c:v>
                </c:pt>
                <c:pt idx="21">
                  <c:v>6863703</c:v>
                </c:pt>
                <c:pt idx="22">
                  <c:v>6805153</c:v>
                </c:pt>
                <c:pt idx="23">
                  <c:v>7891639</c:v>
                </c:pt>
                <c:pt idx="24">
                  <c:v>7444584</c:v>
                </c:pt>
                <c:pt idx="25">
                  <c:v>7238159</c:v>
                </c:pt>
                <c:pt idx="26">
                  <c:v>7231596</c:v>
                </c:pt>
                <c:pt idx="27">
                  <c:v>7828104</c:v>
                </c:pt>
                <c:pt idx="28">
                  <c:v>7275633</c:v>
                </c:pt>
                <c:pt idx="29">
                  <c:v>7223849</c:v>
                </c:pt>
                <c:pt idx="30">
                  <c:v>7634420</c:v>
                </c:pt>
                <c:pt idx="31">
                  <c:v>7321654</c:v>
                </c:pt>
                <c:pt idx="32">
                  <c:v>7594686</c:v>
                </c:pt>
                <c:pt idx="33">
                  <c:v>7193858</c:v>
                </c:pt>
              </c:numCache>
            </c:numRef>
          </c:val>
          <c:smooth val="0"/>
        </c:ser>
        <c:dLbls>
          <c:showLegendKey val="0"/>
          <c:showVal val="0"/>
          <c:showCatName val="0"/>
          <c:showSerName val="0"/>
          <c:showPercent val="0"/>
          <c:showBubbleSize val="0"/>
        </c:dLbls>
        <c:marker val="1"/>
        <c:smooth val="0"/>
        <c:axId val="108536192"/>
        <c:axId val="107084032"/>
      </c:lineChart>
      <c:catAx>
        <c:axId val="107063936"/>
        <c:scaling>
          <c:orientation val="minMax"/>
        </c:scaling>
        <c:delete val="0"/>
        <c:axPos val="b"/>
        <c:majorTickMark val="out"/>
        <c:minorTickMark val="none"/>
        <c:tickLblPos val="nextTo"/>
        <c:crossAx val="107082112"/>
        <c:crosses val="autoZero"/>
        <c:auto val="1"/>
        <c:lblAlgn val="ctr"/>
        <c:lblOffset val="100"/>
        <c:noMultiLvlLbl val="0"/>
      </c:catAx>
      <c:valAx>
        <c:axId val="107082112"/>
        <c:scaling>
          <c:orientation val="minMax"/>
          <c:max val="150000"/>
          <c:min val="0"/>
        </c:scaling>
        <c:delete val="0"/>
        <c:axPos val="l"/>
        <c:majorGridlines/>
        <c:numFmt formatCode="#,##0_ " sourceLinked="1"/>
        <c:majorTickMark val="out"/>
        <c:minorTickMark val="none"/>
        <c:tickLblPos val="nextTo"/>
        <c:crossAx val="107063936"/>
        <c:crosses val="autoZero"/>
        <c:crossBetween val="between"/>
        <c:dispUnits>
          <c:builtInUnit val="thousands"/>
        </c:dispUnits>
      </c:valAx>
      <c:valAx>
        <c:axId val="107084032"/>
        <c:scaling>
          <c:orientation val="minMax"/>
          <c:max val="9000000"/>
          <c:min val="0"/>
        </c:scaling>
        <c:delete val="0"/>
        <c:axPos val="r"/>
        <c:numFmt formatCode="#,##0\ ;[Red]\-#,##0\ ;\-\ ;" sourceLinked="1"/>
        <c:majorTickMark val="out"/>
        <c:minorTickMark val="none"/>
        <c:tickLblPos val="nextTo"/>
        <c:crossAx val="108536192"/>
        <c:crosses val="max"/>
        <c:crossBetween val="between"/>
        <c:dispUnits>
          <c:builtInUnit val="thousands"/>
        </c:dispUnits>
      </c:valAx>
      <c:catAx>
        <c:axId val="108536192"/>
        <c:scaling>
          <c:orientation val="minMax"/>
        </c:scaling>
        <c:delete val="1"/>
        <c:axPos val="b"/>
        <c:majorTickMark val="out"/>
        <c:minorTickMark val="none"/>
        <c:tickLblPos val="nextTo"/>
        <c:crossAx val="107084032"/>
        <c:crosses val="autoZero"/>
        <c:auto val="1"/>
        <c:lblAlgn val="ctr"/>
        <c:lblOffset val="100"/>
        <c:noMultiLvlLbl val="0"/>
      </c:catAx>
    </c:plotArea>
    <c:legend>
      <c:legendPos val="b"/>
      <c:layout>
        <c:manualLayout>
          <c:xMode val="edge"/>
          <c:yMode val="edge"/>
          <c:x val="8.3835583058959801E-2"/>
          <c:y val="0.90935469734956209"/>
          <c:w val="0.6548002321335451"/>
          <c:h val="5.4487114849460699E-2"/>
        </c:manualLayout>
      </c:layout>
      <c:overlay val="0"/>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7644465468485"/>
          <c:y val="0.15344179247191231"/>
          <c:w val="0.76688998894968752"/>
          <c:h val="0.80585528795763361"/>
        </c:manualLayout>
      </c:layout>
      <c:barChart>
        <c:barDir val="bar"/>
        <c:grouping val="percentStacked"/>
        <c:varyColors val="0"/>
        <c:ser>
          <c:idx val="0"/>
          <c:order val="0"/>
          <c:tx>
            <c:strRef>
              <c:f>'[06-5_【NEW!】所得階層別世帯数割合の変化_130718.xlsx]編集用グラフ'!$C$1</c:f>
              <c:strCache>
                <c:ptCount val="1"/>
                <c:pt idx="0">
                  <c:v>1000万円以上</c:v>
                </c:pt>
              </c:strCache>
            </c:strRef>
          </c:tx>
          <c:spPr>
            <a:solidFill>
              <a:schemeClr val="accent4">
                <a:lumMod val="60000"/>
                <a:lumOff val="40000"/>
              </a:schemeClr>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'[06-5_【NEW!】所得階層別世帯数割合の変化_130718.xlsx]編集用グラフ'!$C$2:$C$9</c:f>
              <c:numCache>
                <c:formatCode>0.0_ </c:formatCode>
                <c:ptCount val="8"/>
                <c:pt idx="0">
                  <c:v>10.689323925933284</c:v>
                </c:pt>
                <c:pt idx="1">
                  <c:v>17.71866546438233</c:v>
                </c:pt>
                <c:pt idx="2">
                  <c:v>12.556543680955166</c:v>
                </c:pt>
                <c:pt idx="3">
                  <c:v>19.947735191637626</c:v>
                </c:pt>
                <c:pt idx="4">
                  <c:v>7.0177661758369867</c:v>
                </c:pt>
                <c:pt idx="5">
                  <c:v>13.160422670509126</c:v>
                </c:pt>
                <c:pt idx="6">
                  <c:v>8.642357124337936</c:v>
                </c:pt>
                <c:pt idx="7">
                  <c:v>13.762428048142334</c:v>
                </c:pt>
              </c:numCache>
            </c:numRef>
          </c:val>
        </c:ser>
        <c:ser>
          <c:idx val="1"/>
          <c:order val="1"/>
          <c:tx>
            <c:strRef>
              <c:f>'[06-5_【NEW!】所得階層別世帯数割合の変化_130718.xlsx]編集用グラフ'!$D$1</c:f>
              <c:strCache>
                <c:ptCount val="1"/>
                <c:pt idx="0">
                  <c:v>500～1000万円</c:v>
                </c:pt>
              </c:strCache>
            </c:strRef>
          </c:tx>
          <c:spPr>
            <a:solidFill>
              <a:srgbClr val="FF6600"/>
            </a:solidFill>
            <a:ln w="6350">
              <a:solidFill>
                <a:schemeClr val="tx1"/>
              </a:solidFill>
            </a:ln>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'[06-5_【NEW!】所得階層別世帯数割合の変化_130718.xlsx]編集用グラフ'!$D$2:$D$9</c:f>
              <c:numCache>
                <c:formatCode>0.0_ </c:formatCode>
                <c:ptCount val="8"/>
                <c:pt idx="0">
                  <c:v>31.13385670277254</c:v>
                </c:pt>
                <c:pt idx="1">
                  <c:v>39.585211902614972</c:v>
                </c:pt>
                <c:pt idx="2">
                  <c:v>27.990276025479272</c:v>
                </c:pt>
                <c:pt idx="3">
                  <c:v>35.017421602787437</c:v>
                </c:pt>
                <c:pt idx="4">
                  <c:v>24.360696454368039</c:v>
                </c:pt>
                <c:pt idx="5">
                  <c:v>36.37528017931475</c:v>
                </c:pt>
                <c:pt idx="6">
                  <c:v>27.706026149116632</c:v>
                </c:pt>
                <c:pt idx="7">
                  <c:v>36.591979449122306</c:v>
                </c:pt>
              </c:numCache>
            </c:numRef>
          </c:val>
        </c:ser>
        <c:ser>
          <c:idx val="2"/>
          <c:order val="2"/>
          <c:tx>
            <c:strRef>
              <c:f>'[06-5_【NEW!】所得階層別世帯数割合の変化_130718.xlsx]編集用グラフ'!$E$1</c:f>
              <c:strCache>
                <c:ptCount val="1"/>
                <c:pt idx="0">
                  <c:v>300～500万円</c:v>
                </c:pt>
              </c:strCache>
            </c:strRef>
          </c:tx>
          <c:spPr>
            <a:solidFill>
              <a:srgbClr val="FF6600"/>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'[06-5_【NEW!】所得階層別世帯数割合の変化_130718.xlsx]編集用グラフ'!$E$2:$E$9</c:f>
              <c:numCache>
                <c:formatCode>0.0_ </c:formatCode>
                <c:ptCount val="8"/>
                <c:pt idx="0">
                  <c:v>23.621186524893179</c:v>
                </c:pt>
                <c:pt idx="1">
                  <c:v>22.407574391343552</c:v>
                </c:pt>
                <c:pt idx="2">
                  <c:v>22.506692925500808</c:v>
                </c:pt>
                <c:pt idx="3">
                  <c:v>20.75348432055749</c:v>
                </c:pt>
                <c:pt idx="4">
                  <c:v>23.843677927870846</c:v>
                </c:pt>
                <c:pt idx="5">
                  <c:v>23.631123919308358</c:v>
                </c:pt>
                <c:pt idx="6">
                  <c:v>23.843105300196303</c:v>
                </c:pt>
                <c:pt idx="7">
                  <c:v>22.965130107987235</c:v>
                </c:pt>
              </c:numCache>
            </c:numRef>
          </c:val>
        </c:ser>
        <c:ser>
          <c:idx val="3"/>
          <c:order val="3"/>
          <c:tx>
            <c:strRef>
              <c:f>'[06-5_【NEW!】所得階層別世帯数割合の変化_130718.xlsx]編集用グラフ'!$F$1</c:f>
              <c:strCache>
                <c:ptCount val="1"/>
                <c:pt idx="0">
                  <c:v>300万円未満</c:v>
                </c:pt>
              </c:strCache>
            </c:strRef>
          </c:tx>
          <c:spPr>
            <a:solidFill>
              <a:srgbClr val="92D050"/>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'[06-5_【NEW!】所得階層別世帯数割合の変化_130718.xlsx]編集用グラフ'!$F$2:$F$9</c:f>
              <c:numCache>
                <c:formatCode>0.0_ </c:formatCode>
                <c:ptCount val="8"/>
                <c:pt idx="0">
                  <c:v>31.892411143131596</c:v>
                </c:pt>
                <c:pt idx="1">
                  <c:v>19.61226330027052</c:v>
                </c:pt>
                <c:pt idx="2">
                  <c:v>31.212111887251126</c:v>
                </c:pt>
                <c:pt idx="3">
                  <c:v>22.473867595818824</c:v>
                </c:pt>
                <c:pt idx="4">
                  <c:v>40.917961324986685</c:v>
                </c:pt>
                <c:pt idx="5">
                  <c:v>25.360230547550429</c:v>
                </c:pt>
                <c:pt idx="6">
                  <c:v>36.304863143079359</c:v>
                </c:pt>
                <c:pt idx="7">
                  <c:v>25.510204081632654</c:v>
                </c:pt>
              </c:numCache>
            </c:numRef>
          </c:val>
        </c:ser>
        <c:dLbls>
          <c:showLegendKey val="0"/>
          <c:showVal val="1"/>
          <c:showCatName val="0"/>
          <c:showSerName val="0"/>
          <c:showPercent val="0"/>
          <c:showBubbleSize val="0"/>
        </c:dLbls>
        <c:gapWidth val="100"/>
        <c:overlap val="100"/>
        <c:axId val="116208384"/>
        <c:axId val="116209920"/>
      </c:barChart>
      <c:catAx>
        <c:axId val="116208384"/>
        <c:scaling>
          <c:orientation val="minMax"/>
        </c:scaling>
        <c:delete val="0"/>
        <c:axPos val="l"/>
        <c:majorTickMark val="out"/>
        <c:minorTickMark val="none"/>
        <c:tickLblPos val="nextTo"/>
        <c:txPr>
          <a:bodyPr rot="0" vert="horz" anchor="ctr" anchorCtr="1"/>
          <a:lstStyle/>
          <a:p>
            <a:pPr>
              <a:defRPr sz="1050">
                <a:latin typeface="+mn-ea"/>
                <a:ea typeface="+mn-ea"/>
              </a:defRPr>
            </a:pPr>
            <a:endParaRPr lang="ja-JP"/>
          </a:p>
        </c:txPr>
        <c:crossAx val="116209920"/>
        <c:crosses val="autoZero"/>
        <c:auto val="1"/>
        <c:lblAlgn val="ctr"/>
        <c:lblOffset val="100"/>
        <c:noMultiLvlLbl val="0"/>
      </c:catAx>
      <c:valAx>
        <c:axId val="116209920"/>
        <c:scaling>
          <c:orientation val="minMax"/>
        </c:scaling>
        <c:delete val="0"/>
        <c:axPos val="b"/>
        <c:majorGridlines/>
        <c:numFmt formatCode="0%" sourceLinked="1"/>
        <c:majorTickMark val="in"/>
        <c:minorTickMark val="none"/>
        <c:tickLblPos val="high"/>
        <c:crossAx val="116208384"/>
        <c:crosses val="autoZero"/>
        <c:crossBetween val="between"/>
        <c:majorUnit val="0.2"/>
      </c:valAx>
      <c:spPr>
        <a:noFill/>
        <a:ln>
          <a:solidFill>
            <a:schemeClr val="tx1"/>
          </a:solidFill>
        </a:ln>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59346104657097E-2"/>
          <c:y val="4.0226520597968725E-2"/>
          <c:w val="0.87236929000173791"/>
          <c:h val="0.90963761632068763"/>
        </c:manualLayout>
      </c:layout>
      <c:lineChart>
        <c:grouping val="standard"/>
        <c:varyColors val="0"/>
        <c:ser>
          <c:idx val="0"/>
          <c:order val="0"/>
          <c:tx>
            <c:strRef>
              <c:f>Sheet1!$A$9</c:f>
              <c:strCache>
                <c:ptCount val="1"/>
                <c:pt idx="0">
                  <c:v>H21(全国)</c:v>
                </c:pt>
              </c:strCache>
            </c:strRef>
          </c:tx>
          <c:spPr>
            <a:ln>
              <a:prstDash val="dash"/>
            </a:ln>
          </c:spPr>
          <c:cat>
            <c:strRef>
              <c:f>Sheet1!$B$8:$G$8</c:f>
              <c:strCache>
                <c:ptCount val="6"/>
                <c:pt idx="0">
                  <c:v>15～24歳</c:v>
                </c:pt>
                <c:pt idx="1">
                  <c:v>25～34歳</c:v>
                </c:pt>
                <c:pt idx="2">
                  <c:v>35～44歳</c:v>
                </c:pt>
                <c:pt idx="3">
                  <c:v>45～54歳</c:v>
                </c:pt>
                <c:pt idx="4">
                  <c:v>55～64歳</c:v>
                </c:pt>
                <c:pt idx="5">
                  <c:v>65歳以上</c:v>
                </c:pt>
              </c:strCache>
            </c:strRef>
          </c:cat>
          <c:val>
            <c:numRef>
              <c:f>Sheet1!$B$9:$G$9</c:f>
              <c:numCache>
                <c:formatCode>0.0</c:formatCode>
                <c:ptCount val="6"/>
                <c:pt idx="0">
                  <c:v>41.1</c:v>
                </c:pt>
                <c:pt idx="1">
                  <c:v>67.3</c:v>
                </c:pt>
                <c:pt idx="2">
                  <c:v>65</c:v>
                </c:pt>
                <c:pt idx="3">
                  <c:v>71</c:v>
                </c:pt>
                <c:pt idx="4">
                  <c:v>51.7</c:v>
                </c:pt>
                <c:pt idx="5">
                  <c:v>13</c:v>
                </c:pt>
              </c:numCache>
            </c:numRef>
          </c:val>
          <c:smooth val="0"/>
        </c:ser>
        <c:ser>
          <c:idx val="2"/>
          <c:order val="1"/>
          <c:tx>
            <c:strRef>
              <c:f>Sheet1!$A$10</c:f>
              <c:strCache>
                <c:ptCount val="1"/>
                <c:pt idx="0">
                  <c:v>H25(全国)</c:v>
                </c:pt>
              </c:strCache>
            </c:strRef>
          </c:tx>
          <c:spPr>
            <a:ln>
              <a:prstDash val="dash"/>
            </a:ln>
          </c:spPr>
          <c:cat>
            <c:strRef>
              <c:f>Sheet1!$B$8:$G$8</c:f>
              <c:strCache>
                <c:ptCount val="6"/>
                <c:pt idx="0">
                  <c:v>15～24歳</c:v>
                </c:pt>
                <c:pt idx="1">
                  <c:v>25～34歳</c:v>
                </c:pt>
                <c:pt idx="2">
                  <c:v>35～44歳</c:v>
                </c:pt>
                <c:pt idx="3">
                  <c:v>45～54歳</c:v>
                </c:pt>
                <c:pt idx="4">
                  <c:v>55～64歳</c:v>
                </c:pt>
                <c:pt idx="5">
                  <c:v>65歳以上</c:v>
                </c:pt>
              </c:strCache>
            </c:strRef>
          </c:cat>
          <c:val>
            <c:numRef>
              <c:f>Sheet1!$B$10:$G$10</c:f>
              <c:numCache>
                <c:formatCode>0.0</c:formatCode>
                <c:ptCount val="6"/>
                <c:pt idx="0">
                  <c:v>40.6</c:v>
                </c:pt>
                <c:pt idx="1">
                  <c:v>70.7</c:v>
                </c:pt>
                <c:pt idx="2">
                  <c:v>68.599999999999994</c:v>
                </c:pt>
                <c:pt idx="3">
                  <c:v>73.3</c:v>
                </c:pt>
                <c:pt idx="4">
                  <c:v>54.2</c:v>
                </c:pt>
                <c:pt idx="5">
                  <c:v>13.7</c:v>
                </c:pt>
              </c:numCache>
            </c:numRef>
          </c:val>
          <c:smooth val="0"/>
        </c:ser>
        <c:ser>
          <c:idx val="3"/>
          <c:order val="2"/>
          <c:tx>
            <c:strRef>
              <c:f>Sheet1!$A$11</c:f>
              <c:strCache>
                <c:ptCount val="1"/>
                <c:pt idx="0">
                  <c:v>H21（大阪府）</c:v>
                </c:pt>
              </c:strCache>
            </c:strRef>
          </c:tx>
          <c:cat>
            <c:strRef>
              <c:f>Sheet1!$B$8:$G$8</c:f>
              <c:strCache>
                <c:ptCount val="6"/>
                <c:pt idx="0">
                  <c:v>15～24歳</c:v>
                </c:pt>
                <c:pt idx="1">
                  <c:v>25～34歳</c:v>
                </c:pt>
                <c:pt idx="2">
                  <c:v>35～44歳</c:v>
                </c:pt>
                <c:pt idx="3">
                  <c:v>45～54歳</c:v>
                </c:pt>
                <c:pt idx="4">
                  <c:v>55～64歳</c:v>
                </c:pt>
                <c:pt idx="5">
                  <c:v>65歳以上</c:v>
                </c:pt>
              </c:strCache>
            </c:strRef>
          </c:cat>
          <c:val>
            <c:numRef>
              <c:f>Sheet1!$B$11:$G$11</c:f>
              <c:numCache>
                <c:formatCode>0.0</c:formatCode>
                <c:ptCount val="6"/>
                <c:pt idx="0">
                  <c:v>41.5</c:v>
                </c:pt>
                <c:pt idx="1">
                  <c:v>62</c:v>
                </c:pt>
                <c:pt idx="2">
                  <c:v>57.5</c:v>
                </c:pt>
                <c:pt idx="3">
                  <c:v>65.2</c:v>
                </c:pt>
                <c:pt idx="4">
                  <c:v>46</c:v>
                </c:pt>
                <c:pt idx="5">
                  <c:v>9.9</c:v>
                </c:pt>
              </c:numCache>
            </c:numRef>
          </c:val>
          <c:smooth val="0"/>
        </c:ser>
        <c:ser>
          <c:idx val="5"/>
          <c:order val="3"/>
          <c:tx>
            <c:strRef>
              <c:f>Sheet1!$A$12</c:f>
              <c:strCache>
                <c:ptCount val="1"/>
                <c:pt idx="0">
                  <c:v>H25（大阪府）</c:v>
                </c:pt>
              </c:strCache>
            </c:strRef>
          </c:tx>
          <c:cat>
            <c:strRef>
              <c:f>Sheet1!$B$8:$G$8</c:f>
              <c:strCache>
                <c:ptCount val="6"/>
                <c:pt idx="0">
                  <c:v>15～24歳</c:v>
                </c:pt>
                <c:pt idx="1">
                  <c:v>25～34歳</c:v>
                </c:pt>
                <c:pt idx="2">
                  <c:v>35～44歳</c:v>
                </c:pt>
                <c:pt idx="3">
                  <c:v>45～54歳</c:v>
                </c:pt>
                <c:pt idx="4">
                  <c:v>55～64歳</c:v>
                </c:pt>
                <c:pt idx="5">
                  <c:v>65歳以上</c:v>
                </c:pt>
              </c:strCache>
            </c:strRef>
          </c:cat>
          <c:val>
            <c:numRef>
              <c:f>Sheet1!$B$12:$G$12</c:f>
              <c:numCache>
                <c:formatCode>0.0</c:formatCode>
                <c:ptCount val="6"/>
                <c:pt idx="0">
                  <c:v>40.4</c:v>
                </c:pt>
                <c:pt idx="1">
                  <c:v>69.8</c:v>
                </c:pt>
                <c:pt idx="2">
                  <c:v>62.9</c:v>
                </c:pt>
                <c:pt idx="3">
                  <c:v>68.900000000000006</c:v>
                </c:pt>
                <c:pt idx="4">
                  <c:v>48.3</c:v>
                </c:pt>
                <c:pt idx="5">
                  <c:v>12</c:v>
                </c:pt>
              </c:numCache>
            </c:numRef>
          </c:val>
          <c:smooth val="0"/>
        </c:ser>
        <c:dLbls>
          <c:showLegendKey val="0"/>
          <c:showVal val="0"/>
          <c:showCatName val="0"/>
          <c:showSerName val="0"/>
          <c:showPercent val="0"/>
          <c:showBubbleSize val="0"/>
        </c:dLbls>
        <c:marker val="1"/>
        <c:smooth val="0"/>
        <c:axId val="47173632"/>
        <c:axId val="47175168"/>
      </c:lineChart>
      <c:catAx>
        <c:axId val="47173632"/>
        <c:scaling>
          <c:orientation val="minMax"/>
        </c:scaling>
        <c:delete val="1"/>
        <c:axPos val="b"/>
        <c:majorTickMark val="out"/>
        <c:minorTickMark val="none"/>
        <c:tickLblPos val="none"/>
        <c:crossAx val="47175168"/>
        <c:crosses val="autoZero"/>
        <c:auto val="1"/>
        <c:lblAlgn val="ctr"/>
        <c:lblOffset val="100"/>
        <c:noMultiLvlLbl val="0"/>
      </c:catAx>
      <c:valAx>
        <c:axId val="47175168"/>
        <c:scaling>
          <c:orientation val="minMax"/>
        </c:scaling>
        <c:delete val="0"/>
        <c:axPos val="l"/>
        <c:majorGridlines/>
        <c:numFmt formatCode="0.0" sourceLinked="1"/>
        <c:majorTickMark val="out"/>
        <c:minorTickMark val="none"/>
        <c:tickLblPos val="nextTo"/>
        <c:txPr>
          <a:bodyPr/>
          <a:lstStyle/>
          <a:p>
            <a:pPr>
              <a:defRPr sz="1200"/>
            </a:pPr>
            <a:endParaRPr lang="ja-JP"/>
          </a:p>
        </c:txPr>
        <c:crossAx val="47173632"/>
        <c:crosses val="autoZero"/>
        <c:crossBetween val="between"/>
      </c:valAx>
      <c:spPr>
        <a:ln w="3175"/>
      </c:spPr>
    </c:plotArea>
    <c:legend>
      <c:legendPos val="r"/>
      <c:layout>
        <c:manualLayout>
          <c:xMode val="edge"/>
          <c:yMode val="edge"/>
          <c:x val="0.24647425014148286"/>
          <c:y val="0.49939917836357423"/>
          <c:w val="0.22381437464629322"/>
          <c:h val="0.27398353614889048"/>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70731540204556E-2"/>
          <c:y val="2.6971849661553738E-2"/>
          <c:w val="0.84290865681444183"/>
          <c:h val="0.75571809075727103"/>
        </c:manualLayout>
      </c:layout>
      <c:barChart>
        <c:barDir val="col"/>
        <c:grouping val="clustered"/>
        <c:varyColors val="0"/>
        <c:ser>
          <c:idx val="0"/>
          <c:order val="0"/>
          <c:tx>
            <c:strRef>
              <c:f>'[●「医療、福祉分野の就業者数」推移.xlsx]「医療・福祉」に係る就業者数'!$B$2</c:f>
              <c:strCache>
                <c:ptCount val="1"/>
                <c:pt idx="0">
                  <c:v>人数（男女計）</c:v>
                </c:pt>
              </c:strCache>
            </c:strRef>
          </c:tx>
          <c:spPr>
            <a:solidFill>
              <a:schemeClr val="accent1"/>
            </a:solidFill>
            <a:ln w="22225">
              <a:solidFill>
                <a:schemeClr val="accent1"/>
              </a:solidFill>
            </a:ln>
          </c:spPr>
          <c:invertIfNegative val="0"/>
          <c:dPt>
            <c:idx val="6"/>
            <c:invertIfNegative val="0"/>
            <c:bubble3D val="0"/>
          </c:dPt>
          <c:cat>
            <c:strRef>
              <c:f>'[●「医療、福祉分野の就業者数」推移.xlsx]「医療・福祉」に係る就業者数'!$A$9:$A$13</c:f>
              <c:strCache>
                <c:ptCount val="5"/>
                <c:pt idx="0">
                  <c:v>平成21年</c:v>
                </c:pt>
                <c:pt idx="1">
                  <c:v>平成22年</c:v>
                </c:pt>
                <c:pt idx="2">
                  <c:v>平成23年</c:v>
                </c:pt>
                <c:pt idx="3">
                  <c:v>平成24年</c:v>
                </c:pt>
                <c:pt idx="4">
                  <c:v>平成25年</c:v>
                </c:pt>
              </c:strCache>
            </c:strRef>
          </c:cat>
          <c:val>
            <c:numRef>
              <c:f>'[●「医療、福祉分野の就業者数」推移.xlsx]「医療・福祉」に係る就業者数'!$B$9:$B$13</c:f>
              <c:numCache>
                <c:formatCode>#,##0;"▲ "#,##0</c:formatCode>
                <c:ptCount val="5"/>
                <c:pt idx="0">
                  <c:v>407</c:v>
                </c:pt>
                <c:pt idx="1">
                  <c:v>469</c:v>
                </c:pt>
                <c:pt idx="2">
                  <c:v>478</c:v>
                </c:pt>
                <c:pt idx="3">
                  <c:v>501</c:v>
                </c:pt>
                <c:pt idx="4">
                  <c:v>545</c:v>
                </c:pt>
              </c:numCache>
            </c:numRef>
          </c:val>
        </c:ser>
        <c:ser>
          <c:idx val="2"/>
          <c:order val="1"/>
          <c:tx>
            <c:strRef>
              <c:f>'[●「医療、福祉分野の就業者数」推移.xlsx]「医療・福祉」に係る就業者数'!$D$2</c:f>
              <c:strCache>
                <c:ptCount val="1"/>
                <c:pt idx="0">
                  <c:v>人数（女）</c:v>
                </c:pt>
              </c:strCache>
            </c:strRef>
          </c:tx>
          <c:spPr>
            <a:pattFill prst="pct50">
              <a:fgClr>
                <a:schemeClr val="accent1"/>
              </a:fgClr>
              <a:bgClr>
                <a:schemeClr val="bg1"/>
              </a:bgClr>
            </a:pattFill>
            <a:ln w="22225">
              <a:noFill/>
            </a:ln>
          </c:spPr>
          <c:invertIfNegative val="0"/>
          <c:dPt>
            <c:idx val="6"/>
            <c:invertIfNegative val="0"/>
            <c:bubble3D val="0"/>
          </c:dPt>
          <c:cat>
            <c:strRef>
              <c:f>'[●「医療、福祉分野の就業者数」推移.xlsx]「医療・福祉」に係る就業者数'!$A$9:$A$13</c:f>
              <c:strCache>
                <c:ptCount val="5"/>
                <c:pt idx="0">
                  <c:v>平成21年</c:v>
                </c:pt>
                <c:pt idx="1">
                  <c:v>平成22年</c:v>
                </c:pt>
                <c:pt idx="2">
                  <c:v>平成23年</c:v>
                </c:pt>
                <c:pt idx="3">
                  <c:v>平成24年</c:v>
                </c:pt>
                <c:pt idx="4">
                  <c:v>平成25年</c:v>
                </c:pt>
              </c:strCache>
            </c:strRef>
          </c:cat>
          <c:val>
            <c:numRef>
              <c:f>'[●「医療、福祉分野の就業者数」推移.xlsx]「医療・福祉」に係る就業者数'!$D$9:$D$13</c:f>
              <c:numCache>
                <c:formatCode>#,##0;"▲ "#,##0</c:formatCode>
                <c:ptCount val="5"/>
                <c:pt idx="0">
                  <c:v>302</c:v>
                </c:pt>
                <c:pt idx="1">
                  <c:v>355</c:v>
                </c:pt>
                <c:pt idx="2">
                  <c:v>356</c:v>
                </c:pt>
                <c:pt idx="3">
                  <c:v>372</c:v>
                </c:pt>
                <c:pt idx="4">
                  <c:v>414</c:v>
                </c:pt>
              </c:numCache>
            </c:numRef>
          </c:val>
        </c:ser>
        <c:dLbls>
          <c:showLegendKey val="0"/>
          <c:showVal val="0"/>
          <c:showCatName val="0"/>
          <c:showSerName val="0"/>
          <c:showPercent val="0"/>
          <c:showBubbleSize val="0"/>
        </c:dLbls>
        <c:gapWidth val="150"/>
        <c:overlap val="50"/>
        <c:axId val="117303936"/>
        <c:axId val="105399040"/>
      </c:barChart>
      <c:lineChart>
        <c:grouping val="standard"/>
        <c:varyColors val="0"/>
        <c:ser>
          <c:idx val="3"/>
          <c:order val="2"/>
          <c:tx>
            <c:strRef>
              <c:f>'[●「医療、福祉分野の就業者数」推移.xlsx]「医療・福祉」に係る就業者数'!$F$2</c:f>
              <c:strCache>
                <c:ptCount val="1"/>
                <c:pt idx="0">
                  <c:v>就業者全体に占める割合（男女計）</c:v>
                </c:pt>
              </c:strCache>
            </c:strRef>
          </c:tx>
          <c:spPr>
            <a:ln>
              <a:solidFill>
                <a:schemeClr val="accent1"/>
              </a:solidFill>
            </a:ln>
          </c:spPr>
          <c:marker>
            <c:symbol val="diamond"/>
            <c:size val="7"/>
            <c:spPr>
              <a:solidFill>
                <a:schemeClr val="accent1"/>
              </a:solidFill>
              <a:ln>
                <a:solidFill>
                  <a:schemeClr val="accent1"/>
                </a:solidFill>
              </a:ln>
            </c:spPr>
          </c:marker>
          <c:cat>
            <c:strRef>
              <c:f>'[●「医療、福祉分野の就業者数」推移.xlsx]「医療・福祉」に係る就業者数'!$A$3:$A$12</c:f>
              <c:strCache>
                <c:ptCount val="10"/>
                <c:pt idx="0">
                  <c:v>平成15年</c:v>
                </c:pt>
                <c:pt idx="1">
                  <c:v>平成16年</c:v>
                </c:pt>
                <c:pt idx="2">
                  <c:v>平成17年</c:v>
                </c:pt>
                <c:pt idx="3">
                  <c:v>平成18年</c:v>
                </c:pt>
                <c:pt idx="4">
                  <c:v>平成19年</c:v>
                </c:pt>
                <c:pt idx="5">
                  <c:v>平成20年</c:v>
                </c:pt>
                <c:pt idx="6">
                  <c:v>平成21年</c:v>
                </c:pt>
                <c:pt idx="7">
                  <c:v>平成22年</c:v>
                </c:pt>
                <c:pt idx="8">
                  <c:v>平成23年</c:v>
                </c:pt>
                <c:pt idx="9">
                  <c:v>平成24年</c:v>
                </c:pt>
              </c:strCache>
            </c:strRef>
          </c:cat>
          <c:val>
            <c:numRef>
              <c:f>'[●「医療、福祉分野の就業者数」推移.xlsx]「医療・福祉」に係る就業者数'!$F$9:$F$13</c:f>
              <c:numCache>
                <c:formatCode>0.0%</c:formatCode>
                <c:ptCount val="5"/>
                <c:pt idx="0">
                  <c:v>0.10022162029056883</c:v>
                </c:pt>
                <c:pt idx="1">
                  <c:v>0.11597428288822947</c:v>
                </c:pt>
                <c:pt idx="2">
                  <c:v>0.11515297518670201</c:v>
                </c:pt>
                <c:pt idx="3">
                  <c:v>0.12130750605326876</c:v>
                </c:pt>
                <c:pt idx="4">
                  <c:v>0.12957679505468378</c:v>
                </c:pt>
              </c:numCache>
            </c:numRef>
          </c:val>
          <c:smooth val="0"/>
        </c:ser>
        <c:ser>
          <c:idx val="5"/>
          <c:order val="3"/>
          <c:tx>
            <c:strRef>
              <c:f>'[●「医療、福祉分野の就業者数」推移.xlsx]「医療・福祉」に係る就業者数'!$J$2</c:f>
              <c:strCache>
                <c:ptCount val="1"/>
                <c:pt idx="0">
                  <c:v>就業者全体に占める割合（女）</c:v>
                </c:pt>
              </c:strCache>
            </c:strRef>
          </c:tx>
          <c:spPr>
            <a:ln>
              <a:solidFill>
                <a:schemeClr val="accent1"/>
              </a:solidFill>
              <a:prstDash val="sysDash"/>
            </a:ln>
          </c:spPr>
          <c:marker>
            <c:spPr>
              <a:solidFill>
                <a:schemeClr val="bg1"/>
              </a:solidFill>
              <a:ln>
                <a:solidFill>
                  <a:schemeClr val="accent1"/>
                </a:solidFill>
              </a:ln>
            </c:spPr>
          </c:marker>
          <c:cat>
            <c:strRef>
              <c:f>'[●「医療、福祉分野の就業者数」推移.xlsx]「医療・福祉」に係る就業者数'!$A$3:$A$12</c:f>
              <c:strCache>
                <c:ptCount val="10"/>
                <c:pt idx="0">
                  <c:v>平成15年</c:v>
                </c:pt>
                <c:pt idx="1">
                  <c:v>平成16年</c:v>
                </c:pt>
                <c:pt idx="2">
                  <c:v>平成17年</c:v>
                </c:pt>
                <c:pt idx="3">
                  <c:v>平成18年</c:v>
                </c:pt>
                <c:pt idx="4">
                  <c:v>平成19年</c:v>
                </c:pt>
                <c:pt idx="5">
                  <c:v>平成20年</c:v>
                </c:pt>
                <c:pt idx="6">
                  <c:v>平成21年</c:v>
                </c:pt>
                <c:pt idx="7">
                  <c:v>平成22年</c:v>
                </c:pt>
                <c:pt idx="8">
                  <c:v>平成23年</c:v>
                </c:pt>
                <c:pt idx="9">
                  <c:v>平成24年</c:v>
                </c:pt>
              </c:strCache>
            </c:strRef>
          </c:cat>
          <c:val>
            <c:numRef>
              <c:f>'[●「医療、福祉分野の就業者数」推移.xlsx]「医療・福祉」に係る就業者数'!$J$9:$J$13</c:f>
              <c:numCache>
                <c:formatCode>0.0%</c:formatCode>
                <c:ptCount val="5"/>
                <c:pt idx="0">
                  <c:v>0.1800834824090638</c:v>
                </c:pt>
                <c:pt idx="1">
                  <c:v>0.20943952802359883</c:v>
                </c:pt>
                <c:pt idx="2">
                  <c:v>0.20273348519362186</c:v>
                </c:pt>
                <c:pt idx="3">
                  <c:v>0.21076487252124645</c:v>
                </c:pt>
                <c:pt idx="4">
                  <c:v>0.23064066852367687</c:v>
                </c:pt>
              </c:numCache>
            </c:numRef>
          </c:val>
          <c:smooth val="0"/>
        </c:ser>
        <c:dLbls>
          <c:showLegendKey val="0"/>
          <c:showVal val="0"/>
          <c:showCatName val="0"/>
          <c:showSerName val="0"/>
          <c:showPercent val="0"/>
          <c:showBubbleSize val="0"/>
        </c:dLbls>
        <c:marker val="1"/>
        <c:smooth val="0"/>
        <c:axId val="105406848"/>
        <c:axId val="105400960"/>
      </c:lineChart>
      <c:catAx>
        <c:axId val="117303936"/>
        <c:scaling>
          <c:orientation val="minMax"/>
        </c:scaling>
        <c:delete val="0"/>
        <c:axPos val="b"/>
        <c:majorTickMark val="out"/>
        <c:minorTickMark val="none"/>
        <c:tickLblPos val="nextTo"/>
        <c:txPr>
          <a:bodyPr/>
          <a:lstStyle/>
          <a:p>
            <a:pPr>
              <a:defRPr sz="1400">
                <a:latin typeface="+mn-ea"/>
                <a:ea typeface="+mn-ea"/>
              </a:defRPr>
            </a:pPr>
            <a:endParaRPr lang="ja-JP"/>
          </a:p>
        </c:txPr>
        <c:crossAx val="105399040"/>
        <c:crosses val="autoZero"/>
        <c:auto val="1"/>
        <c:lblAlgn val="ctr"/>
        <c:lblOffset val="100"/>
        <c:noMultiLvlLbl val="0"/>
      </c:catAx>
      <c:valAx>
        <c:axId val="105399040"/>
        <c:scaling>
          <c:orientation val="minMax"/>
          <c:max val="510"/>
          <c:min val="0"/>
        </c:scaling>
        <c:delete val="0"/>
        <c:axPos val="l"/>
        <c:majorGridlines/>
        <c:title>
          <c:tx>
            <c:rich>
              <a:bodyPr rot="0" vert="wordArtVertRtl"/>
              <a:lstStyle/>
              <a:p>
                <a:pPr>
                  <a:defRPr sz="1100" b="0"/>
                </a:pPr>
                <a:r>
                  <a:rPr lang="ja-JP" altLang="en-US" sz="1100" b="0"/>
                  <a:t>千人</a:t>
                </a:r>
              </a:p>
            </c:rich>
          </c:tx>
          <c:overlay val="0"/>
        </c:title>
        <c:numFmt formatCode="General" sourceLinked="0"/>
        <c:majorTickMark val="out"/>
        <c:minorTickMark val="none"/>
        <c:tickLblPos val="nextTo"/>
        <c:spPr>
          <a:noFill/>
        </c:spPr>
        <c:txPr>
          <a:bodyPr/>
          <a:lstStyle/>
          <a:p>
            <a:pPr>
              <a:defRPr sz="1200"/>
            </a:pPr>
            <a:endParaRPr lang="ja-JP"/>
          </a:p>
        </c:txPr>
        <c:crossAx val="117303936"/>
        <c:crosses val="autoZero"/>
        <c:crossBetween val="between"/>
      </c:valAx>
      <c:valAx>
        <c:axId val="105400960"/>
        <c:scaling>
          <c:orientation val="minMax"/>
          <c:max val="0.255"/>
          <c:min val="0"/>
        </c:scaling>
        <c:delete val="0"/>
        <c:axPos val="r"/>
        <c:numFmt formatCode="0.0%" sourceLinked="1"/>
        <c:majorTickMark val="out"/>
        <c:minorTickMark val="none"/>
        <c:tickLblPos val="nextTo"/>
        <c:txPr>
          <a:bodyPr/>
          <a:lstStyle/>
          <a:p>
            <a:pPr>
              <a:defRPr sz="1200"/>
            </a:pPr>
            <a:endParaRPr lang="ja-JP"/>
          </a:p>
        </c:txPr>
        <c:crossAx val="105406848"/>
        <c:crosses val="max"/>
        <c:crossBetween val="between"/>
      </c:valAx>
      <c:catAx>
        <c:axId val="105406848"/>
        <c:scaling>
          <c:orientation val="minMax"/>
        </c:scaling>
        <c:delete val="1"/>
        <c:axPos val="b"/>
        <c:majorTickMark val="out"/>
        <c:minorTickMark val="none"/>
        <c:tickLblPos val="nextTo"/>
        <c:crossAx val="105400960"/>
        <c:crosses val="autoZero"/>
        <c:auto val="1"/>
        <c:lblAlgn val="ctr"/>
        <c:lblOffset val="100"/>
        <c:noMultiLvlLbl val="0"/>
      </c:catAx>
      <c:spPr>
        <a:noFill/>
        <a:ln>
          <a:noFill/>
        </a:ln>
      </c:spPr>
    </c:plotArea>
    <c:legend>
      <c:legendPos val="b"/>
      <c:layout>
        <c:manualLayout>
          <c:xMode val="edge"/>
          <c:yMode val="edge"/>
          <c:x val="7.9138684882966215E-2"/>
          <c:y val="0.84479049069438239"/>
          <c:w val="0.87885300756056339"/>
          <c:h val="0.14674334214281357"/>
        </c:manualLayout>
      </c:layout>
      <c:overlay val="0"/>
      <c:txPr>
        <a:bodyPr/>
        <a:lstStyle/>
        <a:p>
          <a:pPr>
            <a:defRPr sz="1000"/>
          </a:pPr>
          <a:endParaRPr lang="ja-JP"/>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14505297730706E-2"/>
          <c:y val="0.17750050745886783"/>
          <c:w val="0.80691512801098653"/>
          <c:h val="0.74206886885500478"/>
        </c:manualLayout>
      </c:layout>
      <c:lineChart>
        <c:grouping val="standard"/>
        <c:varyColors val="0"/>
        <c:ser>
          <c:idx val="0"/>
          <c:order val="0"/>
          <c:tx>
            <c:strRef>
              <c:f>Sheet1!$A$2</c:f>
              <c:strCache>
                <c:ptCount val="1"/>
                <c:pt idx="0">
                  <c:v>日本</c:v>
                </c:pt>
              </c:strCache>
            </c:strRef>
          </c:tx>
          <c:spPr>
            <a:ln w="31750">
              <a:solidFill>
                <a:srgbClr val="FF0000"/>
              </a:solidFill>
            </a:ln>
          </c:spPr>
          <c:marker>
            <c:symbol val="circle"/>
            <c:size val="7"/>
            <c:spPr>
              <a:solidFill>
                <a:srgbClr val="FF0000"/>
              </a:solidFill>
              <a:ln>
                <a:solidFill>
                  <a:srgbClr val="FF0000"/>
                </a:solidFill>
              </a:ln>
            </c:spPr>
          </c:marker>
          <c:dLbls>
            <c:dLbl>
              <c:idx val="0"/>
              <c:layout>
                <c:manualLayout>
                  <c:x val="-3.5711134803882667E-2"/>
                  <c:y val="-7.8995639896820534E-3"/>
                </c:manualLayout>
              </c:layout>
              <c:dLblPos val="r"/>
              <c:showLegendKey val="0"/>
              <c:showVal val="1"/>
              <c:showCatName val="0"/>
              <c:showSerName val="0"/>
              <c:showPercent val="0"/>
              <c:showBubbleSize val="0"/>
            </c:dLbl>
            <c:dLbl>
              <c:idx val="13"/>
              <c:layout>
                <c:manualLayout>
                  <c:x val="9.4854073170208095E-2"/>
                  <c:y val="-0.13165939982803421"/>
                </c:manualLayout>
              </c:layout>
              <c:tx>
                <c:rich>
                  <a:bodyPr/>
                  <a:lstStyle/>
                  <a:p>
                    <a:r>
                      <a:rPr lang="en-US" altLang="en-US" dirty="0" smtClean="0"/>
                      <a:t>21</a:t>
                    </a:r>
                    <a:endParaRPr lang="en-US" altLang="en-US" dirty="0"/>
                  </a:p>
                </c:rich>
              </c:tx>
              <c:showLegendKey val="0"/>
              <c:showVal val="1"/>
              <c:showCatName val="0"/>
              <c:showSerName val="0"/>
              <c:showPercent val="0"/>
              <c:showBubbleSize val="0"/>
            </c:dLbl>
            <c:txPr>
              <a:bodyPr/>
              <a:lstStyle/>
              <a:p>
                <a:pPr>
                  <a:defRPr sz="1400"/>
                </a:pPr>
                <a:endParaRPr lang="ja-JP"/>
              </a:p>
            </c:txPr>
            <c:showLegendKey val="0"/>
            <c:showVal val="0"/>
            <c:showCatName val="0"/>
            <c:showSerName val="0"/>
            <c:showPercent val="0"/>
            <c:showBubbleSize val="0"/>
          </c:dLbls>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Sheet1!$B$2:$Q$2</c:f>
              <c:numCache>
                <c:formatCode>General</c:formatCode>
                <c:ptCount val="16"/>
                <c:pt idx="0">
                  <c:v>1</c:v>
                </c:pt>
                <c:pt idx="1">
                  <c:v>1</c:v>
                </c:pt>
                <c:pt idx="2">
                  <c:v>4</c:v>
                </c:pt>
                <c:pt idx="3">
                  <c:v>21</c:v>
                </c:pt>
                <c:pt idx="4">
                  <c:v>25</c:v>
                </c:pt>
                <c:pt idx="5">
                  <c:v>23</c:v>
                </c:pt>
                <c:pt idx="6">
                  <c:v>21</c:v>
                </c:pt>
                <c:pt idx="7">
                  <c:v>17</c:v>
                </c:pt>
                <c:pt idx="8">
                  <c:v>24</c:v>
                </c:pt>
                <c:pt idx="9">
                  <c:v>22</c:v>
                </c:pt>
                <c:pt idx="10">
                  <c:v>17</c:v>
                </c:pt>
                <c:pt idx="11">
                  <c:v>27</c:v>
                </c:pt>
                <c:pt idx="12">
                  <c:v>26</c:v>
                </c:pt>
                <c:pt idx="13">
                  <c:v>27</c:v>
                </c:pt>
                <c:pt idx="14">
                  <c:v>24</c:v>
                </c:pt>
                <c:pt idx="15">
                  <c:v>21</c:v>
                </c:pt>
              </c:numCache>
            </c:numRef>
          </c:val>
          <c:smooth val="0"/>
        </c:ser>
        <c:ser>
          <c:idx val="1"/>
          <c:order val="1"/>
          <c:tx>
            <c:strRef>
              <c:f>Sheet1!$A$3</c:f>
              <c:strCache>
                <c:ptCount val="1"/>
                <c:pt idx="0">
                  <c:v>アメリカ</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Sheet1!$B$3:$Q$3</c:f>
              <c:numCache>
                <c:formatCode>General</c:formatCode>
                <c:ptCount val="16"/>
                <c:pt idx="0">
                  <c:v>2</c:v>
                </c:pt>
                <c:pt idx="1">
                  <c:v>2</c:v>
                </c:pt>
                <c:pt idx="2">
                  <c:v>1</c:v>
                </c:pt>
                <c:pt idx="3">
                  <c:v>1</c:v>
                </c:pt>
                <c:pt idx="4">
                  <c:v>1</c:v>
                </c:pt>
                <c:pt idx="5">
                  <c:v>1</c:v>
                </c:pt>
                <c:pt idx="6">
                  <c:v>1</c:v>
                </c:pt>
                <c:pt idx="7">
                  <c:v>1</c:v>
                </c:pt>
                <c:pt idx="8">
                  <c:v>1</c:v>
                </c:pt>
                <c:pt idx="9">
                  <c:v>1</c:v>
                </c:pt>
                <c:pt idx="10">
                  <c:v>1</c:v>
                </c:pt>
                <c:pt idx="11">
                  <c:v>3</c:v>
                </c:pt>
                <c:pt idx="12">
                  <c:v>1</c:v>
                </c:pt>
                <c:pt idx="13">
                  <c:v>2</c:v>
                </c:pt>
                <c:pt idx="14">
                  <c:v>1</c:v>
                </c:pt>
                <c:pt idx="15">
                  <c:v>1</c:v>
                </c:pt>
              </c:numCache>
            </c:numRef>
          </c:val>
          <c:smooth val="0"/>
        </c:ser>
        <c:ser>
          <c:idx val="2"/>
          <c:order val="2"/>
          <c:tx>
            <c:strRef>
              <c:f>Sheet1!$A$4</c:f>
              <c:strCache>
                <c:ptCount val="1"/>
                <c:pt idx="0">
                  <c:v>ドイツ</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Sheet1!$B$4:$Q$4</c:f>
              <c:numCache>
                <c:formatCode>General</c:formatCode>
                <c:ptCount val="16"/>
                <c:pt idx="3">
                  <c:v>13</c:v>
                </c:pt>
                <c:pt idx="4">
                  <c:v>20</c:v>
                </c:pt>
                <c:pt idx="5">
                  <c:v>21</c:v>
                </c:pt>
                <c:pt idx="6">
                  <c:v>23</c:v>
                </c:pt>
                <c:pt idx="7">
                  <c:v>26</c:v>
                </c:pt>
                <c:pt idx="8">
                  <c:v>16</c:v>
                </c:pt>
                <c:pt idx="9">
                  <c:v>16</c:v>
                </c:pt>
                <c:pt idx="10">
                  <c:v>13</c:v>
                </c:pt>
                <c:pt idx="11">
                  <c:v>16</c:v>
                </c:pt>
                <c:pt idx="12">
                  <c:v>10</c:v>
                </c:pt>
                <c:pt idx="13">
                  <c:v>9</c:v>
                </c:pt>
                <c:pt idx="14">
                  <c:v>9</c:v>
                </c:pt>
                <c:pt idx="15">
                  <c:v>6</c:v>
                </c:pt>
              </c:numCache>
            </c:numRef>
          </c:val>
          <c:smooth val="0"/>
        </c:ser>
        <c:ser>
          <c:idx val="3"/>
          <c:order val="3"/>
          <c:tx>
            <c:strRef>
              <c:f>Sheet1!$A$5</c:f>
              <c:strCache>
                <c:ptCount val="1"/>
                <c:pt idx="0">
                  <c:v>イギリス</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Sheet1!$B$5:$Q$5</c:f>
              <c:numCache>
                <c:formatCode>General</c:formatCode>
                <c:ptCount val="16"/>
                <c:pt idx="1">
                  <c:v>10</c:v>
                </c:pt>
                <c:pt idx="2">
                  <c:v>19</c:v>
                </c:pt>
                <c:pt idx="3">
                  <c:v>20</c:v>
                </c:pt>
                <c:pt idx="4">
                  <c:v>19</c:v>
                </c:pt>
                <c:pt idx="5">
                  <c:v>22</c:v>
                </c:pt>
                <c:pt idx="6">
                  <c:v>22</c:v>
                </c:pt>
                <c:pt idx="7">
                  <c:v>21</c:v>
                </c:pt>
                <c:pt idx="8">
                  <c:v>20</c:v>
                </c:pt>
                <c:pt idx="9">
                  <c:v>21</c:v>
                </c:pt>
                <c:pt idx="10">
                  <c:v>21</c:v>
                </c:pt>
                <c:pt idx="11">
                  <c:v>22</c:v>
                </c:pt>
                <c:pt idx="12">
                  <c:v>20</c:v>
                </c:pt>
                <c:pt idx="13">
                  <c:v>18</c:v>
                </c:pt>
                <c:pt idx="14">
                  <c:v>18</c:v>
                </c:pt>
                <c:pt idx="15">
                  <c:v>16</c:v>
                </c:pt>
              </c:numCache>
            </c:numRef>
          </c:val>
          <c:smooth val="0"/>
        </c:ser>
        <c:ser>
          <c:idx val="4"/>
          <c:order val="4"/>
          <c:tx>
            <c:strRef>
              <c:f>Sheet1!$A$6</c:f>
              <c:strCache>
                <c:ptCount val="1"/>
                <c:pt idx="0">
                  <c:v>ｼﾝｶﾞﾎﾟｰﾙ</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Sheet1!$B$6:$Q$6</c:f>
              <c:numCache>
                <c:formatCode>General</c:formatCode>
                <c:ptCount val="16"/>
                <c:pt idx="3">
                  <c:v>2</c:v>
                </c:pt>
                <c:pt idx="4">
                  <c:v>4</c:v>
                </c:pt>
                <c:pt idx="5">
                  <c:v>2</c:v>
                </c:pt>
                <c:pt idx="6">
                  <c:v>3</c:v>
                </c:pt>
                <c:pt idx="7">
                  <c:v>3</c:v>
                </c:pt>
                <c:pt idx="8">
                  <c:v>2</c:v>
                </c:pt>
                <c:pt idx="9">
                  <c:v>2</c:v>
                </c:pt>
                <c:pt idx="10">
                  <c:v>3</c:v>
                </c:pt>
                <c:pt idx="11">
                  <c:v>1</c:v>
                </c:pt>
                <c:pt idx="12">
                  <c:v>3</c:v>
                </c:pt>
                <c:pt idx="13">
                  <c:v>4</c:v>
                </c:pt>
                <c:pt idx="14">
                  <c:v>5</c:v>
                </c:pt>
                <c:pt idx="15">
                  <c:v>3</c:v>
                </c:pt>
              </c:numCache>
            </c:numRef>
          </c:val>
          <c:smooth val="0"/>
        </c:ser>
        <c:ser>
          <c:idx val="5"/>
          <c:order val="5"/>
          <c:tx>
            <c:strRef>
              <c:f>Sheet1!$A$7</c:f>
              <c:strCache>
                <c:ptCount val="1"/>
                <c:pt idx="0">
                  <c:v>中国</c:v>
                </c:pt>
              </c:strCache>
            </c:strRef>
          </c:tx>
          <c:marker>
            <c:symbol val="dash"/>
            <c:size val="7"/>
          </c:marker>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Sheet1!$B$7:$Q$7</c:f>
              <c:numCache>
                <c:formatCode>General</c:formatCode>
                <c:ptCount val="16"/>
                <c:pt idx="2">
                  <c:v>26</c:v>
                </c:pt>
                <c:pt idx="3">
                  <c:v>24</c:v>
                </c:pt>
                <c:pt idx="4">
                  <c:v>29</c:v>
                </c:pt>
                <c:pt idx="5">
                  <c:v>24</c:v>
                </c:pt>
                <c:pt idx="6">
                  <c:v>31</c:v>
                </c:pt>
                <c:pt idx="7">
                  <c:v>19</c:v>
                </c:pt>
                <c:pt idx="8">
                  <c:v>15</c:v>
                </c:pt>
                <c:pt idx="9">
                  <c:v>17</c:v>
                </c:pt>
                <c:pt idx="10">
                  <c:v>20</c:v>
                </c:pt>
                <c:pt idx="11">
                  <c:v>18</c:v>
                </c:pt>
                <c:pt idx="12">
                  <c:v>19</c:v>
                </c:pt>
                <c:pt idx="13">
                  <c:v>23</c:v>
                </c:pt>
                <c:pt idx="14">
                  <c:v>21</c:v>
                </c:pt>
                <c:pt idx="15">
                  <c:v>23</c:v>
                </c:pt>
              </c:numCache>
            </c:numRef>
          </c:val>
          <c:smooth val="0"/>
        </c:ser>
        <c:ser>
          <c:idx val="6"/>
          <c:order val="6"/>
          <c:tx>
            <c:strRef>
              <c:f>Sheet1!$A$8</c:f>
              <c:strCache>
                <c:ptCount val="1"/>
                <c:pt idx="0">
                  <c:v>韓国</c:v>
                </c:pt>
              </c:strCache>
            </c:strRef>
          </c:tx>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Sheet1!$B$8:$Q$8</c:f>
            </c:numRef>
          </c:val>
          <c:smooth val="0"/>
        </c:ser>
        <c:ser>
          <c:idx val="7"/>
          <c:order val="7"/>
          <c:tx>
            <c:strRef>
              <c:f>Sheet1!$A$9</c:f>
              <c:strCache>
                <c:ptCount val="1"/>
                <c:pt idx="0">
                  <c:v>台湾</c:v>
                </c:pt>
              </c:strCache>
            </c:strRef>
          </c:tx>
          <c:marker>
            <c:symbol val="plus"/>
            <c:size val="7"/>
          </c:marker>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Sheet1!$B$9:$Q$9</c:f>
              <c:numCache>
                <c:formatCode>General</c:formatCode>
                <c:ptCount val="16"/>
                <c:pt idx="4">
                  <c:v>17</c:v>
                </c:pt>
                <c:pt idx="5">
                  <c:v>12</c:v>
                </c:pt>
                <c:pt idx="6">
                  <c:v>11</c:v>
                </c:pt>
                <c:pt idx="7">
                  <c:v>18</c:v>
                </c:pt>
                <c:pt idx="8">
                  <c:v>18</c:v>
                </c:pt>
                <c:pt idx="9">
                  <c:v>13</c:v>
                </c:pt>
                <c:pt idx="10">
                  <c:v>23</c:v>
                </c:pt>
                <c:pt idx="11">
                  <c:v>8</c:v>
                </c:pt>
                <c:pt idx="12">
                  <c:v>6</c:v>
                </c:pt>
                <c:pt idx="13">
                  <c:v>7</c:v>
                </c:pt>
                <c:pt idx="14">
                  <c:v>11</c:v>
                </c:pt>
                <c:pt idx="15">
                  <c:v>13</c:v>
                </c:pt>
              </c:numCache>
            </c:numRef>
          </c:val>
          <c:smooth val="0"/>
        </c:ser>
        <c:ser>
          <c:idx val="8"/>
          <c:order val="8"/>
          <c:tx>
            <c:strRef>
              <c:f>Sheet1!$A$10</c:f>
              <c:strCache>
                <c:ptCount val="1"/>
                <c:pt idx="0">
                  <c:v>香港</c:v>
                </c:pt>
              </c:strCache>
            </c:strRef>
          </c:tx>
          <c:marker>
            <c:symbol val="diamond"/>
            <c:size val="7"/>
          </c:marker>
          <c:cat>
            <c:strRef>
              <c:f>Sheet1!$B$1:$Q$1</c:f>
              <c:strCache>
                <c:ptCount val="16"/>
                <c:pt idx="0">
                  <c:v>1991</c:v>
                </c:pt>
                <c:pt idx="1">
                  <c:v>93</c:v>
                </c:pt>
                <c:pt idx="2">
                  <c:v>96</c:v>
                </c:pt>
                <c:pt idx="3">
                  <c:v>00</c:v>
                </c:pt>
                <c:pt idx="4">
                  <c:v>03</c:v>
                </c:pt>
                <c:pt idx="5">
                  <c:v>04</c:v>
                </c:pt>
                <c:pt idx="6">
                  <c:v>05</c:v>
                </c:pt>
                <c:pt idx="7">
                  <c:v>06</c:v>
                </c:pt>
                <c:pt idx="8">
                  <c:v>07</c:v>
                </c:pt>
                <c:pt idx="9">
                  <c:v>08</c:v>
                </c:pt>
                <c:pt idx="10">
                  <c:v>09</c:v>
                </c:pt>
                <c:pt idx="11">
                  <c:v>10</c:v>
                </c:pt>
                <c:pt idx="12">
                  <c:v>11</c:v>
                </c:pt>
                <c:pt idx="13">
                  <c:v>12</c:v>
                </c:pt>
                <c:pt idx="14">
                  <c:v>13</c:v>
                </c:pt>
                <c:pt idx="15">
                  <c:v>2014</c:v>
                </c:pt>
              </c:strCache>
            </c:strRef>
          </c:cat>
          <c:val>
            <c:numRef>
              <c:f>Sheet1!$B$10:$Q$10</c:f>
              <c:numCache>
                <c:formatCode>General</c:formatCode>
                <c:ptCount val="16"/>
                <c:pt idx="4">
                  <c:v>10</c:v>
                </c:pt>
                <c:pt idx="5">
                  <c:v>6</c:v>
                </c:pt>
                <c:pt idx="6">
                  <c:v>2</c:v>
                </c:pt>
                <c:pt idx="7">
                  <c:v>2</c:v>
                </c:pt>
                <c:pt idx="8">
                  <c:v>3</c:v>
                </c:pt>
                <c:pt idx="9">
                  <c:v>3</c:v>
                </c:pt>
                <c:pt idx="10">
                  <c:v>2</c:v>
                </c:pt>
                <c:pt idx="11">
                  <c:v>2</c:v>
                </c:pt>
                <c:pt idx="12">
                  <c:v>1</c:v>
                </c:pt>
                <c:pt idx="13">
                  <c:v>1</c:v>
                </c:pt>
                <c:pt idx="14">
                  <c:v>3</c:v>
                </c:pt>
                <c:pt idx="15">
                  <c:v>4</c:v>
                </c:pt>
              </c:numCache>
            </c:numRef>
          </c:val>
          <c:smooth val="0"/>
        </c:ser>
        <c:dLbls>
          <c:showLegendKey val="0"/>
          <c:showVal val="0"/>
          <c:showCatName val="0"/>
          <c:showSerName val="0"/>
          <c:showPercent val="0"/>
          <c:showBubbleSize val="0"/>
        </c:dLbls>
        <c:marker val="1"/>
        <c:smooth val="0"/>
        <c:axId val="117222784"/>
        <c:axId val="117240960"/>
      </c:lineChart>
      <c:catAx>
        <c:axId val="117222784"/>
        <c:scaling>
          <c:orientation val="minMax"/>
        </c:scaling>
        <c:delete val="0"/>
        <c:axPos val="t"/>
        <c:majorTickMark val="none"/>
        <c:minorTickMark val="none"/>
        <c:tickLblPos val="nextTo"/>
        <c:txPr>
          <a:bodyPr/>
          <a:lstStyle/>
          <a:p>
            <a:pPr>
              <a:defRPr sz="1050"/>
            </a:pPr>
            <a:endParaRPr lang="ja-JP"/>
          </a:p>
        </c:txPr>
        <c:crossAx val="117240960"/>
        <c:crosses val="autoZero"/>
        <c:auto val="1"/>
        <c:lblAlgn val="ctr"/>
        <c:lblOffset val="100"/>
        <c:noMultiLvlLbl val="0"/>
      </c:catAx>
      <c:valAx>
        <c:axId val="117240960"/>
        <c:scaling>
          <c:orientation val="maxMin"/>
        </c:scaling>
        <c:delete val="0"/>
        <c:axPos val="l"/>
        <c:majorGridlines>
          <c:spPr>
            <a:ln>
              <a:solidFill>
                <a:schemeClr val="accent1"/>
              </a:solidFill>
              <a:prstDash val="dash"/>
            </a:ln>
          </c:spPr>
        </c:majorGridlines>
        <c:numFmt formatCode="General" sourceLinked="1"/>
        <c:majorTickMark val="none"/>
        <c:minorTickMark val="none"/>
        <c:tickLblPos val="nextTo"/>
        <c:txPr>
          <a:bodyPr/>
          <a:lstStyle/>
          <a:p>
            <a:pPr>
              <a:defRPr sz="1200"/>
            </a:pPr>
            <a:endParaRPr lang="ja-JP"/>
          </a:p>
        </c:txPr>
        <c:crossAx val="117222784"/>
        <c:crosses val="autoZero"/>
        <c:crossBetween val="between"/>
      </c:valAx>
    </c:plotArea>
    <c:legend>
      <c:legendPos val="r"/>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94914100202555E-2"/>
          <c:y val="7.5916632583738375E-2"/>
          <c:w val="0.93745731156792478"/>
          <c:h val="0.78349042773005817"/>
        </c:manualLayout>
      </c:layout>
      <c:barChart>
        <c:barDir val="col"/>
        <c:grouping val="clustered"/>
        <c:varyColors val="0"/>
        <c:ser>
          <c:idx val="0"/>
          <c:order val="0"/>
          <c:spPr>
            <a:solidFill>
              <a:srgbClr val="FFC000"/>
            </a:solidFill>
          </c:spPr>
          <c:invertIfNegative val="0"/>
          <c:dLbls>
            <c:showLegendKey val="0"/>
            <c:showVal val="1"/>
            <c:showCatName val="0"/>
            <c:showSerName val="0"/>
            <c:showPercent val="0"/>
            <c:showBubbleSize val="0"/>
            <c:showLeaderLines val="0"/>
          </c:dLbls>
          <c:cat>
            <c:strRef>
              <c:f>Sheet1!$A$2:$A$9</c:f>
              <c:strCache>
                <c:ptCount val="8"/>
                <c:pt idx="0">
                  <c:v>日本
（東京都）</c:v>
                </c:pt>
                <c:pt idx="1">
                  <c:v>アメリカ
（カリフォルニア州）</c:v>
                </c:pt>
                <c:pt idx="2">
                  <c:v>フランス</c:v>
                </c:pt>
                <c:pt idx="3">
                  <c:v>ドイツ</c:v>
                </c:pt>
                <c:pt idx="4">
                  <c:v>中国</c:v>
                </c:pt>
                <c:pt idx="5">
                  <c:v>韓国
（ソウル）</c:v>
                </c:pt>
                <c:pt idx="6">
                  <c:v>イギリス</c:v>
                </c:pt>
                <c:pt idx="7">
                  <c:v>シンガポール</c:v>
                </c:pt>
              </c:strCache>
            </c:strRef>
          </c:cat>
          <c:val>
            <c:numRef>
              <c:f>Sheet1!$D$2:$D$9</c:f>
              <c:numCache>
                <c:formatCode>General</c:formatCode>
                <c:ptCount val="8"/>
                <c:pt idx="0">
                  <c:v>35.64</c:v>
                </c:pt>
                <c:pt idx="1">
                  <c:v>40.75</c:v>
                </c:pt>
                <c:pt idx="2">
                  <c:v>33.33</c:v>
                </c:pt>
                <c:pt idx="3">
                  <c:v>29.59</c:v>
                </c:pt>
                <c:pt idx="4" formatCode="0.00">
                  <c:v>25</c:v>
                </c:pt>
                <c:pt idx="5" formatCode="0.00">
                  <c:v>24.2</c:v>
                </c:pt>
                <c:pt idx="6" formatCode="0.00">
                  <c:v>23</c:v>
                </c:pt>
                <c:pt idx="7" formatCode="0.00">
                  <c:v>17</c:v>
                </c:pt>
              </c:numCache>
            </c:numRef>
          </c:val>
        </c:ser>
        <c:dLbls>
          <c:showLegendKey val="0"/>
          <c:showVal val="0"/>
          <c:showCatName val="0"/>
          <c:showSerName val="0"/>
          <c:showPercent val="0"/>
          <c:showBubbleSize val="0"/>
        </c:dLbls>
        <c:gapWidth val="150"/>
        <c:axId val="117109120"/>
        <c:axId val="117110656"/>
      </c:barChart>
      <c:catAx>
        <c:axId val="117109120"/>
        <c:scaling>
          <c:orientation val="minMax"/>
        </c:scaling>
        <c:delete val="0"/>
        <c:axPos val="b"/>
        <c:majorTickMark val="out"/>
        <c:minorTickMark val="none"/>
        <c:tickLblPos val="nextTo"/>
        <c:txPr>
          <a:bodyPr rot="0"/>
          <a:lstStyle/>
          <a:p>
            <a:pPr>
              <a:defRPr sz="800"/>
            </a:pPr>
            <a:endParaRPr lang="ja-JP"/>
          </a:p>
        </c:txPr>
        <c:crossAx val="117110656"/>
        <c:crosses val="autoZero"/>
        <c:auto val="1"/>
        <c:lblAlgn val="ctr"/>
        <c:lblOffset val="100"/>
        <c:noMultiLvlLbl val="0"/>
      </c:catAx>
      <c:valAx>
        <c:axId val="117110656"/>
        <c:scaling>
          <c:orientation val="minMax"/>
        </c:scaling>
        <c:delete val="0"/>
        <c:axPos val="l"/>
        <c:majorGridlines>
          <c:spPr>
            <a:ln>
              <a:noFill/>
            </a:ln>
          </c:spPr>
        </c:majorGridlines>
        <c:numFmt formatCode="General" sourceLinked="1"/>
        <c:majorTickMark val="out"/>
        <c:minorTickMark val="none"/>
        <c:tickLblPos val="nextTo"/>
        <c:crossAx val="117109120"/>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Sheet1!$B$11</c:f>
              <c:strCache>
                <c:ptCount val="1"/>
                <c:pt idx="0">
                  <c:v>その他</c:v>
                </c:pt>
              </c:strCache>
            </c:strRef>
          </c:tx>
          <c:invertIfNegative val="0"/>
          <c:dLbls>
            <c:spPr>
              <a:solidFill>
                <a:schemeClr val="bg1"/>
              </a:solidFill>
            </c:spPr>
            <c:txPr>
              <a:bodyPr/>
              <a:lstStyle/>
              <a:p>
                <a:pPr>
                  <a:defRPr sz="900"/>
                </a:pPr>
                <a:endParaRPr lang="ja-JP"/>
              </a:p>
            </c:txPr>
            <c:dLblPos val="ctr"/>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Sheet1!$C$11:$G$11</c:f>
              <c:numCache>
                <c:formatCode>General</c:formatCode>
                <c:ptCount val="5"/>
                <c:pt idx="0">
                  <c:v>344</c:v>
                </c:pt>
                <c:pt idx="1">
                  <c:v>328</c:v>
                </c:pt>
                <c:pt idx="2">
                  <c:v>328</c:v>
                </c:pt>
                <c:pt idx="3">
                  <c:v>319</c:v>
                </c:pt>
                <c:pt idx="4">
                  <c:v>313</c:v>
                </c:pt>
              </c:numCache>
            </c:numRef>
          </c:val>
        </c:ser>
        <c:ser>
          <c:idx val="3"/>
          <c:order val="1"/>
          <c:tx>
            <c:strRef>
              <c:f>Sheet1!$B$10</c:f>
              <c:strCache>
                <c:ptCount val="1"/>
                <c:pt idx="0">
                  <c:v>愛知県</c:v>
                </c:pt>
              </c:strCache>
            </c:strRef>
          </c:tx>
          <c:invertIfNegative val="0"/>
          <c:dLbls>
            <c:spPr>
              <a:solidFill>
                <a:schemeClr val="bg1"/>
              </a:solidFill>
            </c:spPr>
            <c:txPr>
              <a:bodyPr/>
              <a:lstStyle/>
              <a:p>
                <a:pPr>
                  <a:defRPr sz="900"/>
                </a:pPr>
                <a:endParaRPr lang="ja-JP"/>
              </a:p>
            </c:txPr>
            <c:dLblPos val="ctr"/>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Sheet1!$C$10:$G$10</c:f>
              <c:numCache>
                <c:formatCode>General</c:formatCode>
                <c:ptCount val="5"/>
                <c:pt idx="0">
                  <c:v>43</c:v>
                </c:pt>
                <c:pt idx="1">
                  <c:v>40</c:v>
                </c:pt>
                <c:pt idx="2">
                  <c:v>37</c:v>
                </c:pt>
                <c:pt idx="3">
                  <c:v>36</c:v>
                </c:pt>
                <c:pt idx="4">
                  <c:v>33</c:v>
                </c:pt>
              </c:numCache>
            </c:numRef>
          </c:val>
        </c:ser>
        <c:ser>
          <c:idx val="2"/>
          <c:order val="2"/>
          <c:tx>
            <c:strRef>
              <c:f>Sheet1!$B$9</c:f>
              <c:strCache>
                <c:ptCount val="1"/>
                <c:pt idx="0">
                  <c:v>神奈川県</c:v>
                </c:pt>
              </c:strCache>
            </c:strRef>
          </c:tx>
          <c:invertIfNegative val="0"/>
          <c:dLbls>
            <c:spPr>
              <a:solidFill>
                <a:schemeClr val="bg1"/>
              </a:solidFill>
            </c:spPr>
            <c:txPr>
              <a:bodyPr/>
              <a:lstStyle/>
              <a:p>
                <a:pPr>
                  <a:defRPr sz="900"/>
                </a:pPr>
                <a:endParaRPr lang="ja-JP"/>
              </a:p>
            </c:txPr>
            <c:dLblPos val="ctr"/>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Sheet1!$C$9:$G$9</c:f>
              <c:numCache>
                <c:formatCode>General</c:formatCode>
                <c:ptCount val="5"/>
                <c:pt idx="0">
                  <c:v>276</c:v>
                </c:pt>
                <c:pt idx="1">
                  <c:v>275</c:v>
                </c:pt>
                <c:pt idx="2">
                  <c:v>267</c:v>
                </c:pt>
                <c:pt idx="3">
                  <c:v>277</c:v>
                </c:pt>
                <c:pt idx="4">
                  <c:v>267</c:v>
                </c:pt>
              </c:numCache>
            </c:numRef>
          </c:val>
        </c:ser>
        <c:ser>
          <c:idx val="1"/>
          <c:order val="3"/>
          <c:tx>
            <c:strRef>
              <c:f>Sheet1!$B$8</c:f>
              <c:strCache>
                <c:ptCount val="1"/>
                <c:pt idx="0">
                  <c:v>東京都</c:v>
                </c:pt>
              </c:strCache>
            </c:strRef>
          </c:tx>
          <c:invertIfNegative val="0"/>
          <c:dLbls>
            <c:spPr>
              <a:solidFill>
                <a:schemeClr val="bg1"/>
              </a:solidFill>
            </c:spPr>
            <c:txPr>
              <a:bodyPr/>
              <a:lstStyle/>
              <a:p>
                <a:pPr>
                  <a:defRPr sz="900"/>
                </a:pPr>
                <a:endParaRPr lang="ja-JP"/>
              </a:p>
            </c:txPr>
            <c:dLblPos val="ctr"/>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Sheet1!$C$8:$G$8</c:f>
              <c:numCache>
                <c:formatCode>General</c:formatCode>
                <c:ptCount val="5"/>
                <c:pt idx="0">
                  <c:v>2356</c:v>
                </c:pt>
                <c:pt idx="1">
                  <c:v>2330</c:v>
                </c:pt>
                <c:pt idx="2">
                  <c:v>2346</c:v>
                </c:pt>
                <c:pt idx="3">
                  <c:v>2331</c:v>
                </c:pt>
                <c:pt idx="4">
                  <c:v>2371</c:v>
                </c:pt>
              </c:numCache>
            </c:numRef>
          </c:val>
        </c:ser>
        <c:ser>
          <c:idx val="0"/>
          <c:order val="4"/>
          <c:tx>
            <c:strRef>
              <c:f>Sheet1!$B$7</c:f>
              <c:strCache>
                <c:ptCount val="1"/>
                <c:pt idx="0">
                  <c:v>大阪府</c:v>
                </c:pt>
              </c:strCache>
            </c:strRef>
          </c:tx>
          <c:invertIfNegative val="0"/>
          <c:dLbls>
            <c:spPr>
              <a:solidFill>
                <a:schemeClr val="bg1"/>
              </a:solidFill>
            </c:spPr>
            <c:txPr>
              <a:bodyPr/>
              <a:lstStyle/>
              <a:p>
                <a:pPr>
                  <a:defRPr sz="900"/>
                </a:pPr>
                <a:endParaRPr lang="ja-JP"/>
              </a:p>
            </c:txPr>
            <c:dLblPos val="inEnd"/>
            <c:showLegendKey val="0"/>
            <c:showVal val="1"/>
            <c:showCatName val="0"/>
            <c:showSerName val="0"/>
            <c:showPercent val="0"/>
            <c:showBubbleSize val="0"/>
            <c:showLeaderLines val="0"/>
          </c:dLbls>
          <c:cat>
            <c:strRef>
              <c:f>Sheet1!$C$5:$G$5</c:f>
              <c:strCache>
                <c:ptCount val="5"/>
                <c:pt idx="0">
                  <c:v>H21年</c:v>
                </c:pt>
                <c:pt idx="1">
                  <c:v>H22年</c:v>
                </c:pt>
                <c:pt idx="2">
                  <c:v>H23年</c:v>
                </c:pt>
                <c:pt idx="3">
                  <c:v>H24年</c:v>
                </c:pt>
                <c:pt idx="4">
                  <c:v>H25年</c:v>
                </c:pt>
              </c:strCache>
            </c:strRef>
          </c:cat>
          <c:val>
            <c:numRef>
              <c:f>Sheet1!$C$7:$G$7</c:f>
              <c:numCache>
                <c:formatCode>General</c:formatCode>
                <c:ptCount val="5"/>
                <c:pt idx="0">
                  <c:v>143</c:v>
                </c:pt>
                <c:pt idx="1">
                  <c:v>126</c:v>
                </c:pt>
                <c:pt idx="2">
                  <c:v>120</c:v>
                </c:pt>
                <c:pt idx="3">
                  <c:v>123</c:v>
                </c:pt>
                <c:pt idx="4">
                  <c:v>119</c:v>
                </c:pt>
              </c:numCache>
            </c:numRef>
          </c:val>
        </c:ser>
        <c:dLbls>
          <c:showLegendKey val="0"/>
          <c:showVal val="0"/>
          <c:showCatName val="0"/>
          <c:showSerName val="0"/>
          <c:showPercent val="0"/>
          <c:showBubbleSize val="0"/>
        </c:dLbls>
        <c:gapWidth val="86"/>
        <c:overlap val="100"/>
        <c:serLines/>
        <c:axId val="118069888"/>
        <c:axId val="118083968"/>
      </c:barChart>
      <c:catAx>
        <c:axId val="118069888"/>
        <c:scaling>
          <c:orientation val="minMax"/>
        </c:scaling>
        <c:delete val="0"/>
        <c:axPos val="b"/>
        <c:majorTickMark val="none"/>
        <c:minorTickMark val="none"/>
        <c:tickLblPos val="nextTo"/>
        <c:crossAx val="118083968"/>
        <c:crosses val="autoZero"/>
        <c:auto val="1"/>
        <c:lblAlgn val="ctr"/>
        <c:lblOffset val="100"/>
        <c:noMultiLvlLbl val="0"/>
      </c:catAx>
      <c:valAx>
        <c:axId val="118083968"/>
        <c:scaling>
          <c:orientation val="minMax"/>
        </c:scaling>
        <c:delete val="0"/>
        <c:axPos val="l"/>
        <c:majorGridlines/>
        <c:numFmt formatCode="General" sourceLinked="1"/>
        <c:majorTickMark val="out"/>
        <c:minorTickMark val="none"/>
        <c:tickLblPos val="nextTo"/>
        <c:crossAx val="118069888"/>
        <c:crosses val="autoZero"/>
        <c:crossBetween val="between"/>
      </c:valAx>
    </c:plotArea>
    <c:legend>
      <c:legendPos val="r"/>
      <c:layout>
        <c:manualLayout>
          <c:xMode val="edge"/>
          <c:yMode val="edge"/>
          <c:x val="0.81763451028814305"/>
          <c:y val="0.10992954238929094"/>
          <c:w val="0.16499307041096267"/>
          <c:h val="0.81141312559810619"/>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'[関西国際空王における国際線就航便数・都市数の推移.xlsx]国際線就航便数（冬）'!$A$3</c:f>
              <c:strCache>
                <c:ptCount val="1"/>
                <c:pt idx="0">
                  <c:v>合計</c:v>
                </c:pt>
              </c:strCache>
            </c:strRef>
          </c:tx>
          <c:dLbls>
            <c:showLegendKey val="0"/>
            <c:showVal val="1"/>
            <c:showCatName val="0"/>
            <c:showSerName val="0"/>
            <c:showPercent val="0"/>
            <c:showBubbleSize val="0"/>
            <c:showLeaderLines val="0"/>
          </c:dLbls>
          <c:cat>
            <c:strRef>
              <c:f>'[関西国際空王における国際線就航便数・都市数の推移.xlsx]国際線就航便数（冬）'!$B$2:$I$2</c:f>
              <c:strCache>
                <c:ptCount val="8"/>
                <c:pt idx="0">
                  <c:v>H18</c:v>
                </c:pt>
                <c:pt idx="1">
                  <c:v>19</c:v>
                </c:pt>
                <c:pt idx="2">
                  <c:v>20</c:v>
                </c:pt>
                <c:pt idx="3">
                  <c:v>21</c:v>
                </c:pt>
                <c:pt idx="4">
                  <c:v>22</c:v>
                </c:pt>
                <c:pt idx="5">
                  <c:v>23</c:v>
                </c:pt>
                <c:pt idx="6">
                  <c:v>24</c:v>
                </c:pt>
                <c:pt idx="7">
                  <c:v>25</c:v>
                </c:pt>
              </c:strCache>
            </c:strRef>
          </c:cat>
          <c:val>
            <c:numRef>
              <c:f>'[関西国際空王における国際線就航便数・都市数の推移.xlsx]国際線就航便数（冬）'!$B$3:$I$3</c:f>
              <c:numCache>
                <c:formatCode>General</c:formatCode>
                <c:ptCount val="8"/>
                <c:pt idx="0">
                  <c:v>726</c:v>
                </c:pt>
                <c:pt idx="1">
                  <c:v>779</c:v>
                </c:pt>
                <c:pt idx="2">
                  <c:v>765</c:v>
                </c:pt>
                <c:pt idx="3">
                  <c:v>711.5</c:v>
                </c:pt>
                <c:pt idx="4">
                  <c:v>728</c:v>
                </c:pt>
                <c:pt idx="5">
                  <c:v>770</c:v>
                </c:pt>
                <c:pt idx="6">
                  <c:v>810</c:v>
                </c:pt>
                <c:pt idx="7">
                  <c:v>868</c:v>
                </c:pt>
              </c:numCache>
            </c:numRef>
          </c:val>
          <c:smooth val="0"/>
        </c:ser>
        <c:ser>
          <c:idx val="2"/>
          <c:order val="1"/>
          <c:tx>
            <c:strRef>
              <c:f>'[関西国際空王における国際線就航便数・都市数の推移.xlsx]国際線就航便数（冬）'!$A$4</c:f>
              <c:strCache>
                <c:ptCount val="1"/>
                <c:pt idx="0">
                  <c:v>旅客</c:v>
                </c:pt>
              </c:strCache>
            </c:strRef>
          </c:tx>
          <c:dLbls>
            <c:showLegendKey val="0"/>
            <c:showVal val="1"/>
            <c:showCatName val="0"/>
            <c:showSerName val="0"/>
            <c:showPercent val="0"/>
            <c:showBubbleSize val="0"/>
            <c:showLeaderLines val="0"/>
          </c:dLbls>
          <c:cat>
            <c:strRef>
              <c:f>'[関西国際空王における国際線就航便数・都市数の推移.xlsx]国際線就航便数（冬）'!$B$2:$I$2</c:f>
              <c:strCache>
                <c:ptCount val="8"/>
                <c:pt idx="0">
                  <c:v>H18</c:v>
                </c:pt>
                <c:pt idx="1">
                  <c:v>19</c:v>
                </c:pt>
                <c:pt idx="2">
                  <c:v>20</c:v>
                </c:pt>
                <c:pt idx="3">
                  <c:v>21</c:v>
                </c:pt>
                <c:pt idx="4">
                  <c:v>22</c:v>
                </c:pt>
                <c:pt idx="5">
                  <c:v>23</c:v>
                </c:pt>
                <c:pt idx="6">
                  <c:v>24</c:v>
                </c:pt>
                <c:pt idx="7">
                  <c:v>25</c:v>
                </c:pt>
              </c:strCache>
            </c:strRef>
          </c:cat>
          <c:val>
            <c:numRef>
              <c:f>'[関西国際空王における国際線就航便数・都市数の推移.xlsx]国際線就航便数（冬）'!$B$4:$I$4</c:f>
              <c:numCache>
                <c:formatCode>General</c:formatCode>
                <c:ptCount val="8"/>
                <c:pt idx="0">
                  <c:v>565</c:v>
                </c:pt>
                <c:pt idx="1">
                  <c:v>578</c:v>
                </c:pt>
                <c:pt idx="2">
                  <c:v>611</c:v>
                </c:pt>
                <c:pt idx="3">
                  <c:v>589</c:v>
                </c:pt>
                <c:pt idx="4">
                  <c:v>577</c:v>
                </c:pt>
                <c:pt idx="5">
                  <c:v>624</c:v>
                </c:pt>
                <c:pt idx="6">
                  <c:v>681</c:v>
                </c:pt>
                <c:pt idx="7">
                  <c:v>726</c:v>
                </c:pt>
              </c:numCache>
            </c:numRef>
          </c:val>
          <c:smooth val="0"/>
        </c:ser>
        <c:ser>
          <c:idx val="3"/>
          <c:order val="2"/>
          <c:tx>
            <c:strRef>
              <c:f>'[関西国際空王における国際線就航便数・都市数の推移.xlsx]国際線就航便数（冬）'!$A$5</c:f>
              <c:strCache>
                <c:ptCount val="1"/>
                <c:pt idx="0">
                  <c:v>貨物</c:v>
                </c:pt>
              </c:strCache>
            </c:strRef>
          </c:tx>
          <c:dLbls>
            <c:dLblPos val="r"/>
            <c:showLegendKey val="0"/>
            <c:showVal val="1"/>
            <c:showCatName val="0"/>
            <c:showSerName val="0"/>
            <c:showPercent val="0"/>
            <c:showBubbleSize val="0"/>
            <c:showLeaderLines val="0"/>
          </c:dLbls>
          <c:cat>
            <c:strRef>
              <c:f>'[関西国際空王における国際線就航便数・都市数の推移.xlsx]国際線就航便数（冬）'!$B$2:$I$2</c:f>
              <c:strCache>
                <c:ptCount val="8"/>
                <c:pt idx="0">
                  <c:v>H18</c:v>
                </c:pt>
                <c:pt idx="1">
                  <c:v>19</c:v>
                </c:pt>
                <c:pt idx="2">
                  <c:v>20</c:v>
                </c:pt>
                <c:pt idx="3">
                  <c:v>21</c:v>
                </c:pt>
                <c:pt idx="4">
                  <c:v>22</c:v>
                </c:pt>
                <c:pt idx="5">
                  <c:v>23</c:v>
                </c:pt>
                <c:pt idx="6">
                  <c:v>24</c:v>
                </c:pt>
                <c:pt idx="7">
                  <c:v>25</c:v>
                </c:pt>
              </c:strCache>
            </c:strRef>
          </c:cat>
          <c:val>
            <c:numRef>
              <c:f>'[関西国際空王における国際線就航便数・都市数の推移.xlsx]国際線就航便数（冬）'!$B$5:$I$5</c:f>
              <c:numCache>
                <c:formatCode>General</c:formatCode>
                <c:ptCount val="8"/>
                <c:pt idx="0">
                  <c:v>161</c:v>
                </c:pt>
                <c:pt idx="1">
                  <c:v>201</c:v>
                </c:pt>
                <c:pt idx="2">
                  <c:v>154</c:v>
                </c:pt>
                <c:pt idx="3">
                  <c:v>122.5</c:v>
                </c:pt>
                <c:pt idx="4">
                  <c:v>151</c:v>
                </c:pt>
                <c:pt idx="5">
                  <c:v>146</c:v>
                </c:pt>
                <c:pt idx="6">
                  <c:v>129</c:v>
                </c:pt>
                <c:pt idx="7">
                  <c:v>142</c:v>
                </c:pt>
              </c:numCache>
            </c:numRef>
          </c:val>
          <c:smooth val="0"/>
        </c:ser>
        <c:dLbls>
          <c:showLegendKey val="0"/>
          <c:showVal val="0"/>
          <c:showCatName val="0"/>
          <c:showSerName val="0"/>
          <c:showPercent val="0"/>
          <c:showBubbleSize val="0"/>
        </c:dLbls>
        <c:marker val="1"/>
        <c:smooth val="0"/>
        <c:axId val="118880512"/>
        <c:axId val="118706176"/>
      </c:lineChart>
      <c:catAx>
        <c:axId val="118880512"/>
        <c:scaling>
          <c:orientation val="minMax"/>
        </c:scaling>
        <c:delete val="0"/>
        <c:axPos val="b"/>
        <c:majorTickMark val="out"/>
        <c:minorTickMark val="none"/>
        <c:tickLblPos val="nextTo"/>
        <c:crossAx val="118706176"/>
        <c:crosses val="autoZero"/>
        <c:auto val="1"/>
        <c:lblAlgn val="ctr"/>
        <c:lblOffset val="100"/>
        <c:noMultiLvlLbl val="0"/>
      </c:catAx>
      <c:valAx>
        <c:axId val="118706176"/>
        <c:scaling>
          <c:orientation val="minMax"/>
        </c:scaling>
        <c:delete val="0"/>
        <c:axPos val="l"/>
        <c:majorGridlines/>
        <c:numFmt formatCode="General" sourceLinked="1"/>
        <c:majorTickMark val="out"/>
        <c:minorTickMark val="none"/>
        <c:tickLblPos val="nextTo"/>
        <c:crossAx val="118880512"/>
        <c:crosses val="autoZero"/>
        <c:crossBetween val="between"/>
        <c:majorUnit val="200"/>
      </c:valAx>
    </c:plotArea>
    <c:legend>
      <c:legendPos val="r"/>
      <c:overlay val="1"/>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0.00857</cdr:x>
      <cdr:y>0.01156</cdr:y>
    </cdr:from>
    <cdr:to>
      <cdr:x>0.27338</cdr:x>
      <cdr:y>0.06665</cdr:y>
    </cdr:to>
    <cdr:sp macro="" textlink="">
      <cdr:nvSpPr>
        <cdr:cNvPr id="2" name="正方形/長方形 1"/>
        <cdr:cNvSpPr/>
      </cdr:nvSpPr>
      <cdr:spPr>
        <a:xfrm xmlns:a="http://schemas.openxmlformats.org/drawingml/2006/main">
          <a:off x="57150" y="47625"/>
          <a:ext cx="1766888" cy="22694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a:solidFill>
                <a:schemeClr val="tx1"/>
              </a:solidFill>
              <a:latin typeface="HGPｺﾞｼｯｸM" panose="020B0600000000000000" pitchFamily="50" charset="-128"/>
              <a:ea typeface="HGPｺﾞｼｯｸM" panose="020B0600000000000000" pitchFamily="50" charset="-128"/>
            </a:rPr>
            <a:t>（季節調整済、倍）</a:t>
          </a:r>
          <a:endParaRPr lang="ja-JP" sz="105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0.68044</cdr:x>
      <cdr:y>0.05763</cdr:y>
    </cdr:from>
    <cdr:to>
      <cdr:x>0.86265</cdr:x>
      <cdr:y>0.12769</cdr:y>
    </cdr:to>
    <cdr:sp macro="" textlink="">
      <cdr:nvSpPr>
        <cdr:cNvPr id="2" name="正方形/長方形 1"/>
        <cdr:cNvSpPr/>
      </cdr:nvSpPr>
      <cdr:spPr>
        <a:xfrm xmlns:a="http://schemas.openxmlformats.org/drawingml/2006/main">
          <a:off x="4624345" y="242881"/>
          <a:ext cx="1238315" cy="2952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（単位：千トン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ja-JP" sz="9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0.00491</cdr:x>
      <cdr:y>0.39435</cdr:y>
    </cdr:from>
    <cdr:to>
      <cdr:x>0.03994</cdr:x>
      <cdr:y>0.85085</cdr:y>
    </cdr:to>
    <cdr:sp macro="" textlink="">
      <cdr:nvSpPr>
        <cdr:cNvPr id="3" name="正方形/長方形 2"/>
        <cdr:cNvSpPr/>
      </cdr:nvSpPr>
      <cdr:spPr>
        <a:xfrm xmlns:a="http://schemas.openxmlformats.org/drawingml/2006/main">
          <a:off x="33338" y="1662114"/>
          <a:ext cx="238125" cy="19240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eaVert" anchor="ctr" anchorCtr="0"/>
        <a:lstStyle xmlns:a="http://schemas.openxmlformats.org/drawingml/2006/main"/>
        <a:p xmlns:a="http://schemas.openxmlformats.org/drawingml/2006/main">
          <a:pPr algn="ctr"/>
          <a:r>
            <a:rPr lang="ja-JP" altLang="en-US" sz="1050" dirty="0">
              <a:solidFill>
                <a:schemeClr val="tx1"/>
              </a:solidFill>
            </a:rPr>
            <a:t>関西空港貨物取扱量</a:t>
          </a:r>
          <a:endParaRPr lang="ja-JP" sz="1050" dirty="0">
            <a:solidFill>
              <a:schemeClr val="tx1"/>
            </a:solidFill>
          </a:endParaRPr>
        </a:p>
      </cdr:txBody>
    </cdr:sp>
  </cdr:relSizeAnchor>
  <cdr:relSizeAnchor xmlns:cdr="http://schemas.openxmlformats.org/drawingml/2006/chartDrawing">
    <cdr:from>
      <cdr:x>0.80916</cdr:x>
      <cdr:y>0.31073</cdr:y>
    </cdr:from>
    <cdr:to>
      <cdr:x>0.8442</cdr:x>
      <cdr:y>0.84595</cdr:y>
    </cdr:to>
    <cdr:sp macro="" textlink="">
      <cdr:nvSpPr>
        <cdr:cNvPr id="4" name="正方形/長方形 3"/>
        <cdr:cNvSpPr/>
      </cdr:nvSpPr>
      <cdr:spPr>
        <a:xfrm xmlns:a="http://schemas.openxmlformats.org/drawingml/2006/main">
          <a:off x="5499100" y="1309689"/>
          <a:ext cx="238125" cy="2255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eaVert"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050" dirty="0">
              <a:solidFill>
                <a:schemeClr val="tx1"/>
              </a:solidFill>
            </a:rPr>
            <a:t>大阪港・神戸港貨物取扱量</a:t>
          </a:r>
          <a:endParaRPr lang="ja-JP" sz="1050" dirty="0">
            <a:solidFill>
              <a:schemeClr val="tx1"/>
            </a:solidFill>
          </a:endParaRPr>
        </a:p>
      </cdr:txBody>
    </cdr:sp>
  </cdr:relSizeAnchor>
  <cdr:relSizeAnchor xmlns:cdr="http://schemas.openxmlformats.org/drawingml/2006/chartDrawing">
    <cdr:from>
      <cdr:x>0</cdr:x>
      <cdr:y>0.05273</cdr:y>
    </cdr:from>
    <cdr:to>
      <cdr:x>0.18221</cdr:x>
      <cdr:y>0.12279</cdr:y>
    </cdr:to>
    <cdr:sp macro="" textlink="">
      <cdr:nvSpPr>
        <cdr:cNvPr id="5" name="正方形/長方形 4"/>
        <cdr:cNvSpPr/>
      </cdr:nvSpPr>
      <cdr:spPr>
        <a:xfrm xmlns:a="http://schemas.openxmlformats.org/drawingml/2006/main">
          <a:off x="0" y="222250"/>
          <a:ext cx="1238315" cy="2952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（単位：千トン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ja-JP" sz="9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0.00678</cdr:x>
      <cdr:y>0.0159</cdr:y>
    </cdr:from>
    <cdr:to>
      <cdr:x>0.07903</cdr:x>
      <cdr:y>0.0934</cdr:y>
    </cdr:to>
    <cdr:sp macro="" textlink="">
      <cdr:nvSpPr>
        <cdr:cNvPr id="2" name="テキスト ボックス 1"/>
        <cdr:cNvSpPr txBox="1"/>
      </cdr:nvSpPr>
      <cdr:spPr>
        <a:xfrm xmlns:a="http://schemas.openxmlformats.org/drawingml/2006/main">
          <a:off x="50800" y="50800"/>
          <a:ext cx="541634" cy="2476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t>(%)</a:t>
          </a:r>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0.04896</cdr:x>
      <cdr:y>0.05556</cdr:y>
    </cdr:from>
    <cdr:to>
      <cdr:x>0.14688</cdr:x>
      <cdr:y>0.15625</cdr:y>
    </cdr:to>
    <cdr:sp macro="" textlink="">
      <cdr:nvSpPr>
        <cdr:cNvPr id="3" name="テキスト ボックス 2"/>
        <cdr:cNvSpPr txBox="1"/>
      </cdr:nvSpPr>
      <cdr:spPr>
        <a:xfrm xmlns:a="http://schemas.openxmlformats.org/drawingml/2006/main">
          <a:off x="223838" y="152400"/>
          <a:ext cx="4476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900"/>
            <a:t>(</a:t>
          </a:r>
          <a:r>
            <a:rPr lang="ja-JP" altLang="en-US" sz="900"/>
            <a:t>万人</a:t>
          </a:r>
          <a:r>
            <a:rPr lang="en-US" altLang="ja-JP" sz="900"/>
            <a:t>)</a:t>
          </a:r>
          <a:endParaRPr lang="ja-JP" altLang="en-US" sz="900"/>
        </a:p>
      </cdr:txBody>
    </cdr:sp>
  </cdr:relSizeAnchor>
  <cdr:relSizeAnchor xmlns:cdr="http://schemas.openxmlformats.org/drawingml/2006/chartDrawing">
    <cdr:from>
      <cdr:x>0.01466</cdr:x>
      <cdr:y>0</cdr:y>
    </cdr:from>
    <cdr:to>
      <cdr:x>1</cdr:x>
      <cdr:y>0.19948</cdr:y>
    </cdr:to>
    <cdr:sp macro="" textlink="">
      <cdr:nvSpPr>
        <cdr:cNvPr id="4" name="正方形/長方形 3"/>
        <cdr:cNvSpPr/>
      </cdr:nvSpPr>
      <cdr:spPr>
        <a:xfrm xmlns:a="http://schemas.openxmlformats.org/drawingml/2006/main">
          <a:off x="67026" y="0"/>
          <a:ext cx="4504974" cy="70788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来阪外国人数と訪問率</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観光庁</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「訪日外国人消費動向調査</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marL="177800" indent="-177800"/>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97A48F3-A724-4C50-AB8C-62AD5A6214D2}" type="datetimeFigureOut">
              <a:rPr kumimoji="1" lang="ja-JP" altLang="en-US" smtClean="0"/>
              <a:pPr/>
              <a:t>2018/8/1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113AC0-15A0-4DAC-9951-D33C541E6C7A}" type="datetimeFigureOut">
              <a:rPr kumimoji="1" lang="ja-JP" altLang="en-US" smtClean="0"/>
              <a:pPr/>
              <a:t>2018/8/1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a:t>
            </a:fld>
            <a:endParaRPr kumimoji="1" lang="ja-JP" altLang="en-US"/>
          </a:p>
        </p:txBody>
      </p:sp>
    </p:spTree>
    <p:extLst>
      <p:ext uri="{BB962C8B-B14F-4D97-AF65-F5344CB8AC3E}">
        <p14:creationId xmlns:p14="http://schemas.microsoft.com/office/powerpoint/2010/main" val="215742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16</a:t>
            </a:fld>
            <a:endParaRPr kumimoji="1" lang="ja-JP" altLang="en-US"/>
          </a:p>
        </p:txBody>
      </p:sp>
    </p:spTree>
    <p:extLst>
      <p:ext uri="{BB962C8B-B14F-4D97-AF65-F5344CB8AC3E}">
        <p14:creationId xmlns:p14="http://schemas.microsoft.com/office/powerpoint/2010/main" val="276638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6773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58</a:t>
            </a:fld>
            <a:endParaRPr kumimoji="1" lang="ja-JP" altLang="en-US"/>
          </a:p>
        </p:txBody>
      </p:sp>
    </p:spTree>
    <p:extLst>
      <p:ext uri="{BB962C8B-B14F-4D97-AF65-F5344CB8AC3E}">
        <p14:creationId xmlns:p14="http://schemas.microsoft.com/office/powerpoint/2010/main" val="281185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375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E151CF6-0C16-4F8E-B4DF-052667DACDF0}"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6E5EEC-149B-42CE-91A4-C696B896CAE2}"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8B6955D-525A-4126-8B9C-B9BFADC6F2F9}"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CBD989-5D79-4CE5-9C88-B03134AAD875}"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0DF2EB2-E4D2-4979-86C1-8F3E91C6F88F}"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51EC2AA-1350-4E49-821E-3B60371D77AD}" type="datetime1">
              <a:rPr kumimoji="1" lang="ja-JP" altLang="en-US" smtClean="0"/>
              <a:t>2018/8/1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D9AF256-13B0-4C92-8C2A-7AFD553F3B20}" type="datetime1">
              <a:rPr kumimoji="1" lang="ja-JP" altLang="en-US" smtClean="0"/>
              <a:t>2018/8/1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3878529-DD4F-4D5A-8C63-A23F5B8D5396}" type="datetime1">
              <a:rPr kumimoji="1" lang="ja-JP" altLang="en-US" smtClean="0"/>
              <a:t>2018/8/1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4A1825C-9738-48E1-AEC4-93768742CF74}" type="datetime1">
              <a:rPr kumimoji="1" lang="ja-JP" altLang="en-US" smtClean="0"/>
              <a:t>2018/8/1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BFAE10-48D2-4EB1-8469-FA201B7D5474}" type="datetime1">
              <a:rPr kumimoji="1" lang="ja-JP" altLang="en-US" smtClean="0"/>
              <a:t>2018/8/1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8B4B5FC-99F2-4866-AC7B-36C5F976FF1E}" type="datetime1">
              <a:rPr kumimoji="1" lang="ja-JP" altLang="en-US" smtClean="0"/>
              <a:t>2018/8/1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3BDF2-2E74-451C-8258-174E7EDE6EB4}" type="datetime1">
              <a:rPr kumimoji="1" lang="ja-JP" altLang="en-US" smtClean="0"/>
              <a:t>2018/8/1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4.bin"/><Relationship Id="rId7"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5.bin"/><Relationship Id="rId5" Type="http://schemas.openxmlformats.org/officeDocument/2006/relationships/image" Target="../media/image27.emf"/><Relationship Id="rId4" Type="http://schemas.openxmlformats.org/officeDocument/2006/relationships/package" Target="../embeddings/Microsoft_Excel_Worksheet4.xlsx"/></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556792"/>
            <a:ext cx="7772400" cy="1470025"/>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データでみる</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941168"/>
            <a:ext cx="6400800" cy="697632"/>
          </a:xfrm>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725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860014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鉱工業生産指数</a:t>
            </a:r>
            <a:r>
              <a:rPr lang="ja-JP" altLang="en-US" sz="1200" dirty="0">
                <a:latin typeface="HGPｺﾞｼｯｸE" pitchFamily="50" charset="-128"/>
                <a:ea typeface="HGPｺﾞｼｯｸE" pitchFamily="50" charset="-128"/>
              </a:rPr>
              <a:t>（出典：大阪府統計課「大阪の工業動向」、近畿経済産業局「鉱工業指数」、経済産業省「鉱工業指数」）</a:t>
            </a:r>
          </a:p>
        </p:txBody>
      </p:sp>
      <p:sp>
        <p:nvSpPr>
          <p:cNvPr id="6" name="正方形/長方形 5"/>
          <p:cNvSpPr/>
          <p:nvPr/>
        </p:nvSpPr>
        <p:spPr>
          <a:xfrm>
            <a:off x="288000" y="2894954"/>
            <a:ext cx="538163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輸出額</a:t>
            </a:r>
            <a:r>
              <a:rPr lang="zh-TW" altLang="en-US" sz="1200" dirty="0">
                <a:latin typeface="HGPｺﾞｼｯｸE" pitchFamily="50" charset="-128"/>
                <a:ea typeface="HGPｺﾞｼｯｸE" pitchFamily="50" charset="-128"/>
              </a:rPr>
              <a:t>（出典：大阪税関「貿易統計」、日本銀行「時系列統計」）</a:t>
            </a:r>
            <a:endParaRPr lang="ja-JP" altLang="en-US" sz="1200" dirty="0">
              <a:latin typeface="HGPｺﾞｼｯｸE" pitchFamily="50" charset="-128"/>
              <a:ea typeface="HGPｺﾞｼｯｸE" pitchFamily="50" charset="-128"/>
            </a:endParaRPr>
          </a:p>
        </p:txBody>
      </p:sp>
      <p:sp>
        <p:nvSpPr>
          <p:cNvPr id="3" name="正方形/長方形 2"/>
          <p:cNvSpPr/>
          <p:nvPr/>
        </p:nvSpPr>
        <p:spPr>
          <a:xfrm>
            <a:off x="4822464" y="2409567"/>
            <a:ext cx="2993127" cy="461665"/>
          </a:xfrm>
          <a:prstGeom prst="rect">
            <a:avLst/>
          </a:prstGeom>
        </p:spPr>
        <p:txBody>
          <a:bodyPr wrap="none">
            <a:spAutoFit/>
          </a:bodyPr>
          <a:lstStyle/>
          <a:p>
            <a:r>
              <a:rPr lang="ja-JP" altLang="ja-JP" sz="1200" dirty="0">
                <a:latin typeface="ＭＳ Ｐ明朝" pitchFamily="18" charset="-128"/>
                <a:ea typeface="ＭＳ Ｐ明朝" pitchFamily="18" charset="-128"/>
              </a:rPr>
              <a:t>※大阪府は製造工業指数</a:t>
            </a:r>
            <a:endParaRPr lang="en-US" altLang="ja-JP" sz="1200" dirty="0">
              <a:latin typeface="ＭＳ Ｐ明朝" pitchFamily="18" charset="-128"/>
              <a:ea typeface="ＭＳ Ｐ明朝" pitchFamily="18" charset="-128"/>
            </a:endParaRPr>
          </a:p>
          <a:p>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大阪府の</a:t>
            </a:r>
            <a:r>
              <a:rPr lang="en-US" altLang="ja-JP" sz="1200" dirty="0" smtClean="0">
                <a:latin typeface="ＭＳ Ｐ明朝" pitchFamily="18" charset="-128"/>
                <a:ea typeface="ＭＳ Ｐ明朝" pitchFamily="18" charset="-128"/>
              </a:rPr>
              <a:t>H26</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4</a:t>
            </a:r>
            <a:r>
              <a:rPr lang="ja-JP" altLang="en-US" sz="1200" dirty="0" smtClean="0">
                <a:latin typeface="ＭＳ Ｐ明朝" pitchFamily="18" charset="-128"/>
                <a:ea typeface="ＭＳ Ｐ明朝" pitchFamily="18" charset="-128"/>
              </a:rPr>
              <a:t>月、全国の</a:t>
            </a:r>
            <a:r>
              <a:rPr lang="en-US" altLang="ja-JP" sz="1200" dirty="0" smtClean="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a:t>
            </a:r>
            <a:r>
              <a:rPr lang="ja-JP" altLang="en-US" sz="1200" dirty="0">
                <a:latin typeface="ＭＳ Ｐ明朝" pitchFamily="18" charset="-128"/>
                <a:ea typeface="ＭＳ Ｐ明朝" pitchFamily="18" charset="-128"/>
              </a:rPr>
              <a:t>は速報値</a:t>
            </a:r>
            <a:endParaRPr lang="ja-JP" altLang="ja-JP" sz="1200" dirty="0">
              <a:latin typeface="ＭＳ Ｐ明朝" pitchFamily="18" charset="-128"/>
              <a:ea typeface="ＭＳ Ｐ明朝" pitchFamily="18" charset="-128"/>
            </a:endParaRPr>
          </a:p>
        </p:txBody>
      </p:sp>
      <p:sp>
        <p:nvSpPr>
          <p:cNvPr id="13" name="正方形/長方形 12"/>
          <p:cNvSpPr/>
          <p:nvPr/>
        </p:nvSpPr>
        <p:spPr>
          <a:xfrm>
            <a:off x="5074636" y="4719598"/>
            <a:ext cx="3853423" cy="646331"/>
          </a:xfrm>
          <a:prstGeom prst="rect">
            <a:avLst/>
          </a:prstGeom>
        </p:spPr>
        <p:txBody>
          <a:bodyPr wrap="square">
            <a:spAutoFit/>
          </a:bodyPr>
          <a:lstStyle/>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対ドル為替レートは、東京インターバンク相場、ドル・円、スポット、中心相場</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月中平均</a:t>
            </a:r>
            <a:endParaRPr lang="en-US" altLang="ja-JP" sz="1200" dirty="0">
              <a:latin typeface="ＭＳ Ｐ明朝" pitchFamily="18" charset="-128"/>
              <a:ea typeface="ＭＳ Ｐ明朝" pitchFamily="18" charset="-128"/>
            </a:endParaRPr>
          </a:p>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輸出額の</a:t>
            </a:r>
            <a:r>
              <a:rPr lang="en-US" altLang="ja-JP" sz="1200" dirty="0" smtClean="0">
                <a:latin typeface="ＭＳ Ｐ明朝" pitchFamily="18" charset="-128"/>
                <a:ea typeface="ＭＳ Ｐ明朝" pitchFamily="18" charset="-128"/>
              </a:rPr>
              <a:t>H26</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月は</a:t>
            </a:r>
            <a:r>
              <a:rPr lang="ja-JP" altLang="en-US" sz="1200" dirty="0">
                <a:latin typeface="ＭＳ Ｐ明朝" pitchFamily="18" charset="-128"/>
                <a:ea typeface="ＭＳ Ｐ明朝" pitchFamily="18" charset="-128"/>
              </a:rPr>
              <a:t>速報値</a:t>
            </a:r>
            <a:endParaRPr lang="ja-JP" altLang="ja-JP" sz="1200" dirty="0">
              <a:latin typeface="ＭＳ Ｐ明朝" pitchFamily="18" charset="-128"/>
              <a:ea typeface="ＭＳ Ｐ明朝" pitchFamily="18"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4192535" cy="253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906" y="764704"/>
            <a:ext cx="3283248" cy="61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172445"/>
            <a:ext cx="4363616" cy="262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573016"/>
            <a:ext cx="2995216" cy="70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027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052736"/>
            <a:ext cx="8621827" cy="2398871"/>
          </a:xfrm>
          <a:prstGeom prst="roundRect">
            <a:avLst>
              <a:gd name="adj" fmla="val 64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近畿の設備投資は</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緩やかに持ち直しの状況。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年第</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投資が一巡</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大幅減少し</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年第</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ややプラス</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となったが、それ以降はマイナスが拡大</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改装工事や新規出店の続く卸売・</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小売など、非製造業に牽引され、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に持ち直し第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四半期もプラス。</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四半期は大幅にプラスとなった。設備</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投資計画は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3440613"/>
            <a:ext cx="846043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設備投資動向（近畿）</a:t>
            </a:r>
            <a:r>
              <a:rPr lang="ja-JP" altLang="en-US" sz="1200" dirty="0">
                <a:latin typeface="HGPｺﾞｼｯｸE" pitchFamily="50" charset="-128"/>
                <a:ea typeface="HGPｺﾞｼｯｸE" pitchFamily="50" charset="-128"/>
              </a:rPr>
              <a:t>（出典：近畿財務局「法人企業統計調査」、財務省「法人企業統計」</a:t>
            </a:r>
            <a:r>
              <a:rPr lang="en-US"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資本金</a:t>
            </a:r>
            <a:r>
              <a:rPr lang="en-US" altLang="ja-JP" sz="1200" dirty="0">
                <a:latin typeface="HGPｺﾞｼｯｸE" pitchFamily="50" charset="-128"/>
                <a:ea typeface="HGPｺﾞｼｯｸE" pitchFamily="50" charset="-128"/>
              </a:rPr>
              <a:t>10</a:t>
            </a:r>
            <a:r>
              <a:rPr lang="ja-JP" altLang="en-US" sz="1200" dirty="0">
                <a:latin typeface="HGPｺﾞｼｯｸE" pitchFamily="50" charset="-128"/>
                <a:ea typeface="HGPｺﾞｼｯｸE" pitchFamily="50" charset="-128"/>
              </a:rPr>
              <a:t>億円以上、全産業（金融・保険業を除く）。ソフトウエアを含む設備投資。）</a:t>
            </a:r>
          </a:p>
        </p:txBody>
      </p:sp>
      <p:sp>
        <p:nvSpPr>
          <p:cNvPr id="15" name="正方形/長方形 14"/>
          <p:cNvSpPr/>
          <p:nvPr/>
        </p:nvSpPr>
        <p:spPr>
          <a:xfrm>
            <a:off x="5415297" y="5013176"/>
            <a:ext cx="3513282" cy="1569660"/>
          </a:xfrm>
          <a:prstGeom prst="rect">
            <a:avLst/>
          </a:prstGeom>
        </p:spPr>
        <p:txBody>
          <a:bodyPr wrap="square">
            <a:spAutoFit/>
          </a:bodyPr>
          <a:lstStyle/>
          <a:p>
            <a:pPr marL="95250" indent="-95250"/>
            <a:r>
              <a:rPr lang="ja-JP" altLang="ja-JP" sz="1200" dirty="0">
                <a:latin typeface="ＭＳ Ｐ明朝" pitchFamily="18" charset="-128"/>
                <a:ea typeface="ＭＳ Ｐ明朝" pitchFamily="18" charset="-128"/>
              </a:rPr>
              <a:t>※なお、近畿財務局「法人企業景気予測調査」</a:t>
            </a:r>
            <a:r>
              <a:rPr lang="en-US" altLang="ja-JP" sz="1200" dirty="0" smtClean="0">
                <a:latin typeface="ＭＳ Ｐ明朝" pitchFamily="18" charset="-128"/>
                <a:ea typeface="ＭＳ Ｐ明朝" pitchFamily="18" charset="-128"/>
              </a:rPr>
              <a:t>H26</a:t>
            </a:r>
            <a:r>
              <a:rPr lang="ja-JP" altLang="ja-JP"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4</a:t>
            </a:r>
            <a:r>
              <a:rPr lang="ja-JP" altLang="ja-JP"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6</a:t>
            </a:r>
            <a:r>
              <a:rPr lang="ja-JP" altLang="ja-JP" sz="1200" dirty="0">
                <a:latin typeface="ＭＳ Ｐ明朝" pitchFamily="18" charset="-128"/>
                <a:ea typeface="ＭＳ Ｐ明朝" pitchFamily="18" charset="-128"/>
              </a:rPr>
              <a:t>月期</a:t>
            </a:r>
            <a:r>
              <a:rPr lang="en-US" altLang="ja-JP" sz="1200" dirty="0" smtClean="0">
                <a:latin typeface="ＭＳ Ｐ明朝" pitchFamily="18" charset="-128"/>
                <a:ea typeface="ＭＳ Ｐ明朝" pitchFamily="18" charset="-128"/>
              </a:rPr>
              <a:t>(5/15</a:t>
            </a:r>
            <a:r>
              <a:rPr lang="ja-JP" altLang="ja-JP" sz="1200" dirty="0" smtClean="0">
                <a:latin typeface="ＭＳ Ｐ明朝" pitchFamily="18" charset="-128"/>
                <a:ea typeface="ＭＳ Ｐ明朝" pitchFamily="18" charset="-128"/>
              </a:rPr>
              <a:t>調査</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の設備投資（除く土地、含むソフトウェア投資）の</a:t>
            </a:r>
            <a:r>
              <a:rPr lang="en-US" altLang="ja-JP" sz="1200" dirty="0" smtClean="0">
                <a:latin typeface="ＭＳ Ｐ明朝" pitchFamily="18" charset="-128"/>
                <a:ea typeface="ＭＳ Ｐ明朝" pitchFamily="18" charset="-128"/>
              </a:rPr>
              <a:t>H26</a:t>
            </a:r>
            <a:r>
              <a:rPr lang="ja-JP" altLang="ja-JP" sz="1200" dirty="0" smtClean="0">
                <a:latin typeface="ＭＳ Ｐ明朝" pitchFamily="18" charset="-128"/>
                <a:ea typeface="ＭＳ Ｐ明朝" pitchFamily="18" charset="-128"/>
              </a:rPr>
              <a:t>年度</a:t>
            </a:r>
            <a:r>
              <a:rPr lang="ja-JP" altLang="ja-JP"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10.7</a:t>
            </a:r>
            <a:r>
              <a:rPr lang="ja-JP" altLang="ja-JP" sz="1200" dirty="0" smtClean="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増</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対前年同期増減率</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日銀大阪支店「日銀短観（近畿地区）」</a:t>
            </a:r>
            <a:r>
              <a:rPr lang="en-US" altLang="ja-JP" sz="1200" dirty="0" smtClean="0">
                <a:latin typeface="ＭＳ Ｐ明朝" pitchFamily="18" charset="-128"/>
                <a:ea typeface="ＭＳ Ｐ明朝" pitchFamily="18" charset="-128"/>
              </a:rPr>
              <a:t>H26</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a:t>
            </a:r>
            <a:r>
              <a:rPr lang="ja-JP" altLang="ja-JP" sz="1200" dirty="0">
                <a:latin typeface="ＭＳ Ｐ明朝" pitchFamily="18" charset="-128"/>
                <a:ea typeface="ＭＳ Ｐ明朝" pitchFamily="18" charset="-128"/>
              </a:rPr>
              <a:t>調査では、設備投資（含む土地投資額）の</a:t>
            </a:r>
            <a:r>
              <a:rPr lang="en-US" altLang="ja-JP" sz="1200" dirty="0" smtClean="0">
                <a:latin typeface="ＭＳ Ｐ明朝" pitchFamily="18" charset="-128"/>
                <a:ea typeface="ＭＳ Ｐ明朝" pitchFamily="18" charset="-128"/>
              </a:rPr>
              <a:t>H26</a:t>
            </a:r>
            <a:r>
              <a:rPr lang="ja-JP" altLang="ja-JP" sz="1200" dirty="0" smtClean="0">
                <a:latin typeface="ＭＳ Ｐ明朝" pitchFamily="18" charset="-128"/>
                <a:ea typeface="ＭＳ Ｐ明朝" pitchFamily="18" charset="-128"/>
              </a:rPr>
              <a:t>年度</a:t>
            </a:r>
            <a:r>
              <a:rPr lang="ja-JP" altLang="en-US"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13.2</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増</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（大企業：</a:t>
            </a:r>
            <a:r>
              <a:rPr lang="en-US" altLang="ja-JP" sz="1200" dirty="0" smtClean="0">
                <a:latin typeface="ＭＳ Ｐ明朝" pitchFamily="18" charset="-128"/>
                <a:ea typeface="ＭＳ Ｐ明朝" pitchFamily="18" charset="-128"/>
              </a:rPr>
              <a:t>13.7</a:t>
            </a:r>
            <a:r>
              <a:rPr lang="ja-JP" altLang="en-US" sz="1200" dirty="0" smtClean="0">
                <a:latin typeface="ＭＳ Ｐ明朝" pitchFamily="18" charset="-128"/>
                <a:ea typeface="ＭＳ Ｐ明朝" pitchFamily="18" charset="-128"/>
              </a:rPr>
              <a:t>％増、中堅企業：</a:t>
            </a:r>
            <a:r>
              <a:rPr lang="en-US" altLang="ja-JP" sz="1200" dirty="0" smtClean="0">
                <a:latin typeface="ＭＳ Ｐ明朝" pitchFamily="18" charset="-128"/>
                <a:ea typeface="ＭＳ Ｐ明朝" pitchFamily="18" charset="-128"/>
              </a:rPr>
              <a:t>9.7</a:t>
            </a:r>
            <a:r>
              <a:rPr lang="ja-JP" altLang="en-US" sz="1200" dirty="0" smtClean="0">
                <a:latin typeface="ＭＳ Ｐ明朝" pitchFamily="18" charset="-128"/>
                <a:ea typeface="ＭＳ Ｐ明朝" pitchFamily="18" charset="-128"/>
              </a:rPr>
              <a:t>％増、中小企業：</a:t>
            </a:r>
            <a:r>
              <a:rPr lang="en-US" altLang="ja-JP" sz="1200" dirty="0" smtClean="0">
                <a:latin typeface="ＭＳ Ｐ明朝" pitchFamily="18" charset="-128"/>
                <a:ea typeface="ＭＳ Ｐ明朝" pitchFamily="18" charset="-128"/>
              </a:rPr>
              <a:t>2.9</a:t>
            </a:r>
            <a:r>
              <a:rPr lang="ja-JP" altLang="en-US" sz="1200" dirty="0" smtClean="0">
                <a:latin typeface="ＭＳ Ｐ明朝" pitchFamily="18" charset="-128"/>
                <a:ea typeface="ＭＳ Ｐ明朝" pitchFamily="18" charset="-128"/>
              </a:rPr>
              <a:t>％増）</a:t>
            </a:r>
            <a:endParaRPr lang="ja-JP" altLang="ja-JP" sz="1200" dirty="0">
              <a:latin typeface="ＭＳ Ｐ明朝" pitchFamily="18" charset="-128"/>
              <a:ea typeface="ＭＳ Ｐ明朝" pitchFamily="18"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624" y="4077072"/>
            <a:ext cx="3355256" cy="6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01732"/>
            <a:ext cx="5030249" cy="298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52604" y="620688"/>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設備投資</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分析③</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47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908720"/>
            <a:ext cx="8621827" cy="5811560"/>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個人消費は、消費税引上げに伴う駆け込み需要の反動減がみられているが、基調としては緩やかに回復している。</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大型小売店販売額（全店）は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月以降は、都心再開発に伴う大型商業施設</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の新規</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開業・改装等により、プラスで推移した。</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月以降は、前年の開業効果による売り上げ増の反動減等により、再び減少。しかし、</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月の百貨店のグランドオープンの影響などで再び増加した</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年は、商業</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施設の増床や新規開業に加え、訪日外国人や富裕層の高額品購入、消費税率引き上げ前の駆け込み需要の発生などもあり</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、増加基調で推移した。足もと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月は消費増税の駆け込み需要で急激に上昇したが、</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月は大幅反動減。</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月は増加に転じている。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近畿の大型家電量販店販売額は、省エネ家電への買い替え需要や気温上昇、</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消費増税前</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の駆け込み需要などを追い風に、緩やかに改善した</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。足もと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消費増税の駆け込み需要で急激に</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上昇したが、</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大幅反動減。</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近畿のコンビ</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二販売</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額も、</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年は増加基調で推移した。新車</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台数は、</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月の補助金終了後の反動減が一巡したことから、</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月以降は増加基調。足もとでは、コンビ二販売、新車販売ともに</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増税による駆け込み需要と反動減がみられる。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8240" y="548680"/>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個人消費</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分析④</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1723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683974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大型小売店販売額</a:t>
            </a:r>
            <a:r>
              <a:rPr lang="zh-TW" altLang="en-US" sz="1200" dirty="0">
                <a:latin typeface="HGPｺﾞｼｯｸE" pitchFamily="50" charset="-128"/>
                <a:ea typeface="HGPｺﾞｼｯｸE" pitchFamily="50" charset="-128"/>
              </a:rPr>
              <a:t>（出典：近畿経済産業局「大型小売店販売状況」）</a:t>
            </a:r>
            <a:endParaRPr lang="ja-JP" altLang="en-US" sz="1200" dirty="0">
              <a:latin typeface="HGPｺﾞｼｯｸE" pitchFamily="50" charset="-128"/>
              <a:ea typeface="HGPｺﾞｼｯｸE" pitchFamily="50" charset="-128"/>
            </a:endParaRPr>
          </a:p>
        </p:txBody>
      </p:sp>
      <p:sp>
        <p:nvSpPr>
          <p:cNvPr id="13" name="正方形/長方形 12"/>
          <p:cNvSpPr/>
          <p:nvPr/>
        </p:nvSpPr>
        <p:spPr>
          <a:xfrm>
            <a:off x="5627821" y="2638854"/>
            <a:ext cx="1598515" cy="276999"/>
          </a:xfrm>
          <a:prstGeom prst="rect">
            <a:avLst/>
          </a:prstGeom>
        </p:spPr>
        <p:txBody>
          <a:bodyPr wrap="none">
            <a:spAutoFit/>
          </a:bodyPr>
          <a:lstStyle/>
          <a:p>
            <a:r>
              <a:rPr lang="en-US" altLang="ja-JP"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H26</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5</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sp>
        <p:nvSpPr>
          <p:cNvPr id="18" name="正方形/長方形 17"/>
          <p:cNvSpPr/>
          <p:nvPr/>
        </p:nvSpPr>
        <p:spPr>
          <a:xfrm>
            <a:off x="288000" y="3481263"/>
            <a:ext cx="683974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大型</a:t>
            </a:r>
            <a:r>
              <a:rPr lang="ja-JP" altLang="en-US" sz="1400" dirty="0">
                <a:latin typeface="HGPｺﾞｼｯｸE" pitchFamily="50" charset="-128"/>
                <a:ea typeface="HGPｺﾞｼｯｸE" pitchFamily="50" charset="-128"/>
              </a:rPr>
              <a:t>家電量販店</a:t>
            </a:r>
            <a:r>
              <a:rPr lang="zh-TW" altLang="en-US" sz="1400" dirty="0">
                <a:latin typeface="HGPｺﾞｼｯｸE" pitchFamily="50" charset="-128"/>
                <a:ea typeface="HGPｺﾞｼｯｸE" pitchFamily="50" charset="-128"/>
              </a:rPr>
              <a:t>販売額</a:t>
            </a:r>
            <a:r>
              <a:rPr lang="zh-TW" altLang="en-US" sz="1200" dirty="0">
                <a:latin typeface="HGPｺﾞｼｯｸE" pitchFamily="50" charset="-128"/>
                <a:ea typeface="HGPｺﾞｼｯｸE" pitchFamily="50" charset="-128"/>
              </a:rPr>
              <a:t>（出典：近畿経済産業局「</a:t>
            </a:r>
            <a:r>
              <a:rPr lang="ja-JP" altLang="en-US" sz="1200" dirty="0">
                <a:latin typeface="HGPｺﾞｼｯｸE" pitchFamily="50" charset="-128"/>
                <a:ea typeface="HGPｺﾞｼｯｸE" pitchFamily="50" charset="-128"/>
              </a:rPr>
              <a:t>近畿経済の動向</a:t>
            </a:r>
            <a:r>
              <a:rPr lang="zh-TW" altLang="en-US" sz="1200" dirty="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165" y="1371117"/>
            <a:ext cx="3211240" cy="75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24" y="307777"/>
            <a:ext cx="4850356" cy="289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153" y="5021463"/>
            <a:ext cx="3289067" cy="46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789040"/>
            <a:ext cx="4850356" cy="290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370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00" y="116632"/>
            <a:ext cx="799187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コンビニエンスストア販売額</a:t>
            </a:r>
            <a:r>
              <a:rPr lang="ja-JP" altLang="en-US" sz="1200" dirty="0">
                <a:latin typeface="HGPｺﾞｼｯｸE" pitchFamily="50" charset="-128"/>
                <a:ea typeface="HGPｺﾞｼｯｸE" pitchFamily="50" charset="-128"/>
              </a:rPr>
              <a:t>（出典：近畿経済産業局「大型小売店販売状況」）</a:t>
            </a:r>
          </a:p>
        </p:txBody>
      </p:sp>
      <p:sp>
        <p:nvSpPr>
          <p:cNvPr id="11" name="正方形/長方形 10"/>
          <p:cNvSpPr/>
          <p:nvPr/>
        </p:nvSpPr>
        <p:spPr>
          <a:xfrm>
            <a:off x="232405" y="3399897"/>
            <a:ext cx="6139795"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新車販売台数（普通＋小型＋軽自動車）</a:t>
            </a:r>
            <a:endParaRPr lang="en-US" altLang="zh-TW" sz="1400" dirty="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zh-TW" altLang="en-US" sz="1200" dirty="0">
                <a:latin typeface="HGPｺﾞｼｯｸE" pitchFamily="50" charset="-128"/>
                <a:ea typeface="HGPｺﾞｼｯｸE" pitchFamily="50" charset="-128"/>
              </a:rPr>
              <a:t>（出典：社団法人日本自動車販売協会連合会、社団法人全国軽自動車協会連合会）</a:t>
            </a:r>
            <a:endParaRPr lang="ja-JP" altLang="en-US" sz="1400" dirty="0">
              <a:latin typeface="HGPｺﾞｼｯｸE" pitchFamily="50" charset="-128"/>
              <a:ea typeface="HGPｺﾞｼｯｸE"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41" y="445766"/>
            <a:ext cx="4757012" cy="28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12776"/>
            <a:ext cx="3211240" cy="60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748454"/>
            <a:ext cx="3112786" cy="58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241" y="3898480"/>
            <a:ext cx="4757012" cy="270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824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雇用創出の達成状況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51520" y="764704"/>
            <a:ext cx="8586982" cy="3456384"/>
          </a:xfrm>
          <a:prstGeom prst="roundRect">
            <a:avLst>
              <a:gd name="adj" fmla="val 0"/>
            </a:avLst>
          </a:prstGeom>
          <a:no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就業者数</a:t>
            </a:r>
            <a:endPar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HGPｺﾞｼｯｸE" pitchFamily="50" charset="-128"/>
              <a:ea typeface="HGPｺﾞｼｯｸE" pitchFamily="50" charset="-128"/>
              <a:cs typeface="Times New Roman"/>
            </a:endParaRPr>
          </a:p>
          <a:p>
            <a:pPr algn="ct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311860279"/>
              </p:ext>
            </p:extLst>
          </p:nvPr>
        </p:nvGraphicFramePr>
        <p:xfrm>
          <a:off x="539552" y="1988840"/>
          <a:ext cx="7992887" cy="2036694"/>
        </p:xfrm>
        <a:graphic>
          <a:graphicData uri="http://schemas.openxmlformats.org/drawingml/2006/table">
            <a:tbl>
              <a:tblPr firstRow="1" bandRow="1">
                <a:tableStyleId>{5940675A-B579-460E-94D1-54222C63F5DA}</a:tableStyleId>
              </a:tblPr>
              <a:tblGrid>
                <a:gridCol w="3140063"/>
                <a:gridCol w="1213206"/>
                <a:gridCol w="1213206"/>
                <a:gridCol w="1213206"/>
                <a:gridCol w="1213206"/>
              </a:tblGrid>
              <a:tr h="365760">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27003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336318">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代替）府内就業者の変化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846936">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府内就業者生産年齢人口急減の影響を一定取り除いた推計値　　　　　　</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bl>
          </a:graphicData>
        </a:graphic>
      </p:graphicFrame>
      <p:sp>
        <p:nvSpPr>
          <p:cNvPr id="7" name="テキスト ボックス 6"/>
          <p:cNvSpPr txBox="1"/>
          <p:nvPr/>
        </p:nvSpPr>
        <p:spPr>
          <a:xfrm>
            <a:off x="341557" y="4653136"/>
            <a:ext cx="8496945" cy="1887696"/>
          </a:xfrm>
          <a:prstGeom prst="rect">
            <a:avLst/>
          </a:prstGeom>
          <a:noFill/>
        </p:spPr>
        <p:txBody>
          <a:bodyPr wrap="square" rtlCol="0">
            <a:spAutoFit/>
          </a:bodyPr>
          <a:lstStyle/>
          <a:p>
            <a:pPr>
              <a:lnSpc>
                <a:spcPts val="2000"/>
              </a:lnSpc>
            </a:pP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1400" kern="10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smtClean="0">
                <a:latin typeface="Meiryo UI" panose="020B0604030504040204" pitchFamily="50" charset="-128"/>
                <a:ea typeface="Meiryo UI" panose="020B0604030504040204" pitchFamily="50" charset="-128"/>
                <a:cs typeface="Meiryo UI" panose="020B0604030504040204" pitchFamily="50" charset="-128"/>
              </a:rPr>
              <a:t>府内就業者数</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の変化は、「労働力調査地方集計結果（年平均）」（大阪府統計課）で計算。</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　　　ただし、</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以前</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数値は、平成</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で遡及集計</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したもの。</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以下の文献を参考にして推計。</a:t>
            </a:r>
            <a:endPar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6350">
              <a:lnSpc>
                <a:spcPts val="2000"/>
              </a:lnSpc>
            </a:pP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「少子高齢化が就業者数に与える影響～就業者数の変化を分析するために～」（総務省統計局「労働力調査の結果を見る際のポイント№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日）、「「団塊の世代」の動きを含む人口構造の変化が就業状態に与える影響～就業者数と非労働力人口の変化を分析するために～」（</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総務省統計局労働力調査の結果を見る際のポイント№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4923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現状分析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就業状況～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4"/>
            <a:ext cx="8592346" cy="2123639"/>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失業率（年平均）</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年初</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に悪化した後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から秋にかけて改善したが、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再び悪化</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年平均では若干の悪化となったが、年度後半より改善の傾向。</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年を通して改善。年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平均で</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年ぶりに</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％台へ。</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大阪府の完全失業率・完全失業者数は、リーマンショック以降急増。</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年からは改善がみられるものの、全国平均より高い状況が続く。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a:spLocks noChangeArrowheads="1"/>
          </p:cNvSpPr>
          <p:nvPr/>
        </p:nvSpPr>
        <p:spPr bwMode="auto">
          <a:xfrm>
            <a:off x="251520" y="2996952"/>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完全失業者数・完全失業率の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出典：総務省「労働力調査」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労働力</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調査地方集計結果（年</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
        <p:nvSpPr>
          <p:cNvPr id="8" name="テキスト ボックス 7"/>
          <p:cNvSpPr txBox="1"/>
          <p:nvPr/>
        </p:nvSpPr>
        <p:spPr>
          <a:xfrm>
            <a:off x="8899666" y="6608385"/>
            <a:ext cx="280846" cy="276999"/>
          </a:xfrm>
          <a:prstGeom prst="rect">
            <a:avLst/>
          </a:prstGeom>
          <a:no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3501008"/>
            <a:ext cx="8439150" cy="331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665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183988549"/>
              </p:ext>
            </p:extLst>
          </p:nvPr>
        </p:nvGraphicFramePr>
        <p:xfrm>
          <a:off x="5299337" y="3501008"/>
          <a:ext cx="3641757" cy="2657475"/>
        </p:xfrm>
        <a:graphic>
          <a:graphicData uri="http://schemas.openxmlformats.org/drawingml/2006/table">
            <a:tbl>
              <a:tblPr/>
              <a:tblGrid>
                <a:gridCol w="321413"/>
                <a:gridCol w="319214"/>
                <a:gridCol w="319214"/>
                <a:gridCol w="319214"/>
                <a:gridCol w="319214"/>
                <a:gridCol w="319214"/>
                <a:gridCol w="319214"/>
                <a:gridCol w="319214"/>
                <a:gridCol w="319214"/>
                <a:gridCol w="319214"/>
                <a:gridCol w="319214"/>
                <a:gridCol w="128204"/>
              </a:tblGrid>
              <a:tr h="157963">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gridSpan="4">
                  <a:txBody>
                    <a:bodyPr/>
                    <a:lstStyle/>
                    <a:p>
                      <a:pPr algn="l" fontAlgn="ctr"/>
                      <a:r>
                        <a:rPr lang="zh-TW" altLang="en-US" sz="1000" b="0" i="0" u="none" strike="noStrike">
                          <a:solidFill>
                            <a:srgbClr val="000000"/>
                          </a:solidFill>
                          <a:effectLst/>
                          <a:latin typeface="Meiryo UI"/>
                        </a:rPr>
                        <a:t>＜新規求人倍率＞</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1000" b="0" i="0" u="none" strike="noStrike">
                          <a:solidFill>
                            <a:srgbClr val="000000"/>
                          </a:solidFill>
                          <a:effectLst/>
                          <a:latin typeface="Meiryo UI"/>
                        </a:rPr>
                        <a:t>（単位：倍）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rowSpan="2" gridSpan="2">
                  <a:txBody>
                    <a:bodyPr/>
                    <a:lstStyle/>
                    <a:p>
                      <a:pPr algn="ctr" fontAlgn="ctr"/>
                      <a:r>
                        <a:rPr lang="ja-JP" altLang="en-US" sz="10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2" hMerge="1">
                  <a:txBody>
                    <a:bodyPr/>
                    <a:lstStyle/>
                    <a:p>
                      <a:endParaRPr kumimoji="1" lang="ja-JP" altLang="en-US"/>
                    </a:p>
                  </a:txBody>
                  <a:tcPr/>
                </a:tc>
                <a:tc gridSpan="6">
                  <a:txBody>
                    <a:bodyPr/>
                    <a:lstStyle/>
                    <a:p>
                      <a:pPr algn="ctr" fontAlgn="ctr"/>
                      <a:r>
                        <a:rPr lang="en-US" sz="1000" b="0" i="0" u="none" strike="noStrike">
                          <a:solidFill>
                            <a:srgbClr val="000000"/>
                          </a:solidFill>
                          <a:effectLst/>
                          <a:latin typeface="Meiryo UI"/>
                        </a:rPr>
                        <a:t>H25</a:t>
                      </a:r>
                      <a:r>
                        <a:rPr lang="ja-JP" altLang="en-US" sz="10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sz="1000" b="0" i="0" u="none" strike="noStrike">
                          <a:solidFill>
                            <a:srgbClr val="000000"/>
                          </a:solidFill>
                          <a:effectLst/>
                          <a:latin typeface="Meiryo UI"/>
                        </a:rPr>
                        <a:t>H26</a:t>
                      </a:r>
                      <a:r>
                        <a:rPr lang="ja-JP" altLang="en-US" sz="10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6</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9</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12</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3</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1000" b="0" i="0" u="none" strike="noStrike">
                          <a:solidFill>
                            <a:srgbClr val="000000"/>
                          </a:solidFill>
                          <a:effectLst/>
                          <a:latin typeface="Meiryo UI"/>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10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a:noFill/>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l" fontAlgn="ctr"/>
                      <a:endParaRPr lang="ja-JP" altLang="en-US" sz="1100" b="0" i="0" u="none" strike="noStrike" dirty="0">
                        <a:solidFill>
                          <a:srgbClr val="000000"/>
                        </a:solidFill>
                        <a:effectLst/>
                        <a:latin typeface="Meiryo UI"/>
                      </a:endParaRP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gridSpan="4">
                  <a:txBody>
                    <a:bodyPr/>
                    <a:lstStyle/>
                    <a:p>
                      <a:pPr algn="l" fontAlgn="ctr"/>
                      <a:r>
                        <a:rPr lang="ja-JP" altLang="en-US" sz="1000" b="0" i="0" u="none" strike="noStrike">
                          <a:solidFill>
                            <a:srgbClr val="000000"/>
                          </a:solidFill>
                          <a:effectLst/>
                          <a:latin typeface="Meiryo UI"/>
                        </a:rPr>
                        <a:t>＜有効求人倍率＞</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rowSpan="2" gridSpan="2">
                  <a:txBody>
                    <a:bodyPr/>
                    <a:lstStyle/>
                    <a:p>
                      <a:pPr algn="ctr" fontAlgn="ctr"/>
                      <a:r>
                        <a:rPr lang="ja-JP" altLang="en-US" sz="10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2" hMerge="1">
                  <a:txBody>
                    <a:bodyPr/>
                    <a:lstStyle/>
                    <a:p>
                      <a:endParaRPr kumimoji="1" lang="ja-JP" altLang="en-US"/>
                    </a:p>
                  </a:txBody>
                  <a:tcPr/>
                </a:tc>
                <a:tc gridSpan="6">
                  <a:txBody>
                    <a:bodyPr/>
                    <a:lstStyle/>
                    <a:p>
                      <a:pPr algn="ctr" fontAlgn="ctr"/>
                      <a:r>
                        <a:rPr lang="en-US" sz="1000" b="0" i="0" u="none" strike="noStrike">
                          <a:solidFill>
                            <a:srgbClr val="000000"/>
                          </a:solidFill>
                          <a:effectLst/>
                          <a:latin typeface="Meiryo UI"/>
                        </a:rPr>
                        <a:t>H25</a:t>
                      </a:r>
                      <a:r>
                        <a:rPr lang="ja-JP" altLang="en-US" sz="10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sz="1000" b="0" i="0" u="none" strike="noStrike">
                          <a:solidFill>
                            <a:srgbClr val="000000"/>
                          </a:solidFill>
                          <a:effectLst/>
                          <a:latin typeface="Meiryo UI"/>
                        </a:rPr>
                        <a:t>H26</a:t>
                      </a:r>
                      <a:r>
                        <a:rPr lang="ja-JP" altLang="en-US" sz="10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6</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9</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12</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3</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1000" b="0" i="0" u="none" strike="noStrike">
                          <a:solidFill>
                            <a:srgbClr val="000000"/>
                          </a:solidFill>
                          <a:effectLst/>
                          <a:latin typeface="Meiryo UI"/>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10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r h="157963">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a:solidFill>
                            <a:srgbClr val="000000"/>
                          </a:solidFill>
                          <a:effectLst/>
                          <a:latin typeface="Meiryo UI"/>
                        </a:rPr>
                        <a:t>　</a:t>
                      </a:r>
                    </a:p>
                  </a:txBody>
                  <a:tcPr marL="9525" marR="9525" marT="9525" marB="0" anchor="ctr">
                    <a:lnL>
                      <a:noFill/>
                    </a:lnL>
                    <a:lnR>
                      <a:noFill/>
                    </a:lnR>
                    <a:lnT>
                      <a:noFill/>
                    </a:lnT>
                    <a:lnB>
                      <a:noFill/>
                    </a:lnB>
                    <a:solidFill>
                      <a:srgbClr val="FFFFFF"/>
                    </a:solidFill>
                  </a:tcPr>
                </a:tc>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a:noFill/>
                    </a:lnL>
                    <a:lnR>
                      <a:noFill/>
                    </a:lnR>
                    <a:lnT>
                      <a:noFill/>
                    </a:lnT>
                    <a:lnB>
                      <a:noFill/>
                    </a:lnB>
                    <a:solidFill>
                      <a:srgbClr val="FFFFFF"/>
                    </a:solidFill>
                  </a:tcPr>
                </a:tc>
              </a:tr>
            </a:tbl>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現状分析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就業状況～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3"/>
            <a:ext cx="8683645" cy="1833353"/>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大阪府の有効求人倍率、新規求人倍率はともに上昇。</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年年初には停滞が見られたものの、その後は緩やかに上昇し、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年後半以降は上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昇幅は大きくなっている。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有効求人倍率及び新規求人倍率共に全国平均値よりも上回っており、雇用は持ち直し。</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4"/>
          <p:cNvSpPr>
            <a:spLocks noChangeArrowheads="1"/>
          </p:cNvSpPr>
          <p:nvPr/>
        </p:nvSpPr>
        <p:spPr bwMode="auto">
          <a:xfrm>
            <a:off x="224452" y="2698948"/>
            <a:ext cx="871664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有効求人倍率・新規求人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倍率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出典：厚生労働省「職業安定業務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統計」）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9"/>
          <p:cNvSpPr>
            <a:spLocks noChangeArrowheads="1"/>
          </p:cNvSpPr>
          <p:nvPr/>
        </p:nvSpPr>
        <p:spPr bwMode="auto">
          <a:xfrm>
            <a:off x="5466747" y="6286054"/>
            <a:ext cx="1989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有効求人倍率はパートを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含む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817152351"/>
              </p:ext>
            </p:extLst>
          </p:nvPr>
        </p:nvGraphicFramePr>
        <p:xfrm>
          <a:off x="263646" y="3006922"/>
          <a:ext cx="5532490" cy="3681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5440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960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訪日外国人・貨物取扱量の達成状況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9592" y="764703"/>
            <a:ext cx="8564944" cy="5668887"/>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ts val="2500"/>
              </a:lnSpc>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lvl="0">
              <a:lnSpc>
                <a:spcPts val="25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訪日</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外国人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に、年間</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650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万人が大阪に</a:t>
            </a:r>
          </a:p>
          <a:p>
            <a:pPr lvl="0">
              <a:lnSpc>
                <a:spcPts val="25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貨物</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取扱量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に、関空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123</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万トン</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63</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万トンから</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万トン増）</a:t>
            </a:r>
          </a:p>
          <a:p>
            <a:pPr marL="5384800" lvl="0" indent="-5384800">
              <a:lnSpc>
                <a:spcPts val="2500"/>
              </a:lnSpc>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に、阪神港</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590</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TEU</a:t>
            </a:r>
            <a:r>
              <a:rPr kumimoji="0"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へ　</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2008</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190</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TE</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U</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増）</a:t>
            </a:r>
            <a:endPar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1398139"/>
              </p:ext>
            </p:extLst>
          </p:nvPr>
        </p:nvGraphicFramePr>
        <p:xfrm>
          <a:off x="421888" y="2708920"/>
          <a:ext cx="8260351" cy="2285500"/>
        </p:xfrm>
        <a:graphic>
          <a:graphicData uri="http://schemas.openxmlformats.org/drawingml/2006/table">
            <a:tbl>
              <a:tblPr firstRow="1" bandRow="1">
                <a:tableStyleId>{5940675A-B579-460E-94D1-54222C63F5DA}</a:tableStyleId>
              </a:tblPr>
              <a:tblGrid>
                <a:gridCol w="2581365"/>
                <a:gridCol w="1424731"/>
                <a:gridCol w="1440160"/>
                <a:gridCol w="1440160"/>
                <a:gridCol w="1373935"/>
              </a:tblGrid>
              <a:tr h="463448">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88356">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来阪外国人客数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0912">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関空貨物取扱量</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阪神港貨物取扱量</a:t>
                      </a:r>
                      <a:endParaRPr kumimoji="0"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（外貿コンテナ貨物取扱個数）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6" name="正方形/長方形 4"/>
          <p:cNvSpPr>
            <a:spLocks noChangeArrowheads="1"/>
          </p:cNvSpPr>
          <p:nvPr/>
        </p:nvSpPr>
        <p:spPr bwMode="auto">
          <a:xfrm>
            <a:off x="384085" y="5368760"/>
            <a:ext cx="8271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フィートコンテナ換算個数。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個は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6406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目次</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20" y="1268760"/>
            <a:ext cx="8568952" cy="4708981"/>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○第１章　　成長目標の達成状況・現状</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　　　　　　　　　　　　　　　　　　　　　　　　　　　　　・・・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章　　阻害要因等の状況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章　　これまでの取組と成果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章　　今後の施策方針　（事務局案）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別冊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6179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573558364"/>
              </p:ext>
            </p:extLst>
          </p:nvPr>
        </p:nvGraphicFramePr>
        <p:xfrm>
          <a:off x="370993" y="3736776"/>
          <a:ext cx="4752528" cy="2337105"/>
        </p:xfrm>
        <a:graphic>
          <a:graphicData uri="http://schemas.openxmlformats.org/drawingml/2006/table">
            <a:tbl>
              <a:tblPr/>
              <a:tblGrid>
                <a:gridCol w="792088"/>
                <a:gridCol w="792088"/>
                <a:gridCol w="792088"/>
                <a:gridCol w="792088"/>
                <a:gridCol w="792088"/>
                <a:gridCol w="792088"/>
              </a:tblGrid>
              <a:tr h="459073">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Meiryo UI"/>
                        </a:rPr>
                        <a:t>（単位：千人）</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H21</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H22</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H23</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H24</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H25</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64316">
                <a:tc>
                  <a:txBody>
                    <a:bodyPr/>
                    <a:lstStyle/>
                    <a:p>
                      <a:pPr algn="l" fontAlgn="ctr"/>
                      <a:r>
                        <a:rPr lang="ja-JP" altLang="en-US" sz="1100" b="0" i="0" u="none" strike="noStrike">
                          <a:solidFill>
                            <a:srgbClr val="000000"/>
                          </a:solidFill>
                          <a:effectLst/>
                          <a:latin typeface="Meiryo UI"/>
                        </a:rPr>
                        <a:t>韓国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366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589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448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台湾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305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中国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732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615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529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8226">
                <a:tc>
                  <a:txBody>
                    <a:bodyPr/>
                    <a:lstStyle/>
                    <a:p>
                      <a:pPr algn="l" fontAlgn="ctr"/>
                      <a:r>
                        <a:rPr lang="ja-JP" altLang="en-US" sz="1100" b="0" i="0" u="none" strike="noStrike">
                          <a:solidFill>
                            <a:srgbClr val="000000"/>
                          </a:solidFill>
                          <a:effectLst/>
                          <a:latin typeface="Meiryo UI"/>
                        </a:rPr>
                        <a:t>アメリカ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278226">
                <a:tc>
                  <a:txBody>
                    <a:bodyPr/>
                    <a:lstStyle/>
                    <a:p>
                      <a:pPr algn="l" fontAlgn="ctr"/>
                      <a:r>
                        <a:rPr lang="ja-JP" altLang="en-US" sz="1100" b="0" i="0" u="none" strike="noStrike">
                          <a:solidFill>
                            <a:srgbClr val="000000"/>
                          </a:solidFill>
                          <a:effectLst/>
                          <a:latin typeface="Meiryo UI"/>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1,698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2,349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1,583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現状分析　～集客（外国人旅客数）～</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4"/>
            <a:ext cx="8712968" cy="2376264"/>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年に大阪府を訪れた外国人旅行者数は、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万人を突破し過去最高となった。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要因には、円安や</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（格安航空会社）の新規就航や増便、また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月から開始された東南アジア諸国へのビザ発給要件の緩和措置が挙げられる。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国籍別では、日中関係の悪化で中国が前年より減少したものの、韓国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・台湾・中国で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割以上を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占める結果となった。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関西空港の外国人旅客数は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年連続で前年を上回り、開港以来過去最高となった。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28126" y="3582888"/>
            <a:ext cx="4751513"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来阪外国人客数の推移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a:t>
            </a:r>
          </a:p>
        </p:txBody>
      </p:sp>
      <p:graphicFrame>
        <p:nvGraphicFramePr>
          <p:cNvPr id="8" name="表 7"/>
          <p:cNvGraphicFramePr>
            <a:graphicFrameLocks noGrp="1"/>
          </p:cNvGraphicFramePr>
          <p:nvPr>
            <p:extLst>
              <p:ext uri="{D42A27DB-BD31-4B8C-83A1-F6EECF244321}">
                <p14:modId xmlns:p14="http://schemas.microsoft.com/office/powerpoint/2010/main" val="3318786826"/>
              </p:ext>
            </p:extLst>
          </p:nvPr>
        </p:nvGraphicFramePr>
        <p:xfrm>
          <a:off x="5577682" y="4221088"/>
          <a:ext cx="2437045" cy="1512168"/>
        </p:xfrm>
        <a:graphic>
          <a:graphicData uri="http://schemas.openxmlformats.org/drawingml/2006/table">
            <a:tbl>
              <a:tblPr firstRow="1" firstCol="1" bandRow="1"/>
              <a:tblGrid>
                <a:gridCol w="1140901"/>
                <a:gridCol w="1296144"/>
              </a:tblGrid>
              <a:tr h="273288">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5194853" y="3554412"/>
            <a:ext cx="3721022"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関空国際線外国人旅客数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出典：新関西国際空港株式会社「運営概況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803486" y="6608385"/>
            <a:ext cx="377026" cy="276999"/>
          </a:xfrm>
          <a:prstGeom prst="rect">
            <a:avLst/>
          </a:prstGeom>
          <a:noFill/>
        </p:spPr>
        <p:txBody>
          <a:bodyPr wrap="none" rtlCol="0">
            <a:spAutoFit/>
          </a:bodyPr>
          <a:lstStyle/>
          <a:p>
            <a:pPr algn="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7089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915510109"/>
              </p:ext>
            </p:extLst>
          </p:nvPr>
        </p:nvGraphicFramePr>
        <p:xfrm>
          <a:off x="448506" y="5085184"/>
          <a:ext cx="7454899" cy="1714500"/>
        </p:xfrm>
        <a:graphic>
          <a:graphicData uri="http://schemas.openxmlformats.org/drawingml/2006/table">
            <a:tbl>
              <a:tblPr/>
              <a:tblGrid>
                <a:gridCol w="1512588"/>
                <a:gridCol w="660963"/>
                <a:gridCol w="660963"/>
                <a:gridCol w="660963"/>
                <a:gridCol w="660963"/>
                <a:gridCol w="660963"/>
                <a:gridCol w="660963"/>
                <a:gridCol w="660963"/>
                <a:gridCol w="657785"/>
                <a:gridCol w="657785"/>
              </a:tblGrid>
              <a:tr h="190500">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800" b="0" i="0" u="none" strike="noStrike">
                          <a:solidFill>
                            <a:srgbClr val="000000"/>
                          </a:solidFill>
                          <a:effectLst/>
                          <a:latin typeface="Meiryo UI"/>
                        </a:rPr>
                        <a:t>（単位：千人泊）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190500">
                <a:tc rowSpan="2">
                  <a:txBody>
                    <a:bodyPr/>
                    <a:lstStyle/>
                    <a:p>
                      <a:pPr algn="ctr" fontAlgn="ctr"/>
                      <a:r>
                        <a:rPr lang="ja-JP" altLang="en-US" sz="8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en-US" sz="800" b="0" i="0" u="none" strike="noStrike">
                          <a:solidFill>
                            <a:srgbClr val="000000"/>
                          </a:solidFill>
                          <a:effectLst/>
                          <a:latin typeface="Meiryo UI"/>
                        </a:rPr>
                        <a:t>2011（H23</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Meiryo UI"/>
                        </a:rPr>
                        <a:t>2012（H24</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Meiryo UI"/>
                        </a:rPr>
                        <a:t>2013（H25</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r>
              <a:tr h="190500">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0500">
                <a:tc>
                  <a:txBody>
                    <a:bodyPr/>
                    <a:lstStyle/>
                    <a:p>
                      <a:pPr algn="l" fontAlgn="ctr"/>
                      <a:r>
                        <a:rPr lang="ja-JP" altLang="en-US" sz="800" b="0" i="0" u="none" strike="noStrike">
                          <a:solidFill>
                            <a:srgbClr val="000000"/>
                          </a:solidFill>
                          <a:effectLst/>
                          <a:latin typeface="Meiryo UI"/>
                        </a:rPr>
                        <a:t>延べ宿泊者数（</a:t>
                      </a:r>
                      <a:r>
                        <a:rPr lang="en-US" altLang="ja-JP" sz="800" b="0" i="0" u="none" strike="noStrike">
                          <a:solidFill>
                            <a:srgbClr val="000000"/>
                          </a:solidFill>
                          <a:effectLst/>
                          <a:latin typeface="Meiryo UI"/>
                        </a:rPr>
                        <a:t>A</a:t>
                      </a:r>
                      <a:r>
                        <a:rPr lang="ja-JP" altLang="en-US" sz="800" b="0" i="0" u="none" strike="noStrike">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21,765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14,405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11,893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23,344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16,241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12,353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23,881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20,088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13,226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5.7%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12.7%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23.7%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外国人延べ宿泊者数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2,365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1,053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309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3,061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2,305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354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4,315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2,626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507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28.6</a:t>
                      </a:r>
                      <a:r>
                        <a:rPr lang="ja-JP" altLang="en-US" sz="800" b="0" i="1" u="none" strike="noStrike">
                          <a:solidFill>
                            <a:srgbClr val="000000"/>
                          </a:solidFill>
                          <a:effectLst/>
                          <a:latin typeface="Meiryo UI"/>
                        </a:rPr>
                        <a: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28.4%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23.3%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29.4%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119.0%</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14.5%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13.9%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日本人延べ宿泊者数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A</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19,399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13,352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11,534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20,283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13,936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11,999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19,567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17,462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12,719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9.8%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3.5%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25.3%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540014492"/>
              </p:ext>
            </p:extLst>
          </p:nvPr>
        </p:nvGraphicFramePr>
        <p:xfrm>
          <a:off x="448506" y="2924944"/>
          <a:ext cx="7454899" cy="1714500"/>
        </p:xfrm>
        <a:graphic>
          <a:graphicData uri="http://schemas.openxmlformats.org/drawingml/2006/table">
            <a:tbl>
              <a:tblPr/>
              <a:tblGrid>
                <a:gridCol w="1512588"/>
                <a:gridCol w="660963"/>
                <a:gridCol w="660963"/>
                <a:gridCol w="660963"/>
                <a:gridCol w="660963"/>
                <a:gridCol w="660963"/>
                <a:gridCol w="660963"/>
                <a:gridCol w="660963"/>
                <a:gridCol w="657785"/>
                <a:gridCol w="657785"/>
              </a:tblGrid>
              <a:tr h="190500">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800" b="0" i="0" u="none" strike="noStrike">
                          <a:solidFill>
                            <a:srgbClr val="000000"/>
                          </a:solidFill>
                          <a:effectLst/>
                          <a:latin typeface="Meiryo UI"/>
                        </a:rPr>
                        <a:t>（単位：千人泊）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190500">
                <a:tc rowSpan="2">
                  <a:txBody>
                    <a:bodyPr/>
                    <a:lstStyle/>
                    <a:p>
                      <a:pPr algn="ctr" fontAlgn="ctr"/>
                      <a:r>
                        <a:rPr lang="ja-JP" altLang="en-US" sz="8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en-US" sz="800" b="0" i="0" u="none" strike="noStrike" dirty="0">
                          <a:solidFill>
                            <a:srgbClr val="000000"/>
                          </a:solidFill>
                          <a:effectLst/>
                          <a:latin typeface="Meiryo UI"/>
                        </a:rPr>
                        <a:t>2011（H23</a:t>
                      </a:r>
                      <a:r>
                        <a:rPr lang="ja-JP" altLang="en-US" sz="8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Meiryo UI"/>
                        </a:rPr>
                        <a:t>2012（H24</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Meiryo UI"/>
                        </a:rPr>
                        <a:t>2013（H25</a:t>
                      </a:r>
                      <a:r>
                        <a:rPr lang="ja-JP" altLang="en-US" sz="800" b="0" i="0" u="none" strike="noStrike">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r>
              <a:tr h="190500">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0500">
                <a:tc>
                  <a:txBody>
                    <a:bodyPr/>
                    <a:lstStyle/>
                    <a:p>
                      <a:pPr algn="l" fontAlgn="ctr"/>
                      <a:r>
                        <a:rPr lang="ja-JP" altLang="en-US" sz="800" b="0" i="0" u="none" strike="noStrike">
                          <a:solidFill>
                            <a:srgbClr val="000000"/>
                          </a:solidFill>
                          <a:effectLst/>
                          <a:latin typeface="Meiryo UI"/>
                        </a:rPr>
                        <a:t>延べ宿泊者数（</a:t>
                      </a:r>
                      <a:r>
                        <a:rPr lang="en-US" altLang="ja-JP" sz="800" b="0" i="0" u="none" strike="noStrike">
                          <a:solidFill>
                            <a:srgbClr val="000000"/>
                          </a:solidFill>
                          <a:effectLst/>
                          <a:latin typeface="Meiryo UI"/>
                        </a:rPr>
                        <a:t>A</a:t>
                      </a:r>
                      <a:r>
                        <a:rPr lang="ja-JP" altLang="en-US" sz="800" b="0" i="0" u="none" strike="noStrike">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21,765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41,528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417,234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23,344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49,190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439,495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23,881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52,824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467,208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0.4%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8.9%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18.4%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5.3%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2.3%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7.4%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外国人延べ宿泊者数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2,365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5,652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18,416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3,061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8,292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26,314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4,315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9,831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33,511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28.6</a:t>
                      </a:r>
                      <a:r>
                        <a:rPr lang="ja-JP" altLang="en-US" sz="800" b="0" i="1" u="none" strike="noStrike">
                          <a:solidFill>
                            <a:srgbClr val="000000"/>
                          </a:solidFill>
                          <a:effectLst/>
                          <a:latin typeface="Meiryo UI"/>
                        </a:rPr>
                        <a: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37.3%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33.1%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29.4%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46.7%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42.9%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41.0%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18.6%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日本人延べ宿泊者数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A</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19,399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35,877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398,819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20,283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40,898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413,181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19,567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42,993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433,697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a:solidFill>
                            <a:srgbClr val="000000"/>
                          </a:solidFill>
                          <a:effectLst/>
                          <a:latin typeface="Meiryo UI"/>
                        </a:rPr>
                        <a:t>▲</a:t>
                      </a:r>
                      <a:r>
                        <a:rPr lang="en-US" altLang="ja-JP" sz="800" b="0" i="1" u="none" strike="noStrike">
                          <a:solidFill>
                            <a:srgbClr val="000000"/>
                          </a:solidFill>
                          <a:effectLst/>
                          <a:latin typeface="Meiryo UI"/>
                        </a:rPr>
                        <a:t>1.9%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14.0%</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3.6%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1" u="none" strike="noStrike" dirty="0">
                          <a:solidFill>
                            <a:srgbClr val="000000"/>
                          </a:solidFill>
                          <a:effectLst/>
                          <a:latin typeface="Meiryo UI"/>
                        </a:rPr>
                        <a:t>▲</a:t>
                      </a:r>
                      <a:r>
                        <a:rPr lang="en-US" altLang="ja-JP" sz="800" b="0" i="1" u="none" strike="noStrike" dirty="0">
                          <a:solidFill>
                            <a:srgbClr val="000000"/>
                          </a:solidFill>
                          <a:effectLst/>
                          <a:latin typeface="Meiryo UI"/>
                        </a:rPr>
                        <a:t>3.5%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a:solidFill>
                            <a:srgbClr val="000000"/>
                          </a:solidFill>
                          <a:effectLst/>
                          <a:latin typeface="Meiryo UI"/>
                        </a:rPr>
                        <a:t>5.1%</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1" u="none" strike="noStrike" dirty="0">
                          <a:solidFill>
                            <a:srgbClr val="000000"/>
                          </a:solidFill>
                          <a:effectLst/>
                          <a:latin typeface="Meiryo U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現状分析　～集客（観光客数）～</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165567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東日本大震災後の我が国の延べ宿泊者数は、増加傾向。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年の延べ外国人宿泊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数は、前年度からの伸び率が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％と全国の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％、東京の</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％と比べ、非常に高い伸びを記録。</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年の日本人延べ宿泊者数をみると、近隣の京都府や兵庫県は昨年に引き続き増加しているのに対し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％の減少になった。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564904"/>
            <a:ext cx="4608512"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宿泊者数（延べ、外国人、日本人）の推移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：観光庁「宿泊旅行統計調査」から大阪府企画室作成）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301970" y="2564904"/>
            <a:ext cx="5148572"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「うち日本人」は、「延べ宿泊者数全体</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」から「外国人</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」を引いて算出している。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79512" y="4725144"/>
            <a:ext cx="6696744"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近隣都道府県との比較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：観光庁「宿泊旅行統計調査」から大阪府企画室作成）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940152" y="328498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973742" y="544522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979712" y="544522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979712" y="3277269"/>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77934" y="328498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940152" y="544522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2003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現状分析　～貨物取扱量～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2088232"/>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500"/>
              </a:lnSpc>
              <a:spcAft>
                <a:spcPts val="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空港の貨物</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取扱量はほぼ横ばいで推移している。</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月より、世界最大手航空貨物会社の米フェデラルエクスプレス（フェデックス）のハブ拠点が開設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されており、その効果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が期待される。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（大阪港・神戸港）の貨物取扱量も横ばいが続いている。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◇大阪圏</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では近年、近郊型の大型物流施設が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湾岸</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地域や箕面森町企業用地ゾーンでは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開発が予定されており活発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な投資状況となっている。</a:t>
            </a:r>
          </a:p>
        </p:txBody>
      </p:sp>
      <p:sp>
        <p:nvSpPr>
          <p:cNvPr id="8" name="正方形/長方形 7"/>
          <p:cNvSpPr/>
          <p:nvPr/>
        </p:nvSpPr>
        <p:spPr>
          <a:xfrm>
            <a:off x="4439679" y="2996951"/>
            <a:ext cx="4620729" cy="707886"/>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大阪港周辺地域・箕面森町企業用地ゾーンにおける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主な新規物流施設の状況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：各社・大阪府ホームページから大阪府企画室作成）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79512" y="2996951"/>
            <a:ext cx="4441371" cy="892552"/>
          </a:xfrm>
          <a:prstGeom prst="rect">
            <a:avLst/>
          </a:prstGeom>
        </p:spPr>
        <p:txBody>
          <a:bodyPr wrap="square" anchor="t">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関西国際空港・阪神港（大阪港・神戸港）の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貨物取扱量推移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：新関西空港㈱「運営概況」、大阪市「港湾統計」、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神戸市「港湾統計）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04817208"/>
              </p:ext>
            </p:extLst>
          </p:nvPr>
        </p:nvGraphicFramePr>
        <p:xfrm>
          <a:off x="4558129" y="3733540"/>
          <a:ext cx="4199589" cy="3001618"/>
        </p:xfrm>
        <a:graphic>
          <a:graphicData uri="http://schemas.openxmlformats.org/drawingml/2006/table">
            <a:tbl>
              <a:tblPr/>
              <a:tblGrid>
                <a:gridCol w="301903"/>
                <a:gridCol w="1440160"/>
                <a:gridCol w="1347156"/>
                <a:gridCol w="1110370"/>
              </a:tblGrid>
              <a:tr h="164848">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dirty="0">
                          <a:solidFill>
                            <a:srgbClr val="000000"/>
                          </a:solidFill>
                          <a:effectLst/>
                          <a:latin typeface="Meiryo UI"/>
                        </a:rPr>
                        <a:t>物流施設名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a:solidFill>
                            <a:srgbClr val="000000"/>
                          </a:solidFill>
                          <a:effectLst/>
                          <a:latin typeface="Meiryo UI"/>
                        </a:rPr>
                        <a:t>事業者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a:solidFill>
                            <a:srgbClr val="000000"/>
                          </a:solidFill>
                          <a:effectLst/>
                          <a:latin typeface="Meiryo UI"/>
                        </a:rPr>
                        <a:t>竣工（予定）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684">
                <a:tc rowSpan="7">
                  <a:txBody>
                    <a:bodyPr/>
                    <a:lstStyle/>
                    <a:p>
                      <a:pPr algn="ctr" fontAlgn="ctr"/>
                      <a:r>
                        <a:rPr lang="ja-JP" altLang="en-US" sz="1000" b="0" i="0" u="none" strike="noStrike">
                          <a:solidFill>
                            <a:srgbClr val="000000"/>
                          </a:solidFill>
                          <a:effectLst/>
                          <a:latin typeface="Meiryo UI"/>
                        </a:rPr>
                        <a:t>大阪港</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グットマン堺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㈱グットマンジャパン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3</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78">
                <a:tc vMerge="1">
                  <a:txBody>
                    <a:bodyPr/>
                    <a:lstStyle/>
                    <a:p>
                      <a:endParaRPr kumimoji="1" lang="ja-JP" altLang="en-US"/>
                    </a:p>
                  </a:txBody>
                  <a:tcPr/>
                </a:tc>
                <a:tc>
                  <a:txBody>
                    <a:bodyPr/>
                    <a:lstStyle/>
                    <a:p>
                      <a:pPr algn="l" fontAlgn="ctr"/>
                      <a:r>
                        <a:rPr lang="en-US" altLang="ja-JP" sz="1000" b="0" i="0" u="none" strike="noStrike">
                          <a:solidFill>
                            <a:srgbClr val="000000"/>
                          </a:solidFill>
                          <a:effectLst/>
                          <a:latin typeface="Meiryo UI"/>
                        </a:rPr>
                        <a:t>SG</a:t>
                      </a:r>
                      <a:r>
                        <a:rPr lang="ja-JP" altLang="en-US" sz="1000" b="0" i="0" u="none" strike="noStrike">
                          <a:solidFill>
                            <a:srgbClr val="000000"/>
                          </a:solidFill>
                          <a:effectLst/>
                          <a:latin typeface="Meiryo UI"/>
                        </a:rPr>
                        <a:t>リアルティ舞洲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SG</a:t>
                      </a:r>
                      <a:r>
                        <a:rPr lang="ja-JP" altLang="en-US" sz="1000" b="0" i="0" u="none" strike="noStrike">
                          <a:solidFill>
                            <a:srgbClr val="000000"/>
                          </a:solidFill>
                          <a:effectLst/>
                          <a:latin typeface="Meiryo UI"/>
                        </a:rPr>
                        <a:t>リアルティ㈱</a:t>
                      </a:r>
                      <a:br>
                        <a:rPr lang="ja-JP" altLang="en-US" sz="1000" b="0" i="0" u="none" strike="noStrike">
                          <a:solidFill>
                            <a:srgbClr val="000000"/>
                          </a:solidFill>
                          <a:effectLst/>
                          <a:latin typeface="Meiryo UI"/>
                        </a:rPr>
                      </a:br>
                      <a:r>
                        <a:rPr lang="ja-JP" altLang="en-US" sz="1000" b="0" i="0" u="none" strike="noStrike">
                          <a:solidFill>
                            <a:srgbClr val="000000"/>
                          </a:solidFill>
                          <a:effectLst/>
                          <a:latin typeface="Meiryo UI"/>
                        </a:rPr>
                        <a:t>（佐川急便グループ）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5</a:t>
                      </a:r>
                      <a:r>
                        <a:rPr lang="ja-JP" altLang="en-US" sz="1000" b="0" i="0" u="none" strike="noStrike">
                          <a:solidFill>
                            <a:srgbClr val="000000"/>
                          </a:solidFill>
                          <a:effectLst/>
                          <a:latin typeface="Meiryo UI"/>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321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a:rPr>
                        <a:t>夢洲物流センター</a:t>
                      </a:r>
                      <a:br>
                        <a:rPr lang="ja-JP" altLang="en-US" sz="1000" b="0" i="0" u="none" strike="noStrike" dirty="0">
                          <a:solidFill>
                            <a:srgbClr val="000000"/>
                          </a:solidFill>
                          <a:effectLst/>
                          <a:latin typeface="Meiryo UI"/>
                        </a:rPr>
                      </a:br>
                      <a:r>
                        <a:rPr lang="ja-JP" altLang="en-US" sz="1000" b="0" i="0" u="none" strike="noStrike" dirty="0">
                          <a:solidFill>
                            <a:srgbClr val="000000"/>
                          </a:solidFill>
                          <a:effectLst/>
                          <a:latin typeface="Meiryo UI"/>
                        </a:rPr>
                        <a:t>（</a:t>
                      </a:r>
                      <a:r>
                        <a:rPr lang="ja-JP" altLang="en-US" sz="1000" b="0" i="0" u="none" strike="noStrike" dirty="0" smtClean="0">
                          <a:solidFill>
                            <a:srgbClr val="000000"/>
                          </a:solidFill>
                          <a:effectLst/>
                          <a:latin typeface="Meiryo UI"/>
                        </a:rPr>
                        <a:t>仮）</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横浜冷凍㈱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6</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1917">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a:rPr>
                        <a:t>ニチレイ・ロジスティクス関西咲洲物流</a:t>
                      </a:r>
                      <a:r>
                        <a:rPr lang="ja-JP" altLang="en-US" sz="1000" b="0" i="0" u="none" strike="noStrike" dirty="0" smtClean="0">
                          <a:solidFill>
                            <a:srgbClr val="000000"/>
                          </a:solidFill>
                          <a:effectLst/>
                          <a:latin typeface="Meiryo UI"/>
                        </a:rPr>
                        <a:t>センター（仮）</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㈱ニチレイロジグループ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9</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321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a:rPr>
                        <a:t>三井不動産ロジスティクスパーク堺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三井不動産㈱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2014</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9</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a:rPr>
                        <a:t>プロロジスパーク大阪</a:t>
                      </a:r>
                      <a:r>
                        <a:rPr lang="en-US" altLang="ja-JP" sz="1000" b="0" i="0" u="none" strike="noStrike" dirty="0">
                          <a:solidFill>
                            <a:srgbClr val="000000"/>
                          </a:solidFill>
                          <a:effectLst/>
                          <a:latin typeface="Meiryo U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プロロジス日本法人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2015</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1</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endParaRPr kumimoji="1" lang="ja-JP" altLang="en-US"/>
                    </a:p>
                  </a:txBody>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南港北倉庫（</a:t>
                      </a:r>
                      <a:r>
                        <a:rPr lang="zh-TW"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仮）</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㈱住友倉庫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rgbClr val="000000"/>
                          </a:solidFill>
                          <a:effectLst/>
                          <a:latin typeface="Meiryo UI"/>
                        </a:rPr>
                        <a:t>2015</a:t>
                      </a:r>
                      <a:r>
                        <a:rPr lang="ja-JP" altLang="en-US" sz="1000" b="0" i="0" u="none" strike="noStrike">
                          <a:solidFill>
                            <a:srgbClr val="000000"/>
                          </a:solidFill>
                          <a:effectLst/>
                          <a:latin typeface="Meiryo UI"/>
                        </a:rPr>
                        <a:t>年</a:t>
                      </a:r>
                      <a:r>
                        <a:rPr lang="en-US" altLang="ja-JP" sz="1000" b="0" i="0" u="none" strike="noStrike">
                          <a:solidFill>
                            <a:srgbClr val="000000"/>
                          </a:solidFill>
                          <a:effectLst/>
                          <a:latin typeface="Meiryo UI"/>
                        </a:rPr>
                        <a:t>4</a:t>
                      </a:r>
                      <a:r>
                        <a:rPr lang="ja-JP" altLang="en-US" sz="1000" b="0" i="0" u="none" strike="noStrike">
                          <a:solidFill>
                            <a:srgbClr val="000000"/>
                          </a:solidFill>
                          <a:effectLst/>
                          <a:latin typeface="Meiryo UI"/>
                        </a:rPr>
                        <a:t>月（予定）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569">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7716">
                <a:tc>
                  <a:txBody>
                    <a:bodyPr/>
                    <a:lstStyle/>
                    <a:p>
                      <a:pPr algn="ctr" fontAlgn="ctr"/>
                      <a:r>
                        <a:rPr lang="ja-JP" altLang="en-US" sz="1000" b="0" i="0" u="none" strike="noStrike">
                          <a:solidFill>
                            <a:srgbClr val="000000"/>
                          </a:solidFill>
                          <a:effectLst/>
                          <a:latin typeface="Meiryo UI"/>
                        </a:rPr>
                        <a:t>箕面森町</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ja-JP" altLang="en-US" sz="1000" b="0" i="0" u="none" strike="noStrike" dirty="0">
                          <a:solidFill>
                            <a:srgbClr val="000000"/>
                          </a:solidFill>
                          <a:effectLst/>
                          <a:latin typeface="Meiryo UI"/>
                        </a:rPr>
                        <a:t>平成</a:t>
                      </a:r>
                      <a:r>
                        <a:rPr lang="en-US" altLang="ja-JP" sz="1000" b="0" i="0" u="none" strike="noStrike" dirty="0">
                          <a:solidFill>
                            <a:srgbClr val="000000"/>
                          </a:solidFill>
                          <a:effectLst/>
                          <a:latin typeface="Meiryo UI"/>
                        </a:rPr>
                        <a:t>25</a:t>
                      </a:r>
                      <a:r>
                        <a:rPr lang="ja-JP" altLang="en-US" sz="1000" b="0" i="0" u="none" strike="noStrike" dirty="0">
                          <a:solidFill>
                            <a:srgbClr val="000000"/>
                          </a:solidFill>
                          <a:effectLst/>
                          <a:latin typeface="Meiryo UI"/>
                        </a:rPr>
                        <a:t>年エントリー募集　</a:t>
                      </a:r>
                      <a:br>
                        <a:rPr lang="ja-JP" altLang="en-US" sz="1000" b="0" i="0" u="none" strike="noStrike" dirty="0">
                          <a:solidFill>
                            <a:srgbClr val="000000"/>
                          </a:solidFill>
                          <a:effectLst/>
                          <a:latin typeface="Meiryo UI"/>
                        </a:rPr>
                      </a:br>
                      <a:r>
                        <a:rPr lang="ja-JP" altLang="en-US" sz="1000" b="0" i="0" u="none" strike="noStrike" dirty="0">
                          <a:solidFill>
                            <a:srgbClr val="000000"/>
                          </a:solidFill>
                          <a:effectLst/>
                          <a:latin typeface="Meiryo UI"/>
                        </a:rPr>
                        <a:t>応募件数：</a:t>
                      </a:r>
                      <a:r>
                        <a:rPr lang="en-US" altLang="ja-JP" sz="1000" b="0" i="0" u="none" strike="noStrike" dirty="0">
                          <a:solidFill>
                            <a:srgbClr val="000000"/>
                          </a:solidFill>
                          <a:effectLst/>
                          <a:latin typeface="Meiryo UI"/>
                        </a:rPr>
                        <a:t>36</a:t>
                      </a:r>
                      <a:r>
                        <a:rPr lang="ja-JP" altLang="en-US" sz="1000" b="0" i="0" u="none" strike="noStrike" dirty="0">
                          <a:solidFill>
                            <a:srgbClr val="000000"/>
                          </a:solidFill>
                          <a:effectLst/>
                          <a:latin typeface="Meiryo UI"/>
                        </a:rPr>
                        <a:t>件　面積：</a:t>
                      </a:r>
                      <a:r>
                        <a:rPr lang="en-US" altLang="ja-JP" sz="1000" b="0" i="0" u="none" strike="noStrike" dirty="0">
                          <a:solidFill>
                            <a:srgbClr val="000000"/>
                          </a:solidFill>
                          <a:effectLst/>
                          <a:latin typeface="Meiryo UI"/>
                        </a:rPr>
                        <a:t>83.7ha</a:t>
                      </a:r>
                      <a:br>
                        <a:rPr lang="en-US" altLang="ja-JP" sz="1000" b="0" i="0" u="none" strike="noStrike" dirty="0">
                          <a:solidFill>
                            <a:srgbClr val="000000"/>
                          </a:solidFill>
                          <a:effectLst/>
                          <a:latin typeface="Meiryo UI"/>
                        </a:rPr>
                      </a:br>
                      <a:r>
                        <a:rPr lang="ja-JP" altLang="en-US" sz="1000" b="0" i="0" u="none" strike="noStrike" dirty="0">
                          <a:solidFill>
                            <a:srgbClr val="000000"/>
                          </a:solidFill>
                          <a:effectLst/>
                          <a:latin typeface="Meiryo UI"/>
                        </a:rPr>
                        <a:t>主な施設種別：物流施設、倉庫、店舗、各種工場など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r>
            </a:tbl>
          </a:graphicData>
        </a:graphic>
      </p:graphicFrame>
      <p:graphicFrame>
        <p:nvGraphicFramePr>
          <p:cNvPr id="14" name="グラフ 13"/>
          <p:cNvGraphicFramePr>
            <a:graphicFrameLocks/>
          </p:cNvGraphicFramePr>
          <p:nvPr>
            <p:extLst>
              <p:ext uri="{D42A27DB-BD31-4B8C-83A1-F6EECF244321}">
                <p14:modId xmlns:p14="http://schemas.microsoft.com/office/powerpoint/2010/main" val="216749580"/>
              </p:ext>
            </p:extLst>
          </p:nvPr>
        </p:nvGraphicFramePr>
        <p:xfrm>
          <a:off x="-46045" y="3573016"/>
          <a:ext cx="5266117" cy="3284984"/>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1479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17694" y="2895326"/>
            <a:ext cx="6210690" cy="461665"/>
          </a:xfrm>
          <a:prstGeom prst="rect">
            <a:avLst/>
          </a:prstGeom>
          <a:noFill/>
        </p:spPr>
        <p:txBody>
          <a:bodyPr wrap="square" rtlCol="0" anchor="ctr">
            <a:spAutoFit/>
          </a:bodyPr>
          <a:lstStyle/>
          <a:p>
            <a:pPr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阻害要因等の状況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29289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79512"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阻害要因等の状況　　～閉鎖性・特異性</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1519" y="757637"/>
            <a:ext cx="8639175" cy="1374636"/>
          </a:xfrm>
          <a:prstGeom prst="roundRect">
            <a:avLst>
              <a:gd name="adj" fmla="val 75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国際化に向けた語学面等の障壁</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都市の国際化や企業</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の海外</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進出など国際的</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な人材流動化が</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進む中、</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はその閉鎖性等から、国際競争力を減じている面がある。特に、アジア諸国と比較して、語学面をはじめ、文化面・規制面での障壁が課題として挙げられる。</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70329159"/>
              </p:ext>
            </p:extLst>
          </p:nvPr>
        </p:nvGraphicFramePr>
        <p:xfrm>
          <a:off x="282937" y="2943149"/>
          <a:ext cx="3230220" cy="3036393"/>
        </p:xfrm>
        <a:graphic>
          <a:graphicData uri="http://schemas.openxmlformats.org/drawingml/2006/table">
            <a:tbl>
              <a:tblPr firstRow="1" bandRow="1">
                <a:tableStyleId>{5C22544A-7EE6-4342-B048-85BDC9FD1C3A}</a:tableStyleId>
              </a:tblPr>
              <a:tblGrid>
                <a:gridCol w="1286004"/>
                <a:gridCol w="1008112"/>
                <a:gridCol w="936104"/>
              </a:tblGrid>
              <a:tr h="351039">
                <a:tc>
                  <a:txBody>
                    <a:bodyPr/>
                    <a:lstStyle/>
                    <a:p>
                      <a:pPr algn="ctr"/>
                      <a:r>
                        <a:rPr kumimoji="1" lang="ja-JP" altLang="en-US" sz="1600" dirty="0" smtClean="0"/>
                        <a:t>国名</a:t>
                      </a:r>
                      <a:endParaRPr kumimoji="1" lang="ja-JP" altLang="en-US" sz="1600" dirty="0"/>
                    </a:p>
                  </a:txBody>
                  <a:tcPr/>
                </a:tc>
                <a:tc>
                  <a:txBody>
                    <a:bodyPr/>
                    <a:lstStyle/>
                    <a:p>
                      <a:pPr algn="ctr"/>
                      <a:r>
                        <a:rPr kumimoji="1" lang="ja-JP" altLang="en-US" sz="1600" dirty="0" smtClean="0"/>
                        <a:t>スコア（</a:t>
                      </a:r>
                      <a:r>
                        <a:rPr kumimoji="1" lang="en-US" altLang="ja-JP" sz="1600" dirty="0" smtClean="0"/>
                        <a:t>2011</a:t>
                      </a:r>
                      <a:r>
                        <a:rPr kumimoji="1" lang="ja-JP" altLang="en-US" sz="1600" dirty="0" smtClean="0"/>
                        <a:t>）</a:t>
                      </a:r>
                      <a:endParaRPr kumimoji="1" lang="ja-JP" altLang="en-US" sz="1600" dirty="0"/>
                    </a:p>
                  </a:txBody>
                  <a:tcPr/>
                </a:tc>
                <a:tc>
                  <a:txBody>
                    <a:bodyPr/>
                    <a:lstStyle/>
                    <a:p>
                      <a:pPr algn="ctr"/>
                      <a:r>
                        <a:rPr kumimoji="1" lang="ja-JP" altLang="en-US" sz="1600" dirty="0" smtClean="0"/>
                        <a:t>スコア（</a:t>
                      </a:r>
                      <a:r>
                        <a:rPr kumimoji="1" lang="en-US" altLang="ja-JP" sz="1600" dirty="0" smtClean="0"/>
                        <a:t>2013</a:t>
                      </a:r>
                      <a:r>
                        <a:rPr kumimoji="1" lang="ja-JP" altLang="en-US" sz="1600" dirty="0" smtClean="0"/>
                        <a:t>）</a:t>
                      </a:r>
                      <a:endParaRPr kumimoji="1" lang="ja-JP" altLang="en-US" sz="1600" dirty="0"/>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シンガポール</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99</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98</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ドイツ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96</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香港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韓国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85</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台湾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79</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51039">
                <a:tc>
                  <a:txBody>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69</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0" name="テキスト ボックス 9"/>
          <p:cNvSpPr txBox="1"/>
          <p:nvPr/>
        </p:nvSpPr>
        <p:spPr>
          <a:xfrm>
            <a:off x="222625" y="2492896"/>
            <a:ext cx="475252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TOEFL</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点数の国際比較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1520" y="6115416"/>
            <a:ext cx="5688632" cy="261610"/>
          </a:xfrm>
          <a:prstGeom prst="rect">
            <a:avLst/>
          </a:prstGeom>
          <a:noFill/>
        </p:spPr>
        <p:txBody>
          <a:bodyPr wrap="square" rtlCol="0">
            <a:spAutoFit/>
          </a:bodyPr>
          <a:lstStyle/>
          <a:p>
            <a:r>
              <a:rPr kumimoji="1" lang="en-US" altLang="ja-JP" sz="1100" dirty="0" smtClean="0"/>
              <a:t>※Test and Score Date Summary for TOEFL </a:t>
            </a:r>
            <a:r>
              <a:rPr kumimoji="1" lang="en-US" altLang="ja-JP" sz="1100" dirty="0" err="1" smtClean="0"/>
              <a:t>iBT</a:t>
            </a:r>
            <a:r>
              <a:rPr kumimoji="1" lang="en-US" altLang="ja-JP" sz="1100" dirty="0" smtClean="0"/>
              <a:t> Tests</a:t>
            </a:r>
            <a:endParaRPr kumimoji="1" lang="ja-JP" altLang="en-US" sz="1100" dirty="0"/>
          </a:p>
        </p:txBody>
      </p:sp>
      <p:graphicFrame>
        <p:nvGraphicFramePr>
          <p:cNvPr id="6" name="表 5"/>
          <p:cNvGraphicFramePr>
            <a:graphicFrameLocks noGrp="1"/>
          </p:cNvGraphicFramePr>
          <p:nvPr>
            <p:extLst>
              <p:ext uri="{D42A27DB-BD31-4B8C-83A1-F6EECF244321}">
                <p14:modId xmlns:p14="http://schemas.microsoft.com/office/powerpoint/2010/main" val="2910641365"/>
              </p:ext>
            </p:extLst>
          </p:nvPr>
        </p:nvGraphicFramePr>
        <p:xfrm>
          <a:off x="3989175" y="4812274"/>
          <a:ext cx="4680520" cy="1314602"/>
        </p:xfrm>
        <a:graphic>
          <a:graphicData uri="http://schemas.openxmlformats.org/drawingml/2006/table">
            <a:tbl>
              <a:tblPr>
                <a:tableStyleId>{5C22544A-7EE6-4342-B048-85BDC9FD1C3A}</a:tableStyleId>
              </a:tblPr>
              <a:tblGrid>
                <a:gridCol w="2388837"/>
                <a:gridCol w="563491"/>
                <a:gridCol w="648072"/>
                <a:gridCol w="1080120"/>
              </a:tblGrid>
              <a:tr h="269149">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弱み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強み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弱み－強み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216024">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生活</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コスト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86</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50691">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地震</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災害</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（原子力災害）</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85358">
                <a:tc>
                  <a:txBody>
                    <a:bodyPr/>
                    <a:lstStyle/>
                    <a:p>
                      <a:pPr algn="l"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外国語</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による生活</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48</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43</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16024">
                <a:tc>
                  <a:txBody>
                    <a:bodyPr/>
                    <a:lstStyle/>
                    <a:p>
                      <a:pPr algn="l"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外国人</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を受け入れる文化</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49</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2" name="テキスト ボックス 11"/>
          <p:cNvSpPr txBox="1"/>
          <p:nvPr/>
        </p:nvSpPr>
        <p:spPr>
          <a:xfrm>
            <a:off x="3723625" y="2492897"/>
            <a:ext cx="4982074"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■海外企業から見た日本の弱み（アジア諸国との比較）</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◇ビジネス環境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53171" y="6187291"/>
            <a:ext cx="4752528" cy="415498"/>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アクセンチュア社「欧米アジアの外国企業の対日投資関心度調査報告</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H24.3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より府企画室作成</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358246402"/>
              </p:ext>
            </p:extLst>
          </p:nvPr>
        </p:nvGraphicFramePr>
        <p:xfrm>
          <a:off x="3989175" y="3095117"/>
          <a:ext cx="4680520" cy="1314602"/>
        </p:xfrm>
        <a:graphic>
          <a:graphicData uri="http://schemas.openxmlformats.org/drawingml/2006/table">
            <a:tbl>
              <a:tblPr>
                <a:tableStyleId>{5C22544A-7EE6-4342-B048-85BDC9FD1C3A}</a:tableStyleId>
              </a:tblPr>
              <a:tblGrid>
                <a:gridCol w="2388837"/>
                <a:gridCol w="563491"/>
                <a:gridCol w="648072"/>
                <a:gridCol w="1080120"/>
              </a:tblGrid>
              <a:tr h="269149">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弱み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強み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6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弱み－強み</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216024">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事業活動コスト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50691">
                <a:tc>
                  <a:txBody>
                    <a:bodyPr/>
                    <a:lstStyle/>
                    <a:p>
                      <a:pPr algn="l"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英語でのコミュニケーション</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85358">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市場としての成長性</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42</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16024">
                <a:tc>
                  <a:txBody>
                    <a:bodyPr/>
                    <a:lstStyle/>
                    <a:p>
                      <a:pPr algn="l" fontAlgn="ctr"/>
                      <a:r>
                        <a:rPr lang="ja-JP" alt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事業規制の開放度</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5" name="テキスト ボックス 14"/>
          <p:cNvSpPr txBox="1"/>
          <p:nvPr/>
        </p:nvSpPr>
        <p:spPr>
          <a:xfrm>
            <a:off x="3723625" y="4443212"/>
            <a:ext cx="498207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◇生活環境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6061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47822" y="260039"/>
            <a:ext cx="8748496" cy="3315325"/>
          </a:xfrm>
          <a:prstGeom prst="roundRect">
            <a:avLst>
              <a:gd name="adj" fmla="val 8295"/>
            </a:avLst>
          </a:prstGeom>
          <a:no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950" kern="100" noProof="0" dirty="0">
                <a:latin typeface="Meiryo UI" panose="020B0604030504040204" pitchFamily="50" charset="-128"/>
                <a:ea typeface="Meiryo UI" panose="020B0604030504040204" pitchFamily="50" charset="-128"/>
                <a:cs typeface="Meiryo UI" panose="020B0604030504040204" pitchFamily="50" charset="-128"/>
              </a:rPr>
              <a:t>グローバル</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人材の呼び込み・育成</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lnSpc>
                <a:spcPts val="2700"/>
              </a:lnSpc>
              <a:defRPr/>
            </a:pP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大阪府では、</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H23</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月</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に「</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大阪府国際化戦略」を策定</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。同年</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月には、「大阪から海外へ留学生・研修生を１千人送り出す」「大阪で学ぶ外国人を</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千人呼び込む」ことを目標とした「大阪府国際化戦略アクションプログラム」を</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策定</a:t>
            </a:r>
            <a:endPar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lnSpc>
                <a:spcPts val="2700"/>
              </a:lnSpc>
              <a:defRPr/>
            </a:pP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全国の受入留学生数が減少している中、大阪府内の受入留学生数は、</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H23</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年以降</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微増</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で推移</a:t>
            </a:r>
            <a:r>
              <a:rPr kumimoji="0" lang="ja-JP" altLang="en-US" sz="1950" kern="100" dirty="0" err="1">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H25</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年は全国</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位：東京、</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位：福岡</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）。国</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・地域別では、アジアからの留学生数が約</a:t>
            </a:r>
            <a:r>
              <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割を占める。</a:t>
            </a:r>
            <a:endParaRPr kumimoji="0" lang="en-US" altLang="ja-JP" sz="195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lnSpc>
                <a:spcPts val="2700"/>
              </a:lnSpc>
              <a:defRPr/>
            </a:pP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一方、大阪</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から海外へ留学する学生・生徒数は徐々に増加している。</a:t>
            </a:r>
          </a:p>
          <a:p>
            <a:pPr marL="271463" lvl="0" indent="-271463" algn="just">
              <a:lnSpc>
                <a:spcPts val="2700"/>
              </a:lnSpc>
              <a:defRPr/>
            </a:pP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H20</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1,684</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人 ⇒ </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H22</a:t>
            </a:r>
            <a:r>
              <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950" kern="100" dirty="0">
                <a:latin typeface="Meiryo UI" panose="020B0604030504040204" pitchFamily="50" charset="-128"/>
                <a:ea typeface="Meiryo UI" panose="020B0604030504040204" pitchFamily="50" charset="-128"/>
                <a:cs typeface="Meiryo UI" panose="020B0604030504040204" pitchFamily="50" charset="-128"/>
              </a:rPr>
              <a:t>1,984</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人　⇒　</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H23</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950" kern="100" dirty="0" smtClean="0">
                <a:latin typeface="Meiryo UI" panose="020B0604030504040204" pitchFamily="50" charset="-128"/>
                <a:ea typeface="Meiryo UI" panose="020B0604030504040204" pitchFamily="50" charset="-128"/>
                <a:cs typeface="Meiryo UI" panose="020B0604030504040204" pitchFamily="50" charset="-128"/>
              </a:rPr>
              <a:t>2,350</a:t>
            </a:r>
            <a:r>
              <a:rPr kumimoji="0" lang="ja-JP" altLang="en-US" sz="1950" kern="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0" lang="ja-JP" altLang="en-US" sz="19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6512" y="3575973"/>
            <a:ext cx="4608511"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日現在）</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出典：日本学生支援機構「外国人留学生在籍状況調査結果」）</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466384106"/>
              </p:ext>
            </p:extLst>
          </p:nvPr>
        </p:nvGraphicFramePr>
        <p:xfrm>
          <a:off x="107503" y="3913696"/>
          <a:ext cx="4245612" cy="2868199"/>
        </p:xfrm>
        <a:graphic>
          <a:graphicData uri="http://schemas.openxmlformats.org/drawingml/2006/table">
            <a:tbl>
              <a:tblPr firstRow="1" firstCol="1" bandRow="1"/>
              <a:tblGrid>
                <a:gridCol w="646747"/>
                <a:gridCol w="719773"/>
                <a:gridCol w="719773"/>
                <a:gridCol w="719773"/>
                <a:gridCol w="719773"/>
                <a:gridCol w="719773"/>
              </a:tblGrid>
              <a:tr h="374646">
                <a:tc gridSpan="5">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r">
                        <a:lnSpc>
                          <a:spcPct val="100000"/>
                        </a:lnSpc>
                        <a:spcAft>
                          <a:spcPts val="0"/>
                        </a:spcAft>
                      </a:pPr>
                      <a:endParaRPr lang="ja-JP" sz="1600" kern="100" dirty="0">
                        <a:effectLst/>
                        <a:latin typeface="HGPｺﾞｼｯｸE" pitchFamily="50" charset="-128"/>
                        <a:ea typeface="HGPｺﾞｼｯｸE" pitchFamily="50" charset="-128"/>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337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10,576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43,775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43,188</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43,500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42,791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福岡県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7,578</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9,665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10,635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10,434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10,779</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6,471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6,773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6,214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5,377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5,896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6,246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6,900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0030">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132,720</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141,774</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138,075</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137,756</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135,519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正方形/長方形 10"/>
          <p:cNvSpPr/>
          <p:nvPr/>
        </p:nvSpPr>
        <p:spPr>
          <a:xfrm>
            <a:off x="4283968" y="3575973"/>
            <a:ext cx="4608004"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国・地域別の大阪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府内受入留学生数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日現在）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p>
        </p:txBody>
      </p:sp>
      <p:graphicFrame>
        <p:nvGraphicFramePr>
          <p:cNvPr id="12" name="表 11"/>
          <p:cNvGraphicFramePr>
            <a:graphicFrameLocks noGrp="1"/>
          </p:cNvGraphicFramePr>
          <p:nvPr>
            <p:extLst>
              <p:ext uri="{D42A27DB-BD31-4B8C-83A1-F6EECF244321}">
                <p14:modId xmlns:p14="http://schemas.microsoft.com/office/powerpoint/2010/main" val="2009027410"/>
              </p:ext>
            </p:extLst>
          </p:nvPr>
        </p:nvGraphicFramePr>
        <p:xfrm>
          <a:off x="4406649" y="4075514"/>
          <a:ext cx="4701855" cy="2421356"/>
        </p:xfrm>
        <a:graphic>
          <a:graphicData uri="http://schemas.openxmlformats.org/drawingml/2006/table">
            <a:tbl>
              <a:tblPr firstRow="1" firstCol="1" bandRow="1"/>
              <a:tblGrid>
                <a:gridCol w="233612"/>
                <a:gridCol w="663961"/>
                <a:gridCol w="634047"/>
                <a:gridCol w="634047"/>
                <a:gridCol w="634047"/>
                <a:gridCol w="634047"/>
                <a:gridCol w="634047"/>
                <a:gridCol w="634047"/>
              </a:tblGrid>
              <a:tr h="0">
                <a:tc gridSpan="7">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a:lnSpc>
                          <a:spcPct val="100000"/>
                        </a:lnSpc>
                        <a:spcAft>
                          <a:spcPts val="0"/>
                        </a:spcAft>
                      </a:pP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a:t>
                      </a:r>
                      <a:r>
                        <a:rPr lang="en-US" altLang="ja-JP" sz="1200" kern="100" dirty="0" smtClean="0">
                          <a:solidFill>
                            <a:schemeClr val="tx1"/>
                          </a:solidFill>
                          <a:effectLst/>
                          <a:latin typeface="HGPｺﾞｼｯｸE" pitchFamily="50" charset="-128"/>
                          <a:ea typeface="HGPｺﾞｼｯｸE" pitchFamily="50" charset="-128"/>
                          <a:cs typeface="Times New Roman"/>
                        </a:rPr>
                        <a:t>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アジア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9,248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9,484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9,683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9,422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9,456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9,487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中国</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6,691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6,843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7,000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6,722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6,688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6,704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韓国</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1,233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1,195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1,185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1,067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1,072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1,007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台湾</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513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591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588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623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666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719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6796">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ヨーロッパ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368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395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429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372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442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467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中近東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115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110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119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アフリカ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49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オセアニア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72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77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68</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59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50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47</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北米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343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366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364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250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333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294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中南米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81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85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81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69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69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72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10,289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10,576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10,791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10,325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10,521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10,533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62757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525" y="116632"/>
            <a:ext cx="8562975" cy="2452211"/>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外国人の就業・生活環境</a:t>
            </a: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外国人労働者</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を都道府県別にみると、東京都が</a:t>
            </a:r>
            <a:r>
              <a:rPr kumimoji="0" lang="en-US" altLang="ja-JP"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27.3</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％を占めており、次いで愛知</a:t>
            </a:r>
            <a:r>
              <a:rPr kumimoji="0" lang="en-US" altLang="ja-JP"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10.9</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％、神奈川</a:t>
            </a:r>
            <a:r>
              <a:rPr kumimoji="0" lang="en-US" altLang="ja-JP"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5.9</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sng"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b="0" i="0" u="sng"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0" lang="ja-JP" altLang="en-US" b="0" i="0" u="sng"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、静岡</a:t>
            </a:r>
            <a:r>
              <a:rPr kumimoji="0" lang="en-US" altLang="ja-JP"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a:t>
            </a:r>
            <a:r>
              <a:rPr kumimoji="0" lang="ja-JP" altLang="en-US"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％となっている。</a:t>
            </a:r>
            <a:r>
              <a:rPr kumimoji="0" lang="en-US" altLang="ja-JP" sz="15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(H25.10</a:t>
            </a:r>
            <a:r>
              <a:rPr kumimoji="0"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末現在</a:t>
            </a:r>
            <a:r>
              <a:rPr kumimoji="0"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5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◇在留資格別にみると、外国人労働者のうち、「専門的・技術的分野の在留資格」の割合が最も高いのが東京で</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33.5</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％、次いで京都</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％、沖縄</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24.5</a:t>
            </a:r>
            <a:r>
              <a:rPr kumimoji="0" lang="ja-JP" altLang="en-US"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◇外国人高度専門人材の受け入れ拡大を図るためには、教育・医療などの生活環境整備が</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重要。しかし、日本</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、特に大阪においては、国際的な認定・認証を受けたインターナショナルスクールや医療機関が乏しい状況にある</a:t>
            </a:r>
            <a:endParaRPr kumimoji="0" lang="en-US" altLang="ja-JP"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1520" y="2708920"/>
            <a:ext cx="4362991" cy="523220"/>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国際バカロレアの認定を受けたインターナショナルスクール数</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文部科学省</a:t>
            </a:r>
            <a:r>
              <a:rPr lang="ja-JP" altLang="en-US" sz="1200" dirty="0">
                <a:latin typeface="HGPｺﾞｼｯｸE" pitchFamily="50" charset="-128"/>
                <a:ea typeface="HGPｺﾞｼｯｸE" pitchFamily="50" charset="-128"/>
              </a:rPr>
              <a:t>ホームページ</a:t>
            </a:r>
            <a:r>
              <a:rPr lang="ja-JP" altLang="en-US" sz="1200" dirty="0" smtClean="0">
                <a:latin typeface="HGPｺﾞｼｯｸE" pitchFamily="50" charset="-128"/>
                <a:ea typeface="HGPｺﾞｼｯｸE" pitchFamily="50" charset="-128"/>
              </a:rPr>
              <a:t>　　</a:t>
            </a:r>
            <a:r>
              <a:rPr lang="en-US" altLang="ja-JP" sz="1200" dirty="0" smtClean="0">
                <a:latin typeface="HGPｺﾞｼｯｸE" pitchFamily="50" charset="-128"/>
                <a:ea typeface="HGPｺﾞｼｯｸE" pitchFamily="50" charset="-128"/>
              </a:rPr>
              <a:t>2013.10</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98103861"/>
              </p:ext>
            </p:extLst>
          </p:nvPr>
        </p:nvGraphicFramePr>
        <p:xfrm>
          <a:off x="517000" y="3232140"/>
          <a:ext cx="3962040" cy="2594692"/>
        </p:xfrm>
        <a:graphic>
          <a:graphicData uri="http://schemas.openxmlformats.org/drawingml/2006/table">
            <a:tbl>
              <a:tblPr firstRow="1" bandRow="1">
                <a:tableStyleId>{5940675A-B579-460E-94D1-54222C63F5DA}</a:tableStyleId>
              </a:tblPr>
              <a:tblGrid>
                <a:gridCol w="2881920"/>
                <a:gridCol w="1080120"/>
              </a:tblGrid>
              <a:tr h="309583">
                <a:tc>
                  <a:txBody>
                    <a:bodyPr/>
                    <a:lstStyle/>
                    <a:p>
                      <a:pPr algn="ctr"/>
                      <a:r>
                        <a:rPr kumimoji="1" lang="ja-JP" altLang="en-US" sz="1400" dirty="0" smtClean="0"/>
                        <a:t>都道府県</a:t>
                      </a:r>
                      <a:endParaRPr kumimoji="1" lang="ja-JP" altLang="en-US" sz="1400" dirty="0"/>
                    </a:p>
                  </a:txBody>
                  <a:tcPr>
                    <a:solidFill>
                      <a:schemeClr val="bg1">
                        <a:lumMod val="85000"/>
                      </a:schemeClr>
                    </a:solidFill>
                  </a:tcPr>
                </a:tc>
                <a:tc>
                  <a:txBody>
                    <a:bodyPr/>
                    <a:lstStyle/>
                    <a:p>
                      <a:pPr algn="ctr"/>
                      <a:r>
                        <a:rPr kumimoji="1" lang="ja-JP" altLang="en-US" sz="1400" dirty="0" smtClean="0"/>
                        <a:t>認定校数</a:t>
                      </a:r>
                      <a:endParaRPr kumimoji="1" lang="ja-JP" altLang="en-US" sz="1400" dirty="0"/>
                    </a:p>
                  </a:txBody>
                  <a:tcPr>
                    <a:solidFill>
                      <a:schemeClr val="bg1">
                        <a:lumMod val="85000"/>
                      </a:schemeClr>
                    </a:solidFill>
                  </a:tcPr>
                </a:tc>
              </a:tr>
              <a:tr h="309583">
                <a:tc>
                  <a:txBody>
                    <a:bodyPr/>
                    <a:lstStyle/>
                    <a:p>
                      <a:r>
                        <a:rPr kumimoji="1" lang="ja-JP" altLang="en-US" sz="1400" dirty="0" smtClean="0"/>
                        <a:t>東京都</a:t>
                      </a:r>
                      <a:endParaRPr kumimoji="1" lang="ja-JP" altLang="en-US" sz="1400" dirty="0"/>
                    </a:p>
                  </a:txBody>
                  <a:tcPr/>
                </a:tc>
                <a:tc>
                  <a:txBody>
                    <a:bodyPr/>
                    <a:lstStyle/>
                    <a:p>
                      <a:pPr algn="r"/>
                      <a:r>
                        <a:rPr kumimoji="1" lang="ja-JP" altLang="en-US" sz="1400" dirty="0" smtClean="0"/>
                        <a:t>８校</a:t>
                      </a:r>
                      <a:endParaRPr kumimoji="1" lang="ja-JP" altLang="en-US" sz="1400" dirty="0"/>
                    </a:p>
                  </a:txBody>
                  <a:tcPr/>
                </a:tc>
              </a:tr>
              <a:tr h="309583">
                <a:tc>
                  <a:txBody>
                    <a:bodyPr/>
                    <a:lstStyle/>
                    <a:p>
                      <a:r>
                        <a:rPr kumimoji="1" lang="ja-JP" altLang="en-US" sz="1400" dirty="0" smtClean="0"/>
                        <a:t>神奈川県、京都府</a:t>
                      </a:r>
                      <a:endParaRPr kumimoji="1" lang="ja-JP" altLang="en-US" sz="1400" dirty="0"/>
                    </a:p>
                  </a:txBody>
                  <a:tcPr/>
                </a:tc>
                <a:tc>
                  <a:txBody>
                    <a:bodyPr/>
                    <a:lstStyle/>
                    <a:p>
                      <a:pPr algn="r"/>
                      <a:r>
                        <a:rPr kumimoji="1" lang="ja-JP" altLang="en-US" sz="1400" dirty="0" smtClean="0"/>
                        <a:t>３校</a:t>
                      </a:r>
                      <a:endParaRPr kumimoji="1" lang="ja-JP" altLang="en-US" sz="1400" dirty="0"/>
                    </a:p>
                  </a:txBody>
                  <a:tcPr/>
                </a:tc>
              </a:tr>
              <a:tr h="309583">
                <a:tc>
                  <a:txBody>
                    <a:bodyPr/>
                    <a:lstStyle/>
                    <a:p>
                      <a:r>
                        <a:rPr kumimoji="1" lang="ja-JP" altLang="en-US" sz="1400" b="1" dirty="0" smtClean="0"/>
                        <a:t>大阪府</a:t>
                      </a:r>
                      <a:endParaRPr kumimoji="1" lang="en-US" altLang="ja-JP" sz="1400" b="1" dirty="0" smtClean="0"/>
                    </a:p>
                    <a:p>
                      <a:r>
                        <a:rPr kumimoji="1" lang="ja-JP" altLang="en-US" sz="1050" b="1" dirty="0" smtClean="0"/>
                        <a:t>（関西学院大阪インターナショナルスクール、</a:t>
                      </a:r>
                      <a:endParaRPr kumimoji="1" lang="en-US" altLang="ja-JP" sz="1050" b="1" dirty="0" smtClean="0"/>
                    </a:p>
                    <a:p>
                      <a:r>
                        <a:rPr kumimoji="1" lang="ja-JP" altLang="en-US" sz="1050" b="1" dirty="0" smtClean="0"/>
                        <a:t>大阪</a:t>
                      </a:r>
                      <a:r>
                        <a:rPr kumimoji="1" lang="en-US" altLang="ja-JP" sz="1050" b="1" dirty="0" smtClean="0"/>
                        <a:t>YMCA</a:t>
                      </a:r>
                      <a:r>
                        <a:rPr kumimoji="1" lang="ja-JP" altLang="en-US" sz="1050" b="1" dirty="0" smtClean="0"/>
                        <a:t>インターナショナルスクール）</a:t>
                      </a:r>
                      <a:endParaRPr kumimoji="1" lang="en-US" altLang="ja-JP" sz="1050" b="1" dirty="0" smtClean="0"/>
                    </a:p>
                    <a:p>
                      <a:r>
                        <a:rPr kumimoji="1" lang="ja-JP" altLang="en-US" sz="1400" dirty="0" smtClean="0"/>
                        <a:t>兵庫県、広島県、福岡県</a:t>
                      </a:r>
                      <a:endParaRPr kumimoji="1" lang="en-US" altLang="ja-JP" sz="1400" dirty="0" smtClean="0"/>
                    </a:p>
                  </a:txBody>
                  <a:tcPr/>
                </a:tc>
                <a:tc>
                  <a:txBody>
                    <a:bodyPr/>
                    <a:lstStyle/>
                    <a:p>
                      <a:pPr algn="r"/>
                      <a:r>
                        <a:rPr kumimoji="1" lang="ja-JP" altLang="en-US" sz="1400" dirty="0" smtClean="0"/>
                        <a:t>各２校</a:t>
                      </a:r>
                      <a:endParaRPr kumimoji="1" lang="ja-JP" altLang="en-US" sz="1400" dirty="0"/>
                    </a:p>
                  </a:txBody>
                  <a:tcPr/>
                </a:tc>
              </a:tr>
              <a:tr h="324291">
                <a:tc>
                  <a:txBody>
                    <a:bodyPr/>
                    <a:lstStyle/>
                    <a:p>
                      <a:r>
                        <a:rPr kumimoji="1" lang="ja-JP" altLang="en-US" sz="1400" dirty="0" smtClean="0"/>
                        <a:t>茨城県、群馬県、静岡県、愛知県、</a:t>
                      </a:r>
                      <a:endParaRPr kumimoji="1" lang="en-US" altLang="ja-JP" sz="1400" dirty="0" smtClean="0"/>
                    </a:p>
                    <a:p>
                      <a:r>
                        <a:rPr kumimoji="1" lang="ja-JP" altLang="en-US" sz="1400" dirty="0" smtClean="0"/>
                        <a:t>沖縄県</a:t>
                      </a:r>
                      <a:endParaRPr kumimoji="1" lang="ja-JP" altLang="en-US" sz="1400" dirty="0"/>
                    </a:p>
                  </a:txBody>
                  <a:tcPr/>
                </a:tc>
                <a:tc>
                  <a:txBody>
                    <a:bodyPr/>
                    <a:lstStyle/>
                    <a:p>
                      <a:pPr algn="r"/>
                      <a:r>
                        <a:rPr kumimoji="1" lang="ja-JP" altLang="en-US" sz="1400" dirty="0" smtClean="0"/>
                        <a:t>各１校</a:t>
                      </a:r>
                      <a:endParaRPr kumimoji="1" lang="ja-JP" altLang="en-US" sz="1400" dirty="0"/>
                    </a:p>
                  </a:txBody>
                  <a:tcPr/>
                </a:tc>
              </a:tr>
              <a:tr h="309583">
                <a:tc>
                  <a:txBody>
                    <a:bodyPr/>
                    <a:lstStyle/>
                    <a:p>
                      <a:pPr algn="ctr"/>
                      <a:r>
                        <a:rPr kumimoji="1" lang="ja-JP" altLang="en-US" sz="1400" dirty="0" smtClean="0"/>
                        <a:t>計</a:t>
                      </a:r>
                      <a:endParaRPr kumimoji="1" lang="ja-JP" altLang="en-US" sz="1400" dirty="0"/>
                    </a:p>
                  </a:txBody>
                  <a:tcPr/>
                </a:tc>
                <a:tc>
                  <a:txBody>
                    <a:bodyPr/>
                    <a:lstStyle/>
                    <a:p>
                      <a:pPr algn="r"/>
                      <a:r>
                        <a:rPr kumimoji="1" lang="ja-JP" altLang="en-US" sz="1400" dirty="0" smtClean="0"/>
                        <a:t>２７校</a:t>
                      </a:r>
                      <a:endParaRPr kumimoji="1" lang="ja-JP" altLang="en-US" sz="1400" dirty="0"/>
                    </a:p>
                  </a:txBody>
                  <a:tcPr/>
                </a:tc>
              </a:tr>
            </a:tbl>
          </a:graphicData>
        </a:graphic>
      </p:graphicFrame>
      <p:sp>
        <p:nvSpPr>
          <p:cNvPr id="10" name="正方形/長方形 9"/>
          <p:cNvSpPr/>
          <p:nvPr/>
        </p:nvSpPr>
        <p:spPr>
          <a:xfrm>
            <a:off x="4526520" y="2708920"/>
            <a:ext cx="4362991"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JCI</a:t>
            </a:r>
            <a:r>
              <a:rPr lang="ja-JP" altLang="en-US" sz="1400" dirty="0">
                <a:latin typeface="HGPｺﾞｼｯｸE" pitchFamily="50" charset="-128"/>
                <a:ea typeface="HGPｺﾞｼｯｸE" pitchFamily="50" charset="-128"/>
              </a:rPr>
              <a:t>（国際病院評価機構）認証病院</a:t>
            </a:r>
            <a:r>
              <a:rPr lang="ja-JP" altLang="en-US" sz="1400" dirty="0" smtClean="0">
                <a:latin typeface="HGPｺﾞｼｯｸE" pitchFamily="50" charset="-128"/>
                <a:ea typeface="HGPｺﾞｼｯｸE" pitchFamily="50" charset="-128"/>
              </a:rPr>
              <a:t>数</a:t>
            </a:r>
            <a:endParaRPr lang="en-US" altLang="zh-CN"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en-US" altLang="zh-CN" sz="1200" dirty="0" smtClean="0">
                <a:latin typeface="HGPｺﾞｼｯｸE" pitchFamily="50" charset="-128"/>
                <a:ea typeface="HGPｺﾞｼｯｸE" pitchFamily="50" charset="-128"/>
              </a:rPr>
              <a:t>JCI</a:t>
            </a:r>
            <a:r>
              <a:rPr lang="ja-JP" altLang="en-US" sz="1200" dirty="0" smtClean="0">
                <a:latin typeface="HGPｺﾞｼｯｸE" pitchFamily="50" charset="-128"/>
                <a:ea typeface="HGPｺﾞｼｯｸE" pitchFamily="50" charset="-128"/>
              </a:rPr>
              <a:t>ホームページ　　</a:t>
            </a:r>
            <a:r>
              <a:rPr lang="en-US" altLang="ja-JP" sz="1200" dirty="0" smtClean="0">
                <a:latin typeface="HGPｺﾞｼｯｸE" pitchFamily="50" charset="-128"/>
                <a:ea typeface="HGPｺﾞｼｯｸE" pitchFamily="50" charset="-128"/>
              </a:rPr>
              <a:t>2014.3</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915537570"/>
              </p:ext>
            </p:extLst>
          </p:nvPr>
        </p:nvGraphicFramePr>
        <p:xfrm>
          <a:off x="4747155" y="3229084"/>
          <a:ext cx="4170344" cy="1765956"/>
        </p:xfrm>
        <a:graphic>
          <a:graphicData uri="http://schemas.openxmlformats.org/drawingml/2006/table">
            <a:tbl>
              <a:tblPr firstRow="1" bandRow="1">
                <a:tableStyleId>{5940675A-B579-460E-94D1-54222C63F5DA}</a:tableStyleId>
              </a:tblPr>
              <a:tblGrid>
                <a:gridCol w="2085172"/>
                <a:gridCol w="2085172"/>
              </a:tblGrid>
              <a:tr h="311251">
                <a:tc>
                  <a:txBody>
                    <a:bodyPr/>
                    <a:lstStyle/>
                    <a:p>
                      <a:pPr algn="ctr"/>
                      <a:r>
                        <a:rPr kumimoji="1" lang="ja-JP" altLang="en-US" sz="1400" dirty="0" smtClean="0"/>
                        <a:t>所在地都道府県</a:t>
                      </a:r>
                      <a:endParaRPr kumimoji="1" lang="ja-JP" altLang="en-US" sz="1400" dirty="0"/>
                    </a:p>
                  </a:txBody>
                  <a:tcPr>
                    <a:solidFill>
                      <a:schemeClr val="bg1">
                        <a:lumMod val="85000"/>
                      </a:schemeClr>
                    </a:solidFill>
                  </a:tcPr>
                </a:tc>
                <a:tc>
                  <a:txBody>
                    <a:bodyPr/>
                    <a:lstStyle/>
                    <a:p>
                      <a:pPr algn="ctr"/>
                      <a:r>
                        <a:rPr kumimoji="1" lang="ja-JP" altLang="en-US" sz="1400" dirty="0" smtClean="0"/>
                        <a:t>認定病院数</a:t>
                      </a:r>
                      <a:endParaRPr kumimoji="1" lang="ja-JP" altLang="en-US" sz="1400" dirty="0"/>
                    </a:p>
                  </a:txBody>
                  <a:tcPr>
                    <a:solidFill>
                      <a:schemeClr val="bg1">
                        <a:lumMod val="85000"/>
                      </a:schemeClr>
                    </a:solidFill>
                  </a:tcPr>
                </a:tc>
              </a:tr>
              <a:tr h="311251">
                <a:tc>
                  <a:txBody>
                    <a:bodyPr/>
                    <a:lstStyle/>
                    <a:p>
                      <a:r>
                        <a:rPr kumimoji="1" lang="ja-JP" altLang="en-US" sz="1400" b="0" dirty="0" smtClean="0"/>
                        <a:t>神奈川県</a:t>
                      </a:r>
                      <a:endParaRPr kumimoji="1" lang="ja-JP" altLang="en-US" sz="1400" b="0" dirty="0"/>
                    </a:p>
                  </a:txBody>
                  <a:tcPr/>
                </a:tc>
                <a:tc>
                  <a:txBody>
                    <a:bodyPr/>
                    <a:lstStyle/>
                    <a:p>
                      <a:pPr algn="r"/>
                      <a:r>
                        <a:rPr kumimoji="1" lang="ja-JP" altLang="en-US" sz="1400" b="0" dirty="0" smtClean="0"/>
                        <a:t>３</a:t>
                      </a:r>
                      <a:endParaRPr kumimoji="1" lang="ja-JP" altLang="en-US" sz="1400" b="0" dirty="0"/>
                    </a:p>
                  </a:txBody>
                  <a:tcPr/>
                </a:tc>
              </a:tr>
              <a:tr h="311251">
                <a:tc>
                  <a:txBody>
                    <a:bodyPr/>
                    <a:lstStyle/>
                    <a:p>
                      <a:r>
                        <a:rPr kumimoji="1" lang="ja-JP" altLang="en-US" sz="1400" b="0" dirty="0" smtClean="0"/>
                        <a:t>東京都</a:t>
                      </a:r>
                      <a:endParaRPr kumimoji="1" lang="ja-JP" altLang="en-US" sz="1400" b="0" dirty="0"/>
                    </a:p>
                  </a:txBody>
                  <a:tcPr/>
                </a:tc>
                <a:tc>
                  <a:txBody>
                    <a:bodyPr/>
                    <a:lstStyle/>
                    <a:p>
                      <a:pPr algn="r"/>
                      <a:r>
                        <a:rPr kumimoji="1" lang="ja-JP" altLang="en-US" sz="1400" b="0" dirty="0" smtClean="0"/>
                        <a:t>２</a:t>
                      </a:r>
                      <a:endParaRPr kumimoji="1" lang="ja-JP" altLang="en-US" sz="1400" b="0" dirty="0"/>
                    </a:p>
                  </a:txBody>
                  <a:tcPr/>
                </a:tc>
              </a:tr>
              <a:tr h="520952">
                <a:tc>
                  <a:txBody>
                    <a:bodyPr/>
                    <a:lstStyle/>
                    <a:p>
                      <a:r>
                        <a:rPr kumimoji="1" lang="ja-JP" altLang="en-US" sz="1400" b="0" dirty="0" smtClean="0"/>
                        <a:t>鹿児島県、京都府、</a:t>
                      </a:r>
                      <a:endParaRPr kumimoji="1" lang="en-US" altLang="ja-JP" sz="1400" b="0" dirty="0" smtClean="0"/>
                    </a:p>
                    <a:p>
                      <a:r>
                        <a:rPr kumimoji="1" lang="ja-JP" altLang="en-US" sz="1400" b="0" dirty="0" smtClean="0"/>
                        <a:t>長野県、静岡県、熊本県</a:t>
                      </a:r>
                      <a:endParaRPr kumimoji="1" lang="en-US" altLang="ja-JP" sz="1400" b="0" dirty="0" smtClean="0"/>
                    </a:p>
                  </a:txBody>
                  <a:tcPr/>
                </a:tc>
                <a:tc>
                  <a:txBody>
                    <a:bodyPr/>
                    <a:lstStyle/>
                    <a:p>
                      <a:pPr algn="r"/>
                      <a:r>
                        <a:rPr kumimoji="1" lang="ja-JP" altLang="en-US" sz="1400" b="0" dirty="0" smtClean="0"/>
                        <a:t>各１</a:t>
                      </a:r>
                      <a:endParaRPr kumimoji="1" lang="en-US" altLang="ja-JP" sz="1400" b="0" dirty="0" smtClean="0"/>
                    </a:p>
                  </a:txBody>
                  <a:tcPr/>
                </a:tc>
              </a:tr>
              <a:tr h="311251">
                <a:tc>
                  <a:txBody>
                    <a:bodyPr/>
                    <a:lstStyle/>
                    <a:p>
                      <a:pPr algn="ctr"/>
                      <a:r>
                        <a:rPr kumimoji="1" lang="ja-JP" altLang="en-US" sz="1400" dirty="0" smtClean="0"/>
                        <a:t>計</a:t>
                      </a:r>
                      <a:endParaRPr kumimoji="1" lang="ja-JP" altLang="en-US" sz="1400" dirty="0"/>
                    </a:p>
                  </a:txBody>
                  <a:tcPr/>
                </a:tc>
                <a:tc>
                  <a:txBody>
                    <a:bodyPr/>
                    <a:lstStyle/>
                    <a:p>
                      <a:pPr algn="r"/>
                      <a:r>
                        <a:rPr kumimoji="1" lang="en-US" altLang="ja-JP" sz="1400" baseline="0" dirty="0" smtClean="0"/>
                        <a:t>                   </a:t>
                      </a:r>
                      <a:r>
                        <a:rPr kumimoji="1" lang="ja-JP" altLang="en-US" sz="1400" baseline="0" dirty="0" smtClean="0"/>
                        <a:t>１０</a:t>
                      </a:r>
                      <a:endParaRPr kumimoji="1" lang="en-US" altLang="ja-JP" sz="1400" dirty="0" smtClean="0"/>
                    </a:p>
                  </a:txBody>
                  <a:tcPr/>
                </a:tc>
              </a:tr>
            </a:tbl>
          </a:graphicData>
        </a:graphic>
      </p:graphicFrame>
      <p:sp>
        <p:nvSpPr>
          <p:cNvPr id="12" name="テキスト ボックス 11"/>
          <p:cNvSpPr txBox="1"/>
          <p:nvPr/>
        </p:nvSpPr>
        <p:spPr>
          <a:xfrm>
            <a:off x="395064" y="5874807"/>
            <a:ext cx="4457396" cy="900246"/>
          </a:xfrm>
          <a:prstGeom prst="rect">
            <a:avLst/>
          </a:prstGeom>
          <a:noFill/>
        </p:spPr>
        <p:txBody>
          <a:bodyPr wrap="square" rtlCol="0">
            <a:spAutoFit/>
          </a:bodyPr>
          <a:lstStyle/>
          <a:p>
            <a:r>
              <a:rPr kumimoji="1" lang="ja-JP" altLang="en-US" sz="1050" dirty="0" smtClean="0">
                <a:latin typeface="+mn-ea"/>
              </a:rPr>
              <a:t>（参考）アジア主要国の国際バカロレア認定校数</a:t>
            </a:r>
            <a:endParaRPr kumimoji="1" lang="en-US" altLang="ja-JP" sz="1050" dirty="0" smtClean="0">
              <a:latin typeface="+mn-ea"/>
            </a:endParaRPr>
          </a:p>
          <a:p>
            <a:r>
              <a:rPr lang="ja-JP" altLang="en-US" sz="1050" dirty="0">
                <a:latin typeface="+mn-ea"/>
              </a:rPr>
              <a:t>　</a:t>
            </a:r>
            <a:r>
              <a:rPr lang="ja-JP" altLang="en-US" sz="1050" dirty="0" smtClean="0">
                <a:latin typeface="+mn-ea"/>
              </a:rPr>
              <a:t>　　　　</a:t>
            </a:r>
            <a:r>
              <a:rPr kumimoji="1" lang="ja-JP" altLang="en-US" sz="1050" dirty="0" smtClean="0">
                <a:latin typeface="+mn-ea"/>
              </a:rPr>
              <a:t>（国際バカロレアホームページ　</a:t>
            </a:r>
            <a:r>
              <a:rPr kumimoji="1" lang="en-US" altLang="ja-JP" sz="1050" dirty="0" smtClean="0">
                <a:latin typeface="+mn-ea"/>
              </a:rPr>
              <a:t>2012</a:t>
            </a:r>
            <a:r>
              <a:rPr lang="en-US" altLang="ja-JP" sz="1050" dirty="0" smtClean="0">
                <a:latin typeface="+mn-ea"/>
              </a:rPr>
              <a:t>.</a:t>
            </a:r>
            <a:r>
              <a:rPr kumimoji="1" lang="en-US" altLang="ja-JP" sz="1050" dirty="0" smtClean="0">
                <a:latin typeface="+mn-ea"/>
              </a:rPr>
              <a:t>6</a:t>
            </a:r>
            <a:r>
              <a:rPr lang="ja-JP" altLang="en-US" sz="1050" dirty="0" smtClean="0">
                <a:latin typeface="+mn-ea"/>
              </a:rPr>
              <a:t>現在）</a:t>
            </a:r>
            <a:endParaRPr kumimoji="1" lang="en-US" altLang="ja-JP" sz="1050" dirty="0" smtClean="0">
              <a:latin typeface="+mn-ea"/>
            </a:endParaRPr>
          </a:p>
          <a:p>
            <a:r>
              <a:rPr lang="ja-JP" altLang="en-US" sz="1050" dirty="0">
                <a:latin typeface="+mn-ea"/>
              </a:rPr>
              <a:t>　</a:t>
            </a:r>
            <a:r>
              <a:rPr lang="ja-JP" altLang="en-US" sz="1050" dirty="0" smtClean="0">
                <a:latin typeface="+mn-ea"/>
              </a:rPr>
              <a:t>インド</a:t>
            </a:r>
            <a:r>
              <a:rPr lang="en-US" altLang="ja-JP" sz="1050" dirty="0" smtClean="0">
                <a:latin typeface="+mn-ea"/>
              </a:rPr>
              <a:t>110</a:t>
            </a:r>
            <a:r>
              <a:rPr lang="ja-JP" altLang="en-US" sz="1050" dirty="0" smtClean="0">
                <a:latin typeface="+mn-ea"/>
              </a:rPr>
              <a:t>校、中国</a:t>
            </a:r>
            <a:r>
              <a:rPr lang="en-US" altLang="ja-JP" sz="1050" dirty="0" smtClean="0">
                <a:latin typeface="+mn-ea"/>
              </a:rPr>
              <a:t>80</a:t>
            </a:r>
            <a:r>
              <a:rPr lang="ja-JP" altLang="en-US" sz="1050" dirty="0" smtClean="0">
                <a:latin typeface="+mn-ea"/>
              </a:rPr>
              <a:t>校、香港</a:t>
            </a:r>
            <a:r>
              <a:rPr lang="en-US" altLang="ja-JP" sz="1050" dirty="0" smtClean="0">
                <a:latin typeface="+mn-ea"/>
              </a:rPr>
              <a:t>51</a:t>
            </a:r>
            <a:r>
              <a:rPr lang="ja-JP" altLang="en-US" sz="1050" dirty="0" smtClean="0">
                <a:latin typeface="+mn-ea"/>
              </a:rPr>
              <a:t>校、インドネシア</a:t>
            </a:r>
            <a:r>
              <a:rPr lang="en-US" altLang="ja-JP" sz="1050" dirty="0" smtClean="0">
                <a:latin typeface="+mn-ea"/>
              </a:rPr>
              <a:t>43</a:t>
            </a:r>
            <a:r>
              <a:rPr lang="ja-JP" altLang="en-US" sz="1050" dirty="0" smtClean="0">
                <a:latin typeface="+mn-ea"/>
              </a:rPr>
              <a:t>校、</a:t>
            </a:r>
            <a:endParaRPr lang="en-US" altLang="ja-JP" sz="1050" dirty="0" smtClean="0">
              <a:latin typeface="+mn-ea"/>
            </a:endParaRPr>
          </a:p>
          <a:p>
            <a:r>
              <a:rPr kumimoji="1" lang="ja-JP" altLang="en-US" sz="1050" dirty="0">
                <a:latin typeface="+mn-ea"/>
              </a:rPr>
              <a:t>　</a:t>
            </a:r>
            <a:r>
              <a:rPr kumimoji="1" lang="ja-JP" altLang="en-US" sz="1050" dirty="0" smtClean="0">
                <a:latin typeface="+mn-ea"/>
              </a:rPr>
              <a:t>シンガポール</a:t>
            </a:r>
            <a:r>
              <a:rPr kumimoji="1" lang="en-US" altLang="ja-JP" sz="1050" dirty="0" smtClean="0">
                <a:latin typeface="+mn-ea"/>
              </a:rPr>
              <a:t>29</a:t>
            </a:r>
            <a:r>
              <a:rPr kumimoji="1" lang="ja-JP" altLang="en-US" sz="1050" dirty="0" smtClean="0">
                <a:latin typeface="+mn-ea"/>
              </a:rPr>
              <a:t>校、タイ</a:t>
            </a:r>
            <a:r>
              <a:rPr kumimoji="1" lang="en-US" altLang="ja-JP" sz="1050" dirty="0" smtClean="0">
                <a:latin typeface="+mn-ea"/>
              </a:rPr>
              <a:t>20</a:t>
            </a:r>
            <a:r>
              <a:rPr lang="ja-JP" altLang="en-US" sz="1050" dirty="0" smtClean="0">
                <a:latin typeface="+mn-ea"/>
              </a:rPr>
              <a:t>校、マレーシア</a:t>
            </a:r>
            <a:r>
              <a:rPr lang="en-US" altLang="ja-JP" sz="1050" dirty="0" smtClean="0">
                <a:latin typeface="+mn-ea"/>
              </a:rPr>
              <a:t>18</a:t>
            </a:r>
            <a:r>
              <a:rPr lang="ja-JP" altLang="en-US" sz="1050" dirty="0" smtClean="0">
                <a:latin typeface="+mn-ea"/>
              </a:rPr>
              <a:t>校フィリピン</a:t>
            </a:r>
            <a:r>
              <a:rPr lang="en-US" altLang="ja-JP" sz="1050" dirty="0" smtClean="0">
                <a:latin typeface="+mn-ea"/>
              </a:rPr>
              <a:t>15</a:t>
            </a:r>
            <a:r>
              <a:rPr lang="ja-JP" altLang="en-US" sz="1050" dirty="0" smtClean="0">
                <a:latin typeface="+mn-ea"/>
              </a:rPr>
              <a:t>校、</a:t>
            </a:r>
            <a:endParaRPr lang="en-US" altLang="ja-JP" sz="1050" dirty="0" smtClean="0">
              <a:latin typeface="+mn-ea"/>
            </a:endParaRPr>
          </a:p>
          <a:p>
            <a:r>
              <a:rPr kumimoji="1" lang="ja-JP" altLang="en-US" sz="1050" dirty="0">
                <a:latin typeface="+mn-ea"/>
              </a:rPr>
              <a:t>　</a:t>
            </a:r>
            <a:r>
              <a:rPr kumimoji="1" lang="ja-JP" altLang="en-US" sz="1050" dirty="0" smtClean="0">
                <a:latin typeface="+mn-ea"/>
              </a:rPr>
              <a:t>韓国</a:t>
            </a:r>
            <a:r>
              <a:rPr lang="en-US" altLang="ja-JP" sz="1050" dirty="0">
                <a:latin typeface="+mn-ea"/>
              </a:rPr>
              <a:t>9</a:t>
            </a:r>
            <a:r>
              <a:rPr kumimoji="1" lang="ja-JP" altLang="en-US" sz="1050" dirty="0" smtClean="0">
                <a:latin typeface="+mn-ea"/>
              </a:rPr>
              <a:t>校、台湾</a:t>
            </a:r>
            <a:r>
              <a:rPr lang="en-US" altLang="ja-JP" sz="1050" dirty="0">
                <a:latin typeface="+mn-ea"/>
              </a:rPr>
              <a:t>4</a:t>
            </a:r>
            <a:r>
              <a:rPr kumimoji="1" lang="ja-JP" altLang="en-US" sz="1050" dirty="0" smtClean="0">
                <a:latin typeface="+mn-ea"/>
              </a:rPr>
              <a:t>校</a:t>
            </a:r>
            <a:endParaRPr kumimoji="1" lang="ja-JP" altLang="en-US" sz="1050" dirty="0">
              <a:latin typeface="+mn-ea"/>
            </a:endParaRPr>
          </a:p>
        </p:txBody>
      </p:sp>
      <p:sp>
        <p:nvSpPr>
          <p:cNvPr id="13" name="テキスト ボックス 12"/>
          <p:cNvSpPr txBox="1"/>
          <p:nvPr/>
        </p:nvSpPr>
        <p:spPr>
          <a:xfrm>
            <a:off x="4571528" y="5085184"/>
            <a:ext cx="4457396" cy="738664"/>
          </a:xfrm>
          <a:prstGeom prst="rect">
            <a:avLst/>
          </a:prstGeom>
          <a:noFill/>
        </p:spPr>
        <p:txBody>
          <a:bodyPr wrap="square" rtlCol="0">
            <a:spAutoFit/>
          </a:bodyPr>
          <a:lstStyle/>
          <a:p>
            <a:r>
              <a:rPr kumimoji="1" lang="ja-JP" altLang="en-US" sz="1050" dirty="0" smtClean="0">
                <a:latin typeface="+mn-ea"/>
              </a:rPr>
              <a:t>（</a:t>
            </a:r>
            <a:r>
              <a:rPr lang="ja-JP" altLang="en-US" sz="1050" dirty="0">
                <a:latin typeface="+mn-ea"/>
              </a:rPr>
              <a:t>参考）アジア主要国の</a:t>
            </a:r>
            <a:r>
              <a:rPr lang="en-US" altLang="ja-JP" sz="1050" dirty="0">
                <a:latin typeface="+mn-ea"/>
              </a:rPr>
              <a:t>JCI</a:t>
            </a:r>
            <a:r>
              <a:rPr lang="ja-JP" altLang="en-US" sz="1050" dirty="0">
                <a:latin typeface="+mn-ea"/>
              </a:rPr>
              <a:t>認証病院数（</a:t>
            </a:r>
            <a:r>
              <a:rPr lang="en-US" altLang="ja-JP" sz="1050" dirty="0">
                <a:latin typeface="+mn-ea"/>
              </a:rPr>
              <a:t>JCI</a:t>
            </a:r>
            <a:r>
              <a:rPr lang="ja-JP" altLang="en-US" sz="1050" dirty="0">
                <a:latin typeface="+mn-ea"/>
              </a:rPr>
              <a:t>ホームページ　</a:t>
            </a:r>
            <a:r>
              <a:rPr lang="en-US" altLang="ja-JP" sz="1050" dirty="0">
                <a:latin typeface="+mn-ea"/>
              </a:rPr>
              <a:t>2012.6</a:t>
            </a:r>
            <a:r>
              <a:rPr lang="ja-JP" altLang="en-US" sz="1050" dirty="0">
                <a:latin typeface="+mn-ea"/>
              </a:rPr>
              <a:t>現在）</a:t>
            </a:r>
          </a:p>
          <a:p>
            <a:r>
              <a:rPr lang="ja-JP" altLang="en-US" sz="1050" dirty="0">
                <a:latin typeface="+mn-ea"/>
              </a:rPr>
              <a:t>　</a:t>
            </a:r>
            <a:r>
              <a:rPr lang="ja-JP" altLang="en-US" sz="1050" dirty="0" smtClean="0">
                <a:latin typeface="+mn-ea"/>
              </a:rPr>
              <a:t>　タイ</a:t>
            </a:r>
            <a:r>
              <a:rPr lang="en-US" altLang="ja-JP" sz="1050" dirty="0">
                <a:latin typeface="+mn-ea"/>
              </a:rPr>
              <a:t>37</a:t>
            </a:r>
            <a:r>
              <a:rPr lang="ja-JP" altLang="en-US" sz="1050" dirty="0" smtClean="0">
                <a:latin typeface="+mn-ea"/>
              </a:rPr>
              <a:t>病院、中国</a:t>
            </a:r>
            <a:r>
              <a:rPr lang="en-US" altLang="ja-JP" sz="1050" dirty="0">
                <a:latin typeface="+mn-ea"/>
              </a:rPr>
              <a:t>32</a:t>
            </a:r>
            <a:r>
              <a:rPr lang="ja-JP" altLang="en-US" sz="1050" dirty="0" smtClean="0">
                <a:latin typeface="+mn-ea"/>
              </a:rPr>
              <a:t>病院、インド</a:t>
            </a:r>
            <a:r>
              <a:rPr lang="en-US" altLang="ja-JP" sz="1050" dirty="0">
                <a:latin typeface="+mn-ea"/>
              </a:rPr>
              <a:t>21</a:t>
            </a:r>
            <a:r>
              <a:rPr lang="ja-JP" altLang="en-US" sz="1050" dirty="0" smtClean="0">
                <a:latin typeface="+mn-ea"/>
              </a:rPr>
              <a:t>病院、韓国</a:t>
            </a:r>
            <a:r>
              <a:rPr lang="en-US" altLang="ja-JP" sz="1050" dirty="0" smtClean="0">
                <a:latin typeface="+mn-ea"/>
              </a:rPr>
              <a:t>28</a:t>
            </a:r>
            <a:r>
              <a:rPr lang="ja-JP" altLang="en-US" sz="1050" dirty="0" smtClean="0">
                <a:latin typeface="+mn-ea"/>
              </a:rPr>
              <a:t>病院、</a:t>
            </a:r>
            <a:endParaRPr lang="en-US" altLang="ja-JP" sz="1050" dirty="0" smtClean="0">
              <a:latin typeface="+mn-ea"/>
            </a:endParaRPr>
          </a:p>
          <a:p>
            <a:r>
              <a:rPr lang="ja-JP" altLang="en-US" sz="1050" dirty="0">
                <a:latin typeface="+mn-ea"/>
              </a:rPr>
              <a:t>　</a:t>
            </a:r>
            <a:r>
              <a:rPr lang="ja-JP" altLang="en-US" sz="1050" dirty="0" smtClean="0">
                <a:latin typeface="+mn-ea"/>
              </a:rPr>
              <a:t>　シンガポール</a:t>
            </a:r>
            <a:r>
              <a:rPr lang="en-US" altLang="ja-JP" sz="1050" dirty="0" smtClean="0">
                <a:latin typeface="+mn-ea"/>
              </a:rPr>
              <a:t>21</a:t>
            </a:r>
            <a:r>
              <a:rPr lang="ja-JP" altLang="en-US" sz="1050" dirty="0" smtClean="0">
                <a:latin typeface="+mn-ea"/>
              </a:rPr>
              <a:t>病院、台湾</a:t>
            </a:r>
            <a:r>
              <a:rPr lang="en-US" altLang="ja-JP" sz="1050" dirty="0" smtClean="0">
                <a:latin typeface="+mn-ea"/>
              </a:rPr>
              <a:t>13</a:t>
            </a:r>
            <a:r>
              <a:rPr lang="ja-JP" altLang="en-US" sz="1050" dirty="0" smtClean="0">
                <a:latin typeface="+mn-ea"/>
              </a:rPr>
              <a:t>病院、マレーシア</a:t>
            </a:r>
            <a:r>
              <a:rPr lang="en-US" altLang="ja-JP" sz="1050" dirty="0" smtClean="0">
                <a:latin typeface="+mn-ea"/>
              </a:rPr>
              <a:t>13</a:t>
            </a:r>
            <a:r>
              <a:rPr lang="ja-JP" altLang="en-US" sz="1050" dirty="0" smtClean="0">
                <a:latin typeface="+mn-ea"/>
              </a:rPr>
              <a:t>病院、</a:t>
            </a:r>
            <a:endParaRPr lang="en-US" altLang="ja-JP" sz="1050" dirty="0" smtClean="0">
              <a:latin typeface="+mn-ea"/>
            </a:endParaRPr>
          </a:p>
          <a:p>
            <a:r>
              <a:rPr lang="en-US" altLang="ja-JP" sz="1050" dirty="0">
                <a:latin typeface="+mn-ea"/>
              </a:rPr>
              <a:t> </a:t>
            </a:r>
            <a:r>
              <a:rPr lang="en-US" altLang="ja-JP" sz="1050" dirty="0" smtClean="0">
                <a:latin typeface="+mn-ea"/>
              </a:rPr>
              <a:t>   </a:t>
            </a:r>
            <a:r>
              <a:rPr lang="ja-JP" altLang="en-US" sz="1050" dirty="0" smtClean="0">
                <a:latin typeface="+mn-ea"/>
              </a:rPr>
              <a:t>インドネシア</a:t>
            </a:r>
            <a:r>
              <a:rPr lang="en-US" altLang="ja-JP" sz="1050" dirty="0" smtClean="0">
                <a:latin typeface="+mn-ea"/>
              </a:rPr>
              <a:t>14</a:t>
            </a:r>
            <a:r>
              <a:rPr lang="ja-JP" altLang="en-US" sz="1050" dirty="0" smtClean="0">
                <a:latin typeface="+mn-ea"/>
              </a:rPr>
              <a:t>病院、フィリピン</a:t>
            </a:r>
            <a:r>
              <a:rPr lang="en-US" altLang="ja-JP" sz="1050" dirty="0" smtClean="0">
                <a:latin typeface="+mn-ea"/>
              </a:rPr>
              <a:t>6</a:t>
            </a:r>
            <a:r>
              <a:rPr lang="ja-JP" altLang="en-US" sz="1050" dirty="0" smtClean="0">
                <a:latin typeface="+mn-ea"/>
              </a:rPr>
              <a:t>病院</a:t>
            </a:r>
            <a:endParaRPr lang="ja-JP" altLang="en-US" sz="1050" dirty="0">
              <a:latin typeface="+mn-ea"/>
            </a:endParaRPr>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1787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15672" y="332656"/>
            <a:ext cx="8562975" cy="1844536"/>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marR="0" lvl="0" indent="-271463" algn="just" defTabSz="914400" eaLnBrk="1" fontAlgn="auto" latinLnBrk="0" hangingPunct="1">
              <a:lnSpc>
                <a:spcPts val="2600"/>
              </a:lnSpc>
              <a:spcBef>
                <a:spcPts val="0"/>
              </a:spcBef>
              <a:spcAft>
                <a:spcPts val="0"/>
              </a:spcAft>
              <a:buClrTx/>
              <a:buSzTx/>
              <a:buFontTx/>
              <a:buNone/>
              <a:tabL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a:t>
            </a:r>
            <a:r>
              <a:rPr kumimoji="0"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kumimoji="0"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a:t>
            </a:r>
            <a:r>
              <a:rPr kumimoji="0"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kumimoji="0"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よるビジネス・生活環境の整備</a:t>
            </a: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lnSpc>
                <a:spcPts val="2600"/>
              </a:lnSpc>
              <a:defRPr/>
            </a:pP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界で一番ビジネスしやすい環境を創出することを目的に設置された「国家戦略特区」においては、外国企業・外国人のビジネス・生活環境の整備に向けた規制緩和も予定されていることから、今後は、この特区を最大限活用しながら、さまざまな障壁を打ち破っていくことが必要。</a:t>
            </a:r>
            <a:endParaRPr kumimoji="0" lang="en-US" altLang="ja-JP" sz="2000"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54524" y="5605014"/>
            <a:ext cx="8562975" cy="923330"/>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algn="ct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大阪の成長をけん引するグローバル人材の更なる育成・呼び込みに加え</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特区を活用した外国人高度人材の就業・生活環境の改善などにより、</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大阪の都市競争力の強化を目指す</a:t>
            </a:r>
            <a:endParaRPr kumimoji="0" lang="ja-JP" altLang="en-US"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二等辺三角形 4"/>
          <p:cNvSpPr/>
          <p:nvPr/>
        </p:nvSpPr>
        <p:spPr>
          <a:xfrm rot="10800000">
            <a:off x="3617637" y="5019022"/>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角丸四角形 5"/>
          <p:cNvSpPr/>
          <p:nvPr/>
        </p:nvSpPr>
        <p:spPr>
          <a:xfrm>
            <a:off x="279160" y="2571828"/>
            <a:ext cx="8637746" cy="2308324"/>
          </a:xfrm>
          <a:prstGeom prst="roundRect">
            <a:avLst>
              <a:gd name="adj" fmla="val 1562"/>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71463" lvl="0" indent="-271463" algn="just"/>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５－１　「国家戦略特区」の実現</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◇新たに講ずべき具体的施策（＊外国企業・外国人のビジネス・生活環境整備に係るもの））</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・法人設立手続の簡素化・迅速化</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・一体的な保税地域の設置の推進</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・女性の活躍推進、家事支援ニーズへの対応のための外国人家事支援人材の活用</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・国家戦略特区での創業人材の受入れ及び多様な外国人受入れのための新たな仕組み</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・時間でなく成果で評価される制度への改革</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・公立学校運営の民間開放（民間委託方式に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る学校の公設・民営等）</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79160" y="2391808"/>
            <a:ext cx="8636000" cy="36004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日本再興戦略</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改訂</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）より国家戦略特区部分抜粋</a:t>
            </a:r>
            <a:endParaRPr kumimoji="1" lang="ja-JP" altLang="en-US" sz="1600" dirty="0"/>
          </a:p>
        </p:txBody>
      </p:sp>
    </p:spTree>
    <p:extLst>
      <p:ext uri="{BB962C8B-B14F-4D97-AF65-F5344CB8AC3E}">
        <p14:creationId xmlns:p14="http://schemas.microsoft.com/office/powerpoint/2010/main" val="3238863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6390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2413" y="47667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7656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～都市圏における中間所得層の減少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2413" y="539859"/>
            <a:ext cx="8568059" cy="3341251"/>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府内の所得格差</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大阪府は他の自治体に比べ、成長を支える中間所得層の減少及び低所得者層の増加が大きい</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defRPr/>
            </a:pP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所得</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格差を示すジニ係数</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（社会における所得分配の不平等さを測る指標</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は二人</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以上の世帯において過去よりも</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悪化。</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0.336</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と、沖縄（</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0.339</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）に次ぎ格差が大きい状況</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別世帯数割合も、特に</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999</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万円の層が減少し、中間所得層が減少。他方で、</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万円未満の世帯が増加。</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defRPr/>
            </a:pP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あたり府民所得をみると、かつて</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年度は全国</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算出の基準が</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異なる</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であった</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が、直近の</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では全国</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位となり、過去</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最低だった</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H15</a:t>
            </a:r>
            <a:r>
              <a:rPr lang="ja-JP" altLang="en-US"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と同じ水準にまで落ち込んでいる</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10"/>
          <p:cNvSpPr>
            <a:spLocks noChangeArrowheads="1"/>
          </p:cNvSpPr>
          <p:nvPr/>
        </p:nvSpPr>
        <p:spPr bwMode="auto">
          <a:xfrm>
            <a:off x="107504" y="3861048"/>
            <a:ext cx="54717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ジニ係数の推移</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（出典：総務省「全国消費実態調査」）</a:t>
            </a:r>
          </a:p>
        </p:txBody>
      </p:sp>
      <p:graphicFrame>
        <p:nvGraphicFramePr>
          <p:cNvPr id="7" name="表 6"/>
          <p:cNvGraphicFramePr>
            <a:graphicFrameLocks noGrp="1"/>
          </p:cNvGraphicFramePr>
          <p:nvPr>
            <p:extLst>
              <p:ext uri="{D42A27DB-BD31-4B8C-83A1-F6EECF244321}">
                <p14:modId xmlns:p14="http://schemas.microsoft.com/office/powerpoint/2010/main" val="2284546211"/>
              </p:ext>
            </p:extLst>
          </p:nvPr>
        </p:nvGraphicFramePr>
        <p:xfrm>
          <a:off x="179512" y="4361472"/>
          <a:ext cx="4091111" cy="2017984"/>
        </p:xfrm>
        <a:graphic>
          <a:graphicData uri="http://schemas.openxmlformats.org/drawingml/2006/table">
            <a:tbl>
              <a:tblPr firstRow="1" firstCol="1" bandRow="1"/>
              <a:tblGrid>
                <a:gridCol w="1066253"/>
                <a:gridCol w="1008286"/>
                <a:gridCol w="1008286"/>
                <a:gridCol w="1008286"/>
              </a:tblGrid>
              <a:tr h="368912">
                <a:tc>
                  <a:txBody>
                    <a:bodyPr/>
                    <a:lstStyle/>
                    <a:p>
                      <a:pPr algn="ctr">
                        <a:lnSpc>
                          <a:spcPct val="100000"/>
                        </a:lnSpc>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H11</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H16</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H21</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0.296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45</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0.336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東京都</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全国</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0.308</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グラフ 10"/>
          <p:cNvGraphicFramePr>
            <a:graphicFrameLocks/>
          </p:cNvGraphicFramePr>
          <p:nvPr>
            <p:extLst>
              <p:ext uri="{D42A27DB-BD31-4B8C-83A1-F6EECF244321}">
                <p14:modId xmlns:p14="http://schemas.microsoft.com/office/powerpoint/2010/main" val="3512075380"/>
              </p:ext>
            </p:extLst>
          </p:nvPr>
        </p:nvGraphicFramePr>
        <p:xfrm>
          <a:off x="4175957" y="4005064"/>
          <a:ext cx="4968043" cy="2946165"/>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0"/>
          <p:cNvSpPr>
            <a:spLocks noChangeArrowheads="1"/>
          </p:cNvSpPr>
          <p:nvPr/>
        </p:nvSpPr>
        <p:spPr bwMode="auto">
          <a:xfrm>
            <a:off x="4175956" y="3897923"/>
            <a:ext cx="54717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所得階層別世帯数割合の推移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上矢印吹き出し 9"/>
          <p:cNvSpPr/>
          <p:nvPr/>
        </p:nvSpPr>
        <p:spPr>
          <a:xfrm>
            <a:off x="5076934" y="4653136"/>
            <a:ext cx="765200"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a:solidFill>
                  <a:schemeClr val="tx1"/>
                </a:solidFill>
                <a:latin typeface="+mn-ea"/>
                <a:ea typeface="+mn-ea"/>
              </a:rPr>
              <a:t>1000</a:t>
            </a:r>
            <a:r>
              <a:rPr kumimoji="1" lang="ja-JP" altLang="en-US" sz="900">
                <a:solidFill>
                  <a:schemeClr val="tx1"/>
                </a:solidFill>
                <a:latin typeface="+mn-ea"/>
                <a:ea typeface="+mn-ea"/>
              </a:rPr>
              <a:t>万円以上</a:t>
            </a:r>
          </a:p>
        </p:txBody>
      </p:sp>
      <p:sp>
        <p:nvSpPr>
          <p:cNvPr id="13" name="上矢印吹き出し 12"/>
          <p:cNvSpPr/>
          <p:nvPr/>
        </p:nvSpPr>
        <p:spPr>
          <a:xfrm>
            <a:off x="5911669" y="4661419"/>
            <a:ext cx="1053741"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500</a:t>
            </a:r>
            <a:r>
              <a:rPr kumimoji="1" lang="ja-JP" altLang="en-US" sz="900" dirty="0" smtClean="0">
                <a:solidFill>
                  <a:schemeClr val="tx1"/>
                </a:solidFill>
                <a:latin typeface="+mn-ea"/>
                <a:ea typeface="+mn-ea"/>
              </a:rPr>
              <a:t>～</a:t>
            </a:r>
            <a:r>
              <a:rPr lang="en-US" altLang="ja-JP" sz="900" dirty="0" smtClean="0">
                <a:solidFill>
                  <a:schemeClr val="tx1"/>
                </a:solidFill>
                <a:latin typeface="+mn-ea"/>
              </a:rPr>
              <a:t>999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4" name="上矢印吹き出し 13"/>
          <p:cNvSpPr/>
          <p:nvPr/>
        </p:nvSpPr>
        <p:spPr>
          <a:xfrm>
            <a:off x="7077387" y="4661419"/>
            <a:ext cx="1053741"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300</a:t>
            </a:r>
            <a:r>
              <a:rPr kumimoji="1" lang="ja-JP" altLang="en-US" sz="900" dirty="0" smtClean="0">
                <a:solidFill>
                  <a:schemeClr val="tx1"/>
                </a:solidFill>
                <a:latin typeface="+mn-ea"/>
                <a:ea typeface="+mn-ea"/>
              </a:rPr>
              <a:t>～</a:t>
            </a:r>
            <a:r>
              <a:rPr lang="en-US" altLang="ja-JP" sz="900" dirty="0" smtClean="0">
                <a:solidFill>
                  <a:schemeClr val="tx1"/>
                </a:solidFill>
                <a:latin typeface="+mn-ea"/>
              </a:rPr>
              <a:t>499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5" name="上矢印吹き出し 14"/>
          <p:cNvSpPr/>
          <p:nvPr/>
        </p:nvSpPr>
        <p:spPr>
          <a:xfrm>
            <a:off x="8211868" y="4653136"/>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n-ea"/>
              </a:rPr>
              <a:t>～</a:t>
            </a:r>
            <a:r>
              <a:rPr lang="en-US" altLang="ja-JP" sz="900" dirty="0" smtClean="0">
                <a:solidFill>
                  <a:schemeClr val="tx1"/>
                </a:solidFill>
                <a:latin typeface="+mn-ea"/>
              </a:rPr>
              <a:t>299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Tree>
    <p:extLst>
      <p:ext uri="{BB962C8B-B14F-4D97-AF65-F5344CB8AC3E}">
        <p14:creationId xmlns:p14="http://schemas.microsoft.com/office/powerpoint/2010/main" val="591916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38944" y="1556792"/>
            <a:ext cx="8525544" cy="1728192"/>
          </a:xfrm>
          <a:prstGeom prst="roundRect">
            <a:avLst>
              <a:gd name="adj" fmla="val 5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38944" y="1589584"/>
            <a:ext cx="8136904" cy="923330"/>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22</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2010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261938"/>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大阪がこれまでの長期低迷を脱し、日本の成長エンジンとして再生するための方向性を示すものとして、策定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38944" y="2542296"/>
            <a:ext cx="8136904"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・大阪市の成長戦略を「大阪の成長戦略」へ一本化</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38944" y="4059070"/>
            <a:ext cx="7661448"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「大阪の成長戦略」の何が進んでいて、何が進んでいないのか、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これまでの取組みを評価・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分析</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、今後の取組みへと活かしていくための資料。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これ</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まで、</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月に作成。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2649488" y="5233258"/>
            <a:ext cx="3240360" cy="3728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38944" y="5733256"/>
            <a:ext cx="8237512" cy="1015663"/>
          </a:xfrm>
          <a:prstGeom prst="rect">
            <a:avLst/>
          </a:prstGeom>
          <a:solidFill>
            <a:schemeClr val="accent5">
              <a:lumMod val="60000"/>
              <a:lumOff val="40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今回の評価・分析の結果明らかになった課題については、今後、取組みを重点的に強化するとともに、平成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）年度中に改訂を予定している「大阪の成長戦略」にも反映し、大阪の成長を確実なものとしていく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4718" y="1065729"/>
            <a:ext cx="223224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大阪の成長戦略</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38944" y="4005943"/>
            <a:ext cx="8525544" cy="976457"/>
          </a:xfrm>
          <a:prstGeom prst="roundRect">
            <a:avLst>
              <a:gd name="adj" fmla="val 7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4720" y="3511471"/>
            <a:ext cx="3240360" cy="504056"/>
          </a:xfrm>
          <a:prstGeom prst="rect">
            <a:avLst/>
          </a:prstGeom>
          <a:solidFill>
            <a:srgbClr val="070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3329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8"/>
          <p:cNvSpPr>
            <a:spLocks noChangeArrowheads="1"/>
          </p:cNvSpPr>
          <p:nvPr/>
        </p:nvSpPr>
        <p:spPr bwMode="auto">
          <a:xfrm>
            <a:off x="539552" y="635852"/>
            <a:ext cx="79131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一人当たり府民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91256144"/>
              </p:ext>
            </p:extLst>
          </p:nvPr>
        </p:nvGraphicFramePr>
        <p:xfrm>
          <a:off x="967530" y="1700808"/>
          <a:ext cx="7057157" cy="3002296"/>
        </p:xfrm>
        <a:graphic>
          <a:graphicData uri="http://schemas.openxmlformats.org/drawingml/2006/table">
            <a:tbl>
              <a:tblPr/>
              <a:tblGrid>
                <a:gridCol w="286691"/>
                <a:gridCol w="752274"/>
                <a:gridCol w="752274"/>
                <a:gridCol w="752274"/>
                <a:gridCol w="752274"/>
                <a:gridCol w="752274"/>
                <a:gridCol w="752274"/>
                <a:gridCol w="752274"/>
                <a:gridCol w="752274"/>
                <a:gridCol w="752274"/>
              </a:tblGrid>
              <a:tr h="351353">
                <a:tc>
                  <a:txBody>
                    <a:bodyPr/>
                    <a:lstStyle/>
                    <a:p>
                      <a:pPr algn="ctr">
                        <a:lnSpc>
                          <a:spcPct val="100000"/>
                        </a:lnSpc>
                      </a:pPr>
                      <a:r>
                        <a:rPr lang="ja-JP" sz="1200" kern="0" dirty="0">
                          <a:solidFill>
                            <a:schemeClr val="tx1"/>
                          </a:solidFill>
                          <a:effectLst/>
                          <a:latin typeface="HGPｺﾞｼｯｸE" pitchFamily="50" charset="-128"/>
                          <a:ea typeface="HGPｺﾞｼｯｸE" pitchFamily="50" charset="-128"/>
                        </a:rPr>
                        <a:t>順位</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S55</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S60</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H3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H7</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H12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smtClean="0">
                          <a:solidFill>
                            <a:schemeClr val="tx1"/>
                          </a:solidFill>
                          <a:effectLst/>
                          <a:latin typeface="HGPｺﾞｼｯｸE" pitchFamily="50" charset="-128"/>
                          <a:ea typeface="HGPｺﾞｼｯｸE" pitchFamily="50" charset="-128"/>
                        </a:rPr>
                        <a:t>H1</a:t>
                      </a:r>
                      <a:r>
                        <a:rPr lang="en-US" altLang="ja-JP" sz="1200" kern="1200" dirty="0" smtClean="0">
                          <a:solidFill>
                            <a:schemeClr val="tx1"/>
                          </a:solidFill>
                          <a:effectLst/>
                          <a:latin typeface="HGPｺﾞｼｯｸE" pitchFamily="50" charset="-128"/>
                          <a:ea typeface="HGPｺﾞｼｯｸE" pitchFamily="50" charset="-128"/>
                        </a:rPr>
                        <a:t>4</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altLang="ja-JP" sz="1200" kern="100" dirty="0" smtClean="0">
                          <a:solidFill>
                            <a:schemeClr val="tx1"/>
                          </a:solidFill>
                          <a:effectLst/>
                          <a:latin typeface="HGPｺﾞｼｯｸE" pitchFamily="50" charset="-128"/>
                          <a:ea typeface="HGPｺﾞｼｯｸE" pitchFamily="50" charset="-128"/>
                        </a:rPr>
                        <a:t>H19</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sz="1200" kern="1200" dirty="0" smtClean="0">
                          <a:solidFill>
                            <a:schemeClr val="tx1"/>
                          </a:solidFill>
                          <a:effectLst/>
                          <a:latin typeface="HGPｺﾞｼｯｸE" pitchFamily="50" charset="-128"/>
                          <a:ea typeface="HGPｺﾞｼｯｸE" pitchFamily="50" charset="-128"/>
                        </a:rPr>
                        <a:t>H2</a:t>
                      </a:r>
                      <a:r>
                        <a:rPr lang="en-US" altLang="ja-JP" sz="1200" kern="1200" dirty="0" smtClean="0">
                          <a:solidFill>
                            <a:schemeClr val="tx1"/>
                          </a:solidFill>
                          <a:effectLst/>
                          <a:latin typeface="HGPｺﾞｼｯｸE" pitchFamily="50" charset="-128"/>
                          <a:ea typeface="HGPｺﾞｼｯｸE" pitchFamily="50" charset="-128"/>
                        </a:rPr>
                        <a:t>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pPr>
                      <a:r>
                        <a:rPr lang="en-US" altLang="ja-JP" sz="1200" kern="100" dirty="0" smtClean="0">
                          <a:solidFill>
                            <a:schemeClr val="tx1"/>
                          </a:solidFill>
                          <a:effectLst/>
                          <a:latin typeface="HGPｺﾞｼｯｸE" pitchFamily="50" charset="-128"/>
                          <a:ea typeface="HGPｺﾞｼｯｸE" pitchFamily="50" charset="-128"/>
                        </a:rPr>
                        <a:t>H23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1</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234</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320</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417</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415</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462</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smtClean="0">
                          <a:solidFill>
                            <a:schemeClr val="tx1"/>
                          </a:solidFill>
                          <a:effectLst/>
                          <a:latin typeface="HGPｺﾞｼｯｸE" pitchFamily="50" charset="-128"/>
                          <a:ea typeface="HGPｺﾞｼｯｸE" pitchFamily="50" charset="-128"/>
                        </a:rPr>
                        <a:t>（</a:t>
                      </a:r>
                      <a:r>
                        <a:rPr lang="en-US" altLang="ja-JP" sz="1200" kern="0" dirty="0" smtClean="0">
                          <a:solidFill>
                            <a:schemeClr val="tx1"/>
                          </a:solidFill>
                          <a:effectLst/>
                          <a:latin typeface="HGPｺﾞｼｯｸE" pitchFamily="50" charset="-128"/>
                          <a:ea typeface="HGPｺﾞｼｯｸE" pitchFamily="50" charset="-128"/>
                        </a:rPr>
                        <a:t>489</a:t>
                      </a:r>
                      <a:r>
                        <a:rPr lang="ja-JP" sz="1200" kern="0" dirty="0" smtClean="0">
                          <a:solidFill>
                            <a:schemeClr val="tx1"/>
                          </a:solidFill>
                          <a:effectLst/>
                          <a:latin typeface="HGPｺﾞｼｯｸE" pitchFamily="50" charset="-128"/>
                          <a:ea typeface="HGPｺﾞｼｯｸE" pitchFamily="50" charset="-128"/>
                        </a:rPr>
                        <a:t>万円</a:t>
                      </a: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515</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smtClean="0">
                          <a:solidFill>
                            <a:schemeClr val="tx1"/>
                          </a:solidFill>
                          <a:effectLst/>
                          <a:latin typeface="HGPｺﾞｼｯｸE" pitchFamily="50" charset="-128"/>
                          <a:ea typeface="HGPｺﾞｼｯｸE" pitchFamily="50" charset="-128"/>
                        </a:rPr>
                        <a:t>（</a:t>
                      </a:r>
                      <a:r>
                        <a:rPr lang="en-US" altLang="ja-JP" sz="1200" kern="0" dirty="0" smtClean="0">
                          <a:solidFill>
                            <a:schemeClr val="tx1"/>
                          </a:solidFill>
                          <a:effectLst/>
                          <a:latin typeface="HGPｺﾞｼｯｸE" pitchFamily="50" charset="-128"/>
                          <a:ea typeface="HGPｺﾞｼｯｸE" pitchFamily="50" charset="-128"/>
                        </a:rPr>
                        <a:t>437</a:t>
                      </a:r>
                      <a:r>
                        <a:rPr lang="ja-JP" sz="1200" kern="0" dirty="0" smtClean="0">
                          <a:solidFill>
                            <a:schemeClr val="tx1"/>
                          </a:solidFill>
                          <a:effectLst/>
                          <a:latin typeface="HGPｺﾞｼｯｸE" pitchFamily="50" charset="-128"/>
                          <a:ea typeface="HGPｺﾞｼｯｸE" pitchFamily="50" charset="-128"/>
                        </a:rPr>
                        <a:t>万円</a:t>
                      </a: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437</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bg1"/>
                          </a:solidFill>
                          <a:effectLst/>
                          <a:latin typeface="HGPｺﾞｼｯｸE" pitchFamily="50" charset="-128"/>
                          <a:ea typeface="HGPｺﾞｼｯｸE" pitchFamily="50" charset="-128"/>
                        </a:rPr>
                        <a:t>（</a:t>
                      </a:r>
                      <a:r>
                        <a:rPr lang="en-US" sz="1200" kern="0" dirty="0">
                          <a:solidFill>
                            <a:schemeClr val="bg1"/>
                          </a:solidFill>
                          <a:effectLst/>
                          <a:latin typeface="HGPｺﾞｼｯｸE" pitchFamily="50" charset="-128"/>
                          <a:ea typeface="HGPｺﾞｼｯｸE" pitchFamily="50" charset="-128"/>
                        </a:rPr>
                        <a:t>206</a:t>
                      </a:r>
                      <a:r>
                        <a:rPr lang="ja-JP" sz="1200" kern="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259</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bg1"/>
                          </a:solidFill>
                          <a:effectLst/>
                          <a:latin typeface="HGPｺﾞｼｯｸE" pitchFamily="50" charset="-128"/>
                          <a:ea typeface="HGPｺﾞｼｯｸE" pitchFamily="50" charset="-128"/>
                        </a:rPr>
                        <a:t>（</a:t>
                      </a:r>
                      <a:r>
                        <a:rPr lang="en-US" altLang="ja-JP" sz="1200" kern="1200" dirty="0" smtClean="0">
                          <a:solidFill>
                            <a:schemeClr val="bg1"/>
                          </a:solidFill>
                          <a:effectLst/>
                          <a:latin typeface="HGPｺﾞｼｯｸE" pitchFamily="50" charset="-128"/>
                          <a:ea typeface="HGPｺﾞｼｯｸE" pitchFamily="50" charset="-128"/>
                        </a:rPr>
                        <a:t>372</a:t>
                      </a:r>
                      <a:r>
                        <a:rPr lang="ja-JP" sz="1200" kern="1200" dirty="0" smtClean="0">
                          <a:solidFill>
                            <a:schemeClr val="bg1"/>
                          </a:solidFill>
                          <a:effectLst/>
                          <a:latin typeface="HGPｺﾞｼｯｸE" pitchFamily="50" charset="-128"/>
                          <a:ea typeface="HGPｺﾞｼｯｸE" pitchFamily="50" charset="-128"/>
                        </a:rPr>
                        <a:t>万円</a:t>
                      </a:r>
                      <a:r>
                        <a:rPr lang="ja-JP" sz="1200" kern="1200" dirty="0">
                          <a:solidFill>
                            <a:schemeClr val="bg1"/>
                          </a:solidFill>
                          <a:effectLst/>
                          <a:latin typeface="HGPｺﾞｼｯｸE" pitchFamily="50" charset="-128"/>
                          <a:ea typeface="HGPｺﾞｼｯｸE" pitchFamily="50" charset="-128"/>
                        </a:rPr>
                        <a:t>）</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352</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343</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愛知</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342</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愛知県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370</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滋賀</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322</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316</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191</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a:t>
                      </a:r>
                      <a:r>
                        <a:rPr lang="en-US" sz="1200" kern="1200" dirty="0">
                          <a:solidFill>
                            <a:schemeClr val="bg1"/>
                          </a:solidFill>
                          <a:effectLst/>
                          <a:latin typeface="HGPｺﾞｼｯｸE" pitchFamily="50" charset="-128"/>
                          <a:ea typeface="HGPｺﾞｼｯｸE" pitchFamily="50" charset="-128"/>
                        </a:rPr>
                        <a:t>242</a:t>
                      </a:r>
                      <a:r>
                        <a:rPr lang="ja-JP" sz="1200" kern="120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349</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341</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343</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静岡</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332</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351</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静岡</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314</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愛知県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311</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4</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190</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238</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336</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a:t>
                      </a:r>
                      <a:r>
                        <a:rPr lang="en-US" sz="1200" kern="1200" dirty="0">
                          <a:solidFill>
                            <a:schemeClr val="bg1"/>
                          </a:solidFill>
                          <a:effectLst/>
                          <a:latin typeface="HGPｺﾞｼｯｸE" pitchFamily="50" charset="-128"/>
                          <a:ea typeface="HGPｺﾞｼｯｸE" pitchFamily="50" charset="-128"/>
                        </a:rPr>
                        <a:t>341</a:t>
                      </a:r>
                      <a:r>
                        <a:rPr lang="ja-JP" sz="1200" kern="120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静岡県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340</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滋賀</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325</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三重県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333</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en-US" sz="1200" kern="1200" dirty="0" smtClean="0">
                          <a:solidFill>
                            <a:schemeClr val="tx1"/>
                          </a:solidFill>
                          <a:effectLst/>
                          <a:latin typeface="HGPｺﾞｼｯｸE" pitchFamily="50" charset="-128"/>
                          <a:ea typeface="HGPｺﾞｼｯｸE" pitchFamily="50" charset="-128"/>
                        </a:rPr>
                        <a:t>愛知</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ct val="1000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307</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滋賀県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307</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51353">
                <a:tc>
                  <a:txBody>
                    <a:bodyPr/>
                    <a:lstStyle/>
                    <a:p>
                      <a:pPr algn="ctr" fontAlgn="ctr">
                        <a:lnSpc>
                          <a:spcPct val="100000"/>
                        </a:lnSpc>
                      </a:pPr>
                      <a:r>
                        <a:rPr lang="en-US" sz="1200" kern="1200" dirty="0">
                          <a:solidFill>
                            <a:schemeClr val="tx1"/>
                          </a:solidFill>
                          <a:effectLst/>
                          <a:latin typeface="HGPｺﾞｼｯｸE" pitchFamily="50" charset="-128"/>
                          <a:ea typeface="HGPｺﾞｼｯｸE" pitchFamily="50" charset="-128"/>
                        </a:rPr>
                        <a:t>7</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ct val="100000"/>
                        </a:lnSpc>
                      </a:pPr>
                      <a:r>
                        <a:rPr lang="ja-JP" sz="1200" kern="0" dirty="0">
                          <a:solidFill>
                            <a:schemeClr val="bg1"/>
                          </a:solidFill>
                          <a:effectLst/>
                          <a:latin typeface="HGPｺﾞｼｯｸE" pitchFamily="50" charset="-128"/>
                          <a:ea typeface="HGPｺﾞｼｯｸE" pitchFamily="50" charset="-128"/>
                        </a:rPr>
                        <a:t>（</a:t>
                      </a:r>
                      <a:r>
                        <a:rPr lang="en-US" sz="1200" kern="0" dirty="0">
                          <a:solidFill>
                            <a:schemeClr val="bg1"/>
                          </a:solidFill>
                          <a:effectLst/>
                          <a:latin typeface="HGPｺﾞｼｯｸE" pitchFamily="50" charset="-128"/>
                          <a:ea typeface="HGPｺﾞｼｯｸE" pitchFamily="50" charset="-128"/>
                        </a:rPr>
                        <a:t>318</a:t>
                      </a:r>
                      <a:r>
                        <a:rPr lang="ja-JP" sz="1200" kern="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ja-JP" sz="1200" kern="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51353">
                <a:tc>
                  <a:txBody>
                    <a:bodyPr/>
                    <a:lstStyle/>
                    <a:p>
                      <a:pPr algn="ctr" fontAlgn="ctr">
                        <a:lnSpc>
                          <a:spcPct val="100000"/>
                        </a:lnSpc>
                      </a:pPr>
                      <a:r>
                        <a:rPr lang="en-US" altLang="ja-JP" sz="1200" kern="100" dirty="0" smtClean="0">
                          <a:solidFill>
                            <a:schemeClr val="tx1"/>
                          </a:solidFill>
                          <a:effectLst/>
                          <a:latin typeface="HGPｺﾞｼｯｸE" pitchFamily="50" charset="-128"/>
                          <a:ea typeface="HGPｺﾞｼｯｸE" pitchFamily="50" charset="-128"/>
                        </a:rPr>
                        <a:t>8</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ja-JP" sz="1200" kern="1200" dirty="0" smtClean="0">
                          <a:solidFill>
                            <a:schemeClr val="bg1"/>
                          </a:solidFill>
                          <a:effectLst/>
                          <a:latin typeface="HGPｺﾞｼｯｸE" pitchFamily="50" charset="-128"/>
                          <a:ea typeface="HGPｺﾞｼｯｸE" pitchFamily="50" charset="-128"/>
                        </a:rPr>
                        <a:t>大阪府</a:t>
                      </a:r>
                      <a:endParaRPr lang="ja-JP" altLang="ja-JP" sz="1200" kern="100" dirty="0" smtClean="0">
                        <a:solidFill>
                          <a:schemeClr val="bg1"/>
                        </a:solidFill>
                        <a:effectLst/>
                        <a:latin typeface="HGPｺﾞｼｯｸE" pitchFamily="50" charset="-128"/>
                        <a:ea typeface="HGPｺﾞｼｯｸE" pitchFamily="50" charset="-128"/>
                      </a:endParaRPr>
                    </a:p>
                    <a:p>
                      <a:pPr algn="ctr" fontAlgn="ctr">
                        <a:lnSpc>
                          <a:spcPct val="100000"/>
                        </a:lnSpc>
                      </a:pPr>
                      <a:r>
                        <a:rPr lang="ja-JP" altLang="ja-JP" sz="1200" kern="1200" dirty="0" smtClean="0">
                          <a:solidFill>
                            <a:schemeClr val="bg1"/>
                          </a:solidFill>
                          <a:effectLst/>
                          <a:latin typeface="HGPｺﾞｼｯｸE" pitchFamily="50" charset="-128"/>
                          <a:ea typeface="HGPｺﾞｼｯｸE" pitchFamily="50" charset="-128"/>
                        </a:rPr>
                        <a:t>（</a:t>
                      </a:r>
                      <a:r>
                        <a:rPr lang="en-US" altLang="ja-JP" sz="1200" kern="1200" dirty="0" smtClean="0">
                          <a:solidFill>
                            <a:schemeClr val="bg1"/>
                          </a:solidFill>
                          <a:effectLst/>
                          <a:latin typeface="HGPｺﾞｼｯｸE" pitchFamily="50" charset="-128"/>
                          <a:ea typeface="HGPｺﾞｼｯｸE" pitchFamily="50" charset="-128"/>
                        </a:rPr>
                        <a:t>304</a:t>
                      </a:r>
                      <a:r>
                        <a:rPr lang="ja-JP" altLang="ja-JP" sz="1200" kern="120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kern="100" dirty="0" smtClean="0">
                          <a:solidFill>
                            <a:schemeClr val="bg1"/>
                          </a:solidFill>
                          <a:effectLst/>
                          <a:latin typeface="HGPｺﾞｼｯｸE" pitchFamily="50" charset="-128"/>
                          <a:ea typeface="HGPｺﾞｼｯｸE" pitchFamily="50" charset="-128"/>
                        </a:rPr>
                        <a:t>大阪府</a:t>
                      </a:r>
                      <a:endParaRPr lang="en-US" altLang="ja-JP" sz="1200" kern="100" dirty="0" smtClean="0">
                        <a:solidFill>
                          <a:schemeClr val="bg1"/>
                        </a:solidFill>
                        <a:effectLst/>
                        <a:latin typeface="HGPｺﾞｼｯｸE" pitchFamily="50" charset="-128"/>
                        <a:ea typeface="HGPｺﾞｼｯｸE"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kern="100" dirty="0" smtClean="0">
                          <a:solidFill>
                            <a:schemeClr val="bg1"/>
                          </a:solidFill>
                          <a:effectLst/>
                          <a:latin typeface="HGPｺﾞｼｯｸE" pitchFamily="50" charset="-128"/>
                          <a:ea typeface="HGPｺﾞｼｯｸE" pitchFamily="50" charset="-128"/>
                        </a:rPr>
                        <a:t>（</a:t>
                      </a:r>
                      <a:r>
                        <a:rPr lang="en-US" altLang="ja-JP" sz="1200" kern="100" dirty="0" smtClean="0">
                          <a:solidFill>
                            <a:schemeClr val="bg1"/>
                          </a:solidFill>
                          <a:effectLst/>
                          <a:latin typeface="HGPｺﾞｼｯｸE" pitchFamily="50" charset="-128"/>
                          <a:ea typeface="HGPｺﾞｼｯｸE" pitchFamily="50" charset="-128"/>
                        </a:rPr>
                        <a:t>320</a:t>
                      </a:r>
                      <a:r>
                        <a:rPr lang="ja-JP" altLang="en-US" sz="1200" kern="10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ct val="100000"/>
                        </a:lnSpc>
                      </a:pPr>
                      <a:r>
                        <a:rPr lang="ja-JP" altLang="ja-JP" sz="1200" kern="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51353">
                <a:tc>
                  <a:txBody>
                    <a:bodyPr/>
                    <a:lstStyle/>
                    <a:p>
                      <a:pPr algn="ctr" fontAlgn="ctr">
                        <a:lnSpc>
                          <a:spcPct val="100000"/>
                        </a:lnSpc>
                      </a:pPr>
                      <a:r>
                        <a:rPr lang="en-US" sz="1200" kern="1200" dirty="0" smtClean="0">
                          <a:solidFill>
                            <a:schemeClr val="tx1"/>
                          </a:solidFill>
                          <a:effectLst/>
                          <a:latin typeface="HGPｺﾞｼｯｸE" pitchFamily="50" charset="-128"/>
                          <a:ea typeface="HGPｺﾞｼｯｸE" pitchFamily="50" charset="-128"/>
                        </a:rPr>
                        <a:t>1</a:t>
                      </a:r>
                      <a:r>
                        <a:rPr lang="en-US" altLang="ja-JP" sz="1200" kern="1200" dirty="0" smtClean="0">
                          <a:solidFill>
                            <a:schemeClr val="tx1"/>
                          </a:solidFill>
                          <a:effectLst/>
                          <a:latin typeface="HGPｺﾞｼｯｸE" pitchFamily="50" charset="-128"/>
                          <a:ea typeface="HGPｺﾞｼｯｸE" pitchFamily="50" charset="-128"/>
                        </a:rPr>
                        <a:t>0</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pPr>
                      <a:r>
                        <a:rPr lang="ja-JP" altLang="en-US" sz="1200" kern="100" dirty="0" smtClean="0">
                          <a:solidFill>
                            <a:schemeClr val="tx1"/>
                          </a:solidFill>
                          <a:effectLst/>
                          <a:latin typeface="HGPｺﾞｼｯｸE" pitchFamily="50" charset="-128"/>
                          <a:ea typeface="HGPｺﾞｼｯｸE" pitchFamily="50" charset="-128"/>
                        </a:rPr>
                        <a:t>ー</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大阪府</a:t>
                      </a:r>
                      <a:endParaRPr lang="en-US" altLang="ja-JP" sz="1200" kern="0" dirty="0" smtClean="0">
                        <a:solidFill>
                          <a:schemeClr val="bg1"/>
                        </a:solidFill>
                        <a:effectLst/>
                        <a:latin typeface="HGPｺﾞｼｯｸE" pitchFamily="50" charset="-128"/>
                        <a:ea typeface="HGPｺﾞｼｯｸE"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290</a:t>
                      </a:r>
                      <a:r>
                        <a:rPr lang="ja-JP" altLang="en-US" sz="1200" kern="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pPr>
                      <a:r>
                        <a:rPr lang="ja-JP" altLang="en-US" sz="1200" kern="0" dirty="0" smtClean="0">
                          <a:solidFill>
                            <a:schemeClr val="bg1"/>
                          </a:solidFill>
                          <a:effectLst/>
                          <a:latin typeface="HGPｺﾞｼｯｸE" pitchFamily="50" charset="-128"/>
                          <a:ea typeface="HGPｺﾞｼｯｸE" pitchFamily="50" charset="-128"/>
                        </a:rPr>
                        <a:t>大阪府</a:t>
                      </a:r>
                      <a:endParaRPr lang="en-US" altLang="ja-JP" sz="1200" kern="0" dirty="0" smtClean="0">
                        <a:solidFill>
                          <a:schemeClr val="bg1"/>
                        </a:solidFill>
                        <a:effectLst/>
                        <a:latin typeface="HGPｺﾞｼｯｸE" pitchFamily="50" charset="-128"/>
                        <a:ea typeface="HGPｺﾞｼｯｸE" pitchFamily="50" charset="-128"/>
                      </a:endParaRPr>
                    </a:p>
                    <a:p>
                      <a:pPr algn="ctr" fontAlgn="ctr">
                        <a:lnSpc>
                          <a:spcPct val="100000"/>
                        </a:lnSpc>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292</a:t>
                      </a:r>
                      <a:r>
                        <a:rPr lang="ja-JP" altLang="en-US" sz="1200" kern="0" dirty="0" smtClean="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bl>
          </a:graphicData>
        </a:graphic>
      </p:graphicFrame>
      <p:sp>
        <p:nvSpPr>
          <p:cNvPr id="2" name="テキスト ボックス 1"/>
          <p:cNvSpPr txBox="1"/>
          <p:nvPr/>
        </p:nvSpPr>
        <p:spPr>
          <a:xfrm>
            <a:off x="2295781" y="5157192"/>
            <a:ext cx="6385081"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ある府民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所得を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人口で割ったもの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0375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67324" y="159970"/>
            <a:ext cx="8623300" cy="2826603"/>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雇用の状況</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、一人あたりの雇用者報酬では</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、一時期</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を除き全国</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位を</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堅持。</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defRPr/>
            </a:pP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一人あたりの府民</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所得の順位が低下する一方で、雇用者報酬が高位を維持している要因としては、就業者率</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歳以上人口に占める就業者の割合。不詳を除く。）</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の低さ</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位、女性：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年国勢調査）</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等が考えられる</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800"/>
              </a:lnSpc>
              <a:defRPr/>
            </a:pP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労働力調査</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年平均の</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年平均は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％と改善。しかし、依然として、全国より低い水準にあり、一層の改善が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2"/>
          <p:cNvSpPr>
            <a:spLocks noChangeArrowheads="1"/>
          </p:cNvSpPr>
          <p:nvPr/>
        </p:nvSpPr>
        <p:spPr bwMode="auto">
          <a:xfrm>
            <a:off x="327649" y="3284984"/>
            <a:ext cx="78130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一人当たり雇用者報酬の推移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H8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790074656"/>
              </p:ext>
            </p:extLst>
          </p:nvPr>
        </p:nvGraphicFramePr>
        <p:xfrm>
          <a:off x="671885" y="3933056"/>
          <a:ext cx="7705231" cy="2160239"/>
        </p:xfrm>
        <a:graphic>
          <a:graphicData uri="http://schemas.openxmlformats.org/drawingml/2006/table">
            <a:tbl>
              <a:tblPr/>
              <a:tblGrid>
                <a:gridCol w="388615"/>
                <a:gridCol w="914577"/>
                <a:gridCol w="914577"/>
                <a:gridCol w="914577"/>
                <a:gridCol w="914577"/>
                <a:gridCol w="914577"/>
                <a:gridCol w="914577"/>
                <a:gridCol w="914577"/>
                <a:gridCol w="914577"/>
              </a:tblGrid>
              <a:tr h="315296">
                <a:tc>
                  <a:txBody>
                    <a:bodyPr/>
                    <a:lstStyle/>
                    <a:p>
                      <a:pPr 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S55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S60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614981">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390</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594</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663</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637</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642</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639</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614981">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362</a:t>
                      </a:r>
                      <a:r>
                        <a:rPr lang="ja-JP" sz="12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441</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560</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611</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543</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528</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529</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r h="614981">
                <a:tc>
                  <a:txBody>
                    <a:bodyPr/>
                    <a:lstStyle/>
                    <a:p>
                      <a:pPr algn="ctr" fontAlgn="ctr">
                        <a:lnSpc>
                          <a:spcPct val="1000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354</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421</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539</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ct val="1000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ct val="1000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8127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9"/>
          <p:cNvSpPr>
            <a:spLocks noChangeArrowheads="1"/>
          </p:cNvSpPr>
          <p:nvPr/>
        </p:nvSpPr>
        <p:spPr bwMode="auto">
          <a:xfrm>
            <a:off x="251520" y="404664"/>
            <a:ext cx="370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労働力率・就業者率の推移</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（出典：総務省「国勢調査」より大阪府企画室作成）</a:t>
            </a:r>
          </a:p>
        </p:txBody>
      </p:sp>
      <p:sp>
        <p:nvSpPr>
          <p:cNvPr id="10" name="正方形/長方形 4"/>
          <p:cNvSpPr>
            <a:spLocks noChangeArrowheads="1"/>
          </p:cNvSpPr>
          <p:nvPr/>
        </p:nvSpPr>
        <p:spPr bwMode="auto">
          <a:xfrm>
            <a:off x="251520" y="3068960"/>
            <a:ext cx="43418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就業率の推移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（出典：総務省「労働力調査」、大阪府統計課「</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pic>
        <p:nvPicPr>
          <p:cNvPr id="11"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610" y="417339"/>
            <a:ext cx="377983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1"/>
          <p:cNvSpPr>
            <a:spLocks noChangeArrowheads="1"/>
          </p:cNvSpPr>
          <p:nvPr/>
        </p:nvSpPr>
        <p:spPr bwMode="auto">
          <a:xfrm>
            <a:off x="323528" y="3850705"/>
            <a:ext cx="3944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全国の数値は東日本大震災の影響に伴う補完的推計値</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009" y="2887592"/>
            <a:ext cx="3954463" cy="24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0644" y="5808976"/>
            <a:ext cx="8562975" cy="923330"/>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algn="ct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に結びつきやすい技能習得</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訓練、</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トランポリン型セーフティネットの整備などに</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可能な者の労働意欲をより一層高めることが必要。</a:t>
            </a:r>
            <a:endParaRPr kumimoji="0" lang="ja-JP" altLang="en-US"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3250091" y="5366267"/>
            <a:ext cx="2036748" cy="366988"/>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527787" y="1032315"/>
            <a:ext cx="3944937"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労働力率：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人口に占める労働力人口の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76" y="1354308"/>
            <a:ext cx="4048100" cy="153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62490" y="4209521"/>
            <a:ext cx="4275533"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就業率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1027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287338" y="142051"/>
            <a:ext cx="8623300" cy="1836896"/>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eaLnBrk="1" fontAlgn="auto" hangingPunct="1">
              <a:spcBef>
                <a:spcPts val="0"/>
              </a:spcBef>
              <a:spcAft>
                <a:spcPts val="0"/>
              </a:spcAf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階級及び性別の就業率</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eaLnBrk="1" fontAlgn="auto" hangingPunct="1">
              <a:spcBef>
                <a:spcPts val="0"/>
              </a:spcBef>
              <a:spcAft>
                <a:spcPts val="0"/>
              </a:spcAft>
              <a:defRPr/>
            </a:pP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の就業率を年齢階級及び性別に見ると、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年までは前年より悪化する区分が多かったが、</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歳の女性を除き、改善。</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eaLnBrk="1" fontAlgn="auto" hangingPunct="1">
              <a:lnSpc>
                <a:spcPts val="1800"/>
              </a:lnSpc>
              <a:spcBef>
                <a:spcPts val="0"/>
              </a:spcBef>
              <a:spcAft>
                <a:spcPts val="0"/>
              </a:spcAft>
              <a:defRPr/>
            </a:pP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eaLnBrk="1" fontAlgn="auto" hangingPunct="1">
              <a:spcBef>
                <a:spcPts val="0"/>
              </a:spcBef>
              <a:spcAft>
                <a:spcPts val="0"/>
              </a:spcAft>
              <a:defRPr/>
            </a:pP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特に、男性の</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歳、女性の</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歳においては、前年比３ポイント以上の大幅改善</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
          <p:cNvSpPr>
            <a:spLocks noChangeArrowheads="1"/>
          </p:cNvSpPr>
          <p:nvPr/>
        </p:nvSpPr>
        <p:spPr bwMode="auto">
          <a:xfrm>
            <a:off x="288330" y="2047517"/>
            <a:ext cx="885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eaLnBrk="1" hangingPunct="1"/>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大阪の男女別・年齢階級別就業率</a:t>
            </a:r>
            <a:r>
              <a:rPr lang="ja-JP" altLang="en-US" sz="1200" dirty="0">
                <a:latin typeface="HGPｺﾞｼｯｸE" pitchFamily="50" charset="-128"/>
                <a:ea typeface="HGPｺﾞｼｯｸE" pitchFamily="50" charset="-128"/>
              </a:rPr>
              <a:t>（出典：総務省「労働力調査」、大阪府統計課「</a:t>
            </a:r>
            <a:r>
              <a:rPr lang="zh-TW" altLang="en-US" sz="1200" dirty="0">
                <a:latin typeface="HGPｺﾞｼｯｸE" pitchFamily="50" charset="-128"/>
                <a:ea typeface="HGPｺﾞｼｯｸE" pitchFamily="50" charset="-128"/>
              </a:rPr>
              <a:t>労働力調査地方集計結果（年平均）</a:t>
            </a:r>
            <a:r>
              <a:rPr lang="ja-JP" altLang="en-US" sz="1200" dirty="0">
                <a:latin typeface="HGPｺﾞｼｯｸE" pitchFamily="50" charset="-128"/>
                <a:ea typeface="HGPｺﾞｼｯｸE" pitchFamily="50" charset="-128"/>
              </a:rPr>
              <a:t>」）</a:t>
            </a:r>
            <a:endParaRPr lang="ja-JP" altLang="en-US" sz="1400" dirty="0">
              <a:latin typeface="HGPｺﾞｼｯｸE" pitchFamily="50" charset="-128"/>
              <a:ea typeface="HGPｺﾞｼｯｸE" pitchFamily="50" charset="-128"/>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9" y="2355493"/>
            <a:ext cx="8317110" cy="413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876396" y="4042496"/>
            <a:ext cx="569498" cy="39461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876396" y="4797152"/>
            <a:ext cx="603052" cy="19730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859619" y="5517232"/>
            <a:ext cx="603052" cy="19730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7921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76920" y="6022540"/>
            <a:ext cx="8623300"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algn="ctr">
              <a:defRPr/>
            </a:pP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減少していく労働力人口を補う潜在的な労働力である</a:t>
            </a:r>
            <a:endParaRPr kumimoji="0"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女性や高齢者の就業促進に引き続き取り組む必要</a:t>
            </a:r>
            <a:endParaRPr kumimoji="0"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55297184"/>
              </p:ext>
            </p:extLst>
          </p:nvPr>
        </p:nvGraphicFramePr>
        <p:xfrm>
          <a:off x="395536" y="4693984"/>
          <a:ext cx="6944736" cy="1080120"/>
        </p:xfrm>
        <a:graphic>
          <a:graphicData uri="http://schemas.openxmlformats.org/drawingml/2006/table">
            <a:tbl>
              <a:tblPr>
                <a:tableStyleId>{5C22544A-7EE6-4342-B048-85BDC9FD1C3A}</a:tableStyleId>
              </a:tblPr>
              <a:tblGrid>
                <a:gridCol w="1080120"/>
                <a:gridCol w="1039211"/>
                <a:gridCol w="965081"/>
                <a:gridCol w="965081"/>
                <a:gridCol w="965081"/>
                <a:gridCol w="965081"/>
                <a:gridCol w="965081"/>
              </a:tblGrid>
              <a:tr h="216024">
                <a:tc>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15</a:t>
                      </a:r>
                      <a:r>
                        <a:rPr lang="ja-JP" altLang="en-US" sz="1100" u="none" strike="noStrike">
                          <a:effectLst/>
                        </a:rPr>
                        <a:t>～</a:t>
                      </a:r>
                      <a:r>
                        <a:rPr lang="en-US" altLang="ja-JP" sz="1100" u="none" strike="noStrike">
                          <a:effectLst/>
                        </a:rPr>
                        <a:t>24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25</a:t>
                      </a:r>
                      <a:r>
                        <a:rPr lang="ja-JP" altLang="en-US" sz="1100" u="none" strike="noStrike">
                          <a:effectLst/>
                        </a:rPr>
                        <a:t>～</a:t>
                      </a:r>
                      <a:r>
                        <a:rPr lang="en-US" altLang="ja-JP" sz="1100" u="none" strike="noStrike">
                          <a:effectLst/>
                        </a:rPr>
                        <a:t>34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35</a:t>
                      </a:r>
                      <a:r>
                        <a:rPr lang="ja-JP" altLang="en-US" sz="1100" u="none" strike="noStrike">
                          <a:effectLst/>
                        </a:rPr>
                        <a:t>～</a:t>
                      </a:r>
                      <a:r>
                        <a:rPr lang="en-US" altLang="ja-JP" sz="1100" u="none" strike="noStrike">
                          <a:effectLst/>
                        </a:rPr>
                        <a:t>44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45</a:t>
                      </a:r>
                      <a:r>
                        <a:rPr lang="ja-JP" altLang="en-US" sz="1100" u="none" strike="noStrike">
                          <a:effectLst/>
                        </a:rPr>
                        <a:t>～</a:t>
                      </a:r>
                      <a:r>
                        <a:rPr lang="en-US" altLang="ja-JP" sz="1100" u="none" strike="noStrike">
                          <a:effectLst/>
                        </a:rPr>
                        <a:t>54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55</a:t>
                      </a:r>
                      <a:r>
                        <a:rPr lang="ja-JP" altLang="en-US" sz="1100" u="none" strike="noStrike">
                          <a:effectLst/>
                        </a:rPr>
                        <a:t>～</a:t>
                      </a:r>
                      <a:r>
                        <a:rPr lang="en-US" altLang="ja-JP" sz="1100" u="none" strike="noStrike">
                          <a:effectLst/>
                        </a:rPr>
                        <a:t>64</a:t>
                      </a:r>
                      <a:r>
                        <a:rPr lang="ja-JP" altLang="en-US" sz="1100" u="none" strike="noStrike">
                          <a:effectLst/>
                        </a:rPr>
                        <a:t>歳</a:t>
                      </a:r>
                      <a:endParaRPr lang="ja-JP" altLang="en-US"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65</a:t>
                      </a:r>
                      <a:r>
                        <a:rPr lang="ja-JP" altLang="en-US" sz="1100" u="none" strike="noStrike">
                          <a:effectLst/>
                        </a:rPr>
                        <a:t>歳以上</a:t>
                      </a:r>
                      <a:endParaRPr lang="ja-JP" altLang="en-US" sz="1100" b="0" i="0" u="none" strike="noStrike">
                        <a:solidFill>
                          <a:srgbClr val="000000"/>
                        </a:solidFill>
                        <a:effectLst/>
                        <a:latin typeface="ＭＳ 明朝"/>
                      </a:endParaRPr>
                    </a:p>
                  </a:txBody>
                  <a:tcPr marL="9525" marR="9525" marT="9525" marB="0" anchor="b"/>
                </a:tc>
              </a:tr>
              <a:tr h="216024">
                <a:tc>
                  <a:txBody>
                    <a:bodyPr/>
                    <a:lstStyle/>
                    <a:p>
                      <a:pPr algn="ctr" fontAlgn="ctr"/>
                      <a:r>
                        <a:rPr lang="en-US" sz="1100" u="none" strike="noStrike">
                          <a:effectLst/>
                        </a:rPr>
                        <a:t>H21(</a:t>
                      </a:r>
                      <a:r>
                        <a:rPr lang="ja-JP" altLang="en-US" sz="1100" u="none" strike="noStrike">
                          <a:effectLst/>
                        </a:rPr>
                        <a:t>全国</a:t>
                      </a:r>
                      <a:r>
                        <a:rPr lang="en-US" altLang="ja-JP" sz="1100" u="none" strike="noStrike">
                          <a:effectLst/>
                        </a:rPr>
                        <a:t>)</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41.1</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67.3</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65.0</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71.0</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51.7</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13.0</a:t>
                      </a:r>
                      <a:endParaRPr lang="en-US" altLang="ja-JP" sz="1100" b="0" i="0" u="none" strike="noStrike">
                        <a:solidFill>
                          <a:srgbClr val="000000"/>
                        </a:solidFill>
                        <a:effectLst/>
                        <a:latin typeface="ＭＳ 明朝"/>
                      </a:endParaRPr>
                    </a:p>
                  </a:txBody>
                  <a:tcPr marL="9525" marR="9525" marT="9525" marB="0" anchor="b"/>
                </a:tc>
              </a:tr>
              <a:tr h="216024">
                <a:tc>
                  <a:txBody>
                    <a:bodyPr/>
                    <a:lstStyle/>
                    <a:p>
                      <a:pPr algn="ctr" fontAlgn="ctr"/>
                      <a:r>
                        <a:rPr lang="en-US" sz="1100" u="none" strike="noStrike">
                          <a:effectLst/>
                        </a:rPr>
                        <a:t>H25(</a:t>
                      </a:r>
                      <a:r>
                        <a:rPr lang="ja-JP" altLang="en-US" sz="1100" u="none" strike="noStrike">
                          <a:effectLst/>
                        </a:rPr>
                        <a:t>全国</a:t>
                      </a:r>
                      <a:r>
                        <a:rPr lang="en-US" altLang="ja-JP" sz="1100" u="none" strike="noStrike">
                          <a:effectLst/>
                        </a:rPr>
                        <a:t>)</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40.6</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70.7</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68.6</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73.3</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54.2</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13.7</a:t>
                      </a:r>
                      <a:endParaRPr lang="en-US" altLang="ja-JP" sz="1100" b="0" i="0" u="none" strike="noStrike">
                        <a:solidFill>
                          <a:srgbClr val="000000"/>
                        </a:solidFill>
                        <a:effectLst/>
                        <a:latin typeface="ＭＳ 明朝"/>
                      </a:endParaRPr>
                    </a:p>
                  </a:txBody>
                  <a:tcPr marL="9525" marR="9525" marT="9525" marB="0" anchor="b"/>
                </a:tc>
              </a:tr>
              <a:tr h="216024">
                <a:tc>
                  <a:txBody>
                    <a:bodyPr/>
                    <a:lstStyle/>
                    <a:p>
                      <a:pPr algn="ctr" fontAlgn="ctr"/>
                      <a:r>
                        <a:rPr lang="en-US" sz="1100" u="none" strike="noStrike">
                          <a:effectLst/>
                        </a:rPr>
                        <a:t>H21（</a:t>
                      </a:r>
                      <a:r>
                        <a:rPr lang="ja-JP" altLang="en-US" sz="1100" u="none" strike="noStrike">
                          <a:effectLst/>
                        </a:rPr>
                        <a:t>大阪府）</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41.5</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62.0</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57.5</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65.2</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46.0</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9.9</a:t>
                      </a:r>
                      <a:endParaRPr lang="en-US" altLang="ja-JP" sz="1100" b="0" i="0" u="none" strike="noStrike">
                        <a:solidFill>
                          <a:srgbClr val="000000"/>
                        </a:solidFill>
                        <a:effectLst/>
                        <a:latin typeface="ＭＳ 明朝"/>
                      </a:endParaRPr>
                    </a:p>
                  </a:txBody>
                  <a:tcPr marL="9525" marR="9525" marT="9525" marB="0" anchor="b"/>
                </a:tc>
              </a:tr>
              <a:tr h="216024">
                <a:tc>
                  <a:txBody>
                    <a:bodyPr/>
                    <a:lstStyle/>
                    <a:p>
                      <a:pPr algn="ctr" fontAlgn="ctr"/>
                      <a:r>
                        <a:rPr lang="en-US" sz="1100" u="none" strike="noStrike">
                          <a:effectLst/>
                        </a:rPr>
                        <a:t>H25（</a:t>
                      </a:r>
                      <a:r>
                        <a:rPr lang="ja-JP" altLang="en-US" sz="1100" u="none" strike="noStrike">
                          <a:effectLst/>
                        </a:rPr>
                        <a:t>大阪府）</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b"/>
                      <a:r>
                        <a:rPr lang="en-US" altLang="ja-JP" sz="1100" u="none" strike="noStrike">
                          <a:effectLst/>
                        </a:rPr>
                        <a:t>40.4</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69.8</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dirty="0">
                          <a:effectLst/>
                        </a:rPr>
                        <a:t>62.9</a:t>
                      </a:r>
                      <a:endParaRPr lang="en-US" altLang="ja-JP" sz="1100" b="0" i="0" u="none" strike="noStrike" dirty="0">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68.9</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a:effectLst/>
                        </a:rPr>
                        <a:t>48.3</a:t>
                      </a:r>
                      <a:endParaRPr lang="en-US" altLang="ja-JP" sz="1100" b="0" i="0" u="none" strike="noStrike">
                        <a:solidFill>
                          <a:srgbClr val="000000"/>
                        </a:solidFill>
                        <a:effectLst/>
                        <a:latin typeface="ＭＳ 明朝"/>
                      </a:endParaRPr>
                    </a:p>
                  </a:txBody>
                  <a:tcPr marL="9525" marR="9525" marT="9525" marB="0" anchor="b"/>
                </a:tc>
                <a:tc>
                  <a:txBody>
                    <a:bodyPr/>
                    <a:lstStyle/>
                    <a:p>
                      <a:pPr algn="ctr" fontAlgn="b"/>
                      <a:r>
                        <a:rPr lang="en-US" altLang="ja-JP" sz="1100" u="none" strike="noStrike" dirty="0">
                          <a:effectLst/>
                        </a:rPr>
                        <a:t>12.0</a:t>
                      </a:r>
                      <a:endParaRPr lang="en-US" altLang="ja-JP" sz="1100" b="0" i="0" u="none" strike="noStrike" dirty="0">
                        <a:solidFill>
                          <a:srgbClr val="000000"/>
                        </a:solidFill>
                        <a:effectLst/>
                        <a:latin typeface="ＭＳ 明朝"/>
                      </a:endParaRPr>
                    </a:p>
                  </a:txBody>
                  <a:tcPr marL="9525" marR="9525" marT="9525" marB="0" anchor="b"/>
                </a:tc>
              </a:tr>
            </a:tbl>
          </a:graphicData>
        </a:graphic>
      </p:graphicFrame>
      <p:sp>
        <p:nvSpPr>
          <p:cNvPr id="17" name="角丸四角形 16"/>
          <p:cNvSpPr/>
          <p:nvPr/>
        </p:nvSpPr>
        <p:spPr>
          <a:xfrm>
            <a:off x="197172" y="59209"/>
            <a:ext cx="8623300" cy="1132929"/>
          </a:xfrm>
          <a:prstGeom prst="roundRect">
            <a:avLst>
              <a:gd name="adj" fmla="val 1243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出産・子育て期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の女性の</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7800" algn="just" eaLnBrk="1" fontAlgn="auto" hangingPunct="1">
              <a:lnSpc>
                <a:spcPts val="2600"/>
              </a:lnSpc>
              <a:spcBef>
                <a:spcPts val="0"/>
              </a:spcBef>
              <a:spcAft>
                <a:spcPts val="0"/>
              </a:spcAf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ポイントの改善。</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eaLnBrk="1" fontAlgn="auto" hangingPunct="1">
              <a:lnSpc>
                <a:spcPts val="2600"/>
              </a:lnSpc>
              <a:spcBef>
                <a:spcPts val="0"/>
              </a:spcBef>
              <a:spcAft>
                <a:spcPts val="0"/>
              </a:spcAft>
              <a:defRPr/>
            </a:pP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全国に比べると、水準</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自体は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依然下回って</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いるが、改善率は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上回る。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588564189"/>
              </p:ext>
            </p:extLst>
          </p:nvPr>
        </p:nvGraphicFramePr>
        <p:xfrm>
          <a:off x="1007890" y="1982762"/>
          <a:ext cx="6621537" cy="275652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2"/>
          <p:cNvSpPr>
            <a:spLocks noChangeArrowheads="1"/>
          </p:cNvSpPr>
          <p:nvPr/>
        </p:nvSpPr>
        <p:spPr bwMode="auto">
          <a:xfrm>
            <a:off x="683568" y="1562645"/>
            <a:ext cx="6877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eaLnBrk="1" hangingPunct="1"/>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女性の労働力率</a:t>
            </a:r>
            <a:r>
              <a:rPr lang="ja-JP" altLang="en-US" sz="1200" dirty="0">
                <a:latin typeface="HGPｺﾞｼｯｸE" pitchFamily="50" charset="-128"/>
                <a:ea typeface="HGPｺﾞｼｯｸE" pitchFamily="50" charset="-128"/>
              </a:rPr>
              <a:t>（出典：総務省「労働力調査」、大阪府統計課「</a:t>
            </a:r>
            <a:r>
              <a:rPr lang="zh-TW" altLang="en-US" sz="1200" dirty="0">
                <a:latin typeface="HGPｺﾞｼｯｸE" pitchFamily="50" charset="-128"/>
                <a:ea typeface="HGPｺﾞｼｯｸE" pitchFamily="50" charset="-128"/>
              </a:rPr>
              <a:t>労働力調査地方集計結果（年平均）</a:t>
            </a:r>
            <a:r>
              <a:rPr lang="ja-JP" altLang="en-US" sz="1200" dirty="0">
                <a:latin typeface="HGPｺﾞｼｯｸE" pitchFamily="50" charset="-128"/>
                <a:ea typeface="HGPｺﾞｼｯｸE" pitchFamily="50" charset="-128"/>
              </a:rPr>
              <a:t>」より大阪府企画室作成）</a:t>
            </a:r>
          </a:p>
        </p:txBody>
      </p:sp>
      <p:sp>
        <p:nvSpPr>
          <p:cNvPr id="8" name="二等辺三角形 7"/>
          <p:cNvSpPr/>
          <p:nvPr/>
        </p:nvSpPr>
        <p:spPr>
          <a:xfrm rot="10800000">
            <a:off x="3563888" y="5808878"/>
            <a:ext cx="1617007" cy="162805"/>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0612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48198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55905"/>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～課題を抱える医療・福祉分野</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87338" y="573956"/>
            <a:ext cx="8623300" cy="1937534"/>
          </a:xfrm>
          <a:prstGeom prst="roundRect">
            <a:avLst>
              <a:gd name="adj" fmla="val 999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eaLnBrk="1" fontAlgn="auto" hangingPunct="1">
              <a:spcBef>
                <a:spcPts val="0"/>
              </a:spcBef>
              <a:spcAft>
                <a:spcPts val="0"/>
              </a:spcAf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医療・福祉分野の人材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大都市圏においては、保育所の待機児童が集中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する一方で、福祉・介護人材が不足するなど</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する需要に対応できる専門人材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不足</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Bef>
                <a:spcPts val="600"/>
              </a:spcBef>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の「医療・福祉分野の就業者数」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は近年急増し、</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万人に達した。特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に女性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の寄与が大きく、</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年以降、就業者全体の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％を超えており、</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年に比べ女性就業者が</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6"/>
          <p:cNvSpPr>
            <a:spLocks noChangeArrowheads="1"/>
          </p:cNvSpPr>
          <p:nvPr/>
        </p:nvSpPr>
        <p:spPr bwMode="auto">
          <a:xfrm>
            <a:off x="210654" y="2718337"/>
            <a:ext cx="31325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大都市圏における福祉・介護人材の不足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一般職業紹介状況：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月厚生労働省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705784826"/>
              </p:ext>
            </p:extLst>
          </p:nvPr>
        </p:nvGraphicFramePr>
        <p:xfrm>
          <a:off x="413594" y="3427132"/>
          <a:ext cx="2988518" cy="2244439"/>
        </p:xfrm>
        <a:graphic>
          <a:graphicData uri="http://schemas.openxmlformats.org/drawingml/2006/table">
            <a:tbl>
              <a:tblPr/>
              <a:tblGrid>
                <a:gridCol w="1936098"/>
                <a:gridCol w="1052420"/>
              </a:tblGrid>
              <a:tr h="27634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充足率の低い県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①愛知</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a:t>
                      </a:r>
                      <a:r>
                        <a:rPr kumimoji="1" 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②東京都</a:t>
                      </a:r>
                      <a:endPar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a:t>
                      </a:r>
                      <a:r>
                        <a:rPr kumimoji="1" 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13.9</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④埼玉県</a:t>
                      </a:r>
                      <a:endPar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18.4</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⑤</a:t>
                      </a:r>
                      <a:r>
                        <a:rPr kumimoji="1" 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18.5</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7551">
                <a:tc gridSpan="2">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r>
              <a:tr h="2550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⑦</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20.7</a:t>
                      </a:r>
                      <a:r>
                        <a:rPr kumimoji="1" 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正方形/長方形 8"/>
          <p:cNvSpPr>
            <a:spLocks noChangeArrowheads="1"/>
          </p:cNvSpPr>
          <p:nvPr/>
        </p:nvSpPr>
        <p:spPr bwMode="auto">
          <a:xfrm>
            <a:off x="3343188" y="2579837"/>
            <a:ext cx="58008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医療・福祉分野の就業者数の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出典：大阪府統計課「</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より府企画室</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作成）</a:t>
            </a:r>
          </a:p>
        </p:txBody>
      </p:sp>
      <p:graphicFrame>
        <p:nvGraphicFramePr>
          <p:cNvPr id="10" name="グラフ 9"/>
          <p:cNvGraphicFramePr>
            <a:graphicFrameLocks/>
          </p:cNvGraphicFramePr>
          <p:nvPr>
            <p:extLst>
              <p:ext uri="{D42A27DB-BD31-4B8C-83A1-F6EECF244321}">
                <p14:modId xmlns:p14="http://schemas.microsoft.com/office/powerpoint/2010/main" val="3066222513"/>
              </p:ext>
            </p:extLst>
          </p:nvPr>
        </p:nvGraphicFramePr>
        <p:xfrm>
          <a:off x="3707904" y="3072280"/>
          <a:ext cx="5283758" cy="276931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グループ化 1"/>
          <p:cNvGrpSpPr/>
          <p:nvPr/>
        </p:nvGrpSpPr>
        <p:grpSpPr>
          <a:xfrm>
            <a:off x="222808" y="6018156"/>
            <a:ext cx="8623300" cy="681855"/>
            <a:chOff x="287338" y="2636911"/>
            <a:chExt cx="8623300" cy="681855"/>
          </a:xfrm>
        </p:grpSpPr>
        <p:sp>
          <p:nvSpPr>
            <p:cNvPr id="11" name="正方形/長方形 10"/>
            <p:cNvSpPr/>
            <p:nvPr/>
          </p:nvSpPr>
          <p:spPr>
            <a:xfrm>
              <a:off x="287338" y="2949434"/>
              <a:ext cx="8623300" cy="369332"/>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marL="271463" indent="-271463" algn="ctr">
                <a:spcBef>
                  <a:spcPts val="600"/>
                </a:spcBef>
                <a:defRPr/>
              </a:pP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拡大する「</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医療・福祉分野</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」のニーズに対応するためには、更なる人材</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育成・</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マッチングが重要</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3727491" y="2636911"/>
              <a:ext cx="1617007" cy="234813"/>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3745866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1520" y="99740"/>
            <a:ext cx="8622000" cy="2109907"/>
          </a:xfrm>
          <a:prstGeom prst="roundRect">
            <a:avLst>
              <a:gd name="adj" fmla="val 726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lvl="0"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医療先進都市の形成・医療・健康づくり関連産業の振興に向けた取組み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◇大阪では「大阪府市医療戦略会議」を設置（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月）。大阪の強みを活かした「課題解決型」医療産業の振興など、医療関連分野の新産業育成、超高齢社会に向けた対応について検討。</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月、府民の健康寿命の延伸と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超高齢社会に対応する幅広い関連産業の振興を目指す提言を取りまとめた。具体的戦略として、医療情報の電子化とビッグデータの戦略的活用や、「ヘルスケア」や「エイジング」をコンセプトにまちづくりを進めるスマートエイジング・シティなどを提言。</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69556" y="2251111"/>
            <a:ext cx="6922724" cy="338554"/>
          </a:xfrm>
          <a:prstGeom prst="rect">
            <a:avLst/>
          </a:prstGeom>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市医療戦略会議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具体的戦略</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741"/>
          <p:cNvGrpSpPr/>
          <p:nvPr/>
        </p:nvGrpSpPr>
        <p:grpSpPr>
          <a:xfrm>
            <a:off x="611560" y="2557398"/>
            <a:ext cx="7848872" cy="3967945"/>
            <a:chOff x="181647" y="769682"/>
            <a:chExt cx="8900568" cy="5651657"/>
          </a:xfrm>
        </p:grpSpPr>
        <p:sp>
          <p:nvSpPr>
            <p:cNvPr id="8" name="テキスト ボックス 54"/>
            <p:cNvSpPr txBox="1">
              <a:spLocks noChangeArrowheads="1"/>
            </p:cNvSpPr>
            <p:nvPr/>
          </p:nvSpPr>
          <p:spPr bwMode="auto">
            <a:xfrm>
              <a:off x="823956" y="852795"/>
              <a:ext cx="1177926" cy="244325"/>
            </a:xfrm>
            <a:prstGeom prst="rect">
              <a:avLst/>
            </a:prstGeom>
            <a:noFill/>
            <a:ln w="9525">
              <a:noFill/>
              <a:miter lim="800000"/>
              <a:headEnd/>
              <a:tailEnd/>
            </a:ln>
          </p:spPr>
          <p:txBody>
            <a:bodyPr lIns="36000" rIns="36000">
              <a:spAutoFit/>
            </a:bodyPr>
            <a:lstStyle/>
            <a:p>
              <a:pPr algn="ctr"/>
              <a:r>
                <a:rPr lang="ja-JP" altLang="en-US" sz="1000" b="1" dirty="0" smtClean="0">
                  <a:latin typeface="Meiryo UI" pitchFamily="50" charset="-128"/>
                  <a:ea typeface="Meiryo UI" pitchFamily="50" charset="-128"/>
                  <a:cs typeface="Meiryo UI" pitchFamily="50" charset="-128"/>
                </a:rPr>
                <a:t>戦略</a:t>
              </a:r>
              <a:r>
                <a:rPr lang="ja-JP" altLang="en-US" sz="1000" b="1" dirty="0">
                  <a:latin typeface="Meiryo UI" pitchFamily="50" charset="-128"/>
                  <a:ea typeface="Meiryo UI" pitchFamily="50" charset="-128"/>
                  <a:cs typeface="Meiryo UI" pitchFamily="50" charset="-128"/>
                </a:rPr>
                <a:t>案</a:t>
              </a:r>
              <a:endParaRPr lang="en-US" sz="1000" b="1" dirty="0">
                <a:latin typeface="Meiryo UI" pitchFamily="50" charset="-128"/>
                <a:ea typeface="Meiryo UI" pitchFamily="50" charset="-128"/>
                <a:cs typeface="Meiryo UI" pitchFamily="50" charset="-128"/>
              </a:endParaRPr>
            </a:p>
          </p:txBody>
        </p:sp>
        <p:sp>
          <p:nvSpPr>
            <p:cNvPr id="9" name="テキスト ボックス 55"/>
            <p:cNvSpPr txBox="1">
              <a:spLocks noChangeArrowheads="1"/>
            </p:cNvSpPr>
            <p:nvPr/>
          </p:nvSpPr>
          <p:spPr bwMode="auto">
            <a:xfrm>
              <a:off x="4219018" y="769682"/>
              <a:ext cx="1177926" cy="365083"/>
            </a:xfrm>
            <a:prstGeom prst="rect">
              <a:avLst/>
            </a:prstGeom>
            <a:noFill/>
            <a:ln w="9525">
              <a:noFill/>
              <a:miter lim="800000"/>
              <a:headEnd/>
              <a:tailEnd/>
            </a:ln>
          </p:spPr>
          <p:txBody>
            <a:bodyPr lIns="36000" rIns="36000">
              <a:spAutoFit/>
            </a:bodyPr>
            <a:lstStyle/>
            <a:p>
              <a:pPr algn="ctr"/>
              <a:r>
                <a:rPr lang="ja-JP" altLang="en-US" sz="1000" b="1" dirty="0">
                  <a:latin typeface="Meiryo UI" pitchFamily="50" charset="-128"/>
                  <a:ea typeface="Meiryo UI" pitchFamily="50" charset="-128"/>
                  <a:cs typeface="Meiryo UI" pitchFamily="50" charset="-128"/>
                </a:rPr>
                <a:t>キーとなる</a:t>
              </a:r>
              <a:endParaRPr lang="en-US" altLang="ja-JP" sz="1000" b="1" dirty="0">
                <a:latin typeface="Meiryo UI" pitchFamily="50" charset="-128"/>
                <a:ea typeface="Meiryo UI" pitchFamily="50" charset="-128"/>
                <a:cs typeface="Meiryo UI" pitchFamily="50" charset="-128"/>
              </a:endParaRPr>
            </a:p>
            <a:p>
              <a:pPr algn="ctr"/>
              <a:r>
                <a:rPr lang="ja-JP" altLang="en-US" sz="1000" b="1" dirty="0">
                  <a:latin typeface="Meiryo UI" pitchFamily="50" charset="-128"/>
                  <a:ea typeface="Meiryo UI" pitchFamily="50" charset="-128"/>
                  <a:cs typeface="Meiryo UI" pitchFamily="50" charset="-128"/>
                </a:rPr>
                <a:t>視点</a:t>
              </a:r>
              <a:endParaRPr lang="en-US" altLang="ja-JP" sz="1000" b="1" dirty="0">
                <a:latin typeface="Meiryo UI" pitchFamily="50" charset="-128"/>
                <a:ea typeface="Meiryo UI" pitchFamily="50" charset="-128"/>
                <a:cs typeface="Meiryo UI" pitchFamily="50" charset="-128"/>
              </a:endParaRPr>
            </a:p>
          </p:txBody>
        </p:sp>
        <p:sp>
          <p:nvSpPr>
            <p:cNvPr id="10" name="テキスト ボックス 54"/>
            <p:cNvSpPr txBox="1">
              <a:spLocks noChangeArrowheads="1"/>
            </p:cNvSpPr>
            <p:nvPr/>
          </p:nvSpPr>
          <p:spPr bwMode="auto">
            <a:xfrm>
              <a:off x="2659125" y="769682"/>
              <a:ext cx="1177926" cy="365083"/>
            </a:xfrm>
            <a:prstGeom prst="rect">
              <a:avLst/>
            </a:prstGeom>
            <a:noFill/>
            <a:ln w="9525">
              <a:noFill/>
              <a:miter lim="800000"/>
              <a:headEnd/>
              <a:tailEnd/>
            </a:ln>
          </p:spPr>
          <p:txBody>
            <a:bodyPr lIns="36000" rIns="36000">
              <a:spAutoFit/>
            </a:bodyPr>
            <a:lstStyle/>
            <a:p>
              <a:pPr algn="ctr"/>
              <a:r>
                <a:rPr lang="ja-JP" altLang="en-US" sz="1000" b="1" dirty="0" smtClean="0">
                  <a:latin typeface="Meiryo UI" pitchFamily="50" charset="-128"/>
                  <a:ea typeface="Meiryo UI" pitchFamily="50" charset="-128"/>
                  <a:cs typeface="Meiryo UI" pitchFamily="50" charset="-128"/>
                </a:rPr>
                <a:t>メインとなる</a:t>
              </a:r>
              <a:endParaRPr lang="en-US" altLang="ja-JP" sz="1000" b="1" dirty="0">
                <a:latin typeface="Meiryo UI" pitchFamily="50" charset="-128"/>
                <a:ea typeface="Meiryo UI" pitchFamily="50" charset="-128"/>
                <a:cs typeface="Meiryo UI" pitchFamily="50" charset="-128"/>
              </a:endParaRPr>
            </a:p>
            <a:p>
              <a:pPr algn="ctr"/>
              <a:r>
                <a:rPr lang="ja-JP" altLang="en-US" sz="1000" b="1" dirty="0">
                  <a:latin typeface="Meiryo UI" pitchFamily="50" charset="-128"/>
                  <a:ea typeface="Meiryo UI" pitchFamily="50" charset="-128"/>
                  <a:cs typeface="Meiryo UI" pitchFamily="50" charset="-128"/>
                </a:rPr>
                <a:t>主体</a:t>
              </a:r>
              <a:endParaRPr lang="en-US" sz="1000" b="1" dirty="0">
                <a:latin typeface="Meiryo UI" pitchFamily="50" charset="-128"/>
                <a:ea typeface="Meiryo UI" pitchFamily="50" charset="-128"/>
                <a:cs typeface="Meiryo UI" pitchFamily="50" charset="-128"/>
              </a:endParaRPr>
            </a:p>
          </p:txBody>
        </p:sp>
        <p:sp>
          <p:nvSpPr>
            <p:cNvPr id="11" name="テキスト ボックス 55"/>
            <p:cNvSpPr txBox="1">
              <a:spLocks noChangeArrowheads="1"/>
            </p:cNvSpPr>
            <p:nvPr/>
          </p:nvSpPr>
          <p:spPr bwMode="auto">
            <a:xfrm>
              <a:off x="7522322" y="769682"/>
              <a:ext cx="1417891" cy="461812"/>
            </a:xfrm>
            <a:prstGeom prst="rect">
              <a:avLst/>
            </a:prstGeom>
            <a:noFill/>
            <a:ln w="9525">
              <a:noFill/>
              <a:miter lim="800000"/>
              <a:headEnd/>
              <a:tailEnd/>
            </a:ln>
          </p:spPr>
          <p:txBody>
            <a:bodyPr wrap="square" lIns="36000" rIns="36000">
              <a:spAutoFit/>
            </a:bodyPr>
            <a:lstStyle/>
            <a:p>
              <a:pPr algn="ctr"/>
              <a:r>
                <a:rPr lang="ja-JP" altLang="en-US" sz="1000" b="1" dirty="0" smtClean="0">
                  <a:latin typeface="Meiryo UI" pitchFamily="50" charset="-128"/>
                  <a:ea typeface="Meiryo UI" pitchFamily="50" charset="-128"/>
                  <a:cs typeface="Meiryo UI" pitchFamily="50" charset="-128"/>
                </a:rPr>
                <a:t>取組みに関わる</a:t>
              </a:r>
              <a:endParaRPr lang="en-US" altLang="ja-JP" sz="1000" b="1" dirty="0" smtClean="0">
                <a:latin typeface="Meiryo UI" pitchFamily="50" charset="-128"/>
                <a:ea typeface="Meiryo UI" pitchFamily="50" charset="-128"/>
                <a:cs typeface="Meiryo UI" pitchFamily="50" charset="-128"/>
              </a:endParaRPr>
            </a:p>
            <a:p>
              <a:pPr algn="ctr"/>
              <a:r>
                <a:rPr lang="ja-JP" altLang="en-US" sz="1000" b="1" dirty="0">
                  <a:latin typeface="Meiryo UI" pitchFamily="50" charset="-128"/>
                  <a:ea typeface="Meiryo UI" pitchFamily="50" charset="-128"/>
                  <a:cs typeface="Meiryo UI" pitchFamily="50" charset="-128"/>
                </a:rPr>
                <a:t>他の主体</a:t>
              </a:r>
              <a:endParaRPr lang="en-US" altLang="ja-JP" sz="1000" b="1" dirty="0">
                <a:latin typeface="Meiryo UI" pitchFamily="50" charset="-128"/>
                <a:ea typeface="Meiryo UI" pitchFamily="50" charset="-128"/>
                <a:cs typeface="Meiryo UI" pitchFamily="50" charset="-128"/>
              </a:endParaRPr>
            </a:p>
          </p:txBody>
        </p:sp>
        <p:sp>
          <p:nvSpPr>
            <p:cNvPr id="12" name="正方形/長方形 11"/>
            <p:cNvSpPr/>
            <p:nvPr/>
          </p:nvSpPr>
          <p:spPr>
            <a:xfrm>
              <a:off x="695925" y="1403350"/>
              <a:ext cx="1380530" cy="61912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予防・疾病管理、府民行動変革</a:t>
              </a:r>
              <a:endParaRPr lang="en-US" sz="1050"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5733702" y="1403350"/>
              <a:ext cx="1277938" cy="636588"/>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健康</a:t>
              </a:r>
              <a:r>
                <a:rPr lang="ja-JP" altLang="en-US" sz="1050" dirty="0">
                  <a:solidFill>
                    <a:schemeClr val="tx1"/>
                  </a:solidFill>
                  <a:latin typeface="Meiryo UI" pitchFamily="50" charset="-128"/>
                  <a:ea typeface="Meiryo UI" pitchFamily="50" charset="-128"/>
                  <a:cs typeface="Meiryo UI" pitchFamily="50" charset="-128"/>
                </a:rPr>
                <a:t>指標の</a:t>
              </a:r>
              <a:r>
                <a:rPr lang="ja-JP" altLang="en-US" sz="1050" dirty="0" smtClean="0">
                  <a:solidFill>
                    <a:schemeClr val="tx1"/>
                  </a:solidFill>
                  <a:latin typeface="Meiryo UI" pitchFamily="50" charset="-128"/>
                  <a:ea typeface="Meiryo UI" pitchFamily="50" charset="-128"/>
                  <a:cs typeface="Meiryo UI" pitchFamily="50" charset="-128"/>
                </a:rPr>
                <a:t>向上</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健康格差</a:t>
              </a:r>
              <a:r>
                <a:rPr lang="ja-JP" altLang="en-US" sz="1050" dirty="0" smtClean="0">
                  <a:solidFill>
                    <a:schemeClr val="tx1"/>
                  </a:solidFill>
                  <a:latin typeface="Meiryo UI" pitchFamily="50" charset="-128"/>
                  <a:ea typeface="Meiryo UI" pitchFamily="50" charset="-128"/>
                  <a:cs typeface="Meiryo UI" pitchFamily="50" charset="-128"/>
                </a:rPr>
                <a:t>の</a:t>
              </a:r>
              <a:r>
                <a:rPr lang="ja-JP" altLang="en-US" sz="1050" dirty="0">
                  <a:solidFill>
                    <a:schemeClr val="tx1"/>
                  </a:solidFill>
                  <a:latin typeface="Meiryo UI" pitchFamily="50" charset="-128"/>
                  <a:ea typeface="Meiryo UI" pitchFamily="50" charset="-128"/>
                  <a:cs typeface="Meiryo UI" pitchFamily="50" charset="-128"/>
                </a:rPr>
                <a:t>解消</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8" name="テキスト ボックス 56"/>
            <p:cNvSpPr txBox="1">
              <a:spLocks noChangeArrowheads="1"/>
            </p:cNvSpPr>
            <p:nvPr/>
          </p:nvSpPr>
          <p:spPr bwMode="auto">
            <a:xfrm>
              <a:off x="5503636" y="852795"/>
              <a:ext cx="1817688" cy="224666"/>
            </a:xfrm>
            <a:prstGeom prst="rect">
              <a:avLst/>
            </a:prstGeom>
            <a:noFill/>
            <a:ln w="9525">
              <a:noFill/>
              <a:miter lim="800000"/>
              <a:headEnd/>
              <a:tailEnd/>
            </a:ln>
          </p:spPr>
          <p:txBody>
            <a:bodyPr lIns="36000" rIns="36000">
              <a:spAutoFit/>
            </a:bodyPr>
            <a:lstStyle/>
            <a:p>
              <a:pPr algn="ctr"/>
              <a:r>
                <a:rPr lang="ja-JP" altLang="en-US" sz="1000" b="1" dirty="0">
                  <a:latin typeface="Meiryo UI" pitchFamily="50" charset="-128"/>
                  <a:ea typeface="Meiryo UI" pitchFamily="50" charset="-128"/>
                  <a:cs typeface="Meiryo UI" pitchFamily="50" charset="-128"/>
                </a:rPr>
                <a:t>ねらい</a:t>
              </a:r>
              <a:endParaRPr lang="en-US" sz="1000" b="1" dirty="0">
                <a:latin typeface="Meiryo UI" pitchFamily="50" charset="-128"/>
                <a:ea typeface="Meiryo UI" pitchFamily="50" charset="-128"/>
                <a:cs typeface="Meiryo UI" pitchFamily="50" charset="-128"/>
              </a:endParaRPr>
            </a:p>
          </p:txBody>
        </p:sp>
        <p:sp>
          <p:nvSpPr>
            <p:cNvPr id="19" name="テキスト ボックス 18"/>
            <p:cNvSpPr txBox="1"/>
            <p:nvPr/>
          </p:nvSpPr>
          <p:spPr>
            <a:xfrm>
              <a:off x="2070770" y="1557338"/>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solidFill>
                    <a:schemeClr val="tx1"/>
                  </a:solidFill>
                  <a:latin typeface="Meiryo UI" pitchFamily="50" charset="-128"/>
                  <a:ea typeface="Meiryo UI" pitchFamily="50" charset="-128"/>
                  <a:cs typeface="Meiryo UI" pitchFamily="50" charset="-128"/>
                </a:rPr>
                <a:t>＝</a:t>
              </a:r>
              <a:endParaRPr lang="en-US" dirty="0">
                <a:solidFill>
                  <a:schemeClr val="tx1"/>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5317777" y="1557338"/>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solidFill>
                    <a:schemeClr val="tx1"/>
                  </a:solidFill>
                  <a:latin typeface="Meiryo UI" pitchFamily="50" charset="-128"/>
                  <a:ea typeface="Meiryo UI" pitchFamily="50" charset="-128"/>
                  <a:cs typeface="Meiryo UI" pitchFamily="50" charset="-128"/>
                </a:rPr>
                <a:t>→</a:t>
              </a:r>
              <a:endParaRPr lang="en-US" dirty="0">
                <a:solidFill>
                  <a:schemeClr val="tx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2067595" y="2265363"/>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solidFill>
                    <a:schemeClr val="tx1"/>
                  </a:solidFill>
                  <a:latin typeface="Meiryo UI" pitchFamily="50" charset="-128"/>
                  <a:ea typeface="Meiryo UI" pitchFamily="50" charset="-128"/>
                  <a:cs typeface="Meiryo UI" pitchFamily="50" charset="-128"/>
                </a:rPr>
                <a:t>＝</a:t>
              </a:r>
              <a:endParaRPr lang="en-US" sz="1600" dirty="0">
                <a:solidFill>
                  <a:schemeClr val="tx1"/>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070770" y="3681413"/>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2067595" y="4395788"/>
              <a:ext cx="530225" cy="3683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cxnSp>
          <p:nvCxnSpPr>
            <p:cNvPr id="24" name="直線コネクタ 23"/>
            <p:cNvCxnSpPr/>
            <p:nvPr/>
          </p:nvCxnSpPr>
          <p:spPr>
            <a:xfrm>
              <a:off x="769616" y="1249363"/>
              <a:ext cx="11779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185890" y="1249363"/>
              <a:ext cx="11779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784502" y="1249363"/>
              <a:ext cx="11779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77"/>
            <p:cNvSpPr txBox="1">
              <a:spLocks noChangeArrowheads="1"/>
            </p:cNvSpPr>
            <p:nvPr/>
          </p:nvSpPr>
          <p:spPr bwMode="auto">
            <a:xfrm>
              <a:off x="348928" y="1612900"/>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①</a:t>
              </a:r>
              <a:endParaRPr lang="en-US" altLang="ja-JP" sz="2000" dirty="0">
                <a:latin typeface="Meiryo UI" pitchFamily="50" charset="-128"/>
                <a:ea typeface="Meiryo UI" pitchFamily="50" charset="-128"/>
                <a:cs typeface="Meiryo UI" pitchFamily="50" charset="-128"/>
              </a:endParaRPr>
            </a:p>
          </p:txBody>
        </p:sp>
        <p:sp>
          <p:nvSpPr>
            <p:cNvPr id="28" name="テキスト ボックス 78"/>
            <p:cNvSpPr txBox="1">
              <a:spLocks noChangeArrowheads="1"/>
            </p:cNvSpPr>
            <p:nvPr/>
          </p:nvSpPr>
          <p:spPr bwMode="auto">
            <a:xfrm>
              <a:off x="348928" y="2227263"/>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②</a:t>
              </a:r>
              <a:endParaRPr lang="en-US" altLang="ja-JP" sz="2000" dirty="0">
                <a:latin typeface="Meiryo UI" pitchFamily="50" charset="-128"/>
                <a:ea typeface="Meiryo UI" pitchFamily="50" charset="-128"/>
                <a:cs typeface="Meiryo UI" pitchFamily="50" charset="-128"/>
              </a:endParaRPr>
            </a:p>
          </p:txBody>
        </p:sp>
        <p:sp>
          <p:nvSpPr>
            <p:cNvPr id="29" name="テキスト ボックス 79"/>
            <p:cNvSpPr txBox="1">
              <a:spLocks noChangeArrowheads="1"/>
            </p:cNvSpPr>
            <p:nvPr/>
          </p:nvSpPr>
          <p:spPr bwMode="auto">
            <a:xfrm>
              <a:off x="348928" y="2952750"/>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③</a:t>
              </a:r>
              <a:endParaRPr lang="en-US" altLang="ja-JP" sz="2000" dirty="0">
                <a:latin typeface="Meiryo UI" pitchFamily="50" charset="-128"/>
                <a:ea typeface="Meiryo UI" pitchFamily="50" charset="-128"/>
                <a:cs typeface="Meiryo UI" pitchFamily="50" charset="-128"/>
              </a:endParaRPr>
            </a:p>
          </p:txBody>
        </p:sp>
        <p:sp>
          <p:nvSpPr>
            <p:cNvPr id="30" name="テキスト ボックス 80"/>
            <p:cNvSpPr txBox="1">
              <a:spLocks noChangeArrowheads="1"/>
            </p:cNvSpPr>
            <p:nvPr/>
          </p:nvSpPr>
          <p:spPr bwMode="auto">
            <a:xfrm>
              <a:off x="353691" y="3646488"/>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④</a:t>
              </a:r>
              <a:endParaRPr lang="en-US" altLang="ja-JP" sz="2000" dirty="0">
                <a:latin typeface="Meiryo UI" pitchFamily="50" charset="-128"/>
                <a:ea typeface="Meiryo UI" pitchFamily="50" charset="-128"/>
                <a:cs typeface="Meiryo UI" pitchFamily="50" charset="-128"/>
              </a:endParaRPr>
            </a:p>
          </p:txBody>
        </p:sp>
        <p:sp>
          <p:nvSpPr>
            <p:cNvPr id="31" name="正方形/長方形 30"/>
            <p:cNvSpPr/>
            <p:nvPr/>
          </p:nvSpPr>
          <p:spPr>
            <a:xfrm>
              <a:off x="690241" y="2128838"/>
              <a:ext cx="1380529"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ﾚｾﾌﾟﾄﾃﾞｰﾀの</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戦略的活用</a:t>
              </a:r>
              <a:endParaRPr lang="en-US" sz="1050" dirty="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690241" y="2840038"/>
              <a:ext cx="1380529"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医療情報の電子化とビッグデータの</a:t>
              </a:r>
              <a:endParaRPr lang="en-US" altLang="ja-JP" sz="1050" dirty="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bg1"/>
                  </a:solidFill>
                  <a:latin typeface="Meiryo UI" pitchFamily="50" charset="-128"/>
                  <a:ea typeface="Meiryo UI" pitchFamily="50" charset="-128"/>
                  <a:cs typeface="Meiryo UI" pitchFamily="50" charset="-128"/>
                </a:rPr>
                <a:t>戦略的活用</a:t>
              </a:r>
              <a:endParaRPr lang="en-US" sz="1050" dirty="0">
                <a:solidFill>
                  <a:schemeClr val="bg1"/>
                </a:solidFill>
                <a:latin typeface="Meiryo UI" pitchFamily="50" charset="-128"/>
                <a:ea typeface="Meiryo UI" pitchFamily="50" charset="-128"/>
                <a:cs typeface="Meiryo UI" pitchFamily="50" charset="-128"/>
              </a:endParaRPr>
            </a:p>
          </p:txBody>
        </p:sp>
        <p:sp>
          <p:nvSpPr>
            <p:cNvPr id="33" name="正方形/長方形 32"/>
            <p:cNvSpPr/>
            <p:nvPr/>
          </p:nvSpPr>
          <p:spPr>
            <a:xfrm>
              <a:off x="690241" y="3549650"/>
              <a:ext cx="1380529" cy="620713"/>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地域密着型</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医療</a:t>
              </a:r>
              <a:r>
                <a:rPr lang="ja-JP" altLang="en-US" sz="1050" dirty="0">
                  <a:solidFill>
                    <a:schemeClr val="tx1"/>
                  </a:solidFill>
                  <a:latin typeface="Meiryo UI" pitchFamily="50" charset="-128"/>
                  <a:ea typeface="Meiryo UI" pitchFamily="50" charset="-128"/>
                  <a:cs typeface="Meiryo UI" pitchFamily="50" charset="-128"/>
                </a:rPr>
                <a:t>・介護</a:t>
              </a:r>
              <a:r>
                <a:rPr lang="ja-JP" altLang="en-US" sz="1050" dirty="0" smtClean="0">
                  <a:solidFill>
                    <a:schemeClr val="tx1"/>
                  </a:solidFill>
                  <a:latin typeface="Meiryo UI" pitchFamily="50" charset="-128"/>
                  <a:ea typeface="Meiryo UI" pitchFamily="50" charset="-128"/>
                  <a:cs typeface="Meiryo UI" pitchFamily="50" charset="-128"/>
                </a:rPr>
                <a:t>連携</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最適モデル</a:t>
              </a:r>
              <a:r>
                <a:rPr lang="ja-JP" altLang="en-US" sz="1050" dirty="0">
                  <a:solidFill>
                    <a:schemeClr val="tx1"/>
                  </a:solidFill>
                  <a:latin typeface="Meiryo UI" pitchFamily="50" charset="-128"/>
                  <a:ea typeface="Meiryo UI" pitchFamily="50" charset="-128"/>
                  <a:cs typeface="Meiryo UI" pitchFamily="50" charset="-128"/>
                </a:rPr>
                <a:t>実現</a:t>
              </a:r>
              <a:endParaRPr lang="en-US" sz="1050" dirty="0">
                <a:solidFill>
                  <a:schemeClr val="tx1"/>
                </a:solidFill>
                <a:latin typeface="Meiryo UI" pitchFamily="50" charset="-128"/>
                <a:ea typeface="Meiryo UI" pitchFamily="50" charset="-128"/>
                <a:cs typeface="Meiryo UI" pitchFamily="50" charset="-128"/>
              </a:endParaRPr>
            </a:p>
          </p:txBody>
        </p:sp>
        <p:sp>
          <p:nvSpPr>
            <p:cNvPr id="34" name="正方形/長方形 33"/>
            <p:cNvSpPr/>
            <p:nvPr/>
          </p:nvSpPr>
          <p:spPr>
            <a:xfrm>
              <a:off x="685478" y="4283075"/>
              <a:ext cx="1382244"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00" dirty="0" smtClean="0">
                  <a:solidFill>
                    <a:schemeClr val="tx1"/>
                  </a:solidFill>
                  <a:latin typeface="Meiryo UI" pitchFamily="50" charset="-128"/>
                  <a:ea typeface="Meiryo UI" pitchFamily="50" charset="-128"/>
                  <a:cs typeface="Meiryo UI" pitchFamily="50" charset="-128"/>
                </a:rPr>
                <a:t>増益モデル型</a:t>
              </a:r>
              <a:endParaRPr lang="en-US" altLang="ja-JP" sz="100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00" dirty="0" smtClean="0">
                  <a:solidFill>
                    <a:schemeClr val="tx1"/>
                  </a:solidFill>
                  <a:latin typeface="Meiryo UI" pitchFamily="50" charset="-128"/>
                  <a:ea typeface="Meiryo UI" pitchFamily="50" charset="-128"/>
                  <a:cs typeface="Meiryo UI" pitchFamily="50" charset="-128"/>
                </a:rPr>
                <a:t>民間</a:t>
              </a:r>
              <a:r>
                <a:rPr lang="ja-JP" altLang="en-US" sz="1000" dirty="0">
                  <a:solidFill>
                    <a:schemeClr val="tx1"/>
                  </a:solidFill>
                  <a:latin typeface="Meiryo UI" pitchFamily="50" charset="-128"/>
                  <a:ea typeface="Meiryo UI" pitchFamily="50" charset="-128"/>
                  <a:cs typeface="Meiryo UI" pitchFamily="50" charset="-128"/>
                </a:rPr>
                <a:t>病院</a:t>
              </a:r>
              <a:r>
                <a:rPr lang="ja-JP" altLang="en-US" sz="1000" dirty="0" smtClean="0">
                  <a:solidFill>
                    <a:schemeClr val="tx1"/>
                  </a:solidFill>
                  <a:latin typeface="Meiryo UI" pitchFamily="50" charset="-128"/>
                  <a:ea typeface="Meiryo UI" pitchFamily="50" charset="-128"/>
                  <a:cs typeface="Meiryo UI" pitchFamily="50" charset="-128"/>
                </a:rPr>
                <a:t>の高度化・</a:t>
              </a:r>
              <a:endParaRPr lang="en-US" altLang="ja-JP" sz="100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00" dirty="0" smtClean="0">
                  <a:solidFill>
                    <a:schemeClr val="tx1"/>
                  </a:solidFill>
                  <a:latin typeface="Meiryo UI" pitchFamily="50" charset="-128"/>
                  <a:ea typeface="Meiryo UI" pitchFamily="50" charset="-128"/>
                  <a:cs typeface="Meiryo UI" pitchFamily="50" charset="-128"/>
                </a:rPr>
                <a:t>経営基盤</a:t>
              </a:r>
              <a:r>
                <a:rPr lang="ja-JP" altLang="en-US" sz="1000" dirty="0">
                  <a:solidFill>
                    <a:schemeClr val="tx1"/>
                  </a:solidFill>
                  <a:latin typeface="Meiryo UI" pitchFamily="50" charset="-128"/>
                  <a:ea typeface="Meiryo UI" pitchFamily="50" charset="-128"/>
                  <a:cs typeface="Meiryo UI" pitchFamily="50" charset="-128"/>
                </a:rPr>
                <a:t>強化</a:t>
              </a:r>
              <a:endParaRPr lang="en-US" sz="1000"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690241" y="5029200"/>
              <a:ext cx="1380529"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スマートエイジング・</a:t>
              </a:r>
              <a:endParaRPr lang="en-US" altLang="ja-JP" sz="1050" dirty="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bg1"/>
                  </a:solidFill>
                  <a:latin typeface="Meiryo UI" pitchFamily="50" charset="-128"/>
                  <a:ea typeface="Meiryo UI" pitchFamily="50" charset="-128"/>
                  <a:cs typeface="Meiryo UI" pitchFamily="50" charset="-128"/>
                </a:rPr>
                <a:t>シティ</a:t>
              </a:r>
            </a:p>
          </p:txBody>
        </p:sp>
        <p:sp>
          <p:nvSpPr>
            <p:cNvPr id="36" name="正方形/長方形 35"/>
            <p:cNvSpPr/>
            <p:nvPr/>
          </p:nvSpPr>
          <p:spPr>
            <a:xfrm>
              <a:off x="685478" y="5791200"/>
              <a:ext cx="1382244" cy="620713"/>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スマートエイジング・</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バレー構想</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（産業振興）</a:t>
              </a:r>
              <a:endParaRPr lang="en-US" sz="1050" dirty="0">
                <a:solidFill>
                  <a:schemeClr val="bg1"/>
                </a:solidFill>
                <a:latin typeface="Meiryo UI" pitchFamily="50" charset="-128"/>
                <a:ea typeface="Meiryo UI" pitchFamily="50" charset="-128"/>
                <a:cs typeface="Meiryo UI" pitchFamily="50" charset="-128"/>
              </a:endParaRPr>
            </a:p>
          </p:txBody>
        </p:sp>
        <p:sp>
          <p:nvSpPr>
            <p:cNvPr id="37" name="正方形/長方形 36"/>
            <p:cNvSpPr/>
            <p:nvPr/>
          </p:nvSpPr>
          <p:spPr>
            <a:xfrm>
              <a:off x="4135090" y="1419225"/>
              <a:ext cx="1277937" cy="620713"/>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主役は消費者</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治療から予防へ</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8" name="テキスト ボックス 96"/>
            <p:cNvSpPr txBox="1">
              <a:spLocks noChangeArrowheads="1"/>
            </p:cNvSpPr>
            <p:nvPr/>
          </p:nvSpPr>
          <p:spPr bwMode="auto">
            <a:xfrm>
              <a:off x="337816" y="4395788"/>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⑤</a:t>
              </a:r>
              <a:endParaRPr lang="en-US" altLang="ja-JP" sz="2000" dirty="0">
                <a:latin typeface="Meiryo UI" pitchFamily="50" charset="-128"/>
                <a:ea typeface="Meiryo UI" pitchFamily="50" charset="-128"/>
                <a:cs typeface="Meiryo UI" pitchFamily="50" charset="-128"/>
              </a:endParaRPr>
            </a:p>
          </p:txBody>
        </p:sp>
        <p:sp>
          <p:nvSpPr>
            <p:cNvPr id="39" name="テキスト ボックス 97"/>
            <p:cNvSpPr txBox="1">
              <a:spLocks noChangeArrowheads="1"/>
            </p:cNvSpPr>
            <p:nvPr/>
          </p:nvSpPr>
          <p:spPr bwMode="auto">
            <a:xfrm>
              <a:off x="348928" y="5126038"/>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⑥</a:t>
              </a:r>
              <a:endParaRPr lang="en-US" altLang="ja-JP" sz="2000" dirty="0">
                <a:latin typeface="Meiryo UI" pitchFamily="50" charset="-128"/>
                <a:ea typeface="Meiryo UI" pitchFamily="50" charset="-128"/>
                <a:cs typeface="Meiryo UI" pitchFamily="50" charset="-128"/>
              </a:endParaRPr>
            </a:p>
          </p:txBody>
        </p:sp>
        <p:sp>
          <p:nvSpPr>
            <p:cNvPr id="40" name="テキスト ボックス 98"/>
            <p:cNvSpPr txBox="1">
              <a:spLocks noChangeArrowheads="1"/>
            </p:cNvSpPr>
            <p:nvPr/>
          </p:nvSpPr>
          <p:spPr bwMode="auto">
            <a:xfrm>
              <a:off x="323528" y="5888038"/>
              <a:ext cx="336550" cy="396875"/>
            </a:xfrm>
            <a:prstGeom prst="rect">
              <a:avLst/>
            </a:prstGeom>
            <a:noFill/>
            <a:ln w="9525">
              <a:noFill/>
              <a:miter lim="800000"/>
              <a:headEnd/>
              <a:tailEnd/>
            </a:ln>
          </p:spPr>
          <p:txBody>
            <a:bodyPr lIns="36000" rIns="36000">
              <a:spAutoFit/>
            </a:bodyPr>
            <a:lstStyle/>
            <a:p>
              <a:pPr algn="ctr"/>
              <a:r>
                <a:rPr lang="ja-JP" altLang="en-US" sz="2000" dirty="0">
                  <a:latin typeface="Meiryo UI" pitchFamily="50" charset="-128"/>
                  <a:ea typeface="Meiryo UI" pitchFamily="50" charset="-128"/>
                  <a:cs typeface="Meiryo UI" pitchFamily="50" charset="-128"/>
                </a:rPr>
                <a:t>⑦</a:t>
              </a:r>
              <a:endParaRPr lang="en-US" altLang="ja-JP" sz="2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2051720" y="2982913"/>
              <a:ext cx="531812" cy="3683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42" name="テキスト ボックス 41"/>
            <p:cNvSpPr txBox="1"/>
            <p:nvPr/>
          </p:nvSpPr>
          <p:spPr>
            <a:xfrm>
              <a:off x="2070770" y="5127625"/>
              <a:ext cx="530225" cy="36671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43" name="テキスト ボックス 42"/>
            <p:cNvSpPr txBox="1"/>
            <p:nvPr/>
          </p:nvSpPr>
          <p:spPr>
            <a:xfrm>
              <a:off x="2070770" y="5922963"/>
              <a:ext cx="530225" cy="36671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sp>
          <p:nvSpPr>
            <p:cNvPr id="44" name="正方形/長方形 43"/>
            <p:cNvSpPr/>
            <p:nvPr/>
          </p:nvSpPr>
          <p:spPr>
            <a:xfrm>
              <a:off x="4135090" y="2139950"/>
              <a:ext cx="1279525" cy="620713"/>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endParaRPr lang="en-US" altLang="ja-JP" sz="11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支払者の行動変革</a:t>
              </a:r>
              <a:endParaRPr lang="en-US" altLang="ja-JP" sz="9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医療費適正化</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医療</a:t>
              </a:r>
              <a:r>
                <a:rPr lang="ja-JP" altLang="en-US" sz="1050" dirty="0" smtClean="0">
                  <a:solidFill>
                    <a:schemeClr val="tx1"/>
                  </a:solidFill>
                  <a:latin typeface="Meiryo UI" pitchFamily="50" charset="-128"/>
                  <a:ea typeface="Meiryo UI" pitchFamily="50" charset="-128"/>
                  <a:cs typeface="Meiryo UI" pitchFamily="50" charset="-128"/>
                </a:rPr>
                <a:t>の標準化</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45" name="正方形/長方形 44"/>
            <p:cNvSpPr/>
            <p:nvPr/>
          </p:nvSpPr>
          <p:spPr>
            <a:xfrm>
              <a:off x="4160490" y="2857499"/>
              <a:ext cx="1279525"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800" dirty="0">
                  <a:solidFill>
                    <a:schemeClr val="bg1"/>
                  </a:solidFill>
                  <a:latin typeface="Meiryo UI" pitchFamily="50" charset="-128"/>
                  <a:ea typeface="Meiryo UI" pitchFamily="50" charset="-128"/>
                  <a:cs typeface="Meiryo UI" pitchFamily="50" charset="-128"/>
                </a:rPr>
                <a:t>創薬等ﾋﾞｼﾞﾈｽ支援</a:t>
              </a:r>
              <a:endParaRPr lang="en-US" altLang="ja-JP" sz="800" dirty="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800" dirty="0">
                  <a:solidFill>
                    <a:schemeClr val="bg1"/>
                  </a:solidFill>
                  <a:latin typeface="Meiryo UI" pitchFamily="50" charset="-128"/>
                  <a:ea typeface="Meiryo UI" pitchFamily="50" charset="-128"/>
                  <a:cs typeface="Meiryo UI" pitchFamily="50" charset="-128"/>
                </a:rPr>
                <a:t>医療</a:t>
              </a:r>
              <a:r>
                <a:rPr lang="ja-JP" altLang="en-US" sz="800" dirty="0" smtClean="0">
                  <a:solidFill>
                    <a:schemeClr val="bg1"/>
                  </a:solidFill>
                  <a:latin typeface="Meiryo UI" pitchFamily="50" charset="-128"/>
                  <a:ea typeface="Meiryo UI" pitchFamily="50" charset="-128"/>
                  <a:cs typeface="Meiryo UI" pitchFamily="50" charset="-128"/>
                </a:rPr>
                <a:t>データベース構築</a:t>
              </a:r>
              <a:endParaRPr lang="en-US" altLang="ja-JP" sz="800" dirty="0">
                <a:solidFill>
                  <a:schemeClr val="bg1"/>
                </a:solidFill>
                <a:latin typeface="Meiryo UI" pitchFamily="50" charset="-128"/>
                <a:ea typeface="Meiryo UI" pitchFamily="50" charset="-128"/>
                <a:cs typeface="Meiryo UI" pitchFamily="50" charset="-128"/>
              </a:endParaRPr>
            </a:p>
          </p:txBody>
        </p:sp>
        <p:sp>
          <p:nvSpPr>
            <p:cNvPr id="46" name="正方形/長方形 45"/>
            <p:cNvSpPr/>
            <p:nvPr/>
          </p:nvSpPr>
          <p:spPr>
            <a:xfrm>
              <a:off x="5755927" y="2139950"/>
              <a:ext cx="1279525" cy="133667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endParaRPr lang="en-US" altLang="ja-JP" sz="12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2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医療の価値追求</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情報管理産業化</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sz="12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sz="1200" dirty="0">
                <a:solidFill>
                  <a:schemeClr val="tx1"/>
                </a:solidFill>
                <a:latin typeface="Meiryo UI" pitchFamily="50" charset="-128"/>
                <a:ea typeface="Meiryo UI" pitchFamily="50" charset="-128"/>
                <a:cs typeface="Meiryo UI" pitchFamily="50" charset="-128"/>
              </a:endParaRPr>
            </a:p>
          </p:txBody>
        </p:sp>
        <p:sp>
          <p:nvSpPr>
            <p:cNvPr id="47" name="正方形/長方形 46"/>
            <p:cNvSpPr/>
            <p:nvPr/>
          </p:nvSpPr>
          <p:spPr>
            <a:xfrm>
              <a:off x="4141440" y="5014913"/>
              <a:ext cx="1277937" cy="620712"/>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00" dirty="0" smtClean="0">
                  <a:solidFill>
                    <a:schemeClr val="bg1"/>
                  </a:solidFill>
                  <a:latin typeface="Meiryo UI" pitchFamily="50" charset="-128"/>
                  <a:ea typeface="Meiryo UI" pitchFamily="50" charset="-128"/>
                  <a:cs typeface="Meiryo UI" pitchFamily="50" charset="-128"/>
                </a:rPr>
                <a:t>サプライチェーン</a:t>
              </a:r>
              <a:endParaRPr lang="en-US" altLang="ja-JP" sz="100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dirty="0" smtClean="0">
                  <a:solidFill>
                    <a:schemeClr val="bg1"/>
                  </a:solidFill>
                  <a:latin typeface="Meiryo UI" pitchFamily="50" charset="-128"/>
                  <a:ea typeface="Meiryo UI" pitchFamily="50" charset="-128"/>
                  <a:cs typeface="Meiryo UI" pitchFamily="50" charset="-128"/>
                </a:rPr>
                <a:t>仕組み・構造変革</a:t>
              </a:r>
              <a:endParaRPr lang="en-US" altLang="ja-JP" sz="90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まちづくり</a:t>
              </a:r>
              <a:endParaRPr lang="en-US" altLang="ja-JP" sz="1050" dirty="0">
                <a:solidFill>
                  <a:schemeClr val="bg1"/>
                </a:solidFill>
                <a:latin typeface="Meiryo UI" pitchFamily="50" charset="-128"/>
                <a:ea typeface="Meiryo UI" pitchFamily="50" charset="-128"/>
                <a:cs typeface="Meiryo UI" pitchFamily="50" charset="-128"/>
              </a:endParaRPr>
            </a:p>
          </p:txBody>
        </p:sp>
        <p:sp>
          <p:nvSpPr>
            <p:cNvPr id="48" name="正方形/長方形 47"/>
            <p:cNvSpPr/>
            <p:nvPr/>
          </p:nvSpPr>
          <p:spPr>
            <a:xfrm>
              <a:off x="4141440" y="5772150"/>
              <a:ext cx="1277937" cy="620713"/>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endParaRPr lang="en-US" altLang="ja-JP" sz="12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研究・開発</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実証インフラ</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認証制度</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sz="1100" dirty="0">
                <a:solidFill>
                  <a:schemeClr val="tx1"/>
                </a:solidFill>
                <a:latin typeface="Meiryo UI" pitchFamily="50" charset="-128"/>
                <a:ea typeface="Meiryo UI" pitchFamily="50" charset="-128"/>
                <a:cs typeface="Meiryo UI" pitchFamily="50" charset="-128"/>
              </a:endParaRPr>
            </a:p>
          </p:txBody>
        </p:sp>
        <p:sp>
          <p:nvSpPr>
            <p:cNvPr id="49" name="正方形/長方形 48"/>
            <p:cNvSpPr/>
            <p:nvPr/>
          </p:nvSpPr>
          <p:spPr>
            <a:xfrm>
              <a:off x="5762277" y="5014913"/>
              <a:ext cx="1279525" cy="1382712"/>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00" dirty="0">
                  <a:solidFill>
                    <a:schemeClr val="tx1"/>
                  </a:solidFill>
                  <a:latin typeface="Meiryo UI" pitchFamily="50" charset="-128"/>
                  <a:ea typeface="Meiryo UI" pitchFamily="50" charset="-128"/>
                  <a:cs typeface="Meiryo UI" pitchFamily="50" charset="-128"/>
                </a:rPr>
                <a:t>重要戦略産業振興</a:t>
              </a:r>
              <a:endParaRPr lang="en-US" altLang="ja-JP" sz="10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0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00" dirty="0">
                  <a:solidFill>
                    <a:schemeClr val="tx1"/>
                  </a:solidFill>
                  <a:latin typeface="Meiryo UI" pitchFamily="50" charset="-128"/>
                  <a:ea typeface="Meiryo UI" pitchFamily="50" charset="-128"/>
                  <a:cs typeface="Meiryo UI" pitchFamily="50" charset="-128"/>
                </a:rPr>
                <a:t>生活総合産業化</a:t>
              </a:r>
              <a:endParaRPr lang="en-US" altLang="ja-JP" sz="10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8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en-US" altLang="ja-JP" sz="800" dirty="0">
                  <a:solidFill>
                    <a:schemeClr val="tx1"/>
                  </a:solidFill>
                  <a:latin typeface="Meiryo UI" pitchFamily="50" charset="-128"/>
                  <a:ea typeface="Meiryo UI" pitchFamily="50" charset="-128"/>
                  <a:cs typeface="Meiryo UI" pitchFamily="50" charset="-128"/>
                </a:rPr>
                <a:t>Aging</a:t>
              </a:r>
              <a:r>
                <a:rPr lang="ja-JP" altLang="en-US" sz="800" dirty="0">
                  <a:solidFill>
                    <a:schemeClr val="tx1"/>
                  </a:solidFill>
                  <a:latin typeface="Meiryo UI" pitchFamily="50" charset="-128"/>
                  <a:ea typeface="Meiryo UI" pitchFamily="50" charset="-128"/>
                  <a:cs typeface="Meiryo UI" pitchFamily="50" charset="-128"/>
                </a:rPr>
                <a:t> </a:t>
              </a:r>
              <a:r>
                <a:rPr lang="en-US" altLang="ja-JP" sz="800" dirty="0">
                  <a:solidFill>
                    <a:schemeClr val="tx1"/>
                  </a:solidFill>
                  <a:latin typeface="Meiryo UI" pitchFamily="50" charset="-128"/>
                  <a:ea typeface="Meiryo UI" pitchFamily="50" charset="-128"/>
                  <a:cs typeface="Meiryo UI" pitchFamily="50" charset="-128"/>
                </a:rPr>
                <a:t>in Place</a:t>
              </a:r>
              <a:endParaRPr lang="en-US" sz="800" dirty="0">
                <a:solidFill>
                  <a:schemeClr val="tx1"/>
                </a:solidFill>
                <a:latin typeface="Meiryo UI" pitchFamily="50" charset="-128"/>
                <a:ea typeface="Meiryo UI" pitchFamily="50" charset="-128"/>
                <a:cs typeface="Meiryo UI" pitchFamily="50" charset="-128"/>
              </a:endParaRPr>
            </a:p>
          </p:txBody>
        </p:sp>
        <p:sp>
          <p:nvSpPr>
            <p:cNvPr id="50" name="正方形/長方形 49"/>
            <p:cNvSpPr/>
            <p:nvPr/>
          </p:nvSpPr>
          <p:spPr>
            <a:xfrm>
              <a:off x="4156571" y="3573016"/>
              <a:ext cx="1279525" cy="620713"/>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00" spc="-150" dirty="0" smtClean="0">
                  <a:solidFill>
                    <a:schemeClr val="tx1"/>
                  </a:solidFill>
                  <a:latin typeface="Meiryo UI" pitchFamily="50" charset="-128"/>
                  <a:ea typeface="Meiryo UI" pitchFamily="50" charset="-128"/>
                  <a:cs typeface="Meiryo UI" pitchFamily="50" charset="-128"/>
                </a:rPr>
                <a:t>多職種・多機関連携</a:t>
              </a:r>
              <a:endParaRPr lang="en-US" altLang="ja-JP" sz="1000" spc="-1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市町村</a:t>
              </a:r>
              <a:r>
                <a:rPr lang="ja-JP" altLang="en-US" sz="1050" dirty="0" smtClean="0">
                  <a:solidFill>
                    <a:schemeClr val="tx1"/>
                  </a:solidFill>
                  <a:latin typeface="Meiryo UI" pitchFamily="50" charset="-128"/>
                  <a:ea typeface="Meiryo UI" pitchFamily="50" charset="-128"/>
                  <a:cs typeface="Meiryo UI" pitchFamily="50" charset="-128"/>
                </a:rPr>
                <a:t>の</a:t>
              </a:r>
              <a:r>
                <a:rPr lang="ja-JP" altLang="en-US" sz="1050" dirty="0">
                  <a:solidFill>
                    <a:schemeClr val="tx1"/>
                  </a:solidFill>
                  <a:latin typeface="Meiryo UI" pitchFamily="50" charset="-128"/>
                  <a:ea typeface="Meiryo UI" pitchFamily="50" charset="-128"/>
                  <a:cs typeface="Meiryo UI" pitchFamily="50" charset="-128"/>
                </a:rPr>
                <a:t>主体性</a:t>
              </a:r>
              <a:endParaRPr lang="en-US" sz="1050" dirty="0">
                <a:solidFill>
                  <a:schemeClr val="tx1"/>
                </a:solidFill>
                <a:latin typeface="Meiryo UI" pitchFamily="50" charset="-128"/>
                <a:ea typeface="Meiryo UI" pitchFamily="50" charset="-128"/>
                <a:cs typeface="Meiryo UI" pitchFamily="50" charset="-128"/>
              </a:endParaRPr>
            </a:p>
          </p:txBody>
        </p:sp>
        <p:sp>
          <p:nvSpPr>
            <p:cNvPr id="51" name="正方形/長方形 50"/>
            <p:cNvSpPr/>
            <p:nvPr/>
          </p:nvSpPr>
          <p:spPr>
            <a:xfrm>
              <a:off x="4135090" y="4289425"/>
              <a:ext cx="1277937"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増益モデル型</a:t>
              </a:r>
              <a:endParaRPr lang="en-US" altLang="ja-JP" sz="9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地域や規模の</a:t>
              </a:r>
              <a:r>
                <a:rPr lang="ja-JP" altLang="en-US" sz="900" dirty="0" smtClean="0">
                  <a:solidFill>
                    <a:schemeClr val="tx1"/>
                  </a:solidFill>
                  <a:latin typeface="Meiryo UI" pitchFamily="50" charset="-128"/>
                  <a:ea typeface="Meiryo UI" pitchFamily="50" charset="-128"/>
                  <a:cs typeface="Meiryo UI" pitchFamily="50" charset="-128"/>
                </a:rPr>
                <a:t>経済</a:t>
              </a:r>
              <a:endParaRPr lang="en-US" altLang="ja-JP" sz="90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資金</a:t>
              </a:r>
              <a:r>
                <a:rPr lang="ja-JP" altLang="en-US" sz="900" dirty="0" smtClean="0">
                  <a:solidFill>
                    <a:schemeClr val="tx1"/>
                  </a:solidFill>
                  <a:latin typeface="Meiryo UI" pitchFamily="50" charset="-128"/>
                  <a:ea typeface="Meiryo UI" pitchFamily="50" charset="-128"/>
                  <a:cs typeface="Meiryo UI" pitchFamily="50" charset="-128"/>
                </a:rPr>
                <a:t>調達</a:t>
              </a:r>
              <a:r>
                <a:rPr lang="ja-JP" altLang="en-US" sz="900" dirty="0">
                  <a:solidFill>
                    <a:schemeClr val="tx1"/>
                  </a:solidFill>
                  <a:latin typeface="Meiryo UI" pitchFamily="50" charset="-128"/>
                  <a:ea typeface="Meiryo UI" pitchFamily="50" charset="-128"/>
                  <a:cs typeface="Meiryo UI" pitchFamily="50" charset="-128"/>
                </a:rPr>
                <a:t>システム</a:t>
              </a:r>
              <a:endParaRPr lang="en-US" sz="900" dirty="0">
                <a:solidFill>
                  <a:schemeClr val="tx1"/>
                </a:solidFill>
                <a:latin typeface="Meiryo UI" pitchFamily="50" charset="-128"/>
                <a:ea typeface="Meiryo UI" pitchFamily="50" charset="-128"/>
                <a:cs typeface="Meiryo UI" pitchFamily="50" charset="-128"/>
              </a:endParaRPr>
            </a:p>
          </p:txBody>
        </p:sp>
        <p:sp>
          <p:nvSpPr>
            <p:cNvPr id="52" name="正方形/長方形 51"/>
            <p:cNvSpPr/>
            <p:nvPr/>
          </p:nvSpPr>
          <p:spPr>
            <a:xfrm>
              <a:off x="5762277" y="3590925"/>
              <a:ext cx="1279525" cy="127317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endParaRPr lang="en-US" altLang="ja-JP" sz="100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保健医療ｻｰﾋﾞｽ</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持続可能性確保</a:t>
              </a:r>
              <a:endParaRPr lang="en-US" altLang="ja-JP" sz="1050"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sz="1200" dirty="0">
                <a:solidFill>
                  <a:schemeClr val="tx1"/>
                </a:solidFill>
                <a:latin typeface="Meiryo UI" pitchFamily="50" charset="-128"/>
                <a:ea typeface="Meiryo UI" pitchFamily="50" charset="-128"/>
                <a:cs typeface="Meiryo UI" pitchFamily="50" charset="-128"/>
              </a:endParaRPr>
            </a:p>
          </p:txBody>
        </p:sp>
        <p:sp>
          <p:nvSpPr>
            <p:cNvPr id="53" name="テキスト ボックス 52"/>
            <p:cNvSpPr txBox="1"/>
            <p:nvPr/>
          </p:nvSpPr>
          <p:spPr>
            <a:xfrm>
              <a:off x="5316190" y="2613025"/>
              <a:ext cx="530225" cy="36671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54" name="テキスト ボックス 53"/>
            <p:cNvSpPr txBox="1"/>
            <p:nvPr/>
          </p:nvSpPr>
          <p:spPr>
            <a:xfrm>
              <a:off x="5328890" y="4086225"/>
              <a:ext cx="531812" cy="3683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55" name="テキスト ボックス 54"/>
            <p:cNvSpPr txBox="1"/>
            <p:nvPr/>
          </p:nvSpPr>
          <p:spPr>
            <a:xfrm>
              <a:off x="5317777" y="5518150"/>
              <a:ext cx="530225" cy="36671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ja-JP" altLang="en-US"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56" name="正方形/長方形 55"/>
            <p:cNvSpPr/>
            <p:nvPr/>
          </p:nvSpPr>
          <p:spPr>
            <a:xfrm>
              <a:off x="2564078" y="1412776"/>
              <a:ext cx="1260132" cy="61912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府民</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保険者等</a:t>
              </a:r>
              <a:endParaRPr lang="en-US" sz="1050" dirty="0">
                <a:solidFill>
                  <a:schemeClr val="tx1"/>
                </a:solidFill>
                <a:latin typeface="Meiryo UI" pitchFamily="50" charset="-128"/>
                <a:ea typeface="Meiryo UI" pitchFamily="50" charset="-128"/>
                <a:cs typeface="Meiryo UI" pitchFamily="50" charset="-128"/>
              </a:endParaRPr>
            </a:p>
          </p:txBody>
        </p:sp>
        <p:sp>
          <p:nvSpPr>
            <p:cNvPr id="57" name="テキスト ボックス 56"/>
            <p:cNvSpPr txBox="1"/>
            <p:nvPr/>
          </p:nvSpPr>
          <p:spPr>
            <a:xfrm>
              <a:off x="3726954" y="1598761"/>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smtClean="0">
                  <a:solidFill>
                    <a:schemeClr val="tx1"/>
                  </a:solidFill>
                  <a:latin typeface="Meiryo UI" pitchFamily="50" charset="-128"/>
                  <a:ea typeface="Meiryo UI" pitchFamily="50" charset="-128"/>
                  <a:cs typeface="Meiryo UI" pitchFamily="50" charset="-128"/>
                </a:rPr>
                <a:t>×</a:t>
              </a:r>
              <a:endParaRPr lang="en-US" dirty="0">
                <a:solidFill>
                  <a:schemeClr val="tx1"/>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3723779" y="2306786"/>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smtClean="0">
                  <a:solidFill>
                    <a:schemeClr val="tx1"/>
                  </a:solidFill>
                  <a:latin typeface="Meiryo UI" pitchFamily="50" charset="-128"/>
                  <a:ea typeface="Meiryo UI" pitchFamily="50" charset="-128"/>
                  <a:cs typeface="Meiryo UI" pitchFamily="50" charset="-128"/>
                </a:rPr>
                <a:t>×</a:t>
              </a:r>
              <a:endParaRPr lang="en-US" dirty="0">
                <a:solidFill>
                  <a:schemeClr val="tx1"/>
                </a:solidFill>
                <a:latin typeface="Meiryo UI" pitchFamily="50" charset="-128"/>
                <a:ea typeface="Meiryo UI" pitchFamily="50" charset="-128"/>
                <a:cs typeface="Meiryo UI" pitchFamily="50" charset="-128"/>
              </a:endParaRPr>
            </a:p>
          </p:txBody>
        </p:sp>
        <p:sp>
          <p:nvSpPr>
            <p:cNvPr id="59" name="テキスト ボックス 58"/>
            <p:cNvSpPr txBox="1"/>
            <p:nvPr/>
          </p:nvSpPr>
          <p:spPr>
            <a:xfrm>
              <a:off x="3726954" y="3722836"/>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sp>
          <p:nvSpPr>
            <p:cNvPr id="60" name="テキスト ボックス 59"/>
            <p:cNvSpPr txBox="1"/>
            <p:nvPr/>
          </p:nvSpPr>
          <p:spPr>
            <a:xfrm>
              <a:off x="3723779" y="4437211"/>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cxnSp>
          <p:nvCxnSpPr>
            <p:cNvPr id="61" name="直線コネクタ 60"/>
            <p:cNvCxnSpPr/>
            <p:nvPr/>
          </p:nvCxnSpPr>
          <p:spPr>
            <a:xfrm>
              <a:off x="2616708" y="1281517"/>
              <a:ext cx="1177926"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2546273" y="2138264"/>
              <a:ext cx="1277937"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保険者等</a:t>
              </a:r>
              <a:endParaRPr lang="en-US" sz="1050" dirty="0">
                <a:solidFill>
                  <a:schemeClr val="tx1"/>
                </a:solidFill>
                <a:latin typeface="Meiryo UI" pitchFamily="50" charset="-128"/>
                <a:ea typeface="Meiryo UI" pitchFamily="50" charset="-128"/>
                <a:cs typeface="Meiryo UI" pitchFamily="50" charset="-128"/>
              </a:endParaRPr>
            </a:p>
          </p:txBody>
        </p:sp>
        <p:sp>
          <p:nvSpPr>
            <p:cNvPr id="63" name="正方形/長方形 62"/>
            <p:cNvSpPr/>
            <p:nvPr/>
          </p:nvSpPr>
          <p:spPr>
            <a:xfrm>
              <a:off x="2546273" y="2849464"/>
              <a:ext cx="1277937"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大阪府</a:t>
              </a:r>
              <a:endParaRPr lang="en-US" sz="1050" dirty="0">
                <a:solidFill>
                  <a:schemeClr val="bg1"/>
                </a:solidFill>
                <a:latin typeface="Meiryo UI" pitchFamily="50" charset="-128"/>
                <a:ea typeface="Meiryo UI" pitchFamily="50" charset="-128"/>
                <a:cs typeface="Meiryo UI" pitchFamily="50" charset="-128"/>
              </a:endParaRPr>
            </a:p>
          </p:txBody>
        </p:sp>
        <p:sp>
          <p:nvSpPr>
            <p:cNvPr id="64" name="正方形/長方形 63"/>
            <p:cNvSpPr/>
            <p:nvPr/>
          </p:nvSpPr>
          <p:spPr>
            <a:xfrm>
              <a:off x="2546273" y="3559076"/>
              <a:ext cx="1277937" cy="620713"/>
            </a:xfrm>
            <a:prstGeom prst="rect">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900" dirty="0" smtClean="0">
                  <a:solidFill>
                    <a:schemeClr val="tx1"/>
                  </a:solidFill>
                  <a:latin typeface="Meiryo UI" pitchFamily="50" charset="-128"/>
                  <a:ea typeface="Meiryo UI" pitchFamily="50" charset="-128"/>
                  <a:cs typeface="Meiryo UI" pitchFamily="50" charset="-128"/>
                </a:rPr>
                <a:t>医療・介護従事者</a:t>
              </a:r>
              <a:endParaRPr lang="en-US" altLang="ja-JP" sz="90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800" dirty="0">
                  <a:solidFill>
                    <a:schemeClr val="tx1"/>
                  </a:solidFill>
                  <a:latin typeface="Meiryo UI" pitchFamily="50" charset="-128"/>
                  <a:ea typeface="Meiryo UI" pitchFamily="50" charset="-128"/>
                  <a:cs typeface="Meiryo UI" pitchFamily="50" charset="-128"/>
                </a:rPr>
                <a:t>保健</a:t>
              </a:r>
              <a:r>
                <a:rPr lang="ja-JP" altLang="en-US" sz="800" dirty="0" smtClean="0">
                  <a:solidFill>
                    <a:schemeClr val="tx1"/>
                  </a:solidFill>
                  <a:latin typeface="Meiryo UI" pitchFamily="50" charset="-128"/>
                  <a:ea typeface="Meiryo UI" pitchFamily="50" charset="-128"/>
                  <a:cs typeface="Meiryo UI" pitchFamily="50" charset="-128"/>
                </a:rPr>
                <a:t>医療提供機関等</a:t>
              </a:r>
              <a:r>
                <a:rPr lang="en-US" altLang="ja-JP" sz="900" dirty="0" smtClean="0">
                  <a:solidFill>
                    <a:schemeClr val="tx1"/>
                  </a:solidFill>
                  <a:latin typeface="Meiryo UI" pitchFamily="50" charset="-128"/>
                  <a:ea typeface="Meiryo UI" pitchFamily="50" charset="-128"/>
                  <a:cs typeface="Meiryo UI" pitchFamily="50" charset="-128"/>
                </a:rPr>
                <a:t/>
              </a:r>
              <a:br>
                <a:rPr lang="en-US" altLang="ja-JP" sz="900" dirty="0" smtClean="0">
                  <a:solidFill>
                    <a:schemeClr val="tx1"/>
                  </a:solidFill>
                  <a:latin typeface="Meiryo UI" pitchFamily="50" charset="-128"/>
                  <a:ea typeface="Meiryo UI" pitchFamily="50" charset="-128"/>
                  <a:cs typeface="Meiryo UI" pitchFamily="50" charset="-128"/>
                </a:rPr>
              </a:br>
              <a:r>
                <a:rPr lang="ja-JP" altLang="en-US" sz="900" dirty="0">
                  <a:solidFill>
                    <a:schemeClr val="tx1"/>
                  </a:solidFill>
                  <a:latin typeface="Meiryo UI" pitchFamily="50" charset="-128"/>
                  <a:ea typeface="Meiryo UI" pitchFamily="50" charset="-128"/>
                  <a:cs typeface="Meiryo UI" pitchFamily="50" charset="-128"/>
                </a:rPr>
                <a:t>基礎自治体</a:t>
              </a:r>
              <a:endParaRPr lang="en-US" sz="900" dirty="0">
                <a:solidFill>
                  <a:schemeClr val="tx1"/>
                </a:solidFill>
                <a:latin typeface="Meiryo UI" pitchFamily="50" charset="-128"/>
                <a:ea typeface="Meiryo UI" pitchFamily="50" charset="-128"/>
                <a:cs typeface="Meiryo UI" pitchFamily="50" charset="-128"/>
              </a:endParaRPr>
            </a:p>
          </p:txBody>
        </p:sp>
        <p:sp>
          <p:nvSpPr>
            <p:cNvPr id="65" name="正方形/長方形 64"/>
            <p:cNvSpPr/>
            <p:nvPr/>
          </p:nvSpPr>
          <p:spPr>
            <a:xfrm>
              <a:off x="2541510" y="4292501"/>
              <a:ext cx="1279525" cy="619125"/>
            </a:xfrm>
            <a:prstGeom prst="rect">
              <a:avLst/>
            </a:prstGeom>
            <a:solidFill>
              <a:schemeClr val="bg2">
                <a:lumMod val="9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民間病院</a:t>
              </a:r>
              <a:r>
                <a:rPr lang="en-US" altLang="ja-JP" sz="1050" dirty="0" smtClean="0">
                  <a:solidFill>
                    <a:schemeClr val="tx1"/>
                  </a:solidFill>
                  <a:latin typeface="Meiryo UI" pitchFamily="50" charset="-128"/>
                  <a:ea typeface="Meiryo UI" pitchFamily="50" charset="-128"/>
                  <a:cs typeface="Meiryo UI" pitchFamily="50" charset="-128"/>
                </a:rPr>
                <a:t/>
              </a:r>
              <a:br>
                <a:rPr lang="en-US" altLang="ja-JP" sz="1050" dirty="0" smtClean="0">
                  <a:solidFill>
                    <a:schemeClr val="tx1"/>
                  </a:solidFill>
                  <a:latin typeface="Meiryo UI" pitchFamily="50" charset="-128"/>
                  <a:ea typeface="Meiryo UI" pitchFamily="50" charset="-128"/>
                  <a:cs typeface="Meiryo UI" pitchFamily="50" charset="-128"/>
                </a:rPr>
              </a:br>
              <a:r>
                <a:rPr lang="ja-JP" altLang="en-US" sz="1050" dirty="0" smtClean="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66" name="正方形/長方形 65"/>
            <p:cNvSpPr/>
            <p:nvPr/>
          </p:nvSpPr>
          <p:spPr>
            <a:xfrm>
              <a:off x="2546273" y="5038626"/>
              <a:ext cx="1277937" cy="619125"/>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a:solidFill>
                    <a:schemeClr val="bg1"/>
                  </a:solidFill>
                  <a:latin typeface="Meiryo UI" pitchFamily="50" charset="-128"/>
                  <a:ea typeface="Meiryo UI" pitchFamily="50" charset="-128"/>
                  <a:cs typeface="Meiryo UI" pitchFamily="50" charset="-128"/>
                </a:rPr>
                <a:t>基礎</a:t>
              </a:r>
              <a:r>
                <a:rPr lang="ja-JP" altLang="en-US" sz="1050" dirty="0" smtClean="0">
                  <a:solidFill>
                    <a:schemeClr val="bg1"/>
                  </a:solidFill>
                  <a:latin typeface="Meiryo UI" pitchFamily="50" charset="-128"/>
                  <a:ea typeface="Meiryo UI" pitchFamily="50" charset="-128"/>
                  <a:cs typeface="Meiryo UI" pitchFamily="50" charset="-128"/>
                </a:rPr>
                <a:t>自治体</a:t>
              </a:r>
              <a:endParaRPr lang="en-US" altLang="ja-JP" sz="1050" dirty="0" smtClean="0">
                <a:solidFill>
                  <a:schemeClr val="bg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bg1"/>
                  </a:solidFill>
                  <a:latin typeface="Meiryo UI" pitchFamily="50" charset="-128"/>
                  <a:ea typeface="Meiryo UI" pitchFamily="50" charset="-128"/>
                  <a:cs typeface="Meiryo UI" pitchFamily="50" charset="-128"/>
                </a:rPr>
                <a:t>大阪府</a:t>
              </a:r>
              <a:endParaRPr lang="en-US" altLang="ja-JP" sz="1050" dirty="0">
                <a:solidFill>
                  <a:schemeClr val="bg1"/>
                </a:solidFill>
                <a:latin typeface="Meiryo UI" pitchFamily="50" charset="-128"/>
                <a:ea typeface="Meiryo UI" pitchFamily="50" charset="-128"/>
                <a:cs typeface="Meiryo UI" pitchFamily="50" charset="-128"/>
              </a:endParaRPr>
            </a:p>
          </p:txBody>
        </p:sp>
        <p:sp>
          <p:nvSpPr>
            <p:cNvPr id="67" name="正方形/長方形 66"/>
            <p:cNvSpPr/>
            <p:nvPr/>
          </p:nvSpPr>
          <p:spPr>
            <a:xfrm>
              <a:off x="2541510" y="5800626"/>
              <a:ext cx="1279525" cy="620713"/>
            </a:xfrm>
            <a:prstGeom prst="rect">
              <a:avLst/>
            </a:prstGeom>
            <a:solidFill>
              <a:schemeClr val="bg2">
                <a:lumMod val="25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bg1"/>
                  </a:solidFill>
                  <a:latin typeface="Meiryo UI" pitchFamily="50" charset="-128"/>
                  <a:ea typeface="Meiryo UI" pitchFamily="50" charset="-128"/>
                  <a:cs typeface="Meiryo UI" pitchFamily="50" charset="-128"/>
                </a:rPr>
                <a:t>大阪府</a:t>
              </a:r>
              <a:endParaRPr lang="en-US" sz="1050" dirty="0">
                <a:solidFill>
                  <a:schemeClr val="bg1"/>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3707904" y="3024336"/>
              <a:ext cx="531812"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69" name="テキスト ボックス 68"/>
            <p:cNvSpPr txBox="1"/>
            <p:nvPr/>
          </p:nvSpPr>
          <p:spPr>
            <a:xfrm>
              <a:off x="3726954" y="5169048"/>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dirty="0">
                <a:latin typeface="Meiryo UI" pitchFamily="50" charset="-128"/>
                <a:ea typeface="Meiryo UI" pitchFamily="50" charset="-128"/>
                <a:cs typeface="Meiryo UI" pitchFamily="50" charset="-128"/>
              </a:endParaRPr>
            </a:p>
          </p:txBody>
        </p:sp>
        <p:sp>
          <p:nvSpPr>
            <p:cNvPr id="70" name="テキスト ボックス 69"/>
            <p:cNvSpPr txBox="1"/>
            <p:nvPr/>
          </p:nvSpPr>
          <p:spPr>
            <a:xfrm>
              <a:off x="3726954" y="5964386"/>
              <a:ext cx="530225" cy="36933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36000" rIns="36000">
              <a:spAutoFit/>
            </a:bodyPr>
            <a:lstStyle/>
            <a:p>
              <a:pPr algn="ctr" fontAlgn="auto">
                <a:spcBef>
                  <a:spcPts val="0"/>
                </a:spcBef>
                <a:spcAft>
                  <a:spcPts val="0"/>
                </a:spcAft>
                <a:defRPr/>
              </a:pPr>
              <a:r>
                <a:rPr lang="en-US" altLang="ja-JP" dirty="0">
                  <a:latin typeface="Meiryo UI" pitchFamily="50" charset="-128"/>
                  <a:ea typeface="Meiryo UI" pitchFamily="50" charset="-128"/>
                  <a:cs typeface="Meiryo UI" pitchFamily="50" charset="-128"/>
                </a:rPr>
                <a:t>×</a:t>
              </a:r>
              <a:endParaRPr lang="en-US" sz="1600" dirty="0">
                <a:latin typeface="Meiryo UI" pitchFamily="50" charset="-128"/>
                <a:ea typeface="Meiryo UI" pitchFamily="50" charset="-128"/>
                <a:cs typeface="Meiryo UI" pitchFamily="50" charset="-128"/>
              </a:endParaRPr>
            </a:p>
          </p:txBody>
        </p:sp>
        <p:cxnSp>
          <p:nvCxnSpPr>
            <p:cNvPr id="71" name="直線コネクタ 70"/>
            <p:cNvCxnSpPr/>
            <p:nvPr/>
          </p:nvCxnSpPr>
          <p:spPr>
            <a:xfrm>
              <a:off x="7566347" y="1248051"/>
              <a:ext cx="11779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7380313" y="1417912"/>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保健医療提供機関等、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基礎</a:t>
              </a:r>
              <a:r>
                <a:rPr lang="ja-JP" altLang="en-US" sz="1050" dirty="0" smtClean="0">
                  <a:solidFill>
                    <a:schemeClr val="tx1"/>
                  </a:solidFill>
                  <a:latin typeface="Meiryo UI" pitchFamily="50" charset="-128"/>
                  <a:ea typeface="Meiryo UI" pitchFamily="50" charset="-128"/>
                  <a:cs typeface="Meiryo UI" pitchFamily="50" charset="-128"/>
                </a:rPr>
                <a:t>自治体、大阪府等</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3" name="正方形/長方形 72"/>
            <p:cNvSpPr/>
            <p:nvPr/>
          </p:nvSpPr>
          <p:spPr>
            <a:xfrm>
              <a:off x="7363048" y="5772149"/>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企業・研究機関等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74" name="正方形/長方形 73"/>
            <p:cNvSpPr/>
            <p:nvPr/>
          </p:nvSpPr>
          <p:spPr>
            <a:xfrm>
              <a:off x="7363048" y="5043357"/>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府民</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保健</a:t>
              </a:r>
              <a:r>
                <a:rPr lang="ja-JP" altLang="en-US" sz="1050" dirty="0" smtClean="0">
                  <a:solidFill>
                    <a:schemeClr val="tx1"/>
                  </a:solidFill>
                  <a:latin typeface="Meiryo UI" pitchFamily="50" charset="-128"/>
                  <a:ea typeface="Meiryo UI" pitchFamily="50" charset="-128"/>
                  <a:cs typeface="Meiryo UI" pitchFamily="50" charset="-128"/>
                </a:rPr>
                <a:t>医療</a:t>
              </a:r>
              <a:r>
                <a:rPr lang="ja-JP" altLang="en-US" sz="1050" dirty="0">
                  <a:solidFill>
                    <a:schemeClr val="tx1"/>
                  </a:solidFill>
                  <a:latin typeface="Meiryo UI" pitchFamily="50" charset="-128"/>
                  <a:ea typeface="Meiryo UI" pitchFamily="50" charset="-128"/>
                  <a:cs typeface="Meiryo UI" pitchFamily="50" charset="-128"/>
                </a:rPr>
                <a:t>提供機関</a:t>
              </a:r>
              <a:r>
                <a:rPr lang="ja-JP" altLang="en-US" sz="1050" dirty="0" smtClean="0">
                  <a:solidFill>
                    <a:schemeClr val="tx1"/>
                  </a:solidFill>
                  <a:latin typeface="Meiryo UI" pitchFamily="50" charset="-128"/>
                  <a:ea typeface="Meiryo UI" pitchFamily="50" charset="-128"/>
                  <a:cs typeface="Meiryo UI" pitchFamily="50" charset="-128"/>
                </a:rPr>
                <a:t>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企業</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5" name="正方形/長方形 74"/>
            <p:cNvSpPr/>
            <p:nvPr/>
          </p:nvSpPr>
          <p:spPr>
            <a:xfrm>
              <a:off x="7380313" y="4283868"/>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6" name="正方形/長方形 75"/>
            <p:cNvSpPr/>
            <p:nvPr/>
          </p:nvSpPr>
          <p:spPr>
            <a:xfrm>
              <a:off x="7380313" y="3559076"/>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7" name="正方形/長方形 76"/>
            <p:cNvSpPr/>
            <p:nvPr/>
          </p:nvSpPr>
          <p:spPr>
            <a:xfrm>
              <a:off x="7363048" y="2838449"/>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保険者等、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保健</a:t>
              </a:r>
              <a:r>
                <a:rPr lang="ja-JP" altLang="en-US" sz="1050" dirty="0" smtClean="0">
                  <a:solidFill>
                    <a:schemeClr val="tx1"/>
                  </a:solidFill>
                  <a:latin typeface="Meiryo UI" pitchFamily="50" charset="-128"/>
                  <a:ea typeface="Meiryo UI" pitchFamily="50" charset="-128"/>
                  <a:cs typeface="Meiryo UI" pitchFamily="50" charset="-128"/>
                </a:rPr>
                <a:t>医療提供機関等</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78" name="正方形/長方形 77"/>
            <p:cNvSpPr/>
            <p:nvPr/>
          </p:nvSpPr>
          <p:spPr>
            <a:xfrm>
              <a:off x="7363048" y="2127249"/>
              <a:ext cx="1619672" cy="620714"/>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36000" rIns="36000" anchor="ctr"/>
            <a:lstStyle/>
            <a:p>
              <a:pPr algn="ctr" fontAlgn="auto">
                <a:spcBef>
                  <a:spcPts val="0"/>
                </a:spcBef>
                <a:spcAft>
                  <a:spcPts val="0"/>
                </a:spcAft>
                <a:defRPr/>
              </a:pPr>
              <a:r>
                <a:rPr lang="ja-JP" altLang="en-US" sz="1050" dirty="0" smtClean="0">
                  <a:solidFill>
                    <a:schemeClr val="tx1"/>
                  </a:solidFill>
                  <a:latin typeface="Meiryo UI" pitchFamily="50" charset="-128"/>
                  <a:ea typeface="Meiryo UI" pitchFamily="50" charset="-128"/>
                  <a:cs typeface="Meiryo UI" pitchFamily="50" charset="-128"/>
                </a:rPr>
                <a:t>府民、</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保健</a:t>
              </a:r>
              <a:r>
                <a:rPr lang="ja-JP" altLang="en-US" sz="1050" dirty="0" smtClean="0">
                  <a:solidFill>
                    <a:schemeClr val="tx1"/>
                  </a:solidFill>
                  <a:latin typeface="Meiryo UI" pitchFamily="50" charset="-128"/>
                  <a:ea typeface="Meiryo UI" pitchFamily="50" charset="-128"/>
                  <a:cs typeface="Meiryo UI" pitchFamily="50" charset="-128"/>
                </a:rPr>
                <a:t>医療提供機関等、</a:t>
              </a:r>
              <a:endParaRPr lang="en-US" altLang="ja-JP" sz="1050" dirty="0" smtClean="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1050" dirty="0">
                  <a:solidFill>
                    <a:schemeClr val="tx1"/>
                  </a:solidFill>
                  <a:latin typeface="Meiryo UI" pitchFamily="50" charset="-128"/>
                  <a:ea typeface="Meiryo UI" pitchFamily="50" charset="-128"/>
                  <a:cs typeface="Meiryo UI" pitchFamily="50" charset="-128"/>
                </a:rPr>
                <a:t>研究</a:t>
              </a:r>
              <a:r>
                <a:rPr lang="ja-JP" altLang="en-US" sz="1050" dirty="0" smtClean="0">
                  <a:solidFill>
                    <a:schemeClr val="tx1"/>
                  </a:solidFill>
                  <a:latin typeface="Meiryo UI" pitchFamily="50" charset="-128"/>
                  <a:ea typeface="Meiryo UI" pitchFamily="50" charset="-128"/>
                  <a:cs typeface="Meiryo UI" pitchFamily="50" charset="-128"/>
                </a:rPr>
                <a:t>機関、大阪府等</a:t>
              </a:r>
              <a:endParaRPr lang="en-US" altLang="ja-JP" sz="1050" dirty="0" smtClean="0">
                <a:solidFill>
                  <a:schemeClr val="tx1"/>
                </a:solidFill>
                <a:latin typeface="Meiryo UI" pitchFamily="50" charset="-128"/>
                <a:ea typeface="Meiryo UI" pitchFamily="50" charset="-128"/>
                <a:cs typeface="Meiryo UI" pitchFamily="50" charset="-128"/>
              </a:endParaRPr>
            </a:p>
          </p:txBody>
        </p:sp>
        <p:cxnSp>
          <p:nvCxnSpPr>
            <p:cNvPr id="79" name="直線コネクタ 78"/>
            <p:cNvCxnSpPr/>
            <p:nvPr/>
          </p:nvCxnSpPr>
          <p:spPr>
            <a:xfrm>
              <a:off x="189735" y="2085562"/>
              <a:ext cx="88924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89735" y="4965882"/>
              <a:ext cx="88924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81647" y="3512579"/>
              <a:ext cx="88924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左大かっこ 81"/>
            <p:cNvSpPr/>
            <p:nvPr/>
          </p:nvSpPr>
          <p:spPr>
            <a:xfrm>
              <a:off x="303308" y="2220192"/>
              <a:ext cx="180020" cy="1152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3" name="左大かっこ 82"/>
            <p:cNvSpPr/>
            <p:nvPr/>
          </p:nvSpPr>
          <p:spPr>
            <a:xfrm>
              <a:off x="303308" y="3659789"/>
              <a:ext cx="180020" cy="1152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4" name="左大かっこ 83"/>
            <p:cNvSpPr/>
            <p:nvPr/>
          </p:nvSpPr>
          <p:spPr>
            <a:xfrm>
              <a:off x="296716" y="5181341"/>
              <a:ext cx="180020" cy="1152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85" name="テキスト ボックス 65"/>
          <p:cNvSpPr txBox="1">
            <a:spLocks noChangeArrowheads="1"/>
          </p:cNvSpPr>
          <p:nvPr/>
        </p:nvSpPr>
        <p:spPr bwMode="auto">
          <a:xfrm>
            <a:off x="698060" y="6597352"/>
            <a:ext cx="8410444" cy="215444"/>
          </a:xfrm>
          <a:prstGeom prst="rect">
            <a:avLst/>
          </a:prstGeom>
          <a:noFill/>
          <a:ln w="12700">
            <a:no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800" dirty="0" smtClean="0">
                <a:latin typeface="Meiryo UI" pitchFamily="50" charset="-128"/>
                <a:ea typeface="Meiryo UI" pitchFamily="50" charset="-128"/>
                <a:cs typeface="Meiryo UI" pitchFamily="50" charset="-128"/>
              </a:rPr>
              <a:t>全国的な課題解決型の戦略：①④　　　大阪特有の課題を見据えた戦略：②⑤　　　　新たな視点で先駆的な取組みを実現する戦略：③⑥⑦</a:t>
            </a:r>
            <a:endParaRPr lang="en-US" altLang="ja-JP" sz="800" dirty="0">
              <a:latin typeface="Meiryo UI" pitchFamily="50" charset="-128"/>
              <a:ea typeface="Meiryo UI" pitchFamily="50" charset="-128"/>
              <a:cs typeface="Meiryo UI" pitchFamily="50" charset="-128"/>
            </a:endParaRPr>
          </a:p>
        </p:txBody>
      </p:sp>
      <p:sp>
        <p:nvSpPr>
          <p:cNvPr id="88" name="テキスト ボックス 87"/>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3406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26870" y="66110"/>
            <a:ext cx="8362807" cy="338554"/>
          </a:xfrm>
          <a:prstGeom prst="rect">
            <a:avLst/>
          </a:prstGeom>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生活総合産業の広がり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イメージ（「大阪府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市医療戦略会議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876256" y="6444044"/>
            <a:ext cx="432048" cy="369332"/>
          </a:xfrm>
          <a:prstGeom prst="rect">
            <a:avLst/>
          </a:prstGeom>
          <a:solidFill>
            <a:schemeClr val="bg1"/>
          </a:solidFill>
        </p:spPr>
        <p:txBody>
          <a:bodyPr wrap="square" rtlCol="0">
            <a:spAutoFit/>
          </a:bodyPr>
          <a:lstStyle/>
          <a:p>
            <a:endParaRPr kumimoji="1" lang="ja-JP" altLang="en-US" dirty="0"/>
          </a:p>
        </p:txBody>
      </p:sp>
      <p:sp>
        <p:nvSpPr>
          <p:cNvPr id="7" name="正方形/長方形 6"/>
          <p:cNvSpPr/>
          <p:nvPr/>
        </p:nvSpPr>
        <p:spPr>
          <a:xfrm>
            <a:off x="323527" y="6120878"/>
            <a:ext cx="8266149" cy="646331"/>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wrap="square">
            <a:spAutoFit/>
          </a:bodyPr>
          <a:lstStyle/>
          <a:p>
            <a:pPr algn="ct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提言</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内容を踏まえ</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、医療先進都市の</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形成</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や医療・健康づくり関連産業の振興に向けた</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具体的なアクションが</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重要</a:t>
            </a:r>
            <a:endParaRPr lang="ja-JP" altLang="en-US" dirty="0"/>
          </a:p>
        </p:txBody>
      </p:sp>
      <p:sp>
        <p:nvSpPr>
          <p:cNvPr id="8" name="二等辺三角形 7"/>
          <p:cNvSpPr/>
          <p:nvPr/>
        </p:nvSpPr>
        <p:spPr>
          <a:xfrm rot="10800000">
            <a:off x="3730016" y="5896266"/>
            <a:ext cx="1617007" cy="234813"/>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602" y="404664"/>
            <a:ext cx="8071810" cy="550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83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4139" y="116632"/>
            <a:ext cx="8622000" cy="3028414"/>
          </a:xfrm>
          <a:prstGeom prst="roundRect">
            <a:avLst>
              <a:gd name="adj" fmla="val 103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lvl="0"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先端的な医薬品・医療機器開発に向けたポテンシャル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大阪・関西圏における医薬品</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医療機器分野は、研究機関や企業等が集積しており、大きなポテンシャルがある。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大阪では、（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独）医薬品医療機器総合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機構関西支部（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月うめきたに開設。（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独）医薬基盤研究所が本部機能を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担う「</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創薬支援ネットワーク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月スタートし、</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大阪における医薬品・医療機器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関連産業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の振興に向けた環境</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整備が進行。加えて、大阪バイオ戦略推進会議において、これらの機能をオール大阪で盛り立てていくことを確認。</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は、次世代のがん治療法である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（ホウ素中性子捕捉療法）については、大阪・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の研究</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が世界</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リードしており、その早期</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実用化に向け、取り組んでいく</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9512" y="3259919"/>
            <a:ext cx="5976664"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PMDA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関西支部と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薬支援ネットワークの概要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（出典：厚生労働省資料）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020272" y="3735866"/>
            <a:ext cx="1944216" cy="892552"/>
          </a:xfrm>
          <a:prstGeom prst="rect">
            <a:avLst/>
          </a:prstGeom>
          <a:noFill/>
        </p:spPr>
        <p:txBody>
          <a:bodyPr wrap="square" rtlCol="0">
            <a:spAutoFit/>
          </a:bodyPr>
          <a:lstStyle/>
          <a:p>
            <a:r>
              <a:rPr kumimoji="1" lang="en-US" altLang="ja-JP" sz="1300" dirty="0" smtClean="0"/>
              <a:t>※</a:t>
            </a:r>
            <a:r>
              <a:rPr kumimoji="1" lang="ja-JP" altLang="en-US" sz="1300" dirty="0" smtClean="0"/>
              <a:t>薬事戦略相談は</a:t>
            </a:r>
            <a:r>
              <a:rPr kumimoji="1" lang="en-US" altLang="ja-JP" sz="1300" dirty="0" smtClean="0"/>
              <a:t>H25</a:t>
            </a:r>
            <a:r>
              <a:rPr kumimoji="1" lang="ja-JP" altLang="en-US" sz="1300" dirty="0" smtClean="0"/>
              <a:t>年</a:t>
            </a:r>
            <a:r>
              <a:rPr lang="en-US" altLang="ja-JP" sz="1300" dirty="0" smtClean="0"/>
              <a:t>10</a:t>
            </a:r>
            <a:r>
              <a:rPr lang="ja-JP" altLang="en-US" sz="1300" dirty="0" smtClean="0"/>
              <a:t>月から実施。</a:t>
            </a:r>
            <a:r>
              <a:rPr kumimoji="1" lang="en-US" altLang="ja-JP" sz="1300" dirty="0" smtClean="0"/>
              <a:t>GMP</a:t>
            </a:r>
            <a:r>
              <a:rPr kumimoji="1" lang="ja-JP" altLang="en-US" sz="1300" dirty="0" smtClean="0"/>
              <a:t>実地調査は</a:t>
            </a:r>
            <a:r>
              <a:rPr kumimoji="1" lang="en-US" altLang="ja-JP" sz="1300" dirty="0" smtClean="0"/>
              <a:t>H26</a:t>
            </a:r>
            <a:r>
              <a:rPr kumimoji="1" lang="ja-JP" altLang="en-US" sz="1300" dirty="0" smtClean="0"/>
              <a:t>年</a:t>
            </a:r>
            <a:r>
              <a:rPr kumimoji="1" lang="en-US" altLang="ja-JP" sz="1300" dirty="0" smtClean="0"/>
              <a:t>4</a:t>
            </a:r>
            <a:r>
              <a:rPr kumimoji="1" lang="ja-JP" altLang="en-US" sz="1300" dirty="0" smtClean="0"/>
              <a:t>月から実施</a:t>
            </a:r>
            <a:endParaRPr kumimoji="1" lang="ja-JP" altLang="en-US" sz="1300" dirty="0"/>
          </a:p>
        </p:txBody>
      </p:sp>
      <p:sp>
        <p:nvSpPr>
          <p:cNvPr id="18" name="正方形/長方形 17"/>
          <p:cNvSpPr/>
          <p:nvPr/>
        </p:nvSpPr>
        <p:spPr>
          <a:xfrm>
            <a:off x="172885" y="5509681"/>
            <a:ext cx="859564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大阪・関西が有する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BNCT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実用化に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向けたポテンシャル</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74546" y="5797713"/>
            <a:ext cx="8401910" cy="1015663"/>
          </a:xfrm>
          <a:prstGeom prst="rect">
            <a:avLst/>
          </a:prstGeom>
          <a:noFill/>
          <a:ln>
            <a:solidFill>
              <a:schemeClr val="tx1"/>
            </a:solidFill>
          </a:ln>
        </p:spPr>
        <p:txBody>
          <a:bodyPr wrap="square" rtlCol="0">
            <a:spAutoFit/>
          </a:bodyPr>
          <a:lstStyle/>
          <a:p>
            <a:pPr marL="85725" indent="-8572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に必要な要素全てが揃うのは、京大、阪大、府大を中心とした産学官ネットワークを構築している大阪・関西のみ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※BNCT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に必要な４要素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PET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検査＝大阪大学で研究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ホウ素薬剤＝大阪府大で研究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加速器（中性子）＝京都大学で研究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人材＝京都大学で育成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秋、大阪で世界初の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の治</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験が開始。</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年後には全国はもとより海外の医療機関への導入可能性が高まる。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42" y="3516972"/>
            <a:ext cx="6585314" cy="19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円/楕円 1"/>
          <p:cNvSpPr/>
          <p:nvPr/>
        </p:nvSpPr>
        <p:spPr>
          <a:xfrm>
            <a:off x="4067944" y="4509120"/>
            <a:ext cx="1800200" cy="38475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rPr>
              <a:t>PMDA</a:t>
            </a:r>
            <a:r>
              <a:rPr kumimoji="1" lang="ja-JP" altLang="en-US" sz="1100" b="1" dirty="0" smtClean="0">
                <a:solidFill>
                  <a:schemeClr val="tx1"/>
                </a:solidFill>
              </a:rPr>
              <a:t>関西支部</a:t>
            </a:r>
            <a:endParaRPr kumimoji="1" lang="ja-JP" altLang="en-US" b="1" dirty="0">
              <a:solidFill>
                <a:schemeClr val="tx1"/>
              </a:solidFill>
            </a:endParaRPr>
          </a:p>
        </p:txBody>
      </p:sp>
    </p:spTree>
    <p:extLst>
      <p:ext uri="{BB962C8B-B14F-4D97-AF65-F5344CB8AC3E}">
        <p14:creationId xmlns:p14="http://schemas.microsoft.com/office/powerpoint/2010/main" val="2772330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1520" y="188640"/>
            <a:ext cx="8622000" cy="1269980"/>
          </a:xfrm>
          <a:prstGeom prst="roundRect">
            <a:avLst>
              <a:gd name="adj" fmla="val 103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lvl="0"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国家戦略特区における健康・医療分野の拠点づくり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月国家戦略特区において、医療等国際的イノベーション拠点の形成、チャレンジイノベーションを支える都市環境整備を提案した。大阪を含む関西圏（大阪府、兵庫県及び京都府）が区域指定を受けた。</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26870" y="6381328"/>
            <a:ext cx="8623300" cy="369332"/>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a:spAutoFit/>
          </a:bodyPr>
          <a:lstStyle/>
          <a:p>
            <a:pPr marL="271463" indent="-271463" algn="ctr">
              <a:spcBef>
                <a:spcPts val="600"/>
              </a:spcBef>
              <a:defRPr/>
            </a:pP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国家戦略特区を活用して、世界有数のライフイノベーション拠点へ</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二等辺三角形 17"/>
          <p:cNvSpPr/>
          <p:nvPr/>
        </p:nvSpPr>
        <p:spPr>
          <a:xfrm rot="10800000">
            <a:off x="3419872" y="5877269"/>
            <a:ext cx="2160240" cy="369711"/>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角丸四角形 18"/>
          <p:cNvSpPr/>
          <p:nvPr/>
        </p:nvSpPr>
        <p:spPr>
          <a:xfrm>
            <a:off x="204432" y="1879520"/>
            <a:ext cx="8622000" cy="3785652"/>
          </a:xfrm>
          <a:prstGeom prst="roundRect">
            <a:avLst>
              <a:gd name="adj" fmla="val 1562"/>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lvl="0" indent="-271463" algn="just"/>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１．対象区域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大阪府、兵庫県及び京都府</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２．目標</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開発・事業化を推進するとともに、チャレンジングな人材の集まるビジネス環境を整えた国際都市を形成する。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３．政策課題</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（１）高度医療の提供に資する医療機関、研究機関、メーカー等の集積及び連携強化</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（２）先端的な医薬品、医療機器等の研究開発に関する阻害要因の撤廃、シーズの円滑な事業化・海外展開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４．事業に関する基本的事項</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・再生医療等高度な先端医療の提供</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病床、外国医師、保険外併用</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・革新的医薬品・医療機器等の開発</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病床、外国医師、保険外併用、有期雇用</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正方形/長方形 1"/>
          <p:cNvSpPr/>
          <p:nvPr/>
        </p:nvSpPr>
        <p:spPr>
          <a:xfrm>
            <a:off x="188686" y="1699500"/>
            <a:ext cx="8636000" cy="36004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endParaRPr kumimoji="1" lang="ja-JP" altLang="en-US" sz="1600" dirty="0"/>
          </a:p>
        </p:txBody>
      </p:sp>
    </p:spTree>
    <p:extLst>
      <p:ext uri="{BB962C8B-B14F-4D97-AF65-F5344CB8AC3E}">
        <p14:creationId xmlns:p14="http://schemas.microsoft.com/office/powerpoint/2010/main" val="1387799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79712" y="2895327"/>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成長目標の達成状況、評価分析</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1963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0119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55905"/>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～経済自由度の低さ</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88000" y="764704"/>
            <a:ext cx="8622000" cy="2351544"/>
          </a:xfrm>
          <a:prstGeom prst="roundRect">
            <a:avLst>
              <a:gd name="adj" fmla="val 62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我が国の経済自由度・競争力</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endPar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700"/>
              </a:lnSpc>
            </a:pP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総合特区制度が導入されたものの</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、経済自由度は</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未だ国際標準に程遠い。</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IMD</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世界競争力ランキングによると、我が国は</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1990</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年代初頭までは、国際競争力でトップ水準を維持していたが</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年台に入ってからは低下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アジアの近隣諸国をも下回る状況</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pPr>
            <a:endPar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88000" y="3284984"/>
            <a:ext cx="8748496"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IMD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世界競争力ランキングの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IMD World Competitiveness Yearbook 2014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ウェブサイト等より府企画室作成）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5"/>
          <p:cNvSpPr txBox="1"/>
          <p:nvPr/>
        </p:nvSpPr>
        <p:spPr>
          <a:xfrm>
            <a:off x="437695" y="6525344"/>
            <a:ext cx="60591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smtClean="0">
                <a:solidFill>
                  <a:prstClr val="black"/>
                </a:solidFill>
              </a:rPr>
              <a:t>（順位）</a:t>
            </a:r>
            <a:endParaRPr lang="ja-JP" altLang="en-US" sz="1000" dirty="0">
              <a:solidFill>
                <a:prstClr val="black"/>
              </a:solidFill>
            </a:endParaRPr>
          </a:p>
        </p:txBody>
      </p:sp>
      <p:graphicFrame>
        <p:nvGraphicFramePr>
          <p:cNvPr id="13" name="グラフ 12"/>
          <p:cNvGraphicFramePr/>
          <p:nvPr>
            <p:extLst>
              <p:ext uri="{D42A27DB-BD31-4B8C-83A1-F6EECF244321}">
                <p14:modId xmlns:p14="http://schemas.microsoft.com/office/powerpoint/2010/main" val="3470930030"/>
              </p:ext>
            </p:extLst>
          </p:nvPr>
        </p:nvGraphicFramePr>
        <p:xfrm>
          <a:off x="457200" y="3503209"/>
          <a:ext cx="7427168" cy="3248611"/>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1331640" y="6341258"/>
            <a:ext cx="6120680" cy="400110"/>
          </a:xfrm>
          <a:prstGeom prst="rect">
            <a:avLst/>
          </a:prstGeom>
          <a:solidFill>
            <a:schemeClr val="bg1"/>
          </a:solidFill>
          <a:ln>
            <a:noFill/>
          </a:ln>
        </p:spPr>
        <p:txBody>
          <a:bodyPr wrap="square" rtlCol="0">
            <a:spAutoFit/>
          </a:bodyPr>
          <a:lstStyle/>
          <a:p>
            <a:r>
              <a:rPr lang="en-US" altLang="ja-JP" sz="1000" dirty="0">
                <a:solidFill>
                  <a:prstClr val="black"/>
                </a:solidFill>
                <a:latin typeface="ＭＳ Ｐ明朝" pitchFamily="18" charset="-128"/>
                <a:ea typeface="ＭＳ Ｐ明朝" pitchFamily="18" charset="-128"/>
              </a:rPr>
              <a:t>※IMD</a:t>
            </a:r>
            <a:r>
              <a:rPr lang="ja-JP" altLang="en-US" sz="1000" dirty="0">
                <a:solidFill>
                  <a:prstClr val="black"/>
                </a:solidFill>
                <a:latin typeface="ＭＳ Ｐ明朝" pitchFamily="18" charset="-128"/>
                <a:ea typeface="ＭＳ Ｐ明朝" pitchFamily="18" charset="-128"/>
              </a:rPr>
              <a:t>：</a:t>
            </a:r>
            <a:r>
              <a:rPr lang="ja-JP" altLang="ja-JP" sz="1000" dirty="0">
                <a:solidFill>
                  <a:prstClr val="black"/>
                </a:solidFill>
                <a:latin typeface="ＭＳ Ｐ明朝" pitchFamily="18" charset="-128"/>
                <a:ea typeface="ＭＳ Ｐ明朝" pitchFamily="18" charset="-128"/>
              </a:rPr>
              <a:t>International Institute for Management Development</a:t>
            </a:r>
            <a:r>
              <a:rPr lang="ja-JP" altLang="en-US" sz="1000" dirty="0">
                <a:solidFill>
                  <a:prstClr val="black"/>
                </a:solidFill>
                <a:latin typeface="ＭＳ Ｐ明朝" pitchFamily="18" charset="-128"/>
                <a:ea typeface="ＭＳ Ｐ明朝" pitchFamily="18" charset="-128"/>
              </a:rPr>
              <a:t>（スイスの</a:t>
            </a:r>
            <a:r>
              <a:rPr lang="zh-TW" altLang="en-US" sz="1000" dirty="0">
                <a:solidFill>
                  <a:prstClr val="black"/>
                </a:solidFill>
                <a:latin typeface="ＭＳ Ｐ明朝" pitchFamily="18" charset="-128"/>
                <a:ea typeface="ＭＳ Ｐ明朝" pitchFamily="18" charset="-128"/>
              </a:rPr>
              <a:t>国際経営開発研究所</a:t>
            </a:r>
            <a:r>
              <a:rPr lang="ja-JP" altLang="en-US" sz="1000" dirty="0">
                <a:solidFill>
                  <a:prstClr val="black"/>
                </a:solidFill>
                <a:latin typeface="ＭＳ Ｐ明朝" pitchFamily="18" charset="-128"/>
                <a:ea typeface="ＭＳ Ｐ明朝" pitchFamily="18" charset="-128"/>
              </a:rPr>
              <a:t>）</a:t>
            </a:r>
            <a:endParaRPr lang="en-US" altLang="ja-JP" sz="1000" dirty="0">
              <a:solidFill>
                <a:prstClr val="black"/>
              </a:solidFill>
              <a:latin typeface="ＭＳ Ｐ明朝" pitchFamily="18" charset="-128"/>
              <a:ea typeface="ＭＳ Ｐ明朝" pitchFamily="18" charset="-128"/>
            </a:endParaRPr>
          </a:p>
          <a:p>
            <a:r>
              <a:rPr lang="en-US" altLang="ja-JP" sz="1000" dirty="0">
                <a:solidFill>
                  <a:prstClr val="black"/>
                </a:solidFill>
                <a:latin typeface="ＭＳ Ｐ明朝" pitchFamily="18" charset="-128"/>
                <a:ea typeface="ＭＳ Ｐ明朝" pitchFamily="18" charset="-128"/>
              </a:rPr>
              <a:t>※IMD</a:t>
            </a:r>
            <a:r>
              <a:rPr lang="ja-JP" altLang="en-US" sz="1000" dirty="0">
                <a:solidFill>
                  <a:prstClr val="black"/>
                </a:solidFill>
                <a:latin typeface="ＭＳ Ｐ明朝" pitchFamily="18" charset="-128"/>
                <a:ea typeface="ＭＳ Ｐ明朝" pitchFamily="18" charset="-128"/>
              </a:rPr>
              <a:t>のランキングは、経済状況・政府効率性・ビジネス効率性・インフラ等の指標を総合的に勘案して算出</a:t>
            </a:r>
            <a:endParaRPr lang="en-US" altLang="ja-JP" sz="1000" dirty="0">
              <a:solidFill>
                <a:prstClr val="black"/>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121773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189712955"/>
              </p:ext>
            </p:extLst>
          </p:nvPr>
        </p:nvGraphicFramePr>
        <p:xfrm>
          <a:off x="539552" y="3412748"/>
          <a:ext cx="7496176" cy="3195637"/>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2476287" y="3278262"/>
            <a:ext cx="3229337" cy="738664"/>
          </a:xfrm>
          <a:prstGeom prst="rect">
            <a:avLst/>
          </a:prstGeom>
        </p:spPr>
        <p:txBody>
          <a:bodyPr wrap="square">
            <a:spAutoFit/>
          </a:bodyPr>
          <a:lstStyle/>
          <a:p>
            <a:pPr marL="177800" indent="-17780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法人所得課税の実効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税率</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出典：財務省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より府企画室作成</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24000" y="116632"/>
            <a:ext cx="8640000" cy="2999690"/>
          </a:xfrm>
          <a:prstGeom prst="roundRect">
            <a:avLst>
              <a:gd name="adj" fmla="val 718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600"/>
              </a:lnSpc>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高い法人実効税率</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4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我が国の法人税率はアジア諸国と比べても高い水準にあり、法人実効税率も、他国に比べて高い状況。</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4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そのなかで、関西イノベーション国際戦略総合特区の大阪府内の特区においては、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月から地方税の軽減措置を実施</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400"/>
              </a:lnSpc>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特に大阪市内・吹田市内・茨木市内・箕面市内、</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熊取町内に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おいては、府市連携により地方税をゼロとする優遇措置を実施。現時点の税制度をベースに試算すれば、実効税率は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諸条件を満たした企業が、国の特区税制を活用した場合）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、中国・韓国の実効税率と同レベルとなる。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187624" y="4855305"/>
            <a:ext cx="4752528"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5705625" y="3415708"/>
            <a:ext cx="3240360" cy="510778"/>
          </a:xfrm>
          <a:prstGeom prst="wedgeRoundRectCallout">
            <a:avLst>
              <a:gd name="adj1" fmla="val -66274"/>
              <a:gd name="adj2" fmla="val 223690"/>
              <a:gd name="adj3" fmla="val 16667"/>
            </a:avLst>
          </a:prstGeom>
          <a:ln>
            <a:solidFill>
              <a:schemeClr val="tx1"/>
            </a:solidFill>
          </a:ln>
        </p:spPr>
        <p:txBody>
          <a:bodyPr wrap="square" rtlCol="0" anchor="ctr">
            <a:spAutoFit/>
          </a:bodyPr>
          <a:lstStyle/>
          <a:p>
            <a:pPr marL="177800" indent="-177800"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地方税ゼロ・国特区税制活用時の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実効税率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107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332656"/>
            <a:ext cx="8622000" cy="2109907"/>
          </a:xfrm>
          <a:prstGeom prst="roundRect">
            <a:avLst>
              <a:gd name="adj" fmla="val 654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成長のための規制改革の推進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しかし、関西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イノベーション国際戦略総合特区のもう一つの目玉である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規制特例</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措置については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、合意</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に至ったものは現在まで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項目のみ（関西国際空港の薬監証明電子化、旧「私のしごと館」の無償譲渡）に留まるなど、規制</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緩和が大きく前進したとは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いえない状況。</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今後は、こうした取組みに加えて、国家戦略特区における大幅な規制緩和措置や、「規制改革会議」における提言の実現など、さらなる規制緩和に取り組んでいく必要がある。</a:t>
            </a:r>
            <a:endParaRPr lang="zh-TW"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48804" y="3160713"/>
            <a:ext cx="8389415" cy="2462213"/>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a:spAutoFit/>
          </a:bodyPr>
          <a:lstStyle/>
          <a:p>
            <a:r>
              <a:rPr lang="ja-JP" altLang="en-US" sz="1400" dirty="0" smtClean="0">
                <a:latin typeface="HGPｺﾞｼｯｸE" pitchFamily="50" charset="-128"/>
                <a:ea typeface="HGPｺﾞｼｯｸE" pitchFamily="50" charset="-128"/>
              </a:rPr>
              <a:t>◆法</a:t>
            </a:r>
            <a:r>
              <a:rPr lang="ja-JP" altLang="en-US" sz="1400" dirty="0">
                <a:latin typeface="HGPｺﾞｼｯｸE" pitchFamily="50" charset="-128"/>
                <a:ea typeface="HGPｺﾞｼｯｸE" pitchFamily="50" charset="-128"/>
              </a:rPr>
              <a:t>第</a:t>
            </a:r>
            <a:r>
              <a:rPr lang="en-US" altLang="ja-JP" sz="1400" dirty="0">
                <a:latin typeface="HGPｺﾞｼｯｸE" pitchFamily="50" charset="-128"/>
                <a:ea typeface="HGPｺﾞｼｯｸE" pitchFamily="50" charset="-128"/>
              </a:rPr>
              <a:t>2</a:t>
            </a:r>
            <a:r>
              <a:rPr lang="ja-JP" altLang="en-US" sz="1400" dirty="0" smtClean="0">
                <a:latin typeface="HGPｺﾞｼｯｸE" pitchFamily="50" charset="-128"/>
                <a:ea typeface="HGPｺﾞｼｯｸE" pitchFamily="50" charset="-128"/>
              </a:rPr>
              <a:t>条</a:t>
            </a:r>
            <a:r>
              <a:rPr lang="ja-JP" altLang="en-US" sz="1400" dirty="0">
                <a:latin typeface="HGPｺﾞｼｯｸE" pitchFamily="50" charset="-128"/>
                <a:ea typeface="HGPｺﾞｼｯｸE" pitchFamily="50" charset="-128"/>
              </a:rPr>
              <a:t>第</a:t>
            </a:r>
            <a:r>
              <a:rPr lang="en-US" altLang="ja-JP" sz="1400" dirty="0">
                <a:latin typeface="HGPｺﾞｼｯｸE" pitchFamily="50" charset="-128"/>
                <a:ea typeface="HGPｺﾞｼｯｸE" pitchFamily="50" charset="-128"/>
              </a:rPr>
              <a:t>2</a:t>
            </a:r>
            <a:r>
              <a:rPr lang="ja-JP" altLang="en-US" sz="1400" dirty="0" smtClean="0">
                <a:latin typeface="HGPｺﾞｼｯｸE" pitchFamily="50" charset="-128"/>
                <a:ea typeface="HGPｺﾞｼｯｸE" pitchFamily="50" charset="-128"/>
              </a:rPr>
              <a:t>号に規定する特定事業の内容等</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　</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医療分野</a:t>
            </a:r>
            <a:r>
              <a:rPr lang="en-US" altLang="ja-JP" sz="1400" dirty="0" smtClean="0">
                <a:latin typeface="HGPｺﾞｼｯｸE" pitchFamily="50" charset="-128"/>
                <a:ea typeface="HGPｺﾞｼｯｸE" pitchFamily="50" charset="-128"/>
              </a:rPr>
              <a:t>】</a:t>
            </a: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○保険外併用療養に関する特例　　○病床規制に係る医療法の特例　</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都市再生・まちづくり分野</a:t>
            </a:r>
            <a:r>
              <a:rPr lang="en-US" altLang="ja-JP" sz="1400" dirty="0" smtClean="0">
                <a:latin typeface="HGPｺﾞｼｯｸE" pitchFamily="50" charset="-128"/>
                <a:ea typeface="HGPｺﾞｼｯｸE" pitchFamily="50" charset="-128"/>
              </a:rPr>
              <a:t>】</a:t>
            </a: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○都市計画法等の特例　　○エリアマネジメントに係る道路法の特例　　○旅館業法の特例</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◆「国家戦略特区における規制改革事項の検討方針」に掲げられた規制改革事項等の活用</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○雇用条件の明確化のための「雇用労働相談センター」　　○「公設民営学校」の設置</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◆今後、追加に向け検討すべき規制改革事項等</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○女性の活躍推進等への対応のための外国人家事支援人材の活用</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　</a:t>
            </a:r>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○外国企業等による日本法人の設立・創業人材の受入れ　</a:t>
            </a:r>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○労働時間規制の改革</a:t>
            </a:r>
            <a:r>
              <a:rPr lang="ja-JP" altLang="en-US" sz="1400" dirty="0">
                <a:latin typeface="HGPｺﾞｼｯｸE" pitchFamily="50" charset="-128"/>
                <a:ea typeface="HGPｺﾞｼｯｸE" pitchFamily="50" charset="-128"/>
              </a:rPr>
              <a:t>　</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○保険外併用療養の拡大　　○税制（法人税など）</a:t>
            </a:r>
            <a:endParaRPr lang="en-US" altLang="ja-JP" sz="1400" dirty="0" smtClean="0">
              <a:latin typeface="HGPｺﾞｼｯｸE" pitchFamily="50" charset="-128"/>
              <a:ea typeface="HGPｺﾞｼｯｸE" pitchFamily="50" charset="-128"/>
            </a:endParaRPr>
          </a:p>
        </p:txBody>
      </p:sp>
      <p:sp>
        <p:nvSpPr>
          <p:cNvPr id="11" name="正方形/長方形 10"/>
          <p:cNvSpPr/>
          <p:nvPr/>
        </p:nvSpPr>
        <p:spPr>
          <a:xfrm>
            <a:off x="281068" y="2852936"/>
            <a:ext cx="7452352"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関西圏国家戦略特別区域計画（素案）</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抜粋</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H26.6.23</a:t>
            </a:r>
            <a:r>
              <a:rPr lang="ja-JP" altLang="en-US" sz="1400" dirty="0" smtClean="0">
                <a:latin typeface="HGPｺﾞｼｯｸE" pitchFamily="50" charset="-128"/>
                <a:ea typeface="HGPｺﾞｼｯｸE" pitchFamily="50" charset="-128"/>
              </a:rPr>
              <a:t>）</a:t>
            </a:r>
            <a:endParaRPr lang="ja-JP" altLang="en-US" sz="1400"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3011424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二等辺三角形 11"/>
          <p:cNvSpPr/>
          <p:nvPr/>
        </p:nvSpPr>
        <p:spPr>
          <a:xfrm rot="10800000">
            <a:off x="2915816" y="2527326"/>
            <a:ext cx="2880320" cy="325609"/>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正方形/長方形 8"/>
          <p:cNvSpPr/>
          <p:nvPr/>
        </p:nvSpPr>
        <p:spPr>
          <a:xfrm>
            <a:off x="288258" y="2911775"/>
            <a:ext cx="8549962"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wrap="square">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特区などを活用した規制緩和を通じて、大阪への投資を呼び込むとともに、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大阪にイノベーションを生み出す企業・人材を集める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88258" y="116632"/>
            <a:ext cx="8721432"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大阪府市規制改革会議提言</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抜粋</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H26.3.28</a:t>
            </a:r>
            <a:r>
              <a:rPr lang="ja-JP" altLang="en-US" sz="14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sp>
        <p:nvSpPr>
          <p:cNvPr id="13" name="正方形/長方形 12"/>
          <p:cNvSpPr/>
          <p:nvPr/>
        </p:nvSpPr>
        <p:spPr>
          <a:xfrm>
            <a:off x="448804" y="431074"/>
            <a:ext cx="4200170" cy="1815882"/>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a:spAutoFit/>
          </a:bodyPr>
          <a:lstStyle/>
          <a:p>
            <a:r>
              <a:rPr lang="ja-JP" altLang="en-US" sz="1400" dirty="0" smtClean="0">
                <a:latin typeface="HGPｺﾞｼｯｸE" pitchFamily="50" charset="-128"/>
                <a:ea typeface="HGPｺﾞｼｯｸE" pitchFamily="50" charset="-128"/>
              </a:rPr>
              <a:t>◆規制改革の５大戦略</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○プロジェクト方式による規制改革</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・・・楽しいまちづくり</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○東京と大阪の規制の差を常に意識した規制改革</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○官官規制改革・・・国の自治体に対する規制緩和</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○特区制度を活用した規制改革</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○府市連携して継続的に取り組む規制改革</a:t>
            </a:r>
            <a:endParaRPr lang="en-US" altLang="ja-JP" sz="1400" dirty="0" smtClean="0">
              <a:latin typeface="HGPｺﾞｼｯｸE" pitchFamily="50" charset="-128"/>
              <a:ea typeface="HGPｺﾞｼｯｸE" pitchFamily="50" charset="-128"/>
            </a:endParaRPr>
          </a:p>
          <a:p>
            <a:endParaRPr lang="en-US" altLang="ja-JP" sz="1400" dirty="0" smtClean="0">
              <a:solidFill>
                <a:srgbClr val="FF0000"/>
              </a:solidFill>
              <a:latin typeface="HGPｺﾞｼｯｸE" pitchFamily="50" charset="-128"/>
              <a:ea typeface="HGPｺﾞｼｯｸE" pitchFamily="50" charset="-128"/>
            </a:endParaRPr>
          </a:p>
        </p:txBody>
      </p:sp>
      <p:sp>
        <p:nvSpPr>
          <p:cNvPr id="11" name="正方形/長方形 10"/>
          <p:cNvSpPr/>
          <p:nvPr/>
        </p:nvSpPr>
        <p:spPr>
          <a:xfrm>
            <a:off x="4633971" y="431074"/>
            <a:ext cx="4204249" cy="1815882"/>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a:spAutoFit/>
          </a:bodyPr>
          <a:lstStyle/>
          <a:p>
            <a:r>
              <a:rPr lang="ja-JP" altLang="en-US" sz="1400" dirty="0" smtClean="0">
                <a:latin typeface="HGPｺﾞｼｯｸE" pitchFamily="50" charset="-128"/>
                <a:ea typeface="HGPｺﾞｼｯｸE" pitchFamily="50" charset="-128"/>
              </a:rPr>
              <a:t>◆個別提言（例）</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○親水空間創出のための河川の占用期間等の緩和</a:t>
            </a:r>
            <a:endParaRPr lang="en-US" altLang="ja-JP" sz="1400" strike="dblStrike"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○再生可能エネルギー等の多様なエネルギー源で</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　　 構成されるスマートコミュニティの推進</a:t>
            </a:r>
            <a:endParaRPr lang="en-US" altLang="ja-JP" sz="1400" dirty="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○企業版エンジェル税制の創設</a:t>
            </a:r>
            <a:endParaRPr lang="en-US" altLang="ja-JP" sz="1400" dirty="0" smtClean="0">
              <a:latin typeface="HGPｺﾞｼｯｸE" pitchFamily="50" charset="-128"/>
              <a:ea typeface="HGPｺﾞｼｯｸE" pitchFamily="50" charset="-128"/>
            </a:endParaRPr>
          </a:p>
          <a:p>
            <a:r>
              <a:rPr lang="ja-JP" altLang="en-US" sz="1400" dirty="0" smtClean="0">
                <a:latin typeface="HGPｺﾞｼｯｸE" pitchFamily="50" charset="-128"/>
                <a:ea typeface="HGPｺﾞｼｯｸE" pitchFamily="50" charset="-128"/>
              </a:rPr>
              <a:t>　○公営企業の民営化促進に向けた制度改革</a:t>
            </a:r>
            <a:endParaRPr lang="en-US" altLang="ja-JP" sz="1400" dirty="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○既存建築物の再生に資する規制緩和</a:t>
            </a:r>
            <a:endParaRPr lang="en-US" altLang="ja-JP" sz="1400" dirty="0" smtClean="0">
              <a:latin typeface="HGPｺﾞｼｯｸE" pitchFamily="50" charset="-128"/>
              <a:ea typeface="HGPｺﾞｼｯｸE" pitchFamily="50" charset="-128"/>
            </a:endParaRPr>
          </a:p>
          <a:p>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○労働者派遣や労働基準等に関する規制緩和</a:t>
            </a:r>
            <a:endParaRPr lang="en-US" altLang="ja-JP" sz="1400" dirty="0" smtClean="0">
              <a:latin typeface="HGPｺﾞｼｯｸE" pitchFamily="50" charset="-128"/>
              <a:ea typeface="HGPｺﾞｼｯｸE" pitchFamily="50" charset="-128"/>
            </a:endParaRPr>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8847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3762234035"/>
              </p:ext>
            </p:extLst>
          </p:nvPr>
        </p:nvGraphicFramePr>
        <p:xfrm>
          <a:off x="4598988" y="3789040"/>
          <a:ext cx="4437062" cy="2808312"/>
        </p:xfrm>
        <a:graphic>
          <a:graphicData uri="http://schemas.openxmlformats.org/presentationml/2006/ole">
            <mc:AlternateContent xmlns:mc="http://schemas.openxmlformats.org/markup-compatibility/2006">
              <mc:Choice xmlns:v="urn:schemas-microsoft-com:vml" Requires="v">
                <p:oleObj spid="_x0000_s3618" name="ワークシート" r:id="rId4" imgW="5134005" imgH="2124107" progId="">
                  <p:embed/>
                </p:oleObj>
              </mc:Choice>
              <mc:Fallback>
                <p:oleObj name="ワークシート" r:id="rId4" imgW="5134005" imgH="2124107" progId="">
                  <p:embed/>
                  <p:pic>
                    <p:nvPicPr>
                      <p:cNvPr id="0" name="Picture 2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88" y="3789040"/>
                        <a:ext cx="4437062" cy="280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角丸四角形 3"/>
          <p:cNvSpPr/>
          <p:nvPr/>
        </p:nvSpPr>
        <p:spPr>
          <a:xfrm>
            <a:off x="288424" y="701204"/>
            <a:ext cx="8622000" cy="2486308"/>
          </a:xfrm>
          <a:prstGeom prst="roundRect">
            <a:avLst>
              <a:gd name="adj" fmla="val 42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貿易でみるアジアとのつながり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近畿圏は、アジアとの地理的経済的なつながりが強いと言える。例えば、近畿圏</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の輸出入の地域別構成では、輸出入ともに他の地域に比べてアジアの割合が高く</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spcAft>
                <a:spcPts val="0"/>
              </a:spcAft>
            </a:pP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リーマンショック（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）や海外景気の悪化等（</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）の影響により、アジア・北米・西欧の輸出入</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減少していたが、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において、アジアとの輸出入は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年水準まで回復。</a:t>
            </a:r>
            <a:endParaRPr lang="en-US" altLang="ja-JP"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88424" y="3356992"/>
            <a:ext cx="6659840" cy="338554"/>
          </a:xfrm>
          <a:prstGeom prst="rect">
            <a:avLst/>
          </a:prstGeom>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地域別輸出入通関額（国・地域別）（出典：大阪税関「貿易統計」）</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427009401"/>
              </p:ext>
            </p:extLst>
          </p:nvPr>
        </p:nvGraphicFramePr>
        <p:xfrm>
          <a:off x="107950" y="3812358"/>
          <a:ext cx="4424363" cy="2568970"/>
        </p:xfrm>
        <a:graphic>
          <a:graphicData uri="http://schemas.openxmlformats.org/presentationml/2006/ole">
            <mc:AlternateContent xmlns:mc="http://schemas.openxmlformats.org/markup-compatibility/2006">
              <mc:Choice xmlns:v="urn:schemas-microsoft-com:vml" Requires="v">
                <p:oleObj spid="_x0000_s3619" name="ワークシート" r:id="rId7" imgW="5134005" imgH="1942982" progId="">
                  <p:embed/>
                </p:oleObj>
              </mc:Choice>
              <mc:Fallback>
                <p:oleObj name="ワークシート" r:id="rId7" imgW="5134005" imgH="1942982" progId="">
                  <p:embed/>
                  <p:pic>
                    <p:nvPicPr>
                      <p:cNvPr id="0" name="Picture 2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3812358"/>
                        <a:ext cx="4424363" cy="2568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直線コネクタ 9"/>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51520" y="55905"/>
            <a:ext cx="8424936"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～新興市場への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進出・対内直接投資の呼び込み～</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0912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620688"/>
            <a:ext cx="8622000" cy="1590621"/>
          </a:xfrm>
          <a:prstGeom prst="roundRect">
            <a:avLst>
              <a:gd name="adj" fmla="val 1122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800"/>
              </a:lnSpc>
              <a:spcAft>
                <a:spcPts val="0"/>
              </a:spcAft>
            </a:pP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企業の海外展開</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800"/>
              </a:lnSpc>
              <a:spcAft>
                <a:spcPts val="0"/>
              </a:spcAft>
            </a:pP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日本政策金融公庫の調査結果によると、</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海外展開を</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行って</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いる企業のほうが海外展開を行っていない企業</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も、売上高や採算、国内従業者数が</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年前より増加した割合が高く、海外</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展開</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は企業にとって成長戦略の一つといえる。</a:t>
            </a:r>
            <a:endPar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87999" y="3356992"/>
            <a:ext cx="8316449"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過去</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年間の売上と採算、従業者数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：日本政策金融公庫総合研究所「日本企業の海外展開とその影響に関する調査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結果（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6" y="3867012"/>
            <a:ext cx="5602788" cy="215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663" y="3867012"/>
            <a:ext cx="2923057" cy="215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424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7985" y="3395297"/>
            <a:ext cx="8622000" cy="553998"/>
          </a:xfrm>
          <a:prstGeom prst="rect">
            <a:avLst/>
          </a:prstGeom>
        </p:spPr>
        <p:txBody>
          <a:bodyPr wrap="square">
            <a:spAutoFit/>
          </a:bodyPr>
          <a:lstStyle/>
          <a:p>
            <a:pPr marL="177800" indent="-177800"/>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今後の設備投資で最も重視する国・地域（製造業）</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（出典：日本政策投資銀行関西支店「関西本社企業 投資意識アンケート調査」（</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p>
        </p:txBody>
      </p:sp>
      <p:graphicFrame>
        <p:nvGraphicFramePr>
          <p:cNvPr id="8" name="表 7"/>
          <p:cNvGraphicFramePr>
            <a:graphicFrameLocks noGrp="1"/>
          </p:cNvGraphicFramePr>
          <p:nvPr>
            <p:extLst>
              <p:ext uri="{D42A27DB-BD31-4B8C-83A1-F6EECF244321}">
                <p14:modId xmlns:p14="http://schemas.microsoft.com/office/powerpoint/2010/main" val="1211157308"/>
              </p:ext>
            </p:extLst>
          </p:nvPr>
        </p:nvGraphicFramePr>
        <p:xfrm>
          <a:off x="447529" y="3962249"/>
          <a:ext cx="7920881" cy="1449273"/>
        </p:xfrm>
        <a:graphic>
          <a:graphicData uri="http://schemas.openxmlformats.org/drawingml/2006/table">
            <a:tbl>
              <a:tblPr firstRow="1" firstCol="1" bandRow="1"/>
              <a:tblGrid>
                <a:gridCol w="1008112"/>
                <a:gridCol w="1113680"/>
                <a:gridCol w="1113680"/>
                <a:gridCol w="1113680"/>
                <a:gridCol w="1113680"/>
                <a:gridCol w="1113680"/>
                <a:gridCol w="1344369"/>
              </a:tblGrid>
              <a:tr h="628535">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中国以外の</a:t>
                      </a:r>
                    </a:p>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米国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EU</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海外設備投資</a:t>
                      </a:r>
                    </a:p>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は行わない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10369">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2011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31.6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29.8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30.7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10369">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2012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42.9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24.8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9.8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9" name="角丸四角形 8"/>
          <p:cNvSpPr/>
          <p:nvPr/>
        </p:nvSpPr>
        <p:spPr>
          <a:xfrm>
            <a:off x="287999" y="116633"/>
            <a:ext cx="8629753" cy="3262074"/>
          </a:xfrm>
          <a:prstGeom prst="roundRect">
            <a:avLst>
              <a:gd name="adj" fmla="val 500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今後の海外展開</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近年、人件費</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コストの高騰や経済の減速</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、中国</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以外の投資先を平行して模索する動きも見られる</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政策投資銀行関西支店の調査では、今後の投資先で最も重視する国・地域に「中国以外のアジア」を挙げる製造業者が</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増加。製造</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拠点としてだけでなく、中間層の拡大をにらんだ有望な新市場として捉える企業も多い</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そのため</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、大阪府でも、府内企業と共同した知事のトッププロモーションをアジア諸国で積極展開。</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、同調査では、「海外設備投資は行わない」企業も</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割程度</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存在。海外</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事業と国内事業は補完関係にあるとも</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言われており、今後</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、さらに多くの企業が海外展開を考えていくことが望まれる。</a:t>
            </a:r>
          </a:p>
        </p:txBody>
      </p:sp>
      <p:sp>
        <p:nvSpPr>
          <p:cNvPr id="7" name="正方形/長方形 6"/>
          <p:cNvSpPr/>
          <p:nvPr/>
        </p:nvSpPr>
        <p:spPr>
          <a:xfrm>
            <a:off x="267984" y="5519036"/>
            <a:ext cx="3960047"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知事海外トッププロモーション事業の実績</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81799663"/>
              </p:ext>
            </p:extLst>
          </p:nvPr>
        </p:nvGraphicFramePr>
        <p:xfrm>
          <a:off x="467544" y="5801278"/>
          <a:ext cx="7976424" cy="872236"/>
        </p:xfrm>
        <a:graphic>
          <a:graphicData uri="http://schemas.openxmlformats.org/drawingml/2006/table">
            <a:tbl>
              <a:tblPr firstRow="1" firstCol="1" bandRow="1"/>
              <a:tblGrid>
                <a:gridCol w="7976424"/>
              </a:tblGrid>
              <a:tr h="82360">
                <a:tc>
                  <a:txBody>
                    <a:bodyPr/>
                    <a:lstStyle/>
                    <a:p>
                      <a:pPr algn="ctr">
                        <a:lnSpc>
                          <a:spcPct val="100000"/>
                        </a:lnSpc>
                        <a:spcAft>
                          <a:spcPts val="0"/>
                        </a:spcAft>
                      </a:pPr>
                      <a:r>
                        <a:rPr lang="ja-JP" altLang="en-US" sz="1400" kern="100" dirty="0" smtClean="0">
                          <a:solidFill>
                            <a:schemeClr val="tx1"/>
                          </a:solidFill>
                          <a:effectLst/>
                          <a:latin typeface="HGPｺﾞｼｯｸE" pitchFamily="50" charset="-128"/>
                          <a:ea typeface="HGPｺﾞｼｯｸE" pitchFamily="50" charset="-128"/>
                          <a:cs typeface="Times New Roman"/>
                        </a:rPr>
                        <a:t>実績</a:t>
                      </a:r>
                      <a:endParaRPr lang="ja-JP" sz="14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58876">
                <a:tc>
                  <a:txBody>
                    <a:bodyPr/>
                    <a:lstStyle/>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H23</a:t>
                      </a:r>
                      <a:r>
                        <a:rPr lang="ja-JP" altLang="en-US" sz="1400" b="0" kern="100" baseline="0" dirty="0" smtClean="0">
                          <a:solidFill>
                            <a:schemeClr val="tx1"/>
                          </a:solidFill>
                          <a:effectLst/>
                          <a:latin typeface="HGPｺﾞｼｯｸE" pitchFamily="50" charset="-128"/>
                          <a:ea typeface="HGPｺﾞｼｯｸE" pitchFamily="50" charset="-128"/>
                          <a:cs typeface="Times New Roman"/>
                        </a:rPr>
                        <a:t>　　</a:t>
                      </a:r>
                      <a:r>
                        <a:rPr lang="ja-JP" altLang="en-US" sz="1400" kern="100" dirty="0" smtClean="0">
                          <a:solidFill>
                            <a:schemeClr val="tx1"/>
                          </a:solidFill>
                          <a:effectLst/>
                          <a:latin typeface="HGPｺﾞｼｯｸE" pitchFamily="50" charset="-128"/>
                          <a:ea typeface="HGPｺﾞｼｯｸE" pitchFamily="50" charset="-128"/>
                          <a:cs typeface="Times New Roman"/>
                        </a:rPr>
                        <a:t>インドネシア：ものづくり関連企業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21</a:t>
                      </a:r>
                      <a:r>
                        <a:rPr lang="ja-JP" altLang="en-US" sz="1400" kern="100" dirty="0" smtClean="0">
                          <a:solidFill>
                            <a:schemeClr val="tx1"/>
                          </a:solidFill>
                          <a:effectLst/>
                          <a:latin typeface="HGPｺﾞｼｯｸE" pitchFamily="50" charset="-128"/>
                          <a:ea typeface="HGPｺﾞｼｯｸE" pitchFamily="50" charset="-128"/>
                          <a:cs typeface="Times New Roman"/>
                        </a:rPr>
                        <a:t>社　　　　　中国：食品サービス関連企業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13</a:t>
                      </a:r>
                      <a:r>
                        <a:rPr lang="ja-JP" altLang="en-US" sz="1400" kern="100" dirty="0" smtClean="0">
                          <a:solidFill>
                            <a:schemeClr val="tx1"/>
                          </a:solidFill>
                          <a:effectLst/>
                          <a:latin typeface="HGPｺﾞｼｯｸE" pitchFamily="50" charset="-128"/>
                          <a:ea typeface="HGPｺﾞｼｯｸE" pitchFamily="50" charset="-128"/>
                          <a:cs typeface="Times New Roman"/>
                        </a:rPr>
                        <a:t>社　　　　</a:t>
                      </a:r>
                      <a:endParaRPr lang="en-US" altLang="ja-JP" sz="1400"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H24</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タイ、ミャンマー：</a:t>
                      </a:r>
                      <a:r>
                        <a:rPr lang="ja-JP" altLang="en-US" sz="1400" kern="100" dirty="0" smtClean="0">
                          <a:solidFill>
                            <a:schemeClr val="tx1"/>
                          </a:solidFill>
                          <a:effectLst/>
                          <a:latin typeface="HGPｺﾞｼｯｸE" pitchFamily="50" charset="-128"/>
                          <a:ea typeface="HGPｺﾞｼｯｸE" pitchFamily="50" charset="-128"/>
                          <a:cs typeface="Times New Roman"/>
                        </a:rPr>
                        <a:t>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19</a:t>
                      </a:r>
                      <a:r>
                        <a:rPr lang="ja-JP" altLang="en-US" sz="1400" kern="100" dirty="0" smtClean="0">
                          <a:solidFill>
                            <a:schemeClr val="tx1"/>
                          </a:solidFill>
                          <a:effectLst/>
                          <a:latin typeface="HGPｺﾞｼｯｸE" pitchFamily="50" charset="-128"/>
                          <a:ea typeface="HGPｺﾞｼｯｸE" pitchFamily="50" charset="-128"/>
                          <a:cs typeface="Times New Roman"/>
                        </a:rPr>
                        <a:t>社　　　インド：製薬・医療機器関連企業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10</a:t>
                      </a:r>
                      <a:r>
                        <a:rPr lang="ja-JP" altLang="en-US" sz="140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H25</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インドネシア：環境・エネルギー関連企業</a:t>
                      </a:r>
                      <a:r>
                        <a:rPr lang="en-US" altLang="ja-JP" sz="1400" b="0" kern="100" dirty="0" smtClean="0">
                          <a:solidFill>
                            <a:schemeClr val="tx1"/>
                          </a:solidFill>
                          <a:effectLst/>
                          <a:latin typeface="HGPｺﾞｼｯｸE" pitchFamily="50" charset="-128"/>
                          <a:ea typeface="HGPｺﾞｼｯｸE" pitchFamily="50" charset="-128"/>
                          <a:cs typeface="Times New Roman"/>
                        </a:rPr>
                        <a:t>11</a:t>
                      </a:r>
                      <a:r>
                        <a:rPr lang="ja-JP" altLang="en-US" sz="1400" b="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0120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2165" y="2231687"/>
            <a:ext cx="432299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外国企業数</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（出典：東洋経済新報社「外資系企業総覧」）</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88000" y="116632"/>
            <a:ext cx="8622000" cy="2051506"/>
          </a:xfrm>
          <a:prstGeom prst="roundRect">
            <a:avLst>
              <a:gd name="adj" fmla="val 999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大阪への進出外国企業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対内投資面では、全国的</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に、東京都以外の地域では外国企業の全国比が低下しており、東京の一極集中が進んで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府内の外国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企業数も概ね減少傾向にあるものの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、日本へ</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の最初の進出先として、または、東京に拠点を持つ外資系企業の二次進出先として、大阪に進出する動きもある。</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88000" y="5705366"/>
            <a:ext cx="8622000" cy="1015663"/>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r>
              <a:rPr kumimoji="0" lang="ja-JP" altLang="en-US"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トッププロモーションを積極的に行うなど、</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a:r>
              <a:rPr kumimoji="0" lang="ja-JP" altLang="en-US"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企業のグローバル市場への挑戦をサポートしていくとともに、</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a:r>
              <a:rPr kumimoji="0" lang="ja-JP" altLang="en-US" sz="2000" kern="100" dirty="0">
                <a:latin typeface="Meiryo UI" panose="020B0604030504040204" pitchFamily="50" charset="-128"/>
                <a:ea typeface="Meiryo UI" panose="020B0604030504040204" pitchFamily="50" charset="-128"/>
                <a:cs typeface="Meiryo UI" panose="020B0604030504040204" pitchFamily="50" charset="-128"/>
              </a:rPr>
              <a:t>海外から大阪へ</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の投資を呼び込む</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二等辺三角形 12"/>
          <p:cNvSpPr/>
          <p:nvPr/>
        </p:nvSpPr>
        <p:spPr>
          <a:xfrm rot="10800000">
            <a:off x="3634769" y="5465255"/>
            <a:ext cx="2036748" cy="240111"/>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正方形/長方形 10"/>
          <p:cNvSpPr/>
          <p:nvPr/>
        </p:nvSpPr>
        <p:spPr>
          <a:xfrm>
            <a:off x="4586040" y="2249700"/>
            <a:ext cx="4557959" cy="707886"/>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年度における大阪外国企業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誘致センター（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）の主な誘致成功案件</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O-BIC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公表資料）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76009" y="2452378"/>
            <a:ext cx="4179373" cy="3322191"/>
            <a:chOff x="473769" y="2182665"/>
            <a:chExt cx="4179373" cy="3322191"/>
          </a:xfrm>
        </p:grpSpPr>
        <p:graphicFrame>
          <p:nvGraphicFramePr>
            <p:cNvPr id="16" name="グラフ 15"/>
            <p:cNvGraphicFramePr>
              <a:graphicFrameLocks/>
            </p:cNvGraphicFramePr>
            <p:nvPr>
              <p:extLst>
                <p:ext uri="{D42A27DB-BD31-4B8C-83A1-F6EECF244321}">
                  <p14:modId xmlns:p14="http://schemas.microsoft.com/office/powerpoint/2010/main" val="2793836507"/>
                </p:ext>
              </p:extLst>
            </p:nvPr>
          </p:nvGraphicFramePr>
          <p:xfrm>
            <a:off x="473769" y="2182665"/>
            <a:ext cx="4179373" cy="3322191"/>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線コネクタ 16"/>
            <p:cNvCxnSpPr/>
            <p:nvPr/>
          </p:nvCxnSpPr>
          <p:spPr>
            <a:xfrm flipH="1">
              <a:off x="3586419" y="4949543"/>
              <a:ext cx="342900" cy="80962"/>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H="1">
              <a:off x="3586419" y="4442818"/>
              <a:ext cx="352424" cy="461963"/>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H="1">
              <a:off x="3602733" y="3871276"/>
              <a:ext cx="352424" cy="853868"/>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3593207" y="3356992"/>
              <a:ext cx="361950" cy="376246"/>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flipV="1">
              <a:off x="3602733" y="2708920"/>
              <a:ext cx="352424" cy="9525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15" name="表 14"/>
          <p:cNvGraphicFramePr>
            <a:graphicFrameLocks noGrp="1"/>
          </p:cNvGraphicFramePr>
          <p:nvPr>
            <p:extLst>
              <p:ext uri="{D42A27DB-BD31-4B8C-83A1-F6EECF244321}">
                <p14:modId xmlns:p14="http://schemas.microsoft.com/office/powerpoint/2010/main" val="2245300829"/>
              </p:ext>
            </p:extLst>
          </p:nvPr>
        </p:nvGraphicFramePr>
        <p:xfrm>
          <a:off x="4739990" y="2815364"/>
          <a:ext cx="4008474" cy="2569436"/>
        </p:xfrm>
        <a:graphic>
          <a:graphicData uri="http://schemas.openxmlformats.org/drawingml/2006/table">
            <a:tbl>
              <a:tblPr firstRow="1" firstCol="1" bandRow="1"/>
              <a:tblGrid>
                <a:gridCol w="4008474"/>
              </a:tblGrid>
              <a:tr h="2569436">
                <a:tc>
                  <a:txBody>
                    <a:bodyPr/>
                    <a:lstStyle/>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◆リーテック株式会社（香港）</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◆サンハイテック株式会社（中国）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Ipsen</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株式会社（独）</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（二次進出）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◆テルストラ・ジャパン株式会社（豪州）</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（二次進出）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◆エクイニクス・ジャパン株式会社（米国）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◆インリー・グリーンエナジージャパン株式会社（中国）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◆トリナ・ソーラー・ジャパン株式会社（中国</a:t>
                      </a:r>
                      <a:r>
                        <a:rPr lang="ja-JP" alt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22" name="テキスト ボックス 2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9393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～社会資本の形成・活用不全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都市</a:t>
            </a:r>
            <a:r>
              <a:rPr kumimoji="0" lang="ja-JP" altLang="en-US" sz="1600" kern="100" dirty="0">
                <a:latin typeface="Meiryo UI" panose="020B0604030504040204" pitchFamily="50" charset="-128"/>
                <a:ea typeface="Meiryo UI" panose="020B0604030504040204" pitchFamily="50" charset="-128"/>
                <a:cs typeface="Meiryo UI" panose="020B0604030504040204" pitchFamily="50" charset="-128"/>
              </a:rPr>
              <a:t>機能の更新の遅れ・インフラや既存資産の低利用</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79512" y="908720"/>
            <a:ext cx="8730488" cy="4980459"/>
          </a:xfrm>
          <a:prstGeom prst="roundRect">
            <a:avLst>
              <a:gd name="adj" fmla="val 332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関西国際空港では、</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177800"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・人流面で、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専用ターミナルのオープン（</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ターミナルの開業（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年度予定）</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177800"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・物流面で、</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医薬品専用共同定温庫の運用開始（</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の北太平洋ハブのオープン（</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月）といった活性化の動きがある。</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の就航拡大や東南アジア地域のビザ緩和等を背景に、関空の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年夏期スケジュールは、開港以来最高の週あたり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919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便（旅客便</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、貨物便</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便）もの国際線の就航が予定されている。</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国際空港と大阪国際（伊丹）空港の運営権売却（コンセッション</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）が予定されている。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関空がアジアのハブ空港として確立するためにも、関空の財務構造の改善と国際拠点空港としての機能再生・強化や、なにわ筋線の事業化に向けた検討などアクセス利便性の改善が不可欠。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6820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実質成長率の達成状況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45143" y="764704"/>
            <a:ext cx="8810171" cy="4884800"/>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実質</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成長率　年</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平均</a:t>
            </a:r>
            <a:r>
              <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以上（＊概ね</a:t>
            </a: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a:t>
            </a: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実質成長率</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一人あたり所得</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1934" y="5660522"/>
            <a:ext cx="8794562"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民経済</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計算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APIR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）「関西経済の現況と予測（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Kansai Economic Insight Quarterly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NO.22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）」、内閣府「国民経済計算」、内閣府「県民経済計算」）</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44486" y="6041594"/>
            <a:ext cx="8496944" cy="830997"/>
          </a:xfrm>
          <a:prstGeom prst="rect">
            <a:avLst/>
          </a:prstGeom>
          <a:noFill/>
        </p:spPr>
        <p:txBody>
          <a:bodyPr wrap="square" rtlCol="0">
            <a:spAutoFit/>
          </a:bodyPr>
          <a:lstStyle/>
          <a:p>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実績］は</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大阪府民経済計算</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の生産：実質連鎖</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予測</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一般財団</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法人アジア太平洋研究所（</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APIR</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）「関西経済の現況と予測（</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Kansai Economic Insight Quarterly NO.22</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における推計結果</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。なお、予測数値の平均絶対誤差率は、</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0.94</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％であり、予測</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結果について</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こ</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誤差率の幅をもって</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考える</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必要がある</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551614027"/>
              </p:ext>
            </p:extLst>
          </p:nvPr>
        </p:nvGraphicFramePr>
        <p:xfrm>
          <a:off x="487903" y="1916832"/>
          <a:ext cx="8302623" cy="1534823"/>
        </p:xfrm>
        <a:graphic>
          <a:graphicData uri="http://schemas.openxmlformats.org/drawingml/2006/table">
            <a:tbl>
              <a:tblPr firstRow="1" firstCol="1" bandRow="1"/>
              <a:tblGrid>
                <a:gridCol w="2197735"/>
                <a:gridCol w="1526222"/>
                <a:gridCol w="1526222"/>
                <a:gridCol w="1526222"/>
                <a:gridCol w="1526222"/>
              </a:tblGrid>
              <a:tr h="301076">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97643">
                <a:tc>
                  <a:txBody>
                    <a:bodyPr/>
                    <a:lstStyle/>
                    <a:p>
                      <a:pPr algn="l">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87494">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府実質</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成長率</a:t>
                      </a:r>
                      <a:r>
                        <a:rPr lang="en-US" altLang="ja-JP" sz="16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未公表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570">
                <a:tc>
                  <a:txBody>
                    <a:bodyPr/>
                    <a:lstStyle/>
                    <a:p>
                      <a:pPr algn="l">
                        <a:spcAft>
                          <a:spcPts val="0"/>
                        </a:spcAft>
                      </a:pP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]APIR</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推計</a:t>
                      </a:r>
                      <a:r>
                        <a:rPr lang="en-US" altLang="ja-JP" sz="16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0.09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347643619"/>
              </p:ext>
            </p:extLst>
          </p:nvPr>
        </p:nvGraphicFramePr>
        <p:xfrm>
          <a:off x="499820" y="4077072"/>
          <a:ext cx="8278789" cy="1456721"/>
        </p:xfrm>
        <a:graphic>
          <a:graphicData uri="http://schemas.openxmlformats.org/drawingml/2006/table">
            <a:tbl>
              <a:tblPr firstRow="1" firstCol="1" bandRow="1"/>
              <a:tblGrid>
                <a:gridCol w="2160240"/>
                <a:gridCol w="1539883"/>
                <a:gridCol w="1526222"/>
                <a:gridCol w="1526222"/>
                <a:gridCol w="1526222"/>
              </a:tblGrid>
              <a:tr h="304593">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576064">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ctr" defTabSz="914400" rtl="0" eaLnBrk="1" latinLnBrk="0" hangingPunct="1">
                        <a:spcAft>
                          <a:spcPts val="0"/>
                        </a:spcAft>
                      </a:pP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2,920</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未公表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2,754</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p>
                      <a:pPr algn="ctr">
                        <a:spcAft>
                          <a:spcPts val="0"/>
                        </a:spcAft>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2,731</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p>
                      <a:pPr algn="ctr">
                        <a:spcAft>
                          <a:spcPts val="0"/>
                        </a:spcAft>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0.8</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2,753</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+0.8</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4" name="直線コネクタ 13"/>
          <p:cNvCxnSpPr/>
          <p:nvPr/>
        </p:nvCxnSpPr>
        <p:spPr>
          <a:xfrm>
            <a:off x="272478" y="6503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11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2547286144"/>
              </p:ext>
            </p:extLst>
          </p:nvPr>
        </p:nvGraphicFramePr>
        <p:xfrm>
          <a:off x="4518220" y="332656"/>
          <a:ext cx="4320000"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056699719"/>
              </p:ext>
            </p:extLst>
          </p:nvPr>
        </p:nvGraphicFramePr>
        <p:xfrm>
          <a:off x="116830" y="312403"/>
          <a:ext cx="4320000" cy="2540533"/>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p:cNvSpPr/>
          <p:nvPr/>
        </p:nvSpPr>
        <p:spPr>
          <a:xfrm>
            <a:off x="288000" y="-27384"/>
            <a:ext cx="7703840"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関西国際空港における国際線就航便数の</a:t>
            </a:r>
            <a:r>
              <a:rPr lang="ja-JP" altLang="en-US" sz="1400" dirty="0" smtClean="0">
                <a:latin typeface="HGPｺﾞｼｯｸE" pitchFamily="50" charset="-128"/>
                <a:ea typeface="HGPｺﾞｼｯｸE" pitchFamily="50" charset="-128"/>
              </a:rPr>
              <a:t>推移</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ja-JP" altLang="en-US" sz="1200" dirty="0">
                <a:latin typeface="HGPｺﾞｼｯｸE" pitchFamily="50" charset="-128"/>
                <a:ea typeface="HGPｺﾞｼｯｸE" pitchFamily="50" charset="-128"/>
              </a:rPr>
              <a:t>出典：新関西国際空港株式会社「関西国際空港の国際定期便運航計画について」）</a:t>
            </a:r>
            <a:endParaRPr lang="ja-JP" altLang="en-US" sz="1400" dirty="0">
              <a:latin typeface="HGPｺﾞｼｯｸE" pitchFamily="50" charset="-128"/>
              <a:ea typeface="HGPｺﾞｼｯｸE" pitchFamily="50" charset="-128"/>
            </a:endParaRPr>
          </a:p>
        </p:txBody>
      </p:sp>
      <p:sp>
        <p:nvSpPr>
          <p:cNvPr id="8" name="正方形/長方形 7"/>
          <p:cNvSpPr/>
          <p:nvPr/>
        </p:nvSpPr>
        <p:spPr>
          <a:xfrm>
            <a:off x="3563888" y="2719953"/>
            <a:ext cx="1721834" cy="276999"/>
          </a:xfrm>
          <a:prstGeom prst="rect">
            <a:avLst/>
          </a:prstGeom>
        </p:spPr>
        <p:txBody>
          <a:bodyPr wrap="square">
            <a:spAutoFit/>
          </a:bodyPr>
          <a:lstStyle/>
          <a:p>
            <a:r>
              <a:rPr lang="en-US" altLang="ja-JP"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夏</a:t>
            </a:r>
            <a:r>
              <a:rPr lang="ja-JP" altLang="en-US" sz="1200" dirty="0" smtClean="0">
                <a:latin typeface="ＭＳ Ｐ明朝" pitchFamily="18" charset="-128"/>
                <a:ea typeface="ＭＳ Ｐ明朝" pitchFamily="18" charset="-128"/>
              </a:rPr>
              <a:t>期の</a:t>
            </a:r>
            <a:r>
              <a:rPr lang="en-US" altLang="ja-JP" sz="1200" dirty="0" smtClean="0">
                <a:latin typeface="ＭＳ Ｐ明朝" pitchFamily="18" charset="-128"/>
                <a:ea typeface="ＭＳ Ｐ明朝" pitchFamily="18" charset="-128"/>
              </a:rPr>
              <a:t>H26</a:t>
            </a:r>
            <a:r>
              <a:rPr lang="ja-JP" altLang="en-US" sz="1200" dirty="0" smtClean="0">
                <a:latin typeface="ＭＳ Ｐ明朝" pitchFamily="18" charset="-128"/>
                <a:ea typeface="ＭＳ Ｐ明朝" pitchFamily="18" charset="-128"/>
              </a:rPr>
              <a:t>年は</a:t>
            </a:r>
            <a:r>
              <a:rPr lang="ja-JP" altLang="en-US" sz="1200" dirty="0">
                <a:latin typeface="ＭＳ Ｐ明朝" pitchFamily="18" charset="-128"/>
                <a:ea typeface="ＭＳ Ｐ明朝" pitchFamily="18" charset="-128"/>
              </a:rPr>
              <a:t>計画</a:t>
            </a:r>
          </a:p>
        </p:txBody>
      </p:sp>
      <p:sp>
        <p:nvSpPr>
          <p:cNvPr id="10" name="Text Box 64"/>
          <p:cNvSpPr txBox="1">
            <a:spLocks noChangeArrowheads="1"/>
          </p:cNvSpPr>
          <p:nvPr/>
        </p:nvSpPr>
        <p:spPr bwMode="auto">
          <a:xfrm>
            <a:off x="8532440" y="6553200"/>
            <a:ext cx="611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dirty="0" smtClean="0"/>
              <a:t>　</a:t>
            </a:r>
            <a:r>
              <a:rPr lang="en-US" altLang="ja-JP" sz="1400" b="1" dirty="0" smtClean="0"/>
              <a:t>47</a:t>
            </a:r>
            <a:endParaRPr lang="ja-JP" altLang="en-US" sz="1400" dirty="0"/>
          </a:p>
        </p:txBody>
      </p:sp>
      <p:sp>
        <p:nvSpPr>
          <p:cNvPr id="3" name="テキスト ボックス 2"/>
          <p:cNvSpPr txBox="1"/>
          <p:nvPr/>
        </p:nvSpPr>
        <p:spPr>
          <a:xfrm>
            <a:off x="2051720" y="476672"/>
            <a:ext cx="723275" cy="307777"/>
          </a:xfrm>
          <a:prstGeom prst="rect">
            <a:avLst/>
          </a:prstGeom>
          <a:noFill/>
        </p:spPr>
        <p:txBody>
          <a:bodyPr wrap="none" rtlCol="0">
            <a:spAutoFit/>
          </a:bodyPr>
          <a:lstStyle/>
          <a:p>
            <a:r>
              <a:rPr kumimoji="1" lang="ja-JP" altLang="en-US" sz="1400" dirty="0" smtClean="0"/>
              <a:t>（夏期）</a:t>
            </a:r>
            <a:endParaRPr kumimoji="1" lang="ja-JP" altLang="en-US" dirty="0"/>
          </a:p>
        </p:txBody>
      </p:sp>
      <p:sp>
        <p:nvSpPr>
          <p:cNvPr id="14" name="テキスト ボックス 13"/>
          <p:cNvSpPr txBox="1"/>
          <p:nvPr/>
        </p:nvSpPr>
        <p:spPr>
          <a:xfrm>
            <a:off x="6657037" y="528935"/>
            <a:ext cx="723275" cy="307777"/>
          </a:xfrm>
          <a:prstGeom prst="rect">
            <a:avLst/>
          </a:prstGeom>
          <a:noFill/>
        </p:spPr>
        <p:txBody>
          <a:bodyPr wrap="none" rtlCol="0">
            <a:spAutoFit/>
          </a:bodyPr>
          <a:lstStyle/>
          <a:p>
            <a:r>
              <a:rPr kumimoji="1" lang="ja-JP" altLang="en-US" sz="1400" dirty="0" smtClean="0"/>
              <a:t>（冬期）</a:t>
            </a:r>
            <a:endParaRPr kumimoji="1" lang="ja-JP" altLang="en-US" dirty="0"/>
          </a:p>
        </p:txBody>
      </p:sp>
      <p:sp>
        <p:nvSpPr>
          <p:cNvPr id="15" name="正方形/長方形 14"/>
          <p:cNvSpPr/>
          <p:nvPr/>
        </p:nvSpPr>
        <p:spPr>
          <a:xfrm>
            <a:off x="318854" y="2708920"/>
            <a:ext cx="4120843"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関西国際空港の国際</a:t>
            </a:r>
            <a:r>
              <a:rPr lang="ja-JP" altLang="en-US" sz="1400" dirty="0" smtClean="0">
                <a:latin typeface="HGPｺﾞｼｯｸE" pitchFamily="50" charset="-128"/>
                <a:ea typeface="HGPｺﾞｼｯｸE" pitchFamily="50" charset="-128"/>
              </a:rPr>
              <a:t>線</a:t>
            </a:r>
            <a:r>
              <a:rPr lang="en-US" altLang="ja-JP" sz="1400" dirty="0" smtClean="0">
                <a:latin typeface="HGPｺﾞｼｯｸE" pitchFamily="50" charset="-128"/>
                <a:ea typeface="HGPｺﾞｼｯｸE" pitchFamily="50" charset="-128"/>
              </a:rPr>
              <a:t>LCC</a:t>
            </a:r>
            <a:r>
              <a:rPr lang="ja-JP" altLang="en-US" sz="1400" dirty="0" smtClean="0">
                <a:latin typeface="HGPｺﾞｼｯｸE" pitchFamily="50" charset="-128"/>
                <a:ea typeface="HGPｺﾞｼｯｸE" pitchFamily="50" charset="-128"/>
              </a:rPr>
              <a:t>便数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ja-JP" altLang="en-US" sz="1200" dirty="0">
                <a:latin typeface="HGPｺﾞｼｯｸE" pitchFamily="50" charset="-128"/>
                <a:ea typeface="HGPｺﾞｼｯｸE" pitchFamily="50" charset="-128"/>
              </a:rPr>
              <a:t>出典</a:t>
            </a:r>
            <a:r>
              <a:rPr lang="ja-JP" altLang="en-US" sz="1200" dirty="0" smtClean="0">
                <a:latin typeface="HGPｺﾞｼｯｸE" pitchFamily="50" charset="-128"/>
                <a:ea typeface="HGPｺﾞｼｯｸE" pitchFamily="50" charset="-128"/>
              </a:rPr>
              <a:t>：「関西</a:t>
            </a:r>
            <a:r>
              <a:rPr lang="ja-JP" altLang="en-US" sz="1200" dirty="0">
                <a:latin typeface="HGPｺﾞｼｯｸE" pitchFamily="50" charset="-128"/>
                <a:ea typeface="HGPｺﾞｼｯｸE" pitchFamily="50" charset="-128"/>
              </a:rPr>
              <a:t>国際空港の国際定期便運航計画に</a:t>
            </a:r>
            <a:r>
              <a:rPr lang="ja-JP" altLang="en-US" sz="1200" dirty="0" smtClean="0">
                <a:latin typeface="HGPｺﾞｼｯｸE" pitchFamily="50" charset="-128"/>
                <a:ea typeface="HGPｺﾞｼｯｸE" pitchFamily="50" charset="-128"/>
              </a:rPr>
              <a:t>ついて」</a:t>
            </a:r>
            <a:endParaRPr lang="ja-JP" altLang="en-US" sz="1200" dirty="0">
              <a:latin typeface="HGPｺﾞｼｯｸE" pitchFamily="50" charset="-128"/>
              <a:ea typeface="HGPｺﾞｼｯｸE"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2527120788"/>
              </p:ext>
            </p:extLst>
          </p:nvPr>
        </p:nvGraphicFramePr>
        <p:xfrm>
          <a:off x="280810" y="3201363"/>
          <a:ext cx="4311857" cy="2603901"/>
        </p:xfrm>
        <a:graphic>
          <a:graphicData uri="http://schemas.openxmlformats.org/drawingml/2006/chart">
            <c:chart xmlns:c="http://schemas.openxmlformats.org/drawingml/2006/chart" xmlns:r="http://schemas.openxmlformats.org/officeDocument/2006/relationships" r:id="rId5"/>
          </a:graphicData>
        </a:graphic>
      </p:graphicFrame>
      <p:sp>
        <p:nvSpPr>
          <p:cNvPr id="11" name="正方形/長方形 10"/>
          <p:cNvSpPr/>
          <p:nvPr/>
        </p:nvSpPr>
        <p:spPr>
          <a:xfrm>
            <a:off x="281667" y="6105490"/>
            <a:ext cx="8622000"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コンセッション</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よる一層効率的な経営の実現と、関空へのアクセス改善により、</a:t>
            </a: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関空をハブとした京阪神への人の流れを強化</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3543364" y="5767685"/>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正方形/長方形 15"/>
          <p:cNvSpPr/>
          <p:nvPr/>
        </p:nvSpPr>
        <p:spPr>
          <a:xfrm>
            <a:off x="4958252" y="2955141"/>
            <a:ext cx="4120843"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主</a:t>
            </a:r>
            <a:r>
              <a:rPr lang="ja-JP" altLang="en-US" sz="1400" dirty="0" smtClean="0">
                <a:latin typeface="HGPｺﾞｼｯｸE" pitchFamily="50" charset="-128"/>
                <a:ea typeface="HGPｺﾞｼｯｸE" pitchFamily="50" charset="-128"/>
              </a:rPr>
              <a:t>な国際空港における市中心部からのアクセス</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ja-JP" altLang="en-US" sz="1200" dirty="0">
                <a:latin typeface="HGPｺﾞｼｯｸE" pitchFamily="50" charset="-128"/>
                <a:ea typeface="HGPｺﾞｼｯｸE" pitchFamily="50" charset="-128"/>
              </a:rPr>
              <a:t>出典</a:t>
            </a:r>
            <a:r>
              <a:rPr lang="ja-JP" altLang="en-US" sz="1200" dirty="0" smtClean="0">
                <a:latin typeface="HGPｺﾞｼｯｸE" pitchFamily="50" charset="-128"/>
                <a:ea typeface="HGPｺﾞｼｯｸE" pitchFamily="50" charset="-128"/>
              </a:rPr>
              <a:t>：国土交通省</a:t>
            </a:r>
            <a:r>
              <a:rPr lang="ja-JP" altLang="en-US" sz="1100" dirty="0" smtClean="0">
                <a:latin typeface="HGPｺﾞｼｯｸE" pitchFamily="50" charset="-128"/>
                <a:ea typeface="HGPｺﾞｼｯｸE" pitchFamily="50" charset="-128"/>
              </a:rPr>
              <a:t>「交通政策審議会航空分科会資料</a:t>
            </a:r>
            <a:r>
              <a:rPr lang="en-US" altLang="ja-JP" sz="1100" dirty="0" smtClean="0">
                <a:latin typeface="HGPｺﾞｼｯｸE" pitchFamily="50" charset="-128"/>
                <a:ea typeface="HGPｺﾞｼｯｸE" pitchFamily="50" charset="-128"/>
              </a:rPr>
              <a:t>H26.4</a:t>
            </a:r>
            <a:r>
              <a:rPr lang="ja-JP" altLang="en-US" sz="11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778200971"/>
              </p:ext>
            </p:extLst>
          </p:nvPr>
        </p:nvGraphicFramePr>
        <p:xfrm>
          <a:off x="5542795" y="3501008"/>
          <a:ext cx="3118803" cy="2194560"/>
        </p:xfrm>
        <a:graphic>
          <a:graphicData uri="http://schemas.openxmlformats.org/drawingml/2006/table">
            <a:tbl>
              <a:tblPr firstRow="1" bandRow="1">
                <a:tableStyleId>{5C22544A-7EE6-4342-B048-85BDC9FD1C3A}</a:tableStyleId>
              </a:tblPr>
              <a:tblGrid>
                <a:gridCol w="1336993"/>
                <a:gridCol w="954405"/>
                <a:gridCol w="827405"/>
              </a:tblGrid>
              <a:tr h="199850">
                <a:tc>
                  <a:txBody>
                    <a:bodyPr/>
                    <a:lstStyle/>
                    <a:p>
                      <a:r>
                        <a:rPr lang="ja-JP" altLang="en-US" sz="1200" dirty="0" smtClean="0">
                          <a:solidFill>
                            <a:schemeClr val="bg1"/>
                          </a:solidFill>
                        </a:rPr>
                        <a:t>空港名</a:t>
                      </a:r>
                      <a:r>
                        <a:rPr lang="en-US" altLang="ja-JP" sz="1200" dirty="0" smtClean="0">
                          <a:solidFill>
                            <a:schemeClr val="bg1"/>
                          </a:solidFill>
                        </a:rPr>
                        <a:t>(</a:t>
                      </a:r>
                      <a:r>
                        <a:rPr lang="ja-JP" altLang="en-US" sz="1200" dirty="0" smtClean="0">
                          <a:solidFill>
                            <a:schemeClr val="bg1"/>
                          </a:solidFill>
                        </a:rPr>
                        <a:t>都市</a:t>
                      </a:r>
                      <a:r>
                        <a:rPr lang="en-US" altLang="ja-JP" sz="1200" dirty="0" smtClean="0">
                          <a:solidFill>
                            <a:schemeClr val="bg1"/>
                          </a:solidFill>
                        </a:rPr>
                        <a:t>)</a:t>
                      </a:r>
                      <a:endParaRPr lang="ja-JP" altLang="en-US" sz="1200" dirty="0">
                        <a:solidFill>
                          <a:schemeClr val="bg1"/>
                        </a:solidFill>
                      </a:endParaRPr>
                    </a:p>
                  </a:txBody>
                  <a:tcPr/>
                </a:tc>
                <a:tc>
                  <a:txBody>
                    <a:bodyPr/>
                    <a:lstStyle/>
                    <a:p>
                      <a:r>
                        <a:rPr lang="ja-JP" altLang="en-US" sz="1200" dirty="0" smtClean="0">
                          <a:solidFill>
                            <a:schemeClr val="bg1"/>
                          </a:solidFill>
                        </a:rPr>
                        <a:t>鉄道ｱｸｾｽ</a:t>
                      </a:r>
                      <a:endParaRPr lang="ja-JP" altLang="en-US" sz="1200" dirty="0">
                        <a:solidFill>
                          <a:schemeClr val="bg1"/>
                        </a:solidFill>
                      </a:endParaRPr>
                    </a:p>
                  </a:txBody>
                  <a:tcPr/>
                </a:tc>
                <a:tc>
                  <a:txBody>
                    <a:bodyPr/>
                    <a:lstStyle/>
                    <a:p>
                      <a:r>
                        <a:rPr lang="ja-JP" altLang="en-US" sz="1200" dirty="0" smtClean="0">
                          <a:solidFill>
                            <a:schemeClr val="bg1"/>
                          </a:solidFill>
                        </a:rPr>
                        <a:t>ﾊﾞｽｱｸｾｽ</a:t>
                      </a:r>
                      <a:endParaRPr lang="ja-JP" altLang="en-US" sz="1200" dirty="0">
                        <a:solidFill>
                          <a:schemeClr val="bg1"/>
                        </a:solidFill>
                      </a:endParaRPr>
                    </a:p>
                  </a:txBody>
                  <a:tcPr/>
                </a:tc>
              </a:tr>
              <a:tr h="157728">
                <a:tc>
                  <a:txBody>
                    <a:bodyPr/>
                    <a:lstStyle/>
                    <a:p>
                      <a:r>
                        <a:rPr lang="ja-JP" altLang="en-US" sz="1200" b="0" dirty="0" smtClean="0">
                          <a:solidFill>
                            <a:schemeClr val="tx1"/>
                          </a:solidFill>
                        </a:rPr>
                        <a:t>関空</a:t>
                      </a:r>
                      <a:r>
                        <a:rPr lang="en-US" altLang="ja-JP" sz="1200" b="0" dirty="0" smtClean="0">
                          <a:solidFill>
                            <a:schemeClr val="tx1"/>
                          </a:solidFill>
                        </a:rPr>
                        <a:t>(</a:t>
                      </a:r>
                      <a:r>
                        <a:rPr lang="ja-JP" altLang="en-US" sz="1200" b="0" dirty="0" smtClean="0">
                          <a:solidFill>
                            <a:schemeClr val="tx1"/>
                          </a:solidFill>
                        </a:rPr>
                        <a:t>大阪</a:t>
                      </a:r>
                      <a:r>
                        <a:rPr lang="en-US" altLang="ja-JP" sz="1200" b="0" dirty="0" smtClean="0">
                          <a:solidFill>
                            <a:schemeClr val="tx1"/>
                          </a:solidFill>
                        </a:rPr>
                        <a:t>)</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56</a:t>
                      </a:r>
                      <a:r>
                        <a:rPr lang="ja-JP" altLang="en-US" sz="1200" b="0" dirty="0" smtClean="0">
                          <a:solidFill>
                            <a:schemeClr val="tx1"/>
                          </a:solidFill>
                        </a:rPr>
                        <a:t>分</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50</a:t>
                      </a:r>
                      <a:r>
                        <a:rPr lang="ja-JP" altLang="en-US" sz="1200" b="0" dirty="0" smtClean="0">
                          <a:solidFill>
                            <a:schemeClr val="tx1"/>
                          </a:solidFill>
                        </a:rPr>
                        <a:t>分</a:t>
                      </a:r>
                      <a:endParaRPr lang="ja-JP" altLang="en-US" sz="1200" b="0" dirty="0">
                        <a:solidFill>
                          <a:schemeClr val="tx1"/>
                        </a:solidFill>
                      </a:endParaRPr>
                    </a:p>
                  </a:txBody>
                  <a:tcPr/>
                </a:tc>
              </a:tr>
              <a:tr h="171440">
                <a:tc>
                  <a:txBody>
                    <a:bodyPr/>
                    <a:lstStyle/>
                    <a:p>
                      <a:r>
                        <a:rPr lang="ja-JP" altLang="en-US" sz="1200" b="0" dirty="0" smtClean="0">
                          <a:solidFill>
                            <a:schemeClr val="tx1"/>
                          </a:solidFill>
                        </a:rPr>
                        <a:t>成田</a:t>
                      </a:r>
                      <a:r>
                        <a:rPr lang="en-US" altLang="ja-JP" sz="1200" b="0" dirty="0" smtClean="0">
                          <a:solidFill>
                            <a:schemeClr val="tx1"/>
                          </a:solidFill>
                        </a:rPr>
                        <a:t>(</a:t>
                      </a:r>
                      <a:r>
                        <a:rPr lang="ja-JP" altLang="en-US" sz="1200" b="0" dirty="0" smtClean="0">
                          <a:solidFill>
                            <a:schemeClr val="tx1"/>
                          </a:solidFill>
                        </a:rPr>
                        <a:t>東京</a:t>
                      </a:r>
                      <a:r>
                        <a:rPr lang="en-US" altLang="ja-JP" sz="1200" b="0" dirty="0" smtClean="0">
                          <a:solidFill>
                            <a:schemeClr val="tx1"/>
                          </a:solidFill>
                        </a:rPr>
                        <a:t>)</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53</a:t>
                      </a:r>
                      <a:r>
                        <a:rPr lang="ja-JP" altLang="en-US" sz="1200" b="0" dirty="0" smtClean="0">
                          <a:solidFill>
                            <a:schemeClr val="tx1"/>
                          </a:solidFill>
                        </a:rPr>
                        <a:t>分</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60</a:t>
                      </a:r>
                      <a:r>
                        <a:rPr lang="ja-JP" altLang="en-US" sz="1200" b="0" dirty="0" smtClean="0">
                          <a:solidFill>
                            <a:schemeClr val="tx1"/>
                          </a:solidFill>
                        </a:rPr>
                        <a:t>分</a:t>
                      </a:r>
                      <a:endParaRPr lang="ja-JP" altLang="en-US" sz="1200" b="0" dirty="0">
                        <a:solidFill>
                          <a:schemeClr val="tx1"/>
                        </a:solidFill>
                      </a:endParaRPr>
                    </a:p>
                  </a:txBody>
                  <a:tcPr/>
                </a:tc>
              </a:tr>
              <a:tr h="0">
                <a:tc>
                  <a:txBody>
                    <a:bodyPr/>
                    <a:lstStyle/>
                    <a:p>
                      <a:r>
                        <a:rPr lang="ja-JP" altLang="en-US" sz="1200" b="0" dirty="0" smtClean="0">
                          <a:solidFill>
                            <a:schemeClr val="tx1"/>
                          </a:solidFill>
                        </a:rPr>
                        <a:t>浦東</a:t>
                      </a:r>
                      <a:r>
                        <a:rPr lang="en-US" altLang="ja-JP" sz="1200" b="0" dirty="0" smtClean="0">
                          <a:solidFill>
                            <a:schemeClr val="tx1"/>
                          </a:solidFill>
                        </a:rPr>
                        <a:t>(</a:t>
                      </a:r>
                      <a:r>
                        <a:rPr lang="ja-JP" altLang="en-US" sz="1200" b="0" dirty="0" smtClean="0">
                          <a:solidFill>
                            <a:schemeClr val="tx1"/>
                          </a:solidFill>
                        </a:rPr>
                        <a:t>上海</a:t>
                      </a:r>
                      <a:r>
                        <a:rPr lang="en-US" altLang="ja-JP" sz="1200" b="0" dirty="0" smtClean="0">
                          <a:solidFill>
                            <a:schemeClr val="tx1"/>
                          </a:solidFill>
                        </a:rPr>
                        <a:t>)</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8</a:t>
                      </a:r>
                      <a:r>
                        <a:rPr lang="ja-JP" altLang="en-US" sz="1200" b="0" dirty="0" smtClean="0">
                          <a:solidFill>
                            <a:schemeClr val="tx1"/>
                          </a:solidFill>
                        </a:rPr>
                        <a:t>分</a:t>
                      </a:r>
                      <a:r>
                        <a:rPr lang="en-US" altLang="ja-JP" sz="1200" b="0" dirty="0" smtClean="0">
                          <a:solidFill>
                            <a:schemeClr val="tx1"/>
                          </a:solidFill>
                        </a:rPr>
                        <a:t>(</a:t>
                      </a:r>
                      <a:r>
                        <a:rPr lang="ja-JP" altLang="en-US" sz="1200" b="0" dirty="0" smtClean="0">
                          <a:solidFill>
                            <a:schemeClr val="tx1"/>
                          </a:solidFill>
                        </a:rPr>
                        <a:t>ﾘﾆｱ</a:t>
                      </a:r>
                      <a:r>
                        <a:rPr lang="en-US" altLang="ja-JP" sz="1200" b="0" dirty="0" smtClean="0">
                          <a:solidFill>
                            <a:schemeClr val="tx1"/>
                          </a:solidFill>
                        </a:rPr>
                        <a:t>)</a:t>
                      </a:r>
                      <a:endParaRPr lang="ja-JP" altLang="en-US" sz="1200" b="0" dirty="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60</a:t>
                      </a:r>
                      <a:r>
                        <a:rPr lang="ja-JP" altLang="en-US" sz="1200" b="0" dirty="0" smtClean="0">
                          <a:solidFill>
                            <a:schemeClr val="tx1"/>
                          </a:solidFill>
                        </a:rPr>
                        <a:t>分</a:t>
                      </a:r>
                      <a:endParaRPr lang="ja-JP" altLang="en-US" sz="1200" b="0" dirty="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rPr>
                        <a:t>仁川</a:t>
                      </a:r>
                      <a:r>
                        <a:rPr lang="en-US" altLang="ja-JP" sz="1200" b="0" dirty="0" smtClean="0">
                          <a:solidFill>
                            <a:schemeClr val="tx1"/>
                          </a:solidFill>
                        </a:rPr>
                        <a:t>(</a:t>
                      </a:r>
                      <a:r>
                        <a:rPr lang="ja-JP" altLang="en-US" sz="1200" b="0" dirty="0" smtClean="0">
                          <a:solidFill>
                            <a:schemeClr val="tx1"/>
                          </a:solidFill>
                        </a:rPr>
                        <a:t>ｿｳﾙ</a:t>
                      </a:r>
                      <a:r>
                        <a:rPr lang="en-US" altLang="ja-JP" sz="1200" b="0" dirty="0" smtClean="0">
                          <a:solidFill>
                            <a:schemeClr val="tx1"/>
                          </a:solidFill>
                        </a:rPr>
                        <a:t>)</a:t>
                      </a:r>
                      <a:endParaRPr lang="ja-JP" altLang="en-US"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43</a:t>
                      </a:r>
                      <a:r>
                        <a:rPr lang="ja-JP" altLang="en-US" sz="1200" b="0" dirty="0" smtClean="0">
                          <a:solidFill>
                            <a:schemeClr val="tx1"/>
                          </a:solidFill>
                        </a:rPr>
                        <a:t>分</a:t>
                      </a:r>
                      <a:endParaRPr lang="en-US" altLang="ja-JP"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70</a:t>
                      </a:r>
                      <a:r>
                        <a:rPr lang="ja-JP" altLang="en-US" sz="1200" b="0" dirty="0" smtClean="0">
                          <a:solidFill>
                            <a:schemeClr val="tx1"/>
                          </a:solidFill>
                        </a:rPr>
                        <a:t>分</a:t>
                      </a:r>
                      <a:endParaRPr lang="en-US" altLang="ja-JP" sz="1200" b="0" dirty="0" smtClean="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rPr>
                        <a:t>ﾄﾞｺﾞｰﾙ</a:t>
                      </a:r>
                      <a:r>
                        <a:rPr lang="en-US" altLang="ja-JP" sz="1200" b="0" dirty="0" smtClean="0">
                          <a:solidFill>
                            <a:schemeClr val="tx1"/>
                          </a:solidFill>
                        </a:rPr>
                        <a:t>(</a:t>
                      </a:r>
                      <a:r>
                        <a:rPr lang="ja-JP" altLang="en-US" sz="1200" b="0" dirty="0" smtClean="0">
                          <a:solidFill>
                            <a:schemeClr val="tx1"/>
                          </a:solidFill>
                        </a:rPr>
                        <a:t>ﾊﾟﾘ</a:t>
                      </a:r>
                      <a:r>
                        <a:rPr lang="en-US" altLang="ja-JP" sz="1200" b="0" dirty="0" smtClean="0">
                          <a:solidFill>
                            <a:schemeClr val="tx1"/>
                          </a:solidFill>
                        </a:rPr>
                        <a:t>)</a:t>
                      </a:r>
                      <a:endParaRPr lang="ja-JP" altLang="en-US"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25</a:t>
                      </a:r>
                      <a:r>
                        <a:rPr lang="ja-JP" altLang="en-US" sz="1200" b="0" dirty="0" smtClean="0">
                          <a:solidFill>
                            <a:schemeClr val="tx1"/>
                          </a:solidFill>
                        </a:rPr>
                        <a:t>分</a:t>
                      </a:r>
                      <a:endParaRPr lang="en-US" altLang="ja-JP"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45</a:t>
                      </a:r>
                      <a:r>
                        <a:rPr lang="ja-JP" altLang="en-US" sz="1200" b="0" dirty="0" smtClean="0">
                          <a:solidFill>
                            <a:schemeClr val="tx1"/>
                          </a:solidFill>
                        </a:rPr>
                        <a:t>分</a:t>
                      </a:r>
                      <a:endParaRPr lang="en-US" altLang="ja-JP" sz="1200" b="0" dirty="0" smtClean="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rPr>
                        <a:t>ﾋｰｽﾛｰ</a:t>
                      </a:r>
                      <a:r>
                        <a:rPr lang="en-US" altLang="ja-JP" sz="1200" b="0" dirty="0" smtClean="0">
                          <a:solidFill>
                            <a:schemeClr val="tx1"/>
                          </a:solidFill>
                        </a:rPr>
                        <a:t>(</a:t>
                      </a:r>
                      <a:r>
                        <a:rPr lang="ja-JP" altLang="en-US" sz="1200" b="0" dirty="0" smtClean="0">
                          <a:solidFill>
                            <a:schemeClr val="tx1"/>
                          </a:solidFill>
                        </a:rPr>
                        <a:t>ﾛﾝﾄﾞﾝ</a:t>
                      </a:r>
                      <a:r>
                        <a:rPr lang="en-US" altLang="ja-JP" sz="1200" b="0" dirty="0" smtClean="0">
                          <a:solidFill>
                            <a:schemeClr val="tx1"/>
                          </a:solidFill>
                        </a:rPr>
                        <a:t>)</a:t>
                      </a:r>
                      <a:endParaRPr lang="ja-JP" altLang="en-US"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15</a:t>
                      </a:r>
                      <a:r>
                        <a:rPr lang="ja-JP" altLang="en-US" sz="1200" b="0" dirty="0" smtClean="0">
                          <a:solidFill>
                            <a:schemeClr val="tx1"/>
                          </a:solidFill>
                        </a:rPr>
                        <a:t>分</a:t>
                      </a:r>
                      <a:endParaRPr lang="en-US" altLang="ja-JP"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40</a:t>
                      </a:r>
                      <a:r>
                        <a:rPr lang="ja-JP" altLang="en-US" sz="1200" b="0" dirty="0" smtClean="0">
                          <a:solidFill>
                            <a:schemeClr val="tx1"/>
                          </a:solidFill>
                        </a:rPr>
                        <a:t>分</a:t>
                      </a:r>
                      <a:endParaRPr lang="en-US" altLang="ja-JP" sz="1200" b="0" dirty="0" smtClean="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rPr>
                        <a:t>JFK(</a:t>
                      </a:r>
                      <a:r>
                        <a:rPr lang="ja-JP" altLang="en-US" sz="1200" b="0" dirty="0" smtClean="0">
                          <a:solidFill>
                            <a:schemeClr val="tx1"/>
                          </a:solidFill>
                        </a:rPr>
                        <a:t>ﾆｭｰﾖｰｸ</a:t>
                      </a:r>
                      <a:r>
                        <a:rPr lang="en-US" altLang="ja-JP" sz="1200" b="0" dirty="0" smtClean="0">
                          <a:solidFill>
                            <a:schemeClr val="tx1"/>
                          </a:solidFill>
                        </a:rPr>
                        <a:t>)</a:t>
                      </a:r>
                      <a:endParaRPr lang="ja-JP" altLang="en-US"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35</a:t>
                      </a:r>
                      <a:r>
                        <a:rPr lang="ja-JP" altLang="en-US" sz="1200" b="0" dirty="0" smtClean="0">
                          <a:solidFill>
                            <a:schemeClr val="tx1"/>
                          </a:solidFill>
                        </a:rPr>
                        <a:t>分</a:t>
                      </a:r>
                      <a:endParaRPr lang="en-US" altLang="ja-JP" sz="1200" b="0" dirty="0" smtClean="0">
                        <a:solidFill>
                          <a:schemeClr val="tx1"/>
                        </a:solidFill>
                      </a:endParaRPr>
                    </a:p>
                  </a:txBody>
                  <a:tcPr/>
                </a:tc>
                <a:tc>
                  <a:txBody>
                    <a:bodyPr/>
                    <a:lstStyle/>
                    <a:p>
                      <a:r>
                        <a:rPr lang="ja-JP" altLang="en-US" sz="1200" b="0" dirty="0" smtClean="0">
                          <a:solidFill>
                            <a:schemeClr val="tx1"/>
                          </a:solidFill>
                        </a:rPr>
                        <a:t>約</a:t>
                      </a:r>
                      <a:r>
                        <a:rPr lang="en-US" altLang="ja-JP" sz="1200" b="0" dirty="0" smtClean="0">
                          <a:solidFill>
                            <a:schemeClr val="tx1"/>
                          </a:solidFill>
                        </a:rPr>
                        <a:t>60</a:t>
                      </a:r>
                      <a:r>
                        <a:rPr lang="ja-JP" altLang="en-US" sz="1200" b="0" dirty="0" smtClean="0">
                          <a:solidFill>
                            <a:schemeClr val="tx1"/>
                          </a:solidFill>
                        </a:rPr>
                        <a:t>分</a:t>
                      </a:r>
                      <a:endParaRPr lang="en-US" altLang="ja-JP" sz="1200" b="0" dirty="0" smtClean="0">
                        <a:solidFill>
                          <a:schemeClr val="tx1"/>
                        </a:solidFill>
                      </a:endParaRPr>
                    </a:p>
                  </a:txBody>
                  <a:tcPr/>
                </a:tc>
              </a:tr>
            </a:tbl>
          </a:graphicData>
        </a:graphic>
      </p:graphicFrame>
      <p:sp>
        <p:nvSpPr>
          <p:cNvPr id="18" name="テキスト ボックス 17"/>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884142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15991" y="144304"/>
            <a:ext cx="8820505" cy="1844814"/>
          </a:xfrm>
          <a:prstGeom prst="roundRect">
            <a:avLst>
              <a:gd name="adj" fmla="val 60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関空の外国貨物については、取扱量をみると、</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％と減少傾向が続いている。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一方、輸出入貿易額の推移をみると、直近の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となっており、金額ベースでは大幅に増加。「半導体等電子部品」「科学光学機器」「医薬品」など、高付加価値製品が高いシェアを占める</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5991" y="2291269"/>
            <a:ext cx="4139985"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空港別の</a:t>
            </a:r>
            <a:r>
              <a:rPr lang="ja-JP" altLang="en-US" sz="1400" dirty="0">
                <a:latin typeface="HGPｺﾞｼｯｸE" pitchFamily="50" charset="-128"/>
                <a:ea typeface="HGPｺﾞｼｯｸE" pitchFamily="50" charset="-128"/>
              </a:rPr>
              <a:t>外国</a:t>
            </a:r>
            <a:r>
              <a:rPr lang="ja-JP" altLang="en-US" sz="1400" dirty="0" smtClean="0">
                <a:latin typeface="HGPｺﾞｼｯｸE" pitchFamily="50" charset="-128"/>
                <a:ea typeface="HGPｺﾞｼｯｸE" pitchFamily="50" charset="-128"/>
              </a:rPr>
              <a:t>貨物取扱量推移（関空・</a:t>
            </a:r>
            <a:r>
              <a:rPr lang="ja-JP" altLang="en-US" sz="1400" dirty="0">
                <a:latin typeface="HGPｺﾞｼｯｸE" pitchFamily="50" charset="-128"/>
                <a:ea typeface="HGPｺﾞｼｯｸE" pitchFamily="50" charset="-128"/>
              </a:rPr>
              <a:t>中部</a:t>
            </a:r>
            <a:r>
              <a:rPr lang="ja-JP" altLang="en-US" sz="1400" dirty="0" smtClean="0">
                <a:latin typeface="HGPｺﾞｼｯｸE" pitchFamily="50" charset="-128"/>
                <a:ea typeface="HGPｺﾞｼｯｸE" pitchFamily="50" charset="-128"/>
              </a:rPr>
              <a:t>・成田）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（単位：万トン）</a:t>
            </a:r>
            <a:endParaRPr lang="en-US" altLang="ja-JP" sz="1400" dirty="0" smtClean="0">
              <a:latin typeface="HGPｺﾞｼｯｸE" pitchFamily="50" charset="-128"/>
              <a:ea typeface="HGPｺﾞｼｯｸE"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33062824"/>
              </p:ext>
            </p:extLst>
          </p:nvPr>
        </p:nvGraphicFramePr>
        <p:xfrm>
          <a:off x="107504" y="2755367"/>
          <a:ext cx="4265871" cy="1645920"/>
        </p:xfrm>
        <a:graphic>
          <a:graphicData uri="http://schemas.openxmlformats.org/drawingml/2006/table">
            <a:tbl>
              <a:tblPr firstRow="1" bandRow="1">
                <a:tableStyleId>{5C22544A-7EE6-4342-B048-85BDC9FD1C3A}</a:tableStyleId>
              </a:tblPr>
              <a:tblGrid>
                <a:gridCol w="1200727"/>
                <a:gridCol w="644843"/>
                <a:gridCol w="857567"/>
                <a:gridCol w="775017"/>
                <a:gridCol w="787717"/>
              </a:tblGrid>
              <a:tr h="199850">
                <a:tc>
                  <a:txBody>
                    <a:bodyPr/>
                    <a:lstStyle/>
                    <a:p>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H22</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H23</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H24</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H25</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関西国際空港</a:t>
                      </a:r>
                      <a:endParaRPr kumimoji="1" lang="en-US" altLang="ja-JP" sz="1200" dirty="0" smtClean="0">
                        <a:solidFill>
                          <a:schemeClr val="tx1"/>
                        </a:solidFill>
                        <a:latin typeface="HGPｺﾞｼｯｸE" pitchFamily="50" charset="-128"/>
                        <a:ea typeface="HGPｺﾞｼｯｸE" pitchFamily="50" charset="-128"/>
                      </a:endParaRPr>
                    </a:p>
                    <a:p>
                      <a:pPr algn="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70.2</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68.5</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2.4%)</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67.1</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2.1%)</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63.6</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5.2%)</a:t>
                      </a:r>
                      <a:endParaRPr kumimoji="1" lang="ja-JP" altLang="en-US" sz="1200" b="0" dirty="0" smtClean="0">
                        <a:solidFill>
                          <a:schemeClr val="tx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中部国際空港</a:t>
                      </a:r>
                      <a:endParaRPr kumimoji="1" lang="en-US" altLang="ja-JP" sz="1200" dirty="0" smtClean="0">
                        <a:solidFill>
                          <a:schemeClr val="tx1"/>
                        </a:solidFill>
                        <a:latin typeface="HGPｺﾞｼｯｸE" pitchFamily="50" charset="-128"/>
                        <a:ea typeface="HGPｺﾞｼｯｸE"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smtClean="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12.0</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11.3</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5.2%)</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11.2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1.2%)</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13.2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(+18.0%)</a:t>
                      </a:r>
                      <a:endParaRPr kumimoji="1" lang="ja-JP" altLang="en-US" sz="1200" b="0" dirty="0" smtClean="0">
                        <a:solidFill>
                          <a:schemeClr val="tx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成田国際空港</a:t>
                      </a:r>
                      <a:endParaRPr kumimoji="1" lang="en-US" altLang="ja-JP" sz="1200" dirty="0" smtClean="0">
                        <a:solidFill>
                          <a:schemeClr val="tx1"/>
                        </a:solidFill>
                        <a:latin typeface="HGPｺﾞｼｯｸE" pitchFamily="50" charset="-128"/>
                        <a:ea typeface="HGPｺﾞｼｯｸE"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smtClean="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212.6</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189.9</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10.7%)</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195.2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(+2.8%)</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194.1</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0.6%)</a:t>
                      </a:r>
                      <a:endParaRPr kumimoji="1" lang="ja-JP" altLang="en-US" sz="1200" b="0" dirty="0" smtClean="0">
                        <a:solidFill>
                          <a:schemeClr val="tx1"/>
                        </a:solidFill>
                        <a:latin typeface="HGPｺﾞｼｯｸE" pitchFamily="50" charset="-128"/>
                        <a:ea typeface="HGPｺﾞｼｯｸE" pitchFamily="50" charset="-128"/>
                      </a:endParaRPr>
                    </a:p>
                  </a:txBody>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40062690"/>
              </p:ext>
            </p:extLst>
          </p:nvPr>
        </p:nvGraphicFramePr>
        <p:xfrm>
          <a:off x="4667952" y="2755367"/>
          <a:ext cx="4392870" cy="1645920"/>
        </p:xfrm>
        <a:graphic>
          <a:graphicData uri="http://schemas.openxmlformats.org/drawingml/2006/table">
            <a:tbl>
              <a:tblPr firstRow="1" bandRow="1">
                <a:tableStyleId>{5C22544A-7EE6-4342-B048-85BDC9FD1C3A}</a:tableStyleId>
              </a:tblPr>
              <a:tblGrid>
                <a:gridCol w="1200727"/>
                <a:gridCol w="771842"/>
                <a:gridCol w="857567"/>
                <a:gridCol w="775017"/>
                <a:gridCol w="787717"/>
              </a:tblGrid>
              <a:tr h="199850">
                <a:tc>
                  <a:txBody>
                    <a:bodyPr/>
                    <a:lstStyle/>
                    <a:p>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H22</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H23</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H24</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bg1"/>
                          </a:solidFill>
                          <a:latin typeface="HGPｺﾞｼｯｸE" pitchFamily="50" charset="-128"/>
                          <a:ea typeface="HGPｺﾞｼｯｸE" pitchFamily="50" charset="-128"/>
                        </a:rPr>
                        <a:t>H25</a:t>
                      </a:r>
                      <a:r>
                        <a:rPr kumimoji="1" lang="ja-JP" altLang="en-US" sz="1200" dirty="0" smtClean="0">
                          <a:solidFill>
                            <a:schemeClr val="bg1"/>
                          </a:solidFill>
                          <a:latin typeface="HGPｺﾞｼｯｸE" pitchFamily="50" charset="-128"/>
                          <a:ea typeface="HGPｺﾞｼｯｸE" pitchFamily="50" charset="-128"/>
                        </a:rPr>
                        <a:t>年</a:t>
                      </a:r>
                      <a:endParaRPr kumimoji="1" lang="ja-JP" altLang="en-US" sz="1200" dirty="0">
                        <a:solidFill>
                          <a:schemeClr val="bg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関西国際空港</a:t>
                      </a:r>
                      <a:endParaRPr kumimoji="1" lang="en-US" altLang="ja-JP" sz="1200" dirty="0" smtClean="0">
                        <a:solidFill>
                          <a:schemeClr val="tx1"/>
                        </a:solidFill>
                        <a:latin typeface="HGPｺﾞｼｯｸE" pitchFamily="50" charset="-128"/>
                        <a:ea typeface="HGPｺﾞｼｯｸE" pitchFamily="50" charset="-128"/>
                      </a:endParaRPr>
                    </a:p>
                    <a:p>
                      <a:pPr algn="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69,662</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70,465</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(+1.2%)</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68,515</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2.7%)</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77,342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(+12.9%)</a:t>
                      </a:r>
                      <a:endParaRPr kumimoji="1" lang="ja-JP" altLang="en-US" sz="1200" b="0" dirty="0" smtClean="0">
                        <a:solidFill>
                          <a:schemeClr val="tx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中部国際空港</a:t>
                      </a:r>
                      <a:endParaRPr kumimoji="1" lang="en-US" altLang="ja-JP" sz="1200" dirty="0" smtClean="0">
                        <a:solidFill>
                          <a:schemeClr val="tx1"/>
                        </a:solidFill>
                        <a:latin typeface="HGPｺﾞｼｯｸE" pitchFamily="50" charset="-128"/>
                        <a:ea typeface="HGPｺﾞｼｯｸE"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smtClean="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13,662</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14,337</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(+4.9%)</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14,677</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(+2.4%)</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15,917</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(+8.4%)</a:t>
                      </a:r>
                      <a:endParaRPr kumimoji="1" lang="ja-JP" altLang="en-US" sz="1200" b="0" dirty="0" smtClean="0">
                        <a:solidFill>
                          <a:schemeClr val="tx1"/>
                        </a:solidFill>
                        <a:latin typeface="HGPｺﾞｼｯｸE" pitchFamily="50" charset="-128"/>
                        <a:ea typeface="HGPｺﾞｼｯｸE" pitchFamily="50" charset="-128"/>
                      </a:endParaRPr>
                    </a:p>
                  </a:txBody>
                  <a:tcPr/>
                </a:tc>
              </a:tr>
              <a:tr h="188107">
                <a:tc>
                  <a:txBody>
                    <a:bodyPr/>
                    <a:lstStyle/>
                    <a:p>
                      <a:r>
                        <a:rPr kumimoji="1" lang="ja-JP" altLang="en-US" sz="1200" dirty="0" smtClean="0">
                          <a:solidFill>
                            <a:schemeClr val="tx1"/>
                          </a:solidFill>
                          <a:latin typeface="HGPｺﾞｼｯｸE" pitchFamily="50" charset="-128"/>
                          <a:ea typeface="HGPｺﾞｼｯｸE" pitchFamily="50" charset="-128"/>
                        </a:rPr>
                        <a:t>成田国際空港</a:t>
                      </a:r>
                      <a:endParaRPr kumimoji="1" lang="en-US" altLang="ja-JP" sz="1200" dirty="0" smtClean="0">
                        <a:solidFill>
                          <a:schemeClr val="tx1"/>
                        </a:solidFill>
                        <a:latin typeface="HGPｺﾞｼｯｸE" pitchFamily="50" charset="-128"/>
                        <a:ea typeface="HGPｺﾞｼｯｸE"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HGPｺﾞｼｯｸE" pitchFamily="50" charset="-128"/>
                          <a:ea typeface="HGPｺﾞｼｯｸE" pitchFamily="50" charset="-128"/>
                        </a:rPr>
                        <a:t>(</a:t>
                      </a:r>
                      <a:r>
                        <a:rPr kumimoji="1" lang="ja-JP" altLang="en-US" sz="1200" dirty="0" smtClean="0">
                          <a:solidFill>
                            <a:schemeClr val="tx1"/>
                          </a:solidFill>
                          <a:latin typeface="HGPｺﾞｼｯｸE" pitchFamily="50" charset="-128"/>
                          <a:ea typeface="HGPｺﾞｼｯｸE" pitchFamily="50" charset="-128"/>
                        </a:rPr>
                        <a:t>対前年比</a:t>
                      </a:r>
                      <a:r>
                        <a:rPr kumimoji="1" lang="en-US" altLang="ja-JP" sz="1200" dirty="0" smtClean="0">
                          <a:solidFill>
                            <a:schemeClr val="tx1"/>
                          </a:solidFill>
                          <a:latin typeface="HGPｺﾞｼｯｸE" pitchFamily="50" charset="-128"/>
                          <a:ea typeface="HGPｺﾞｼｯｸE" pitchFamily="50" charset="-128"/>
                        </a:rPr>
                        <a:t>)</a:t>
                      </a:r>
                      <a:endParaRPr kumimoji="1" lang="ja-JP" altLang="en-US" sz="1200" dirty="0" smtClean="0">
                        <a:solidFill>
                          <a:schemeClr val="tx1"/>
                        </a:solidFill>
                        <a:latin typeface="HGPｺﾞｼｯｸE" pitchFamily="50" charset="-128"/>
                        <a:ea typeface="HGPｺﾞｼｯｸE" pitchFamily="50" charset="-128"/>
                      </a:endParaRPr>
                    </a:p>
                  </a:txBody>
                  <a:tcPr/>
                </a:tc>
                <a:tc>
                  <a:txBody>
                    <a:bodyPr/>
                    <a:lstStyle/>
                    <a:p>
                      <a:pPr algn="r"/>
                      <a:r>
                        <a:rPr kumimoji="1" lang="en-US" altLang="ja-JP" sz="1200" b="1" dirty="0" smtClean="0">
                          <a:solidFill>
                            <a:schemeClr val="tx1"/>
                          </a:solidFill>
                          <a:latin typeface="HGPｺﾞｼｯｸE" pitchFamily="50" charset="-128"/>
                          <a:ea typeface="HGPｺﾞｼｯｸE" pitchFamily="50" charset="-128"/>
                        </a:rPr>
                        <a:t>202,105</a:t>
                      </a:r>
                      <a:endParaRPr kumimoji="1" lang="ja-JP" altLang="en-US" sz="1200" b="1" dirty="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184,694</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8.6%)</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172,724</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a:t>
                      </a:r>
                      <a:r>
                        <a:rPr kumimoji="1" lang="ja-JP" altLang="en-US" sz="1200" b="0" dirty="0" smtClean="0">
                          <a:solidFill>
                            <a:schemeClr val="tx1"/>
                          </a:solidFill>
                          <a:latin typeface="HGPｺﾞｼｯｸE" pitchFamily="50" charset="-128"/>
                          <a:ea typeface="HGPｺﾞｼｯｸE" pitchFamily="50" charset="-128"/>
                        </a:rPr>
                        <a:t>▲</a:t>
                      </a:r>
                      <a:r>
                        <a:rPr kumimoji="1" lang="en-US" altLang="ja-JP" sz="1200" b="0" dirty="0" smtClean="0">
                          <a:solidFill>
                            <a:schemeClr val="tx1"/>
                          </a:solidFill>
                          <a:latin typeface="HGPｺﾞｼｯｸE" pitchFamily="50" charset="-128"/>
                          <a:ea typeface="HGPｺﾞｼｯｸE" pitchFamily="50" charset="-128"/>
                        </a:rPr>
                        <a:t>6.5%)</a:t>
                      </a:r>
                      <a:endParaRPr kumimoji="1" lang="ja-JP" altLang="en-US" sz="1200" b="0" dirty="0" smtClean="0">
                        <a:solidFill>
                          <a:schemeClr val="tx1"/>
                        </a:solidFill>
                        <a:latin typeface="HGPｺﾞｼｯｸE" pitchFamily="50" charset="-128"/>
                        <a:ea typeface="HGPｺﾞｼｯｸE"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HGPｺﾞｼｯｸE" pitchFamily="50" charset="-128"/>
                          <a:ea typeface="HGPｺﾞｼｯｸE" pitchFamily="50" charset="-128"/>
                        </a:rPr>
                        <a:t>188,442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E" pitchFamily="50" charset="-128"/>
                          <a:ea typeface="HGPｺﾞｼｯｸE" pitchFamily="50" charset="-128"/>
                        </a:rPr>
                        <a:t>(+9.1%)</a:t>
                      </a:r>
                      <a:endParaRPr kumimoji="1" lang="ja-JP" altLang="en-US" sz="1200" b="0" dirty="0" smtClean="0">
                        <a:solidFill>
                          <a:schemeClr val="tx1"/>
                        </a:solidFill>
                        <a:latin typeface="HGPｺﾞｼｯｸE" pitchFamily="50" charset="-128"/>
                        <a:ea typeface="HGPｺﾞｼｯｸE" pitchFamily="50" charset="-128"/>
                      </a:endParaRPr>
                    </a:p>
                  </a:txBody>
                  <a:tcPr/>
                </a:tc>
              </a:tr>
            </a:tbl>
          </a:graphicData>
        </a:graphic>
      </p:graphicFrame>
      <p:sp>
        <p:nvSpPr>
          <p:cNvPr id="11" name="正方形/長方形 10"/>
          <p:cNvSpPr/>
          <p:nvPr/>
        </p:nvSpPr>
        <p:spPr>
          <a:xfrm>
            <a:off x="4689355" y="2285642"/>
            <a:ext cx="4139985"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空港別の輸出入貿易額推移（関空・</a:t>
            </a:r>
            <a:r>
              <a:rPr lang="ja-JP" altLang="en-US" sz="1400" dirty="0">
                <a:latin typeface="HGPｺﾞｼｯｸE" pitchFamily="50" charset="-128"/>
                <a:ea typeface="HGPｺﾞｼｯｸE" pitchFamily="50" charset="-128"/>
              </a:rPr>
              <a:t>中部</a:t>
            </a:r>
            <a:r>
              <a:rPr lang="ja-JP" altLang="en-US" sz="1400" dirty="0" smtClean="0">
                <a:latin typeface="HGPｺﾞｼｯｸE" pitchFamily="50" charset="-128"/>
                <a:ea typeface="HGPｺﾞｼｯｸE" pitchFamily="50" charset="-128"/>
              </a:rPr>
              <a:t>・成田）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（単位：億円）</a:t>
            </a:r>
            <a:endParaRPr lang="en-US" altLang="ja-JP" sz="1400" dirty="0" smtClean="0">
              <a:latin typeface="HGPｺﾞｼｯｸE" pitchFamily="50" charset="-128"/>
              <a:ea typeface="HGPｺﾞｼｯｸE" pitchFamily="50" charset="-128"/>
            </a:endParaRPr>
          </a:p>
        </p:txBody>
      </p:sp>
      <p:sp>
        <p:nvSpPr>
          <p:cNvPr id="14" name="正方形/長方形 13"/>
          <p:cNvSpPr/>
          <p:nvPr/>
        </p:nvSpPr>
        <p:spPr>
          <a:xfrm>
            <a:off x="0" y="4375692"/>
            <a:ext cx="7569369"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関西空港の品目別輸出入額</a:t>
            </a:r>
            <a:r>
              <a:rPr lang="en-US" altLang="ja-JP" sz="1400" dirty="0" smtClean="0">
                <a:latin typeface="HGPｺﾞｼｯｸE" pitchFamily="50" charset="-128"/>
                <a:ea typeface="HGPｺﾞｼｯｸE" pitchFamily="50" charset="-128"/>
              </a:rPr>
              <a:t>(H25</a:t>
            </a:r>
            <a:r>
              <a:rPr lang="ja-JP" altLang="en-US" sz="1400" dirty="0" smtClean="0">
                <a:latin typeface="HGPｺﾞｼｯｸE" pitchFamily="50" charset="-128"/>
                <a:ea typeface="HGPｺﾞｼｯｸE" pitchFamily="50" charset="-128"/>
              </a:rPr>
              <a:t>年</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　</a:t>
            </a:r>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（単位：億円）</a:t>
            </a:r>
            <a:endParaRPr lang="en-US" altLang="ja-JP" sz="1400" dirty="0" smtClean="0">
              <a:latin typeface="HGPｺﾞｼｯｸE" pitchFamily="50" charset="-128"/>
              <a:ea typeface="HGPｺﾞｼｯｸE" pitchFamily="50" charset="-128"/>
            </a:endParaRPr>
          </a:p>
        </p:txBody>
      </p:sp>
      <p:sp>
        <p:nvSpPr>
          <p:cNvPr id="15" name="正方形/長方形 14"/>
          <p:cNvSpPr/>
          <p:nvPr/>
        </p:nvSpPr>
        <p:spPr>
          <a:xfrm>
            <a:off x="5220072" y="5589240"/>
            <a:ext cx="3816424" cy="1015663"/>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関空の物流拠点化に</a:t>
            </a:r>
            <a:r>
              <a:rPr kumimoji="0" lang="ja-JP" altLang="en-US" sz="2000" kern="100" dirty="0">
                <a:latin typeface="Meiryo UI" panose="020B0604030504040204" pitchFamily="50" charset="-128"/>
                <a:ea typeface="Meiryo UI" panose="020B0604030504040204" pitchFamily="50" charset="-128"/>
                <a:cs typeface="Meiryo UI" panose="020B0604030504040204" pitchFamily="50" charset="-128"/>
              </a:rPr>
              <a:t>向けて</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高付加価値商品を戦略貨物として、取扱</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機能強化を図ることが</a:t>
            </a:r>
            <a:r>
              <a:rPr kumimoji="0" lang="ja-JP" altLang="en-US"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必要。</a:t>
            </a:r>
            <a:endPar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0800000">
            <a:off x="4860032" y="5007886"/>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17" name="表 16"/>
          <p:cNvGraphicFramePr>
            <a:graphicFrameLocks noGrp="1"/>
          </p:cNvGraphicFramePr>
          <p:nvPr>
            <p:extLst>
              <p:ext uri="{D42A27DB-BD31-4B8C-83A1-F6EECF244321}">
                <p14:modId xmlns:p14="http://schemas.microsoft.com/office/powerpoint/2010/main" val="683525579"/>
              </p:ext>
            </p:extLst>
          </p:nvPr>
        </p:nvGraphicFramePr>
        <p:xfrm>
          <a:off x="107504" y="4683469"/>
          <a:ext cx="2112010" cy="1645920"/>
        </p:xfrm>
        <a:graphic>
          <a:graphicData uri="http://schemas.openxmlformats.org/drawingml/2006/table">
            <a:tbl>
              <a:tblPr firstRow="1" bandRow="1">
                <a:tableStyleId>{5C22544A-7EE6-4342-B048-85BDC9FD1C3A}</a:tableStyleId>
              </a:tblPr>
              <a:tblGrid>
                <a:gridCol w="1132205"/>
                <a:gridCol w="979805"/>
              </a:tblGrid>
              <a:tr h="199850">
                <a:tc>
                  <a:txBody>
                    <a:bodyPr/>
                    <a:lstStyle/>
                    <a:p>
                      <a:r>
                        <a:rPr lang="ja-JP" altLang="en-US" sz="1200" dirty="0" smtClean="0"/>
                        <a:t>輸出品目</a:t>
                      </a:r>
                      <a:endParaRPr lang="ja-JP" altLang="en-US" sz="1200" dirty="0"/>
                    </a:p>
                  </a:txBody>
                  <a:tcPr/>
                </a:tc>
                <a:tc>
                  <a:txBody>
                    <a:bodyPr/>
                    <a:lstStyle/>
                    <a:p>
                      <a:r>
                        <a:rPr lang="ja-JP" altLang="en-US" sz="1200" dirty="0" smtClean="0"/>
                        <a:t>額（構成比）</a:t>
                      </a:r>
                      <a:endParaRPr lang="ja-JP" altLang="en-US" sz="1200" dirty="0"/>
                    </a:p>
                  </a:txBody>
                  <a:tcPr/>
                </a:tc>
              </a:tr>
              <a:tr h="171440">
                <a:tc>
                  <a:txBody>
                    <a:bodyPr/>
                    <a:lstStyle/>
                    <a:p>
                      <a:r>
                        <a:rPr lang="ja-JP" altLang="en-US" sz="1200" dirty="0" smtClean="0"/>
                        <a:t>①半導体等</a:t>
                      </a:r>
                      <a:endParaRPr lang="en-US" altLang="ja-JP" sz="1200" dirty="0" smtClean="0"/>
                    </a:p>
                    <a:p>
                      <a:r>
                        <a:rPr lang="ja-JP" altLang="en-US" sz="1200" dirty="0" smtClean="0"/>
                        <a:t>　　電子部品</a:t>
                      </a:r>
                      <a:endParaRPr lang="ja-JP" altLang="en-US" sz="1200" dirty="0"/>
                    </a:p>
                  </a:txBody>
                  <a:tcPr/>
                </a:tc>
                <a:tc>
                  <a:txBody>
                    <a:bodyPr/>
                    <a:lstStyle/>
                    <a:p>
                      <a:pPr algn="r"/>
                      <a:r>
                        <a:rPr lang="ja-JP" altLang="en-US" sz="1200" dirty="0" smtClean="0"/>
                        <a:t>　</a:t>
                      </a:r>
                      <a:r>
                        <a:rPr lang="en-US" altLang="ja-JP" sz="1200" dirty="0" smtClean="0"/>
                        <a:t>10,811</a:t>
                      </a:r>
                    </a:p>
                    <a:p>
                      <a:pPr algn="r"/>
                      <a:r>
                        <a:rPr lang="ja-JP" altLang="en-US" sz="1200" dirty="0" smtClean="0"/>
                        <a:t>　</a:t>
                      </a:r>
                      <a:r>
                        <a:rPr lang="en-US" altLang="ja-JP" sz="1200" dirty="0" smtClean="0"/>
                        <a:t>(24.7%)</a:t>
                      </a:r>
                      <a:endParaRPr lang="ja-JP" altLang="en-US" sz="1200" dirty="0"/>
                    </a:p>
                  </a:txBody>
                  <a:tcPr/>
                </a:tc>
              </a:tr>
              <a:tr h="0">
                <a:tc>
                  <a:txBody>
                    <a:bodyPr/>
                    <a:lstStyle/>
                    <a:p>
                      <a:r>
                        <a:rPr lang="ja-JP" altLang="en-US" sz="1200" dirty="0" smtClean="0"/>
                        <a:t>②科学光学</a:t>
                      </a:r>
                      <a:endParaRPr lang="en-US" altLang="ja-JP" sz="1200" dirty="0" smtClean="0"/>
                    </a:p>
                    <a:p>
                      <a:r>
                        <a:rPr lang="ja-JP" altLang="en-US" sz="1200" dirty="0" smtClean="0"/>
                        <a:t>　　機器</a:t>
                      </a:r>
                      <a:endParaRPr lang="ja-JP" altLang="en-US" sz="1200" dirty="0"/>
                    </a:p>
                  </a:txBody>
                  <a:tcPr/>
                </a:tc>
                <a:tc>
                  <a:txBody>
                    <a:bodyPr/>
                    <a:lstStyle/>
                    <a:p>
                      <a:pPr algn="r"/>
                      <a:r>
                        <a:rPr lang="ja-JP" altLang="en-US" sz="1200" dirty="0" smtClean="0"/>
                        <a:t>　　</a:t>
                      </a:r>
                      <a:r>
                        <a:rPr lang="en-US" altLang="ja-JP" sz="1200" dirty="0" smtClean="0"/>
                        <a:t>3,428</a:t>
                      </a:r>
                    </a:p>
                    <a:p>
                      <a:pPr algn="r"/>
                      <a:r>
                        <a:rPr lang="ja-JP" altLang="en-US" sz="1200" dirty="0" smtClean="0"/>
                        <a:t>　　</a:t>
                      </a:r>
                      <a:r>
                        <a:rPr lang="en-US" altLang="ja-JP" sz="1200" dirty="0" smtClean="0"/>
                        <a:t>(7.8%)</a:t>
                      </a:r>
                      <a:r>
                        <a:rPr lang="ja-JP" altLang="en-US" sz="1200" dirty="0" smtClean="0"/>
                        <a:t>　</a:t>
                      </a:r>
                      <a:endParaRPr lang="ja-JP" altLang="en-US" sz="1200" dirty="0"/>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③電気回路等</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の機器</a:t>
                      </a:r>
                    </a:p>
                  </a:txBody>
                  <a:tcPr/>
                </a:tc>
                <a:tc>
                  <a:txBody>
                    <a:bodyPr/>
                    <a:lstStyle/>
                    <a:p>
                      <a:pPr algn="r"/>
                      <a:r>
                        <a:rPr lang="ja-JP" altLang="en-US" sz="1200" dirty="0" smtClean="0"/>
                        <a:t>　　</a:t>
                      </a:r>
                      <a:r>
                        <a:rPr lang="en-US" altLang="ja-JP" sz="1200" dirty="0" smtClean="0"/>
                        <a:t>2,519</a:t>
                      </a:r>
                    </a:p>
                    <a:p>
                      <a:pPr algn="r"/>
                      <a:r>
                        <a:rPr lang="ja-JP" altLang="en-US" sz="1200" dirty="0" smtClean="0"/>
                        <a:t>　</a:t>
                      </a:r>
                      <a:r>
                        <a:rPr lang="en-US" altLang="ja-JP" sz="1200" dirty="0" smtClean="0"/>
                        <a:t>(5.8%)</a:t>
                      </a:r>
                    </a:p>
                  </a:txBody>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835701808"/>
              </p:ext>
            </p:extLst>
          </p:nvPr>
        </p:nvGraphicFramePr>
        <p:xfrm>
          <a:off x="2288825" y="4683469"/>
          <a:ext cx="2112010" cy="1645920"/>
        </p:xfrm>
        <a:graphic>
          <a:graphicData uri="http://schemas.openxmlformats.org/drawingml/2006/table">
            <a:tbl>
              <a:tblPr firstRow="1" bandRow="1">
                <a:tableStyleId>{5C22544A-7EE6-4342-B048-85BDC9FD1C3A}</a:tableStyleId>
              </a:tblPr>
              <a:tblGrid>
                <a:gridCol w="1132205"/>
                <a:gridCol w="979805"/>
              </a:tblGrid>
              <a:tr h="199850">
                <a:tc>
                  <a:txBody>
                    <a:bodyPr/>
                    <a:lstStyle/>
                    <a:p>
                      <a:r>
                        <a:rPr lang="ja-JP" altLang="en-US" sz="1200" dirty="0" smtClean="0">
                          <a:solidFill>
                            <a:schemeClr val="bg1"/>
                          </a:solidFill>
                        </a:rPr>
                        <a:t>輸入品目</a:t>
                      </a:r>
                      <a:endParaRPr lang="ja-JP" altLang="en-US" sz="1200" dirty="0">
                        <a:solidFill>
                          <a:schemeClr val="bg1"/>
                        </a:solidFill>
                      </a:endParaRPr>
                    </a:p>
                  </a:txBody>
                  <a:tcPr/>
                </a:tc>
                <a:tc>
                  <a:txBody>
                    <a:bodyPr/>
                    <a:lstStyle/>
                    <a:p>
                      <a:r>
                        <a:rPr lang="ja-JP" altLang="en-US" sz="1200" dirty="0" smtClean="0">
                          <a:solidFill>
                            <a:schemeClr val="bg1"/>
                          </a:solidFill>
                        </a:rPr>
                        <a:t>額（構成比）</a:t>
                      </a:r>
                      <a:endParaRPr lang="ja-JP" altLang="en-US" sz="1200" dirty="0">
                        <a:solidFill>
                          <a:schemeClr val="bg1"/>
                        </a:solidFill>
                      </a:endParaRPr>
                    </a:p>
                  </a:txBody>
                  <a:tcPr/>
                </a:tc>
              </a:tr>
              <a:tr h="171440">
                <a:tc>
                  <a:txBody>
                    <a:bodyPr/>
                    <a:lstStyle/>
                    <a:p>
                      <a:r>
                        <a:rPr lang="ja-JP" altLang="en-US" sz="1200" dirty="0" smtClean="0">
                          <a:solidFill>
                            <a:schemeClr val="tx1"/>
                          </a:solidFill>
                        </a:rPr>
                        <a:t>①電気機器</a:t>
                      </a:r>
                      <a:endParaRPr lang="ja-JP" altLang="en-US" sz="1200" dirty="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12,528</a:t>
                      </a:r>
                    </a:p>
                    <a:p>
                      <a:pPr algn="r"/>
                      <a:r>
                        <a:rPr lang="ja-JP" altLang="en-US" sz="1200" dirty="0" smtClean="0">
                          <a:solidFill>
                            <a:schemeClr val="tx1"/>
                          </a:solidFill>
                        </a:rPr>
                        <a:t>　</a:t>
                      </a:r>
                      <a:r>
                        <a:rPr lang="en-US" altLang="ja-JP" sz="1200" dirty="0" smtClean="0">
                          <a:solidFill>
                            <a:schemeClr val="tx1"/>
                          </a:solidFill>
                        </a:rPr>
                        <a:t>(37.2%)</a:t>
                      </a:r>
                      <a:endParaRPr lang="ja-JP" altLang="en-US" sz="1200" dirty="0">
                        <a:solidFill>
                          <a:schemeClr val="tx1"/>
                        </a:solidFill>
                      </a:endParaRPr>
                    </a:p>
                  </a:txBody>
                  <a:tcPr/>
                </a:tc>
              </a:tr>
              <a:tr h="0">
                <a:tc>
                  <a:txBody>
                    <a:bodyPr/>
                    <a:lstStyle/>
                    <a:p>
                      <a:r>
                        <a:rPr lang="ja-JP" altLang="en-US" sz="1200" dirty="0" smtClean="0">
                          <a:solidFill>
                            <a:schemeClr val="tx1"/>
                          </a:solidFill>
                        </a:rPr>
                        <a:t>②化学製品</a:t>
                      </a:r>
                      <a:endParaRPr lang="en-US" altLang="ja-JP" sz="1200" dirty="0" smtClean="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8,643</a:t>
                      </a:r>
                    </a:p>
                    <a:p>
                      <a:pPr algn="r"/>
                      <a:r>
                        <a:rPr lang="ja-JP" altLang="en-US" sz="1200" dirty="0" smtClean="0">
                          <a:solidFill>
                            <a:schemeClr val="tx1"/>
                          </a:solidFill>
                        </a:rPr>
                        <a:t>　　</a:t>
                      </a:r>
                      <a:r>
                        <a:rPr lang="en-US" altLang="ja-JP" sz="1200" dirty="0" smtClean="0">
                          <a:solidFill>
                            <a:schemeClr val="tx1"/>
                          </a:solidFill>
                        </a:rPr>
                        <a:t>(25.7%)</a:t>
                      </a:r>
                      <a:r>
                        <a:rPr lang="ja-JP" altLang="en-US" sz="1200" dirty="0" smtClean="0">
                          <a:solidFill>
                            <a:schemeClr val="tx1"/>
                          </a:solidFill>
                        </a:rPr>
                        <a:t>　</a:t>
                      </a:r>
                      <a:endParaRPr lang="ja-JP" altLang="en-US" sz="1200" dirty="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③医薬品</a:t>
                      </a:r>
                      <a:endParaRPr lang="en-US" altLang="ja-JP" sz="1200" dirty="0" smtClean="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6,761</a:t>
                      </a:r>
                    </a:p>
                    <a:p>
                      <a:pPr algn="r"/>
                      <a:r>
                        <a:rPr lang="ja-JP" altLang="en-US" sz="1200" dirty="0" smtClean="0">
                          <a:solidFill>
                            <a:schemeClr val="tx1"/>
                          </a:solidFill>
                        </a:rPr>
                        <a:t>　</a:t>
                      </a:r>
                      <a:r>
                        <a:rPr lang="en-US" altLang="ja-JP" sz="1200" dirty="0" smtClean="0">
                          <a:solidFill>
                            <a:schemeClr val="tx1"/>
                          </a:solidFill>
                        </a:rPr>
                        <a:t>(20.1%)</a:t>
                      </a:r>
                    </a:p>
                  </a:txBody>
                  <a:tcPr/>
                </a:tc>
              </a:tr>
            </a:tbl>
          </a:graphicData>
        </a:graphic>
      </p:graphicFrame>
    </p:spTree>
    <p:extLst>
      <p:ext uri="{BB962C8B-B14F-4D97-AF65-F5344CB8AC3E}">
        <p14:creationId xmlns:p14="http://schemas.microsoft.com/office/powerpoint/2010/main" val="2468016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44624"/>
            <a:ext cx="8622000" cy="2866489"/>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の外貿定期コンテナ航路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推移については、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H17</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をピークに大幅な減少傾向にあったが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年以降、若干ながらも回復の傾向がみられる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月期：大阪港＋神戸港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600"/>
              </a:lnSpc>
              <a:spcAft>
                <a:spcPts val="0"/>
              </a:spcAft>
            </a:pP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コンテナ取扱個数も</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回復傾向</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また、国際コンテナ戦略港湾・阪神港における、より効率的なターミナル運営</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の実現に向け、大阪港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・神戸港両埠頭株式</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月に新会社「阪神国際港湾株式会社」を共同で設立する予定。</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88000" y="2977207"/>
            <a:ext cx="7956408"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阪神港のネットワーク</a:t>
            </a:r>
            <a:r>
              <a:rPr lang="ja-JP" altLang="en-US" sz="1200" dirty="0">
                <a:latin typeface="HGPｺﾞｼｯｸE" pitchFamily="50" charset="-128"/>
                <a:ea typeface="HGPｺﾞｼｯｸE" pitchFamily="50" charset="-128"/>
              </a:rPr>
              <a:t>（出典：「数字で見る港湾</a:t>
            </a:r>
            <a:r>
              <a:rPr lang="ja-JP" altLang="en-US" sz="1200" dirty="0" smtClean="0">
                <a:latin typeface="HGPｺﾞｼｯｸE" pitchFamily="50" charset="-128"/>
                <a:ea typeface="HGPｺﾞｼｯｸE" pitchFamily="50" charset="-128"/>
              </a:rPr>
              <a:t>」より大阪府企画室作成）</a:t>
            </a:r>
            <a:endParaRPr lang="ja-JP" altLang="en-US" sz="1200" dirty="0">
              <a:latin typeface="HGPｺﾞｼｯｸE" pitchFamily="50" charset="-128"/>
              <a:ea typeface="HGPｺﾞｼｯｸE" pitchFamily="50" charset="-128"/>
            </a:endParaRPr>
          </a:p>
        </p:txBody>
      </p:sp>
      <p:sp>
        <p:nvSpPr>
          <p:cNvPr id="6" name="正方形/長方形 5"/>
          <p:cNvSpPr/>
          <p:nvPr/>
        </p:nvSpPr>
        <p:spPr>
          <a:xfrm>
            <a:off x="288000" y="6113990"/>
            <a:ext cx="8622000"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経営統合による効率的なターミナル運営、効果的な集貨施策やポートセールスなど、</a:t>
            </a:r>
            <a:endParaRPr kumimoji="0"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a:r>
              <a:rPr kumimoji="0" lang="ja-JP" altLang="en-US" sz="2000" kern="100" noProof="0" dirty="0" smtClean="0">
                <a:latin typeface="Meiryo UI" panose="020B0604030504040204" pitchFamily="50" charset="-128"/>
                <a:ea typeface="Meiryo UI" panose="020B0604030504040204" pitchFamily="50" charset="-128"/>
                <a:cs typeface="Meiryo UI" panose="020B0604030504040204" pitchFamily="50" charset="-128"/>
              </a:rPr>
              <a:t>国際コンテナ戦略港湾・</a:t>
            </a:r>
            <a:r>
              <a:rPr kumimoji="0" lang="ja-JP" altLang="en-US" sz="200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阪神港の機能強化を着実に進めていく必要がある。</a:t>
            </a:r>
            <a:endParaRPr kumimoji="0" lang="ja-JP" altLang="en-US" sz="200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00" y="3192123"/>
            <a:ext cx="4211991"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556" y="3192123"/>
            <a:ext cx="3642868"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二等辺三角形 7"/>
          <p:cNvSpPr/>
          <p:nvPr/>
        </p:nvSpPr>
        <p:spPr>
          <a:xfrm rot="10800000">
            <a:off x="3851920" y="5825400"/>
            <a:ext cx="1512167" cy="205446"/>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テキスト ボックス 1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1197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341971263"/>
              </p:ext>
            </p:extLst>
          </p:nvPr>
        </p:nvGraphicFramePr>
        <p:xfrm>
          <a:off x="530548" y="5949280"/>
          <a:ext cx="8136904" cy="580050"/>
        </p:xfrm>
        <a:graphic>
          <a:graphicData uri="http://schemas.openxmlformats.org/drawingml/2006/table">
            <a:tbl>
              <a:tblPr firstRow="1" firstCol="1" bandRow="1"/>
              <a:tblGrid>
                <a:gridCol w="8136904"/>
              </a:tblGrid>
              <a:tr h="580050">
                <a:tc>
                  <a:txBody>
                    <a:bodyPr/>
                    <a:lstStyle/>
                    <a:p>
                      <a:pPr algn="l">
                        <a:lnSpc>
                          <a:spcPct val="100000"/>
                        </a:lnSpc>
                        <a:spcAft>
                          <a:spcPts val="0"/>
                        </a:spcAft>
                      </a:pPr>
                      <a:r>
                        <a:rPr lang="ja-JP" altLang="en-US" sz="1400" b="0" kern="100" dirty="0" smtClean="0">
                          <a:solidFill>
                            <a:schemeClr val="tx1"/>
                          </a:solidFill>
                          <a:effectLst/>
                          <a:latin typeface="HGPｺﾞｼｯｸE" pitchFamily="50" charset="-128"/>
                          <a:ea typeface="HGPｺﾞｼｯｸE" pitchFamily="50" charset="-128"/>
                          <a:cs typeface="Times New Roman"/>
                        </a:rPr>
                        <a:t>大都市圏の料金については、環状道路整備の進捗を踏まえ、道路ネットワークの稼働率を最適化するため、ＩＴＳ技術を活用しつつ、「世界一効率的な利用」を実現する</a:t>
                      </a:r>
                      <a:r>
                        <a:rPr lang="ja-JP" altLang="en-US" sz="1400" b="0" u="sng" kern="100" dirty="0" smtClean="0">
                          <a:solidFill>
                            <a:schemeClr val="tx1"/>
                          </a:solidFill>
                          <a:effectLst/>
                          <a:latin typeface="HGPｺﾞｼｯｸE" pitchFamily="50" charset="-128"/>
                          <a:ea typeface="HGPｺﾞｼｯｸE" pitchFamily="50" charset="-128"/>
                          <a:cs typeface="Times New Roman"/>
                        </a:rPr>
                        <a:t>シームレスな料金体系の構築</a:t>
                      </a:r>
                      <a:r>
                        <a:rPr lang="ja-JP" altLang="en-US" sz="1400" b="0" kern="100" dirty="0" smtClean="0">
                          <a:solidFill>
                            <a:schemeClr val="tx1"/>
                          </a:solidFill>
                          <a:effectLst/>
                          <a:latin typeface="HGPｺﾞｼｯｸE" pitchFamily="50" charset="-128"/>
                          <a:ea typeface="HGPｺﾞｼｯｸE" pitchFamily="50" charset="-128"/>
                          <a:cs typeface="Times New Roman"/>
                        </a:rPr>
                        <a:t>を目指す。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角丸四角形 3"/>
          <p:cNvSpPr/>
          <p:nvPr/>
        </p:nvSpPr>
        <p:spPr>
          <a:xfrm>
            <a:off x="288000" y="147982"/>
            <a:ext cx="8622000" cy="2653367"/>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鉄道・高速道路ネットワーク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大阪が、首都圏と両輪で日本の成長をけん引</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するために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は、人流・物流を支えるインフラ整備が重要。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鉄道については、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月に策定した公共交通戦略に沿って、戦略</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路線の実現に向けた取組みの推進が必要。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高速道路については、新名神、阪神高速大和川線が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年度に供用予定となるなど、ミッシングリンク解消に向けた動きが進む。引き続き、淀川左岸線（延伸部）の整備や、シームレスな料金体系実現への取組みが必要。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88000" y="2846558"/>
            <a:ext cx="7380344"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公共交通戦略における「戦略４路線」の概要　（出典：大阪府戦略本部会議資料）</a:t>
            </a:r>
            <a:endParaRPr lang="ja-JP" altLang="en-US" sz="1200" dirty="0">
              <a:latin typeface="HGPｺﾞｼｯｸE" pitchFamily="50" charset="-128"/>
              <a:ea typeface="HGPｺﾞｼｯｸE"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2477810555"/>
              </p:ext>
            </p:extLst>
          </p:nvPr>
        </p:nvGraphicFramePr>
        <p:xfrm>
          <a:off x="432455" y="3154335"/>
          <a:ext cx="8333089" cy="2346700"/>
        </p:xfrm>
        <a:graphic>
          <a:graphicData uri="http://schemas.openxmlformats.org/drawingml/2006/table">
            <a:tbl>
              <a:tblPr/>
              <a:tblGrid>
                <a:gridCol w="1112441"/>
                <a:gridCol w="2592288"/>
                <a:gridCol w="4628360"/>
              </a:tblGrid>
              <a:tr h="21602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効果</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387122">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＊北大阪地域と大阪都心との直結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＊拠点形成とセットによる北大阪地域の活性化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78046">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＊環状型鉄道ネットワークの形成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（新たに4路線を加え</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11</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路線の放射鉄道と結節）</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＊交通結節点の形成、都市構造を変革</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4200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＊関空アクセスの強化（</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2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南海の梅田直結）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＊大阪都心・国土軸にアクセスし、大阪・関西全体への広がりをもった路線</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3949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＊神戸・宝塚方面などから新大阪・なんばへアクセス</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7" name="正方形/長方形 6"/>
          <p:cNvSpPr/>
          <p:nvPr/>
        </p:nvSpPr>
        <p:spPr>
          <a:xfrm>
            <a:off x="300126" y="5661247"/>
            <a:ext cx="7380344"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国土交通省「新たな高速道路料金に関する基本方針」　（平成</a:t>
            </a:r>
            <a:r>
              <a:rPr lang="en-US" altLang="ja-JP" sz="1400" dirty="0" smtClean="0">
                <a:latin typeface="HGPｺﾞｼｯｸE" pitchFamily="50" charset="-128"/>
                <a:ea typeface="HGPｺﾞｼｯｸE" pitchFamily="50" charset="-128"/>
              </a:rPr>
              <a:t>25</a:t>
            </a:r>
            <a:r>
              <a:rPr lang="ja-JP" altLang="en-US" sz="1400" dirty="0" smtClean="0">
                <a:latin typeface="HGPｺﾞｼｯｸE" pitchFamily="50" charset="-128"/>
                <a:ea typeface="HGPｺﾞｼｯｸE" pitchFamily="50" charset="-128"/>
              </a:rPr>
              <a:t>年</a:t>
            </a:r>
            <a:r>
              <a:rPr lang="en-US" altLang="ja-JP" sz="1400" dirty="0" smtClean="0">
                <a:latin typeface="HGPｺﾞｼｯｸE" pitchFamily="50" charset="-128"/>
                <a:ea typeface="HGPｺﾞｼｯｸE" pitchFamily="50" charset="-128"/>
              </a:rPr>
              <a:t>12</a:t>
            </a:r>
            <a:r>
              <a:rPr lang="ja-JP" altLang="en-US" sz="1400" dirty="0" smtClean="0">
                <a:latin typeface="HGPｺﾞｼｯｸE" pitchFamily="50" charset="-128"/>
                <a:ea typeface="HGPｺﾞｼｯｸE" pitchFamily="50" charset="-128"/>
              </a:rPr>
              <a:t>月</a:t>
            </a:r>
            <a:r>
              <a:rPr lang="en-US" altLang="ja-JP" sz="1400" dirty="0" smtClean="0">
                <a:latin typeface="HGPｺﾞｼｯｸE" pitchFamily="50" charset="-128"/>
                <a:ea typeface="HGPｺﾞｼｯｸE" pitchFamily="50" charset="-128"/>
              </a:rPr>
              <a:t>20</a:t>
            </a:r>
            <a:r>
              <a:rPr lang="ja-JP" altLang="en-US" sz="1400" dirty="0" smtClean="0">
                <a:latin typeface="HGPｺﾞｼｯｸE" pitchFamily="50" charset="-128"/>
                <a:ea typeface="HGPｺﾞｼｯｸE" pitchFamily="50" charset="-128"/>
              </a:rPr>
              <a:t>日）</a:t>
            </a:r>
            <a:endParaRPr lang="ja-JP" altLang="en-US" sz="1200"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2179693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88000" y="5909210"/>
            <a:ext cx="8316448" cy="70788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88900" lvl="0" indent="-88900" algn="ctr"/>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都市圏域内のネットワーク強化・利便性向上とともに、メガリージョン形成に向けてリニア中央新幹線の全線同時開業に向けた道筋を確立することが不可欠。</a:t>
            </a:r>
            <a:endParaRPr kumimoji="0"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10800000">
            <a:off x="3308041" y="5431949"/>
            <a:ext cx="273017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正方形/長方形 8"/>
          <p:cNvSpPr/>
          <p:nvPr/>
        </p:nvSpPr>
        <p:spPr>
          <a:xfrm>
            <a:off x="179512" y="1813073"/>
            <a:ext cx="6876288"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リニア全線同時開業の全国の経済効果の比較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：府「リニア中央新幹線開業に伴う経済波及効果に関する調査結果」（</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HGPｺﾞｼｯｸE" pitchFamily="50" charset="-128"/>
                <a:ea typeface="HGPｺﾞｼｯｸE" pitchFamily="50" charset="-128"/>
              </a:rPr>
              <a:t>）</a:t>
            </a:r>
            <a:endParaRPr lang="ja-JP" altLang="en-US" sz="1400" dirty="0">
              <a:latin typeface="HGPｺﾞｼｯｸE" pitchFamily="50" charset="-128"/>
              <a:ea typeface="HGPｺﾞｼｯｸE" pitchFamily="50" charset="-128"/>
            </a:endParaRPr>
          </a:p>
        </p:txBody>
      </p:sp>
      <p:sp>
        <p:nvSpPr>
          <p:cNvPr id="3" name="爆発 2 2"/>
          <p:cNvSpPr/>
          <p:nvPr/>
        </p:nvSpPr>
        <p:spPr>
          <a:xfrm rot="1097855">
            <a:off x="5419290" y="2234553"/>
            <a:ext cx="3522409" cy="3051557"/>
          </a:xfrm>
          <a:prstGeom prst="irregularSeal2">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テキスト ボックス 12"/>
          <p:cNvSpPr txBox="1"/>
          <p:nvPr/>
        </p:nvSpPr>
        <p:spPr>
          <a:xfrm>
            <a:off x="6038219" y="3199470"/>
            <a:ext cx="2212741" cy="1031757"/>
          </a:xfrm>
          <a:prstGeom prst="rect">
            <a:avLst/>
          </a:prstGeom>
          <a:noFill/>
        </p:spPr>
        <p:txBody>
          <a:bodyPr wrap="square" rtlCol="0">
            <a:spAutoFit/>
          </a:bodyPr>
          <a:lstStyle/>
          <a:p>
            <a:pPr algn="ctr">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全国の波及効果は、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開業</a:t>
            </a:r>
            <a:r>
              <a:rPr lang="en-US" altLang="ja-JP" dirty="0">
                <a:latin typeface="Meiryo UI" panose="020B0604030504040204" pitchFamily="50" charset="-128"/>
                <a:ea typeface="Meiryo UI" panose="020B0604030504040204" pitchFamily="50" charset="-128"/>
                <a:cs typeface="Meiryo UI" panose="020B0604030504040204" pitchFamily="50" charset="-128"/>
              </a:rPr>
              <a:t>50</a:t>
            </a:r>
            <a:r>
              <a:rPr lang="ja-JP" altLang="en-US" dirty="0">
                <a:latin typeface="Meiryo UI" panose="020B0604030504040204" pitchFamily="50" charset="-128"/>
                <a:ea typeface="Meiryo UI" panose="020B0604030504040204" pitchFamily="50" charset="-128"/>
                <a:cs typeface="Meiryo UI" panose="020B0604030504040204" pitchFamily="50" charset="-128"/>
              </a:rPr>
              <a:t>年間で</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500"/>
              </a:lnSpc>
            </a:pP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４．９兆円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の差が</a:t>
            </a:r>
            <a:endParaRPr lang="ja-JP" altLang="en-US" dirty="0"/>
          </a:p>
        </p:txBody>
      </p:sp>
      <p:graphicFrame>
        <p:nvGraphicFramePr>
          <p:cNvPr id="20" name="表 19"/>
          <p:cNvGraphicFramePr>
            <a:graphicFrameLocks noGrp="1"/>
          </p:cNvGraphicFramePr>
          <p:nvPr>
            <p:extLst>
              <p:ext uri="{D42A27DB-BD31-4B8C-83A1-F6EECF244321}">
                <p14:modId xmlns:p14="http://schemas.microsoft.com/office/powerpoint/2010/main" val="2926012664"/>
              </p:ext>
            </p:extLst>
          </p:nvPr>
        </p:nvGraphicFramePr>
        <p:xfrm>
          <a:off x="300054" y="2578705"/>
          <a:ext cx="4999474" cy="2679139"/>
        </p:xfrm>
        <a:graphic>
          <a:graphicData uri="http://schemas.openxmlformats.org/drawingml/2006/table">
            <a:tbl>
              <a:tblPr firstRow="1" firstCol="1" bandRow="1">
                <a:tableStyleId>{5C22544A-7EE6-4342-B048-85BDC9FD1C3A}</a:tableStyleId>
              </a:tblPr>
              <a:tblGrid>
                <a:gridCol w="1534132"/>
                <a:gridCol w="1686092"/>
                <a:gridCol w="1779250"/>
              </a:tblGrid>
              <a:tr h="494317">
                <a:tc>
                  <a:txBody>
                    <a:bodyPr/>
                    <a:lstStyle/>
                    <a:p>
                      <a:pPr algn="just">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68580" marR="68580" marT="0" marB="0"/>
                </a:tc>
                <a:tc>
                  <a:txBody>
                    <a:bodyPr/>
                    <a:lstStyle/>
                    <a:p>
                      <a:pPr algn="ctr">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全国の波及効果</a:t>
                      </a:r>
                    </a:p>
                  </a:txBody>
                  <a:tcPr marL="68580" marR="68580" marT="0" marB="0" anchor="ctr"/>
                </a:tc>
                <a:tc>
                  <a:txBody>
                    <a:bodyPr/>
                    <a:lstStyle/>
                    <a:p>
                      <a:pPr algn="ctr">
                        <a:lnSpc>
                          <a:spcPts val="1700"/>
                        </a:lnSpc>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大阪府内への波及効果</a:t>
                      </a:r>
                    </a:p>
                  </a:txBody>
                  <a:tcPr marL="68580" marR="68580" marT="0" marB="0" anchor="ctr"/>
                </a:tc>
              </a:tr>
              <a:tr h="711406">
                <a:tc>
                  <a:txBody>
                    <a:bodyPr/>
                    <a:lstStyle/>
                    <a:p>
                      <a:pPr algn="ctr">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東京・名古屋間開業</a:t>
                      </a: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5,260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億円／年</a:t>
                      </a:r>
                    </a:p>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11.7</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兆円･･･①</a:t>
                      </a: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650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億円／年</a:t>
                      </a:r>
                    </a:p>
                    <a:p>
                      <a:pPr algn="ctr">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１</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兆円･･･①</a:t>
                      </a:r>
                    </a:p>
                  </a:txBody>
                  <a:tcPr marL="68580" marR="68580" marT="0" marB="0" anchor="ctr"/>
                </a:tc>
              </a:tr>
              <a:tr h="715806">
                <a:tc>
                  <a:txBody>
                    <a:bodyPr/>
                    <a:lstStyle/>
                    <a:p>
                      <a:pPr algn="ctr">
                        <a:lnSpc>
                          <a:spcPts val="17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東京・</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大阪間</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開業</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7,410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億円／年</a:t>
                      </a:r>
                    </a:p>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16.6</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兆円･･･②</a:t>
                      </a: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1,060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億円／年</a:t>
                      </a:r>
                    </a:p>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2.4</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兆円･･･②</a:t>
                      </a:r>
                    </a:p>
                  </a:txBody>
                  <a:tcPr marL="68580" marR="68580" marT="0" marB="0" anchor="ctr"/>
                </a:tc>
              </a:tr>
              <a:tr h="757610">
                <a:tc>
                  <a:txBody>
                    <a:bodyPr/>
                    <a:lstStyle/>
                    <a:p>
                      <a:pPr algn="ctr">
                        <a:lnSpc>
                          <a:spcPts val="1700"/>
                        </a:lnSpc>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②－①</a:t>
                      </a:r>
                    </a:p>
                  </a:txBody>
                  <a:tcPr marL="68580" marR="68580" marT="0" marB="0" anchor="ctr"/>
                </a:tc>
                <a:tc>
                  <a:txBody>
                    <a:bodyPr/>
                    <a:lstStyle/>
                    <a:p>
                      <a:pPr algn="ctr">
                        <a:lnSpc>
                          <a:spcPts val="1700"/>
                        </a:lnSpc>
                        <a:spcAft>
                          <a:spcPts val="0"/>
                        </a:spcAft>
                      </a:pPr>
                      <a:r>
                        <a:rPr lang="en-US" sz="2400" b="1" kern="100" dirty="0">
                          <a:effectLst/>
                          <a:latin typeface="Meiryo UI" panose="020B0604030504040204" pitchFamily="50" charset="-128"/>
                          <a:ea typeface="Meiryo UI" panose="020B0604030504040204" pitchFamily="50" charset="-128"/>
                          <a:cs typeface="Meiryo UI" panose="020B0604030504040204" pitchFamily="50" charset="-128"/>
                        </a:rPr>
                        <a:t>4.9</a:t>
                      </a: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兆円</a:t>
                      </a:r>
                    </a:p>
                  </a:txBody>
                  <a:tcPr marL="68580" marR="68580" marT="0" marB="0" anchor="ctr"/>
                </a:tc>
                <a:tc>
                  <a:txBody>
                    <a:bodyPr/>
                    <a:lstStyle/>
                    <a:p>
                      <a:pPr algn="ctr">
                        <a:lnSpc>
                          <a:spcPts val="17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9,000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80" marR="68580" marT="0" marB="0" anchor="ctr"/>
                </a:tc>
              </a:tr>
            </a:tbl>
          </a:graphicData>
        </a:graphic>
      </p:graphicFrame>
      <p:sp>
        <p:nvSpPr>
          <p:cNvPr id="21" name="Rectangle 1"/>
          <p:cNvSpPr>
            <a:spLocks noChangeArrowheads="1"/>
          </p:cNvSpPr>
          <p:nvPr/>
        </p:nvSpPr>
        <p:spPr bwMode="auto">
          <a:xfrm>
            <a:off x="271367" y="2281175"/>
            <a:ext cx="525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上段数字は、</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2027</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年開業年度効果　　下段数字は、開業</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年間の効果）</a:t>
            </a:r>
            <a:endPar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角丸四角形 10"/>
          <p:cNvSpPr/>
          <p:nvPr/>
        </p:nvSpPr>
        <p:spPr>
          <a:xfrm>
            <a:off x="271367" y="192301"/>
            <a:ext cx="8622000" cy="1566446"/>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リニア中央新幹線は、東京～大阪間の時間距離を大幅に短縮することにより、国力の活性化、国際競争力の向上に資する重要な社会基盤。</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その一刻も早い全線開業は、大阪・関西のみならず、我が国全体の成長にとっても極めて重要。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4069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091518380"/>
              </p:ext>
            </p:extLst>
          </p:nvPr>
        </p:nvGraphicFramePr>
        <p:xfrm>
          <a:off x="505161" y="3933056"/>
          <a:ext cx="8246509" cy="2729476"/>
        </p:xfrm>
        <a:graphic>
          <a:graphicData uri="http://schemas.openxmlformats.org/drawingml/2006/table">
            <a:tbl>
              <a:tblPr firstRow="1" bandRow="1">
                <a:tableStyleId>{21E4AEA4-8DFA-4A89-87EB-49C32662AFE0}</a:tableStyleId>
              </a:tblPr>
              <a:tblGrid>
                <a:gridCol w="1090930"/>
                <a:gridCol w="2913380"/>
                <a:gridCol w="1205773"/>
                <a:gridCol w="1224136"/>
                <a:gridCol w="532130"/>
                <a:gridCol w="563880"/>
                <a:gridCol w="716280"/>
              </a:tblGrid>
              <a:tr h="262293">
                <a:tc>
                  <a:txBody>
                    <a:bodyPr/>
                    <a:lstStyle/>
                    <a:p>
                      <a:pP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分野別</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指標グループ</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１位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２位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東京</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大阪</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ソウル</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r>
              <a:tr h="321392">
                <a:tc>
                  <a:txBody>
                    <a:bodyPr/>
                    <a:lstStyle/>
                    <a:p>
                      <a:pP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総合スコア</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500"/>
                        </a:lnSpc>
                      </a:pPr>
                      <a:endParaRPr kumimoji="1" lang="ja-JP" altLang="en-US" sz="1000" b="1"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ロンドン</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b="1" dirty="0" smtClean="0">
                          <a:solidFill>
                            <a:schemeClr val="tx1"/>
                          </a:solidFill>
                          <a:latin typeface="HGｺﾞｼｯｸE" pitchFamily="49" charset="-128"/>
                          <a:ea typeface="HGｺﾞｼｯｸE" pitchFamily="49" charset="-128"/>
                          <a:cs typeface="Meiryo UI" pitchFamily="50" charset="-128"/>
                        </a:rPr>
                        <a:t>ニューヨーク</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4</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23</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6</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r>
              <a:tr h="344998">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経済</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HGｺﾞｼｯｸE" pitchFamily="49" charset="-128"/>
                          <a:ea typeface="HGｺﾞｼｯｸE" pitchFamily="49" charset="-128"/>
                          <a:cs typeface="Meiryo UI" pitchFamily="50" charset="-128"/>
                        </a:rPr>
                        <a:t>市場の規模、市場の魅力、経済環境</a:t>
                      </a:r>
                      <a:endParaRPr kumimoji="1" lang="en-US" altLang="ja-JP" sz="1000" dirty="0" smtClean="0">
                        <a:solidFill>
                          <a:schemeClr val="tx1"/>
                        </a:solidFill>
                        <a:latin typeface="HGｺﾞｼｯｸE" pitchFamily="49" charset="-128"/>
                        <a:ea typeface="HGｺﾞｼｯｸE" pitchFamily="49" charset="-128"/>
                        <a:cs typeface="Meiryo UI" pitchFamily="50" charset="-128"/>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HGｺﾞｼｯｸE" pitchFamily="49" charset="-128"/>
                          <a:ea typeface="HGｺﾞｼｯｸE" pitchFamily="49" charset="-128"/>
                          <a:cs typeface="Meiryo UI" pitchFamily="50" charset="-128"/>
                        </a:rPr>
                        <a:t>人的集積、ビジネス環境、法規制・リスク</a:t>
                      </a: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東京</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ニューヨーク</a:t>
                      </a: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1</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24</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p>
                  </a:txBody>
                  <a:tcPr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dirty="0" smtClean="0">
                          <a:solidFill>
                            <a:schemeClr val="tx1"/>
                          </a:solidFill>
                          <a:latin typeface="HGｺﾞｼｯｸE" pitchFamily="49" charset="-128"/>
                          <a:ea typeface="HGｺﾞｼｯｸE" pitchFamily="49" charset="-128"/>
                          <a:cs typeface="Meiryo UI" pitchFamily="50" charset="-128"/>
                        </a:rPr>
                        <a:t>8</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p>
                  </a:txBody>
                  <a:tcPr anchor="ctr"/>
                </a:tc>
              </a:tr>
              <a:tr h="321392">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研究・開発</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研究集積、研究環境、研究開発成果</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ニューヨーク</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100" dirty="0" smtClean="0">
                          <a:solidFill>
                            <a:schemeClr val="tx1"/>
                          </a:solidFill>
                          <a:latin typeface="HGｺﾞｼｯｸE" pitchFamily="49" charset="-128"/>
                          <a:ea typeface="HGｺﾞｼｯｸE" pitchFamily="49" charset="-128"/>
                          <a:cs typeface="Meiryo UI" pitchFamily="50" charset="-128"/>
                        </a:rPr>
                        <a:t>東京</a:t>
                      </a: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2</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12</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p>
                  </a:txBody>
                  <a:tcPr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dirty="0" smtClean="0">
                          <a:solidFill>
                            <a:schemeClr val="tx1"/>
                          </a:solidFill>
                          <a:latin typeface="HGｺﾞｼｯｸE" pitchFamily="49" charset="-128"/>
                          <a:ea typeface="HGｺﾞｼｯｸE" pitchFamily="49" charset="-128"/>
                          <a:cs typeface="Meiryo UI" pitchFamily="50" charset="-128"/>
                        </a:rPr>
                        <a:t>6</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p>
                  </a:txBody>
                  <a:tcPr anchor="ctr"/>
                </a:tc>
              </a:tr>
              <a:tr h="344998">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文化・交流</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交流・文化発信力、集客資源、集客施設</a:t>
                      </a:r>
                      <a:endParaRPr kumimoji="1" lang="en-US" altLang="ja-JP" sz="1000" dirty="0" smtClean="0">
                        <a:solidFill>
                          <a:schemeClr val="tx1"/>
                        </a:solidFill>
                        <a:latin typeface="HGｺﾞｼｯｸE" pitchFamily="49" charset="-128"/>
                        <a:ea typeface="HGｺﾞｼｯｸE" pitchFamily="49" charset="-128"/>
                        <a:cs typeface="Meiryo UI" pitchFamily="50" charset="-128"/>
                      </a:endParaRPr>
                    </a:p>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受入環境、交流実績</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ロンドン</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ニューヨーク</a:t>
                      </a: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8</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en-US" altLang="ja-JP" sz="1100" dirty="0" smtClean="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31</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p>
                  </a:txBody>
                  <a:tcPr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en-US" altLang="ja-JP" sz="1100" dirty="0" smtClean="0">
                          <a:solidFill>
                            <a:schemeClr val="tx1"/>
                          </a:solidFill>
                          <a:latin typeface="HGｺﾞｼｯｸE" pitchFamily="49" charset="-128"/>
                          <a:ea typeface="HGｺﾞｼｯｸE" pitchFamily="49" charset="-128"/>
                          <a:cs typeface="Meiryo UI" pitchFamily="50" charset="-128"/>
                        </a:rPr>
                        <a:t>14</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p>
                  </a:txBody>
                  <a:tcPr anchor="ctr"/>
                </a:tc>
              </a:tr>
              <a:tr h="344998">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居住</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就業環境、居住コスト、安全・安心</a:t>
                      </a:r>
                      <a:endParaRPr kumimoji="1" lang="en-US" altLang="ja-JP" sz="1000" dirty="0" smtClean="0">
                        <a:solidFill>
                          <a:schemeClr val="tx1"/>
                        </a:solidFill>
                        <a:latin typeface="HGｺﾞｼｯｸE" pitchFamily="49" charset="-128"/>
                        <a:ea typeface="HGｺﾞｼｯｸE" pitchFamily="49" charset="-128"/>
                        <a:cs typeface="Meiryo UI" pitchFamily="50" charset="-128"/>
                      </a:endParaRPr>
                    </a:p>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生活環境、生活利便性</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パリ</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ウィーン</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20</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16</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23</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r>
              <a:tr h="321392">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環境</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エコロジー、汚染状況、自然環境</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東京</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ストックホルム</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1</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20</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b="1"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12</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r>
              <a:tr h="344998">
                <a:tc>
                  <a:txBody>
                    <a:bodyPr/>
                    <a:lstStyle/>
                    <a:p>
                      <a:pP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交通アクセス</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国際交通ネットワーク、国際交通インフラ、</a:t>
                      </a:r>
                      <a:endParaRPr kumimoji="1" lang="en-US" altLang="ja-JP" sz="1000" dirty="0" smtClean="0">
                        <a:solidFill>
                          <a:schemeClr val="tx1"/>
                        </a:solidFill>
                        <a:latin typeface="HGｺﾞｼｯｸE" pitchFamily="49" charset="-128"/>
                        <a:ea typeface="HGｺﾞｼｯｸE" pitchFamily="49" charset="-128"/>
                        <a:cs typeface="Meiryo UI" pitchFamily="50" charset="-128"/>
                      </a:endParaRPr>
                    </a:p>
                    <a:p>
                      <a:pPr>
                        <a:lnSpc>
                          <a:spcPts val="1100"/>
                        </a:lnSpc>
                      </a:pPr>
                      <a:r>
                        <a:rPr kumimoji="1" lang="ja-JP" altLang="en-US" sz="1000" dirty="0" smtClean="0">
                          <a:solidFill>
                            <a:schemeClr val="tx1"/>
                          </a:solidFill>
                          <a:latin typeface="HGｺﾞｼｯｸE" pitchFamily="49" charset="-128"/>
                          <a:ea typeface="HGｺﾞｼｯｸE" pitchFamily="49" charset="-128"/>
                          <a:cs typeface="Meiryo UI" pitchFamily="50" charset="-128"/>
                        </a:rPr>
                        <a:t>キャパシティ、都市内交通サービス交通利便性</a:t>
                      </a:r>
                      <a:endParaRPr kumimoji="1" lang="ja-JP" altLang="en-US" sz="10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ロンドン</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ja-JP" altLang="en-US" sz="1100" dirty="0" smtClean="0">
                          <a:solidFill>
                            <a:schemeClr val="tx1"/>
                          </a:solidFill>
                          <a:latin typeface="HGｺﾞｼｯｸE" pitchFamily="49" charset="-128"/>
                          <a:ea typeface="HGｺﾞｼｯｸE" pitchFamily="49" charset="-128"/>
                          <a:cs typeface="Meiryo UI" pitchFamily="50" charset="-128"/>
                        </a:rPr>
                        <a:t>パリ</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R w="28575" cap="flat" cmpd="sng" algn="ctr">
                      <a:solidFill>
                        <a:schemeClr val="bg1"/>
                      </a:solidFill>
                      <a:prstDash val="solid"/>
                      <a:round/>
                      <a:headEnd type="none" w="med" len="med"/>
                      <a:tailEnd type="none" w="med" len="med"/>
                    </a:lnR>
                  </a:tcP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10</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lnL w="28575" cap="flat" cmpd="sng" algn="ctr">
                      <a:solidFill>
                        <a:schemeClr val="bg1"/>
                      </a:solidFill>
                      <a:prstDash val="solid"/>
                      <a:round/>
                      <a:headEnd type="none" w="med" len="med"/>
                      <a:tailEnd type="none" w="med" len="med"/>
                    </a:lnL>
                  </a:tcPr>
                </a:tc>
                <a:tc>
                  <a:txBody>
                    <a:bodyPr/>
                    <a:lstStyle/>
                    <a:p>
                      <a:pPr algn="ctr">
                        <a:lnSpc>
                          <a:spcPts val="1500"/>
                        </a:lnSpc>
                      </a:pPr>
                      <a:r>
                        <a:rPr kumimoji="1" lang="en-US" altLang="ja-JP" sz="1100" b="1" dirty="0" smtClean="0">
                          <a:solidFill>
                            <a:schemeClr val="tx1"/>
                          </a:solidFill>
                          <a:latin typeface="HGｺﾞｼｯｸE" pitchFamily="49" charset="-128"/>
                          <a:ea typeface="HGｺﾞｼｯｸE" pitchFamily="49" charset="-128"/>
                          <a:cs typeface="Meiryo UI" pitchFamily="50" charset="-128"/>
                        </a:rPr>
                        <a:t>28</a:t>
                      </a:r>
                      <a:r>
                        <a:rPr kumimoji="1" lang="ja-JP" altLang="en-US" sz="1100" b="1" dirty="0" smtClean="0">
                          <a:solidFill>
                            <a:schemeClr val="tx1"/>
                          </a:solidFill>
                          <a:latin typeface="HGｺﾞｼｯｸE" pitchFamily="49" charset="-128"/>
                          <a:ea typeface="HGｺﾞｼｯｸE" pitchFamily="49" charset="-128"/>
                          <a:cs typeface="Meiryo UI" pitchFamily="50" charset="-128"/>
                        </a:rPr>
                        <a:t>位</a:t>
                      </a:r>
                      <a:endParaRPr kumimoji="1" lang="en-US" altLang="ja-JP" sz="1100" b="1" dirty="0" smtClean="0">
                        <a:solidFill>
                          <a:schemeClr val="tx1"/>
                        </a:solidFill>
                        <a:latin typeface="HGｺﾞｼｯｸE" pitchFamily="49" charset="-128"/>
                        <a:ea typeface="HGｺﾞｼｯｸE" pitchFamily="49" charset="-128"/>
                        <a:cs typeface="Meiryo UI" pitchFamily="50" charset="-128"/>
                      </a:endParaRPr>
                    </a:p>
                  </a:txBody>
                  <a:tcPr anchor="ctr"/>
                </a:tc>
                <a:tc>
                  <a:txBody>
                    <a:bodyPr/>
                    <a:lstStyle/>
                    <a:p>
                      <a:pPr algn="ctr">
                        <a:lnSpc>
                          <a:spcPts val="1500"/>
                        </a:lnSpc>
                      </a:pPr>
                      <a:r>
                        <a:rPr kumimoji="1" lang="en-US" altLang="ja-JP" sz="1100" dirty="0" smtClean="0">
                          <a:solidFill>
                            <a:schemeClr val="tx1"/>
                          </a:solidFill>
                          <a:latin typeface="HGｺﾞｼｯｸE" pitchFamily="49" charset="-128"/>
                          <a:ea typeface="HGｺﾞｼｯｸE" pitchFamily="49" charset="-128"/>
                          <a:cs typeface="Meiryo UI" pitchFamily="50" charset="-128"/>
                        </a:rPr>
                        <a:t>6</a:t>
                      </a:r>
                      <a:r>
                        <a:rPr kumimoji="1" lang="ja-JP" altLang="en-US" sz="1100" dirty="0" smtClean="0">
                          <a:solidFill>
                            <a:schemeClr val="tx1"/>
                          </a:solidFill>
                          <a:latin typeface="HGｺﾞｼｯｸE" pitchFamily="49" charset="-128"/>
                          <a:ea typeface="HGｺﾞｼｯｸE" pitchFamily="49" charset="-128"/>
                          <a:cs typeface="Meiryo UI" pitchFamily="50" charset="-128"/>
                        </a:rPr>
                        <a:t>位</a:t>
                      </a:r>
                      <a:endParaRPr kumimoji="1" lang="ja-JP" altLang="en-US" sz="1100" dirty="0">
                        <a:solidFill>
                          <a:schemeClr val="tx1"/>
                        </a:solidFill>
                        <a:latin typeface="HGｺﾞｼｯｸE" pitchFamily="49" charset="-128"/>
                        <a:ea typeface="HGｺﾞｼｯｸE" pitchFamily="49" charset="-128"/>
                        <a:cs typeface="Meiryo UI" pitchFamily="50" charset="-128"/>
                      </a:endParaRPr>
                    </a:p>
                  </a:txBody>
                  <a:tcPr anchor="ctr"/>
                </a:tc>
              </a:tr>
            </a:tbl>
          </a:graphicData>
        </a:graphic>
      </p:graphicFrame>
      <p:sp>
        <p:nvSpPr>
          <p:cNvPr id="7" name="角丸四角形 6"/>
          <p:cNvSpPr/>
          <p:nvPr/>
        </p:nvSpPr>
        <p:spPr>
          <a:xfrm>
            <a:off x="288000" y="1013272"/>
            <a:ext cx="8622000" cy="2398871"/>
          </a:xfrm>
          <a:prstGeom prst="roundRect">
            <a:avLst>
              <a:gd name="adj" fmla="val 691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都市ランキングの状況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記念財団の世界の総合都市ランキングの「文化・交流」で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271463" indent="-271463" algn="just">
              <a:spcAft>
                <a:spcPts val="0"/>
              </a:spcAft>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なっており、大阪は文化・交流面や緑環境など</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の評価</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低い状況。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3842" y="3552012"/>
            <a:ext cx="7308336"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世界の都市との比較</a:t>
            </a:r>
            <a:r>
              <a:rPr lang="ja-JP" altLang="en-US" sz="1200" dirty="0">
                <a:latin typeface="HGPｺﾞｼｯｸE" pitchFamily="50" charset="-128"/>
                <a:ea typeface="HGPｺﾞｼｯｸE" pitchFamily="50" charset="-128"/>
              </a:rPr>
              <a:t>（出典：森記念財団「世界の都市総合力ランキング</a:t>
            </a:r>
            <a:r>
              <a:rPr lang="en-US" altLang="ja-JP" sz="1200" dirty="0" smtClean="0">
                <a:latin typeface="HGPｺﾞｼｯｸE" pitchFamily="50" charset="-128"/>
                <a:ea typeface="HGPｺﾞｼｯｸE" pitchFamily="50" charset="-128"/>
              </a:rPr>
              <a:t>2013</a:t>
            </a:r>
            <a:r>
              <a:rPr lang="ja-JP" altLang="en-US" sz="1200" dirty="0" smtClean="0">
                <a:latin typeface="HGPｺﾞｼｯｸE" pitchFamily="50" charset="-128"/>
                <a:ea typeface="HGPｺﾞｼｯｸE" pitchFamily="50" charset="-128"/>
              </a:rPr>
              <a:t>」より大阪府企画室作成）</a:t>
            </a:r>
            <a:endParaRPr lang="ja-JP" altLang="en-US" sz="1200" dirty="0">
              <a:latin typeface="HGPｺﾞｼｯｸE" pitchFamily="50" charset="-128"/>
              <a:ea typeface="HGPｺﾞｼｯｸE" pitchFamily="50" charset="-128"/>
            </a:endParaRPr>
          </a:p>
        </p:txBody>
      </p:sp>
      <p:sp>
        <p:nvSpPr>
          <p:cNvPr id="10" name="角丸四角形 9"/>
          <p:cNvSpPr/>
          <p:nvPr/>
        </p:nvSpPr>
        <p:spPr>
          <a:xfrm>
            <a:off x="510136" y="5229200"/>
            <a:ext cx="8177728" cy="360040"/>
          </a:xfrm>
          <a:prstGeom prst="roundRect">
            <a:avLst/>
          </a:prstGeom>
          <a:ln w="25400">
            <a:solidFill>
              <a:srgbClr val="FF0000"/>
            </a:solidFill>
            <a:prstDash val="sysDash"/>
          </a:ln>
        </p:spPr>
        <p:txBody>
          <a:bodyPr wrap="square" rtlCol="0" anchor="ctr">
            <a:spAutoFit/>
          </a:bodyPr>
          <a:lstStyle/>
          <a:p>
            <a:pPr marL="177800" indent="-177800" algn="ctr"/>
            <a:endParaRPr kumimoji="1" lang="ja-JP" altLang="en-US" sz="1400" dirty="0" smtClean="0">
              <a:latin typeface="HGPｺﾞｼｯｸE" pitchFamily="50" charset="-128"/>
              <a:ea typeface="HGPｺﾞｼｯｸE" pitchFamily="50" charset="-128"/>
            </a:endParaRPr>
          </a:p>
        </p:txBody>
      </p:sp>
      <p:cxnSp>
        <p:nvCxnSpPr>
          <p:cNvPr id="11" name="直線コネクタ 10"/>
          <p:cNvCxnSpPr/>
          <p:nvPr/>
        </p:nvCxnSpPr>
        <p:spPr>
          <a:xfrm>
            <a:off x="251520" y="83671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～社会資本の形成・活用不全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都市圏</a:t>
            </a:r>
            <a:r>
              <a:rPr kumimoji="0" lang="ja-JP" altLang="en-US" sz="1600" kern="100" dirty="0">
                <a:latin typeface="Meiryo UI" panose="020B0604030504040204" pitchFamily="50" charset="-128"/>
                <a:ea typeface="Meiryo UI" panose="020B0604030504040204" pitchFamily="50" charset="-128"/>
                <a:cs typeface="Meiryo UI" panose="020B0604030504040204" pitchFamily="50" charset="-128"/>
              </a:rPr>
              <a:t>全体での魅力づくり</a:t>
            </a:r>
            <a:r>
              <a:rPr kumimoji="0"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の不足</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605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7" y="3382950"/>
            <a:ext cx="4729717" cy="299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179512" y="188640"/>
            <a:ext cx="8802496" cy="2413605"/>
          </a:xfrm>
          <a:prstGeom prst="roundRect">
            <a:avLst>
              <a:gd name="adj" fmla="val 755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海外からの集客・国際会議の状況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来阪訪日外国人数は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万人（前年比</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％減）から、</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万人と過去最高。訪問率</a:t>
            </a:r>
            <a:r>
              <a:rPr lang="en-US" altLang="ja-JP" sz="2000" kern="1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であったが、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と持ち直し。</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Bef>
                <a:spcPts val="600"/>
              </a:spcBef>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我が国の国際</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会議の開催件数は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年は、東日本大震災の影響により大幅に減少していたが、平成</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年は増加。大阪においても、平成</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年は増加したが、東京都・福岡県に次いで第３位に留まっている。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387520" y="3068960"/>
            <a:ext cx="450496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国際会議の開催件数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JNTO</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コンベンション統計」）</a:t>
            </a:r>
          </a:p>
        </p:txBody>
      </p:sp>
      <p:cxnSp>
        <p:nvCxnSpPr>
          <p:cNvPr id="13" name="直線矢印コネクタ 12"/>
          <p:cNvCxnSpPr/>
          <p:nvPr/>
        </p:nvCxnSpPr>
        <p:spPr>
          <a:xfrm flipH="1">
            <a:off x="5076056" y="4077072"/>
            <a:ext cx="255917"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180808" y="3708548"/>
            <a:ext cx="168507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725719730"/>
              </p:ext>
            </p:extLst>
          </p:nvPr>
        </p:nvGraphicFramePr>
        <p:xfrm>
          <a:off x="-294" y="3068960"/>
          <a:ext cx="4572000" cy="3548685"/>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79512" y="2661892"/>
            <a:ext cx="8352928"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訪問率　：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国内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海</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から出国する外国人客の内、大阪府を訪問したと回答した人数の割合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4698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6220" y="54580"/>
            <a:ext cx="8622000" cy="3230404"/>
          </a:xfrm>
          <a:prstGeom prst="roundRect">
            <a:avLst>
              <a:gd name="adj" fmla="val 361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大阪の都市魅力の向上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さらなる都市魅力の向上を図るため、大阪府・大阪市等が一体となって、御堂筋イルミネーション、</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ルネサンス、水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都大阪の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マラソンなど</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魅力の創造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・発信、集客</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促進を図る様々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取組みを展開。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は、世界が憧れる都市魅力を創造し、世界中から人、モノ、</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呼び込むことをめざす「</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大阪都市魅力創造戦略」を策定</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。この戦略のもと、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は、オール大阪で観光振興を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担う「大阪観光局」を大阪府・大阪市・経済界で設置。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年目は目標を概ねクリアするなど、成果を挙げている。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また、文化については行政と一定の距離を保ち専門家の知見による評価・提案が求められてきたことから、平成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年度にアーツカウンシルの仕組みを導入。これにより、都市魅力となる大阪らしい文化を国内外に発信。</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604834641"/>
              </p:ext>
            </p:extLst>
          </p:nvPr>
        </p:nvGraphicFramePr>
        <p:xfrm>
          <a:off x="975935" y="3516077"/>
          <a:ext cx="6392170" cy="777019"/>
        </p:xfrm>
        <a:graphic>
          <a:graphicData uri="http://schemas.openxmlformats.org/drawingml/2006/table">
            <a:tbl>
              <a:tblPr firstRow="1" firstCol="1" bandRow="1"/>
              <a:tblGrid>
                <a:gridCol w="1969135"/>
                <a:gridCol w="884607"/>
                <a:gridCol w="884607"/>
                <a:gridCol w="884607"/>
                <a:gridCol w="884607"/>
                <a:gridCol w="884607"/>
              </a:tblGrid>
              <a:tr h="191391">
                <a:tc>
                  <a:txBody>
                    <a:body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70">
                <a:tc>
                  <a:txBody>
                    <a:bodyPr/>
                    <a:lstStyle/>
                    <a:p>
                      <a:pPr algn="just">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OSAKA</a:t>
                      </a:r>
                      <a:r>
                        <a:rPr lang="ja-JP" altLang="en-US" sz="1200" kern="100" dirty="0" smtClean="0">
                          <a:solidFill>
                            <a:schemeClr val="tx1"/>
                          </a:solidFill>
                          <a:effectLst/>
                          <a:latin typeface="HGPｺﾞｼｯｸE" pitchFamily="50" charset="-128"/>
                          <a:ea typeface="HGPｺﾞｼｯｸE" pitchFamily="50" charset="-128"/>
                          <a:cs typeface="Times New Roman"/>
                        </a:rPr>
                        <a:t>光のルネサンス</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304</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286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329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42">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御堂筋イルミネーション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188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06">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大阪マラソン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111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563796" y="3265239"/>
            <a:ext cx="3923960"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イベント集客数</a:t>
            </a:r>
            <a:endParaRPr lang="ja-JP" altLang="en-US" sz="1200" dirty="0">
              <a:latin typeface="HGPｺﾞｼｯｸE" pitchFamily="50" charset="-128"/>
              <a:ea typeface="HGPｺﾞｼｯｸE" pitchFamily="50" charset="-128"/>
            </a:endParaRPr>
          </a:p>
        </p:txBody>
      </p:sp>
      <p:sp>
        <p:nvSpPr>
          <p:cNvPr id="8" name="テキスト ボックス 7"/>
          <p:cNvSpPr txBox="1"/>
          <p:nvPr/>
        </p:nvSpPr>
        <p:spPr>
          <a:xfrm>
            <a:off x="681669" y="4293096"/>
            <a:ext cx="8139918" cy="479490"/>
          </a:xfrm>
          <a:prstGeom prst="rect">
            <a:avLst/>
          </a:prstGeom>
          <a:noFill/>
        </p:spPr>
        <p:txBody>
          <a:bodyPr wrap="square" rtlCol="0">
            <a:spAutoFit/>
          </a:bodyPr>
          <a:lstStyle/>
          <a:p>
            <a:pPr>
              <a:lnSpc>
                <a:spcPts val="1000"/>
              </a:lnSpc>
            </a:pPr>
            <a:r>
              <a:rPr kumimoji="1" lang="en-US" altLang="ja-JP" sz="1100" dirty="0" smtClean="0"/>
              <a:t>※H25</a:t>
            </a:r>
            <a:r>
              <a:rPr kumimoji="1" lang="ja-JP" altLang="en-US" sz="1100" dirty="0" smtClean="0"/>
              <a:t>年度は、「</a:t>
            </a:r>
            <a:r>
              <a:rPr kumimoji="1" lang="en-US" altLang="ja-JP" sz="1100" dirty="0" smtClean="0"/>
              <a:t>OSAKA</a:t>
            </a:r>
            <a:r>
              <a:rPr kumimoji="1" lang="ja-JP" altLang="en-US" sz="1100" dirty="0" smtClean="0"/>
              <a:t>光のルネサンス」と「御堂筋イルミネーション」を核に、大阪市内中心部８つのエリアで開催される</a:t>
            </a:r>
            <a:r>
              <a:rPr kumimoji="1" lang="en-US" altLang="ja-JP" sz="1100" dirty="0" smtClean="0"/>
              <a:t>10</a:t>
            </a:r>
            <a:r>
              <a:rPr kumimoji="1" lang="ja-JP" altLang="en-US" sz="1100" dirty="0" smtClean="0"/>
              <a:t>の光のプログ</a:t>
            </a:r>
            <a:endParaRPr kumimoji="1" lang="en-US" altLang="ja-JP" sz="1100" dirty="0" smtClean="0"/>
          </a:p>
          <a:p>
            <a:pPr>
              <a:lnSpc>
                <a:spcPts val="1000"/>
              </a:lnSpc>
            </a:pPr>
            <a:r>
              <a:rPr lang="ja-JP" altLang="en-US" sz="1100" dirty="0"/>
              <a:t>　 </a:t>
            </a:r>
            <a:r>
              <a:rPr kumimoji="1" lang="ja-JP" altLang="en-US" sz="1100" dirty="0" smtClean="0"/>
              <a:t>ラムと連携して、「大阪</a:t>
            </a:r>
            <a:r>
              <a:rPr lang="ja-JP" altLang="en-US" sz="1100" dirty="0" smtClean="0"/>
              <a:t>・光の饗宴</a:t>
            </a:r>
            <a:r>
              <a:rPr lang="en-US" altLang="ja-JP" sz="1100" dirty="0" smtClean="0"/>
              <a:t>2013</a:t>
            </a:r>
            <a:r>
              <a:rPr lang="ja-JP" altLang="en-US" sz="1100" dirty="0" smtClean="0"/>
              <a:t>」を開催。</a:t>
            </a:r>
            <a:endParaRPr lang="en-US" altLang="ja-JP" sz="1100" dirty="0" smtClean="0"/>
          </a:p>
          <a:p>
            <a:pPr>
              <a:lnSpc>
                <a:spcPts val="1000"/>
              </a:lnSpc>
            </a:pPr>
            <a:r>
              <a:rPr lang="en-US" altLang="ja-JP" sz="1100" dirty="0" smtClean="0"/>
              <a:t>※</a:t>
            </a:r>
            <a:r>
              <a:rPr lang="ja-JP" altLang="en-US" sz="1100" dirty="0" smtClean="0"/>
              <a:t>「</a:t>
            </a:r>
            <a:r>
              <a:rPr lang="ja-JP" altLang="en-US" sz="1100" dirty="0"/>
              <a:t>大阪・光の饗宴</a:t>
            </a:r>
            <a:r>
              <a:rPr lang="en-US" altLang="ja-JP" sz="1100" dirty="0"/>
              <a:t>2013</a:t>
            </a:r>
            <a:r>
              <a:rPr lang="ja-JP" altLang="en-US" sz="1100" dirty="0" smtClean="0"/>
              <a:t>」全体の来場者数は約</a:t>
            </a:r>
            <a:r>
              <a:rPr lang="en-US" altLang="ja-JP" sz="1100" dirty="0" smtClean="0"/>
              <a:t>517</a:t>
            </a:r>
            <a:r>
              <a:rPr lang="ja-JP" altLang="en-US" sz="1100" dirty="0" smtClean="0"/>
              <a:t>万人、経済</a:t>
            </a:r>
            <a:r>
              <a:rPr kumimoji="1" lang="ja-JP" altLang="en-US" sz="1100" dirty="0" smtClean="0"/>
              <a:t>波及効果は約</a:t>
            </a:r>
            <a:r>
              <a:rPr kumimoji="1" lang="en-US" altLang="ja-JP" sz="1100" dirty="0" smtClean="0"/>
              <a:t>284</a:t>
            </a:r>
            <a:r>
              <a:rPr kumimoji="1" lang="ja-JP" altLang="en-US" sz="1100" dirty="0" smtClean="0"/>
              <a:t>億円（</a:t>
            </a:r>
            <a:r>
              <a:rPr kumimoji="1" lang="en-US" altLang="ja-JP" sz="1100" dirty="0" smtClean="0"/>
              <a:t>H26.2.21 </a:t>
            </a:r>
            <a:r>
              <a:rPr kumimoji="1" lang="ja-JP" altLang="en-US" sz="1100" dirty="0" smtClean="0"/>
              <a:t>大阪・光の</a:t>
            </a:r>
            <a:r>
              <a:rPr lang="ja-JP" altLang="en-US" sz="1100" dirty="0" smtClean="0"/>
              <a:t>饗宴実行委員会発表</a:t>
            </a:r>
            <a:r>
              <a:rPr kumimoji="1" lang="ja-JP" altLang="en-US" sz="1100" dirty="0" smtClean="0"/>
              <a:t>）</a:t>
            </a:r>
            <a:endParaRPr kumimoji="1" lang="en-US" altLang="ja-JP" sz="1100" dirty="0" smtClean="0"/>
          </a:p>
        </p:txBody>
      </p:sp>
      <p:sp>
        <p:nvSpPr>
          <p:cNvPr id="9" name="正方形/長方形 8"/>
          <p:cNvSpPr/>
          <p:nvPr/>
        </p:nvSpPr>
        <p:spPr>
          <a:xfrm>
            <a:off x="611552" y="4691824"/>
            <a:ext cx="6336711"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大阪観光局の評価指標の実績（第</a:t>
            </a:r>
            <a:r>
              <a:rPr lang="en-US" altLang="ja-JP" sz="1400" dirty="0" smtClean="0">
                <a:latin typeface="HGPｺﾞｼｯｸE" pitchFamily="50" charset="-128"/>
                <a:ea typeface="HGPｺﾞｼｯｸE" pitchFamily="50" charset="-128"/>
              </a:rPr>
              <a:t>3</a:t>
            </a:r>
            <a:r>
              <a:rPr lang="ja-JP" altLang="en-US" sz="1400" dirty="0" smtClean="0">
                <a:latin typeface="HGPｺﾞｼｯｸE" pitchFamily="50" charset="-128"/>
                <a:ea typeface="HGPｺﾞｼｯｸE" pitchFamily="50" charset="-128"/>
              </a:rPr>
              <a:t>回大阪観光局運営推進協議会資料より）</a:t>
            </a:r>
            <a:endParaRPr lang="zh-TW" altLang="en-US" sz="1400" dirty="0">
              <a:latin typeface="HGPｺﾞｼｯｸE" pitchFamily="50" charset="-128"/>
              <a:ea typeface="HGPｺﾞｼｯｸE" pitchFamily="50" charset="-128"/>
            </a:endParaRPr>
          </a:p>
          <a:p>
            <a:pPr marL="177800" indent="-177800"/>
            <a:endParaRPr lang="ja-JP" altLang="en-US" sz="1200" dirty="0">
              <a:latin typeface="HGPｺﾞｼｯｸE" pitchFamily="50" charset="-128"/>
              <a:ea typeface="HGPｺﾞｼｯｸE"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132281962"/>
              </p:ext>
            </p:extLst>
          </p:nvPr>
        </p:nvGraphicFramePr>
        <p:xfrm>
          <a:off x="954967" y="4966538"/>
          <a:ext cx="6408710" cy="1846838"/>
        </p:xfrm>
        <a:graphic>
          <a:graphicData uri="http://schemas.openxmlformats.org/drawingml/2006/table">
            <a:tbl>
              <a:tblPr firstRow="1" firstCol="1" bandRow="1"/>
              <a:tblGrid>
                <a:gridCol w="2291326"/>
                <a:gridCol w="1029346"/>
                <a:gridCol w="1029346"/>
                <a:gridCol w="1029346"/>
                <a:gridCol w="1029346"/>
              </a:tblGrid>
              <a:tr h="238384">
                <a:tc>
                  <a:txBody>
                    <a:body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a:t>
                      </a:r>
                      <a:r>
                        <a:rPr lang="en-US" altLang="ja-JP" sz="1200" kern="100" dirty="0" smtClean="0">
                          <a:solidFill>
                            <a:schemeClr val="tx1"/>
                          </a:solidFill>
                          <a:effectLst/>
                          <a:latin typeface="HGPｺﾞｼｯｸE" pitchFamily="50" charset="-128"/>
                          <a:ea typeface="HGPｺﾞｼｯｸE" pitchFamily="50" charset="-128"/>
                          <a:cs typeface="Times New Roman"/>
                        </a:rPr>
                        <a:t>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a:t>
                      </a:r>
                      <a:r>
                        <a:rPr lang="en-US" altLang="ja-JP" sz="1200" kern="100" dirty="0" smtClean="0">
                          <a:solidFill>
                            <a:schemeClr val="tx1"/>
                          </a:solidFill>
                          <a:effectLst/>
                          <a:latin typeface="HGPｺﾞｼｯｸE" pitchFamily="50" charset="-128"/>
                          <a:ea typeface="HGPｺﾞｼｯｸE" pitchFamily="50" charset="-128"/>
                          <a:cs typeface="Times New Roman"/>
                        </a:rPr>
                        <a:t>5</a:t>
                      </a:r>
                      <a:r>
                        <a:rPr lang="ja-JP" altLang="en-US" sz="1200" kern="100" dirty="0" smtClean="0">
                          <a:solidFill>
                            <a:schemeClr val="tx1"/>
                          </a:solidFill>
                          <a:effectLst/>
                          <a:latin typeface="HGPｺﾞｼｯｸE" pitchFamily="50" charset="-128"/>
                          <a:ea typeface="HGPｺﾞｼｯｸE" pitchFamily="50" charset="-128"/>
                          <a:cs typeface="Times New Roman"/>
                        </a:rPr>
                        <a:t>目標</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H</a:t>
                      </a:r>
                      <a:r>
                        <a:rPr lang="en-US" sz="1200" b="1" kern="100" dirty="0" smtClean="0">
                          <a:solidFill>
                            <a:schemeClr val="tx1"/>
                          </a:solidFill>
                          <a:effectLst/>
                          <a:latin typeface="HGPｺﾞｼｯｸE" pitchFamily="50" charset="-128"/>
                          <a:ea typeface="HGPｺﾞｼｯｸE" pitchFamily="50" charset="-128"/>
                          <a:cs typeface="Times New Roman"/>
                        </a:rPr>
                        <a:t>2</a:t>
                      </a:r>
                      <a:r>
                        <a:rPr lang="en-US" altLang="ja-JP" sz="1200" b="1" kern="100" dirty="0" smtClean="0">
                          <a:solidFill>
                            <a:schemeClr val="tx1"/>
                          </a:solidFill>
                          <a:effectLst/>
                          <a:latin typeface="HGPｺﾞｼｯｸE" pitchFamily="50" charset="-128"/>
                          <a:ea typeface="HGPｺﾞｼｯｸE" pitchFamily="50" charset="-128"/>
                          <a:cs typeface="Times New Roman"/>
                        </a:rPr>
                        <a:t>5</a:t>
                      </a:r>
                      <a:r>
                        <a:rPr lang="ja-JP" altLang="en-US" sz="1200" b="1" kern="100" dirty="0" smtClean="0">
                          <a:solidFill>
                            <a:schemeClr val="tx1"/>
                          </a:solidFill>
                          <a:effectLst/>
                          <a:latin typeface="HGPｺﾞｼｯｸE" pitchFamily="50" charset="-128"/>
                          <a:ea typeface="HGPｺﾞｼｯｸE" pitchFamily="50" charset="-128"/>
                          <a:cs typeface="Times New Roman"/>
                        </a:rPr>
                        <a:t>実績</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達成率</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来阪外国人旅行者数</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203</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260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262</a:t>
                      </a:r>
                      <a:r>
                        <a:rPr lang="ja-JP" altLang="en-US" sz="1200" b="1" kern="100" dirty="0" smtClean="0">
                          <a:solidFill>
                            <a:schemeClr val="tx1"/>
                          </a:solidFill>
                          <a:effectLst/>
                          <a:latin typeface="HGPｺﾞｼｯｸE" pitchFamily="50" charset="-128"/>
                          <a:ea typeface="HGPｺﾞｼｯｸE" pitchFamily="50" charset="-128"/>
                          <a:cs typeface="Times New Roman"/>
                        </a:rPr>
                        <a:t>万人</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100.8</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10">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来阪外国人延べ宿泊者数</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350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431</a:t>
                      </a:r>
                      <a:r>
                        <a:rPr lang="ja-JP" altLang="en-US" sz="1200" b="1" kern="100" dirty="0" smtClean="0">
                          <a:solidFill>
                            <a:schemeClr val="tx1"/>
                          </a:solidFill>
                          <a:effectLst/>
                          <a:latin typeface="HGPｺﾞｼｯｸE" pitchFamily="50" charset="-128"/>
                          <a:ea typeface="HGPｺﾞｼｯｸE" pitchFamily="50" charset="-128"/>
                          <a:cs typeface="Times New Roman"/>
                        </a:rPr>
                        <a:t>万人</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123.1</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延べ宿泊者数</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2,334</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2,400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2,388</a:t>
                      </a:r>
                      <a:r>
                        <a:rPr lang="ja-JP" altLang="en-US" sz="1200" b="1" kern="100" dirty="0" smtClean="0">
                          <a:solidFill>
                            <a:schemeClr val="tx1"/>
                          </a:solidFill>
                          <a:effectLst/>
                          <a:latin typeface="HGPｺﾞｼｯｸE" pitchFamily="50" charset="-128"/>
                          <a:ea typeface="HGPｺﾞｼｯｸE" pitchFamily="50" charset="-128"/>
                          <a:cs typeface="Times New Roman"/>
                        </a:rPr>
                        <a:t>万人</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99.5</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国際会議開催件数（全体）</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281</a:t>
                      </a:r>
                      <a:r>
                        <a:rPr lang="ja-JP" altLang="en-US" sz="1200" kern="100" dirty="0" smtClean="0">
                          <a:solidFill>
                            <a:schemeClr val="tx1"/>
                          </a:solidFill>
                          <a:effectLst/>
                          <a:latin typeface="HGPｺﾞｼｯｸE" pitchFamily="50" charset="-128"/>
                          <a:ea typeface="HGPｺﾞｼｯｸE" pitchFamily="50" charset="-128"/>
                          <a:cs typeface="Times New Roman"/>
                        </a:rPr>
                        <a:t>件</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295</a:t>
                      </a:r>
                      <a:r>
                        <a:rPr lang="ja-JP" altLang="en-US" sz="1200" kern="100" dirty="0" smtClean="0">
                          <a:solidFill>
                            <a:schemeClr val="tx1"/>
                          </a:solidFill>
                          <a:effectLst/>
                          <a:latin typeface="HGPｺﾞｼｯｸE" pitchFamily="50" charset="-128"/>
                          <a:ea typeface="HGPｺﾞｼｯｸE" pitchFamily="50" charset="-128"/>
                          <a:cs typeface="Times New Roman"/>
                        </a:rPr>
                        <a:t>件</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318</a:t>
                      </a:r>
                      <a:r>
                        <a:rPr lang="ja-JP" altLang="en-US" sz="1200" b="1" kern="100" dirty="0" smtClean="0">
                          <a:solidFill>
                            <a:schemeClr val="tx1"/>
                          </a:solidFill>
                          <a:effectLst/>
                          <a:latin typeface="HGPｺﾞｼｯｸE" pitchFamily="50" charset="-128"/>
                          <a:ea typeface="HGPｺﾞｼｯｸE" pitchFamily="50" charset="-128"/>
                          <a:cs typeface="Times New Roman"/>
                        </a:rPr>
                        <a:t>件</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107.8</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　　　　　同　　　　（中大型）</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18</a:t>
                      </a:r>
                      <a:r>
                        <a:rPr lang="ja-JP" altLang="en-US" sz="1200" kern="100" dirty="0" smtClean="0">
                          <a:solidFill>
                            <a:schemeClr val="tx1"/>
                          </a:solidFill>
                          <a:effectLst/>
                          <a:latin typeface="HGPｺﾞｼｯｸE" pitchFamily="50" charset="-128"/>
                          <a:ea typeface="HGPｺﾞｼｯｸE" pitchFamily="50" charset="-128"/>
                          <a:cs typeface="Times New Roman"/>
                        </a:rPr>
                        <a:t>件</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19</a:t>
                      </a:r>
                      <a:r>
                        <a:rPr lang="ja-JP" altLang="en-US" sz="1200" kern="100" dirty="0" smtClean="0">
                          <a:solidFill>
                            <a:schemeClr val="tx1"/>
                          </a:solidFill>
                          <a:effectLst/>
                          <a:latin typeface="HGPｺﾞｼｯｸE" pitchFamily="50" charset="-128"/>
                          <a:ea typeface="HGPｺﾞｼｯｸE" pitchFamily="50" charset="-128"/>
                          <a:cs typeface="Times New Roman"/>
                        </a:rPr>
                        <a:t>件</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30</a:t>
                      </a:r>
                      <a:r>
                        <a:rPr lang="ja-JP" altLang="en-US" sz="1200" b="1" kern="100" dirty="0" smtClean="0">
                          <a:solidFill>
                            <a:schemeClr val="tx1"/>
                          </a:solidFill>
                          <a:effectLst/>
                          <a:latin typeface="HGPｺﾞｼｯｸE" pitchFamily="50" charset="-128"/>
                          <a:ea typeface="HGPｺﾞｼｯｸE" pitchFamily="50" charset="-128"/>
                          <a:cs typeface="Times New Roman"/>
                        </a:rPr>
                        <a:t>件</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157.9</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ＭＩＣＥ外国人参加者数</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19,866</a:t>
                      </a:r>
                      <a:r>
                        <a:rPr lang="ja-JP" altLang="en-US" sz="1200" kern="100" dirty="0" smtClean="0">
                          <a:solidFill>
                            <a:schemeClr val="tx1"/>
                          </a:solidFill>
                          <a:effectLst/>
                          <a:latin typeface="HGPｺﾞｼｯｸE" pitchFamily="50" charset="-128"/>
                          <a:ea typeface="HGPｺﾞｼｯｸE" pitchFamily="50" charset="-128"/>
                          <a:cs typeface="Times New Roman"/>
                        </a:rPr>
                        <a:t>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21,500</a:t>
                      </a:r>
                      <a:r>
                        <a:rPr lang="ja-JP" altLang="en-US" sz="1200" kern="100" dirty="0" smtClean="0">
                          <a:solidFill>
                            <a:schemeClr val="tx1"/>
                          </a:solidFill>
                          <a:effectLst/>
                          <a:latin typeface="HGPｺﾞｼｯｸE" pitchFamily="50" charset="-128"/>
                          <a:ea typeface="HGPｺﾞｼｯｸE" pitchFamily="50" charset="-128"/>
                          <a:cs typeface="Times New Roman"/>
                        </a:rPr>
                        <a:t>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23,785</a:t>
                      </a:r>
                      <a:r>
                        <a:rPr lang="ja-JP" altLang="en-US" sz="1200" b="1" kern="100" dirty="0" smtClean="0">
                          <a:solidFill>
                            <a:schemeClr val="tx1"/>
                          </a:solidFill>
                          <a:effectLst/>
                          <a:latin typeface="HGPｺﾞｼｯｸE" pitchFamily="50" charset="-128"/>
                          <a:ea typeface="HGPｺﾞｼｯｸE" pitchFamily="50" charset="-128"/>
                          <a:cs typeface="Times New Roman"/>
                        </a:rPr>
                        <a:t>人</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110.6</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4">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自主財源（収益）確保</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3,000</a:t>
                      </a:r>
                      <a:r>
                        <a:rPr lang="ja-JP" altLang="en-US" sz="1200" kern="100" dirty="0" smtClean="0">
                          <a:solidFill>
                            <a:schemeClr val="tx1"/>
                          </a:solidFill>
                          <a:effectLst/>
                          <a:latin typeface="HGPｺﾞｼｯｸE" pitchFamily="50" charset="-128"/>
                          <a:ea typeface="HGPｺﾞｼｯｸE" pitchFamily="50" charset="-128"/>
                          <a:cs typeface="Times New Roman"/>
                        </a:rPr>
                        <a:t>万円</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3,130</a:t>
                      </a:r>
                      <a:r>
                        <a:rPr lang="ja-JP" altLang="en-US" sz="1200" b="1" kern="100" dirty="0" smtClean="0">
                          <a:solidFill>
                            <a:schemeClr val="tx1"/>
                          </a:solidFill>
                          <a:effectLst/>
                          <a:latin typeface="HGPｺﾞｼｯｸE" pitchFamily="50" charset="-128"/>
                          <a:ea typeface="HGPｺﾞｼｯｸE" pitchFamily="50" charset="-128"/>
                          <a:cs typeface="Times New Roman"/>
                        </a:rPr>
                        <a:t>万円</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HGPｺﾞｼｯｸE" pitchFamily="50" charset="-128"/>
                          <a:ea typeface="HGPｺﾞｼｯｸE" pitchFamily="50" charset="-128"/>
                          <a:cs typeface="Times New Roman"/>
                        </a:rPr>
                        <a:t>104.3</a:t>
                      </a:r>
                      <a:endParaRPr lang="ja-JP" sz="1200" b="1"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0524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6085" y="353631"/>
            <a:ext cx="8622000" cy="1995249"/>
          </a:xfrm>
          <a:prstGeom prst="roundRect">
            <a:avLst>
              <a:gd name="adj" fmla="val 519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府内市町村との連携、関西広域での連携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地域別の観光宿泊数を見ると、全体の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％を占める大阪市内が</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突出。大阪府では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・地域間の情報共有と事業連携を促進・</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強化するため、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月に「おおさか都市魅力・観光ネットワーク会議</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また、個性</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や強み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を有する都市が集まる関西が一体となって国内外に魅力を発信するため、関西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連合等において広域観光の取組みを推進。</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79512" y="2780929"/>
            <a:ext cx="5112568" cy="492443"/>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smtClean="0">
                <a:solidFill>
                  <a:prstClr val="black"/>
                </a:solidFill>
                <a:latin typeface="HGPｺﾞｼｯｸE" pitchFamily="50" charset="-128"/>
                <a:ea typeface="HGPｺﾞｼｯｸE" pitchFamily="50" charset="-128"/>
              </a:rPr>
              <a:t>地域別の観光宿泊数推移</a:t>
            </a:r>
            <a:r>
              <a:rPr lang="ja-JP" altLang="en-US" sz="1400" dirty="0">
                <a:solidFill>
                  <a:prstClr val="black"/>
                </a:solidFill>
                <a:latin typeface="HGPｺﾞｼｯｸE" pitchFamily="50" charset="-128"/>
                <a:ea typeface="HGPｺﾞｼｯｸE" pitchFamily="50" charset="-128"/>
              </a:rPr>
              <a:t>　</a:t>
            </a:r>
            <a:r>
              <a:rPr lang="ja-JP" altLang="en-US" sz="1400" dirty="0" smtClean="0">
                <a:solidFill>
                  <a:prstClr val="black"/>
                </a:solidFill>
                <a:latin typeface="HGPｺﾞｼｯｸE" pitchFamily="50" charset="-128"/>
                <a:ea typeface="HGPｺﾞｼｯｸE" pitchFamily="50" charset="-128"/>
              </a:rPr>
              <a:t>（</a:t>
            </a:r>
            <a:r>
              <a:rPr lang="en-US" altLang="ja-JP" sz="1400" dirty="0" smtClean="0">
                <a:solidFill>
                  <a:prstClr val="black"/>
                </a:solidFill>
                <a:latin typeface="HGPｺﾞｼｯｸE" pitchFamily="50" charset="-128"/>
                <a:ea typeface="HGPｺﾞｼｯｸE" pitchFamily="50" charset="-128"/>
              </a:rPr>
              <a:t>H23</a:t>
            </a:r>
            <a:r>
              <a:rPr lang="ja-JP" altLang="en-US" sz="1400" dirty="0" smtClean="0">
                <a:solidFill>
                  <a:prstClr val="black"/>
                </a:solidFill>
                <a:latin typeface="HGPｺﾞｼｯｸE" pitchFamily="50" charset="-128"/>
                <a:ea typeface="HGPｺﾞｼｯｸE" pitchFamily="50" charset="-128"/>
              </a:rPr>
              <a:t>大阪府観光統計調査）</a:t>
            </a:r>
            <a:endParaRPr lang="zh-TW" altLang="en-US" sz="1400" dirty="0">
              <a:solidFill>
                <a:prstClr val="black"/>
              </a:solidFill>
              <a:latin typeface="HGPｺﾞｼｯｸE" pitchFamily="50" charset="-128"/>
              <a:ea typeface="HGPｺﾞｼｯｸE" pitchFamily="50" charset="-128"/>
            </a:endParaRPr>
          </a:p>
          <a:p>
            <a:pPr marL="177800" indent="-177800"/>
            <a:endParaRPr lang="ja-JP" altLang="en-US" sz="1200" dirty="0">
              <a:solidFill>
                <a:prstClr val="black"/>
              </a:solidFill>
              <a:latin typeface="HGPｺﾞｼｯｸE" pitchFamily="50" charset="-128"/>
              <a:ea typeface="HGPｺﾞｼｯｸE" pitchFamily="50" charset="-128"/>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068960"/>
            <a:ext cx="4176463" cy="265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4860032" y="2780928"/>
            <a:ext cx="3851859" cy="307777"/>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smtClean="0">
                <a:solidFill>
                  <a:prstClr val="black"/>
                </a:solidFill>
                <a:latin typeface="HGPｺﾞｼｯｸE" pitchFamily="50" charset="-128"/>
                <a:ea typeface="HGPｺﾞｼｯｸE" pitchFamily="50" charset="-128"/>
              </a:rPr>
              <a:t>関西広域連合</a:t>
            </a:r>
            <a:r>
              <a:rPr lang="ja-JP" altLang="en-US" sz="1400" dirty="0">
                <a:solidFill>
                  <a:prstClr val="black"/>
                </a:solidFill>
                <a:latin typeface="HGPｺﾞｼｯｸE" pitchFamily="50" charset="-128"/>
                <a:ea typeface="HGPｺﾞｼｯｸE" pitchFamily="50" charset="-128"/>
              </a:rPr>
              <a:t>に</a:t>
            </a:r>
            <a:r>
              <a:rPr lang="ja-JP" altLang="en-US" sz="1400" dirty="0" smtClean="0">
                <a:solidFill>
                  <a:prstClr val="black"/>
                </a:solidFill>
                <a:latin typeface="HGPｺﾞｼｯｸE" pitchFamily="50" charset="-128"/>
                <a:ea typeface="HGPｺﾞｼｯｸE" pitchFamily="50" charset="-128"/>
              </a:rPr>
              <a:t>おける観光集客の取組み</a:t>
            </a:r>
            <a:endParaRPr lang="zh-TW" altLang="en-US" sz="1400" dirty="0">
              <a:solidFill>
                <a:prstClr val="black"/>
              </a:solidFill>
              <a:latin typeface="HGPｺﾞｼｯｸE" pitchFamily="50" charset="-128"/>
              <a:ea typeface="HGPｺﾞｼｯｸE"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63914407"/>
              </p:ext>
            </p:extLst>
          </p:nvPr>
        </p:nvGraphicFramePr>
        <p:xfrm>
          <a:off x="4981682" y="3270072"/>
          <a:ext cx="3941480" cy="2247900"/>
        </p:xfrm>
        <a:graphic>
          <a:graphicData uri="http://schemas.openxmlformats.org/drawingml/2006/table">
            <a:tbl>
              <a:tblPr/>
              <a:tblGrid>
                <a:gridCol w="3941480"/>
              </a:tblGrid>
              <a:tr h="2247900">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○関西の豊富な魅力の情報発信</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KANSAI</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国際観光</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YEAR]</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の実施</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○「関西観光・文化振興計画」の策定</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○広域観光ルートの設定</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○海外観光プロモーションの実施</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○名誉観光大使「</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KANSAI</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観光大使」</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○関西全域を対象とする観光統計調査</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○関西全域を対象とする観光案内表示の基準統一</a:t>
                      </a:r>
                    </a:p>
                  </a:txBody>
                  <a:tcPr marL="9525" marR="9525" marT="9525" marB="0">
                    <a:lnL>
                      <a:noFill/>
                    </a:lnL>
                    <a:lnR>
                      <a:noFill/>
                    </a:lnR>
                    <a:lnT>
                      <a:noFill/>
                    </a:lnT>
                    <a:lnB>
                      <a:noFill/>
                    </a:lnB>
                  </a:tcPr>
                </a:tc>
              </a:tr>
            </a:tbl>
          </a:graphicData>
        </a:graphic>
      </p:graphicFrame>
      <p:sp>
        <p:nvSpPr>
          <p:cNvPr id="12" name="テキスト ボックス 1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8530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4400" y="44624"/>
            <a:ext cx="8922095" cy="294536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東京五輪のインパクト</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年には東京五輪の開催が決定。</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過去の五輪でも、外国人旅行者が大きく増加する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2020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の存在感を</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高める好機。東京</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五輪の効果が日本全国に波及するよう、</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年秋以降に日本の伝統や文化芸術活動の特性を生かした文化プログラムが実施される予定。</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東京一極集中がさらに進み、大阪が埋没することのないよう、</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年に先立つ様々なイベントも活用しながら大阪の都市魅力を一層高め、さらなる観光集客につなげていく必要がある。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596700" y="2977207"/>
            <a:ext cx="3563888"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2020</a:t>
            </a:r>
            <a:r>
              <a:rPr lang="ja-JP" altLang="en-US" sz="1400" dirty="0" smtClean="0">
                <a:latin typeface="HGPｺﾞｼｯｸE" pitchFamily="50" charset="-128"/>
                <a:ea typeface="HGPｺﾞｼｯｸE" pitchFamily="50" charset="-128"/>
              </a:rPr>
              <a:t>年</a:t>
            </a:r>
            <a:r>
              <a:rPr lang="ja-JP" altLang="en-US" sz="1400" dirty="0">
                <a:latin typeface="HGPｺﾞｼｯｸE" pitchFamily="50" charset="-128"/>
                <a:ea typeface="HGPｺﾞｼｯｸE" pitchFamily="50" charset="-128"/>
              </a:rPr>
              <a:t>まで</a:t>
            </a:r>
            <a:r>
              <a:rPr lang="ja-JP" altLang="en-US" sz="1400" dirty="0" smtClean="0">
                <a:latin typeface="HGPｺﾞｼｯｸE" pitchFamily="50" charset="-128"/>
                <a:ea typeface="HGPｺﾞｼｯｸE" pitchFamily="50" charset="-128"/>
              </a:rPr>
              <a:t>の大阪・関西の主要な出来事</a:t>
            </a:r>
            <a:endParaRPr lang="ja-JP" altLang="en-US" sz="1200" dirty="0">
              <a:latin typeface="HGPｺﾞｼｯｸE" pitchFamily="50" charset="-128"/>
              <a:ea typeface="HGPｺﾞｼｯｸE"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4631121"/>
              </p:ext>
            </p:extLst>
          </p:nvPr>
        </p:nvGraphicFramePr>
        <p:xfrm>
          <a:off x="5772372" y="3298004"/>
          <a:ext cx="3336132" cy="3523627"/>
        </p:xfrm>
        <a:graphic>
          <a:graphicData uri="http://schemas.openxmlformats.org/drawingml/2006/table">
            <a:tbl>
              <a:tblPr firstRow="1" firstCol="1" bandRow="1">
                <a:tableStyleId>{5940675A-B579-460E-94D1-54222C63F5DA}</a:tableStyleId>
              </a:tblPr>
              <a:tblGrid>
                <a:gridCol w="548248"/>
                <a:gridCol w="2787884"/>
              </a:tblGrid>
              <a:tr h="526546">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2014</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USJ</a:t>
                      </a: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にハリーポッターをテーマと</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したエリア開設</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960285">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2015</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・シンボルイヤーの実施</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（大坂の陣４００年プロジェクト等）</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・万博公園南側ゾーン大規模複合施</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設オープン</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81151">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2016</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NHK</a:t>
                      </a: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大河ドラマ「真田丸」</a:t>
                      </a:r>
                      <a:endPar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（ﾘｵﾃﾞｼﾞｬﾈｲﾛ（ﾌﾞﾗｼﾞﾙ）五輪）</a:t>
                      </a:r>
                      <a:endParaRPr lang="ja-JP" sz="1200" b="1"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492728">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2017</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・百舌鳥・古市古墳群世界文化遺産</a:t>
                      </a:r>
                      <a:endPar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登録（目標）</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0756">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2018</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（平昌（韓国）五輪）</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0756">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2019</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・ラグビーワールドカップ日本開催</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0756">
                <a:tc>
                  <a:txBody>
                    <a:bodyPr/>
                    <a:lstStyle/>
                    <a:p>
                      <a:pPr algn="ctr">
                        <a:lnSpc>
                          <a:spcPts val="1700"/>
                        </a:lnSpc>
                        <a:spcAft>
                          <a:spcPts val="0"/>
                        </a:spcAft>
                      </a:pP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2020</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（東京五輪・大阪万博</a:t>
                      </a: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周年）</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
        <p:nvSpPr>
          <p:cNvPr id="12" name="正方形/長方形 11"/>
          <p:cNvSpPr/>
          <p:nvPr/>
        </p:nvSpPr>
        <p:spPr>
          <a:xfrm>
            <a:off x="114400" y="3023517"/>
            <a:ext cx="4745632" cy="492443"/>
          </a:xfrm>
          <a:prstGeom prst="rect">
            <a:avLst/>
          </a:prstGeom>
          <a:solidFill>
            <a:schemeClr val="bg1"/>
          </a:solidFill>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国の五輪文化プログラム</a:t>
            </a:r>
            <a:r>
              <a:rPr lang="en-US" altLang="ja-JP" sz="1400" dirty="0" smtClean="0">
                <a:latin typeface="HGPｺﾞｼｯｸE" pitchFamily="50" charset="-128"/>
                <a:ea typeface="HGPｺﾞｼｯｸE" pitchFamily="50" charset="-128"/>
              </a:rPr>
              <a:t>2020</a:t>
            </a:r>
            <a:r>
              <a:rPr lang="ja-JP" altLang="en-US" sz="1400" dirty="0" smtClean="0">
                <a:latin typeface="HGPｺﾞｼｯｸE" pitchFamily="50" charset="-128"/>
                <a:ea typeface="HGPｺﾞｼｯｸE" pitchFamily="50" charset="-128"/>
              </a:rPr>
              <a:t>年までの流れ（イメージ）</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（出典：文化庁「文化芸術立国中期プラン　</a:t>
            </a:r>
            <a:r>
              <a:rPr lang="en-US" altLang="ja-JP" sz="1200" dirty="0" smtClean="0">
                <a:latin typeface="HGPｺﾞｼｯｸE" pitchFamily="50" charset="-128"/>
                <a:ea typeface="HGPｺﾞｼｯｸE" pitchFamily="50" charset="-128"/>
              </a:rPr>
              <a:t>H26.3</a:t>
            </a:r>
            <a:r>
              <a:rPr lang="ja-JP" altLang="en-US" sz="1200" dirty="0" smtClean="0">
                <a:latin typeface="HGPｺﾞｼｯｸE" pitchFamily="50" charset="-128"/>
                <a:ea typeface="HGPｺﾞｼｯｸE" pitchFamily="50" charset="-128"/>
              </a:rPr>
              <a:t>」）</a:t>
            </a:r>
            <a:endParaRPr lang="ja-JP" altLang="en-US" sz="1100" dirty="0">
              <a:latin typeface="HGPｺﾞｼｯｸE" pitchFamily="50" charset="-128"/>
              <a:ea typeface="HGPｺﾞｼｯｸE"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5" y="3515960"/>
            <a:ext cx="5610637" cy="3331007"/>
          </a:xfrm>
          <a:prstGeom prst="rect">
            <a:avLst/>
          </a:prstGeom>
        </p:spPr>
      </p:pic>
    </p:spTree>
    <p:extLst>
      <p:ext uri="{BB962C8B-B14F-4D97-AF65-F5344CB8AC3E}">
        <p14:creationId xmlns:p14="http://schemas.microsoft.com/office/powerpoint/2010/main" val="3399445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052736"/>
            <a:ext cx="8621827" cy="5178147"/>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景気全体の動きをみると、大阪・近畿ともに、</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直近で</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基調</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としては緩やかに回復しており、</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長期的には</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、緩やかな回復</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傾向にある。</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月に起こった東日本大震災の影響はさほど大きくなかったものの、年央以降の円高や欧州危機を発端とする海外</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経済停滞</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の影響により、景気は減速傾向になった。また、震災の復興需要は、大阪・近畿にはさほどプラスの影響は</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無</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かった。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年：米国経済の持ち直しや、中国の内需による下支えなどで、</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月以降は外需に一部持ち直しの動きもみられたが、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全国よりもその動きは弱かった。</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欧州危機の再燃や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それに伴う中国経済の減速、日</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中関係の悪化等を背景に、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月以降再び減速。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：アベノミクス</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の下での円安への動きを背景とした株価上昇や景気回復期待から上向きとなった個人消費にけん引され、持ち直しが鮮明になった。それに続いて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控えた駆け込み需要などにより内需が活性化し、景気の持ち直しが持続した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。雇用も堅調に推移している。外需は海外経済の緩やかな回復や円安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よる輸出の増加傾向が続いた。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年：個人消費を中心に、消費増税前の駆け込み需要がみられ、生産にも波及した。消費増税後の反動減はみられたが、基調としては緩やかに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回復。今後は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反動減、</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経済の動向等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に注意</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実質</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GRP</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成長率をみると、</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平均は▲</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0.00</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景気動向指数（</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CI</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baseline="3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の年度平均値</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上昇傾向にある。</a:t>
            </a:r>
            <a:endPar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28240" y="652626"/>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景気動向</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テキスト ボックス 7"/>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分析①</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88000" y="6262581"/>
            <a:ext cx="8621827" cy="646331"/>
          </a:xfrm>
          <a:prstGeom prst="rect">
            <a:avLst/>
          </a:prstGeom>
        </p:spPr>
        <p:txBody>
          <a:bodyPr wrap="square">
            <a:spAutoFit/>
          </a:bodyPr>
          <a:lstStyle/>
          <a:p>
            <a:pPr marL="95250" indent="-95250"/>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大阪府景気動向指数（</a:t>
            </a:r>
            <a:r>
              <a:rPr lang="en-US" altLang="ja-JP" sz="1200" dirty="0">
                <a:solidFill>
                  <a:prstClr val="black"/>
                </a:solidFill>
                <a:latin typeface="ＭＳ Ｐ明朝" pitchFamily="18" charset="-128"/>
                <a:ea typeface="ＭＳ Ｐ明朝" pitchFamily="18" charset="-128"/>
              </a:rPr>
              <a:t>CI</a:t>
            </a:r>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経済活動を代表するいくつかの指標のうち、景気の変動を表す指標を選び出し、一定の計算を経ることで、景気を数値として表したもの。大阪府では、大阪産業経済リサーチセンターが作成。基準時点（</a:t>
            </a:r>
            <a:r>
              <a:rPr lang="en-US" altLang="ja-JP" sz="1200" dirty="0">
                <a:solidFill>
                  <a:prstClr val="black"/>
                </a:solidFill>
                <a:latin typeface="ＭＳ Ｐ明朝" pitchFamily="18" charset="-128"/>
                <a:ea typeface="ＭＳ Ｐ明朝" pitchFamily="18" charset="-128"/>
              </a:rPr>
              <a:t>H17</a:t>
            </a:r>
            <a:r>
              <a:rPr lang="ja-JP" altLang="ja-JP" sz="1200" dirty="0">
                <a:solidFill>
                  <a:prstClr val="black"/>
                </a:solidFill>
                <a:latin typeface="ＭＳ Ｐ明朝" pitchFamily="18" charset="-128"/>
                <a:ea typeface="ＭＳ Ｐ明朝" pitchFamily="18" charset="-128"/>
              </a:rPr>
              <a:t>年）を</a:t>
            </a:r>
            <a:r>
              <a:rPr lang="en-US" altLang="ja-JP" sz="1200" dirty="0">
                <a:solidFill>
                  <a:prstClr val="black"/>
                </a:solidFill>
                <a:latin typeface="ＭＳ Ｐ明朝" pitchFamily="18" charset="-128"/>
                <a:ea typeface="ＭＳ Ｐ明朝" pitchFamily="18" charset="-128"/>
              </a:rPr>
              <a:t>100</a:t>
            </a:r>
            <a:r>
              <a:rPr lang="ja-JP" altLang="ja-JP" sz="1200" dirty="0">
                <a:solidFill>
                  <a:prstClr val="black"/>
                </a:solidFill>
                <a:latin typeface="ＭＳ Ｐ明朝" pitchFamily="18" charset="-128"/>
                <a:ea typeface="ＭＳ Ｐ明朝" pitchFamily="18" charset="-128"/>
              </a:rPr>
              <a:t>とした相対的な水準を示す。英語で</a:t>
            </a:r>
            <a:r>
              <a:rPr lang="en-US" altLang="ja-JP" sz="1200" dirty="0">
                <a:solidFill>
                  <a:prstClr val="black"/>
                </a:solidFill>
                <a:latin typeface="ＭＳ Ｐ明朝" pitchFamily="18" charset="-128"/>
                <a:ea typeface="ＭＳ Ｐ明朝" pitchFamily="18" charset="-128"/>
              </a:rPr>
              <a:t>Composite</a:t>
            </a:r>
            <a:r>
              <a:rPr lang="ja-JP" altLang="ja-JP" sz="1200" dirty="0">
                <a:solidFill>
                  <a:prstClr val="black"/>
                </a:solidFill>
                <a:latin typeface="ＭＳ Ｐ明朝" pitchFamily="18" charset="-128"/>
                <a:ea typeface="ＭＳ Ｐ明朝" pitchFamily="18" charset="-128"/>
              </a:rPr>
              <a:t>　</a:t>
            </a:r>
            <a:r>
              <a:rPr lang="en-US" altLang="ja-JP" sz="1200" dirty="0">
                <a:solidFill>
                  <a:prstClr val="black"/>
                </a:solidFill>
                <a:latin typeface="ＭＳ Ｐ明朝" pitchFamily="18" charset="-128"/>
                <a:ea typeface="ＭＳ Ｐ明朝" pitchFamily="18" charset="-128"/>
              </a:rPr>
              <a:t>Index</a:t>
            </a:r>
            <a:r>
              <a:rPr lang="ja-JP" altLang="ja-JP" sz="1200" dirty="0">
                <a:solidFill>
                  <a:prstClr val="black"/>
                </a:solidFill>
                <a:latin typeface="ＭＳ Ｐ明朝" pitchFamily="18" charset="-128"/>
                <a:ea typeface="ＭＳ Ｐ明朝" pitchFamily="18" charset="-128"/>
              </a:rPr>
              <a:t>、略して</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と</a:t>
            </a:r>
            <a:r>
              <a:rPr lang="ja-JP" altLang="ja-JP" sz="1200" dirty="0">
                <a:solidFill>
                  <a:prstClr val="black"/>
                </a:solidFill>
                <a:latin typeface="ＭＳ Ｐ明朝" pitchFamily="18" charset="-128"/>
                <a:ea typeface="ＭＳ Ｐ明朝" pitchFamily="18" charset="-128"/>
              </a:rPr>
              <a:t>称される。</a:t>
            </a:r>
            <a:endParaRPr lang="ja-JP" altLang="en-US" sz="1200" dirty="0">
              <a:solidFill>
                <a:prstClr val="black"/>
              </a:solidFill>
              <a:latin typeface="ＭＳ Ｐ明朝" pitchFamily="18" charset="-128"/>
              <a:ea typeface="ＭＳ Ｐ明朝" pitchFamily="18" charset="-128"/>
            </a:endParaRPr>
          </a:p>
        </p:txBody>
      </p:sp>
      <p:sp>
        <p:nvSpPr>
          <p:cNvPr id="12" name="テキスト ボックス 11"/>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883406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388" y="163652"/>
            <a:ext cx="8794238" cy="1105108"/>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indent="-271463" algn="just">
              <a:lnSpc>
                <a:spcPts val="2500"/>
              </a:lnSpc>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さらに、東京五輪のインパクトを活かしてインバウンド観光を大阪に呼び込むためには、海外へ発信するシンボリックな魅力創出が必要。関連法案が整備されれば、</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MICE</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施設など様々な機能を持つＩＲ（統合型リゾート）の立地は、その有力な手段の一つとなりうる。</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21483" y="5336048"/>
            <a:ext cx="8582003" cy="1477328"/>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wrap="square">
            <a:spAutoFit/>
          </a:bodyPr>
          <a:lstStyle/>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東京五輪が開催される</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年は、日本が世界から注目され、大阪にとっても国際社会の中でのプレゼンスを高める好機。シンボルイヤー</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で</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ある</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を新たな契機として、府内市町村や関西各都市との更なる連携による観光資源の発掘や都市魅力の創造により、内外からの集客を戦略的に展開。大阪・関西の知名度を開催までに着実に上げるとともに、関連法案の整備を見据えつつ、ＩＲの立地等により、世界に強くアピールする取組みが必要。</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10800000">
            <a:off x="3552786" y="5058489"/>
            <a:ext cx="2013528" cy="242718"/>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189" y="2021334"/>
            <a:ext cx="5063437" cy="298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3943778" y="1412776"/>
            <a:ext cx="5035374"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大阪におけるＩＲとは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目標、７つの視点</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（「大阪における統合型リゾート（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）立地に向けて～基本コンセプト案」）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21483" y="1412776"/>
            <a:ext cx="3702737"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特定複合観光施設区域の整備の推進に関する法律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案概要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回国会　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号議案）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92426434"/>
              </p:ext>
            </p:extLst>
          </p:nvPr>
        </p:nvGraphicFramePr>
        <p:xfrm>
          <a:off x="428020" y="1975854"/>
          <a:ext cx="3289661" cy="3048000"/>
        </p:xfrm>
        <a:graphic>
          <a:graphicData uri="http://schemas.openxmlformats.org/drawingml/2006/table">
            <a:tbl>
              <a:tblPr firstRow="1" firstCol="1" bandRow="1"/>
              <a:tblGrid>
                <a:gridCol w="3289661"/>
              </a:tblGrid>
              <a:tr h="2984750">
                <a:tc>
                  <a:txBody>
                    <a:bodyPr/>
                    <a:lstStyle/>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整備の推進が、観光、地域経済の振興に寄与、財政の改善にも資することから、基本理念及び基本方針等を定める。推進本部も設置することにより、総合的かつ集中的に行う</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基本方針</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・国際競争力の高い魅力ある観光地の形成等</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・観光産業等の国際競争力の強化及び地域経済の振興</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・地方公共団体の構想の尊重</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・カジノ施設関係者に対する規制</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・カジノ施設の設置及び運営に関する規制</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（風俗環境の保持等のために必要な規制など）</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17652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79512" y="908720"/>
            <a:ext cx="8856984" cy="2520280"/>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東日本</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大震災により我が国のエネルギー供給の脆弱さが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露呈。</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今後も持続的</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な経済成長を図るためには、エネルギー需給構造の転換</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1500"/>
              </a:lnSpc>
              <a:spcAft>
                <a:spcPts val="0"/>
              </a:spcAft>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大阪府市では、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月、「おおさかエネルギー地産地消推進プラン」を策定し、</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電力需要の平準化と電力供給の安定化について、「おおさかスマートエネルギーセンター」を拠点として取組みを進めている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51520" y="74416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～大震災の教訓を踏まえた課題①～</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97015" y="4069137"/>
            <a:ext cx="5327577"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おおさかエネルギー地産地消推進プラン</a:t>
            </a:r>
            <a:r>
              <a:rPr lang="ja-JP" altLang="en-US" sz="1200" dirty="0" smtClean="0">
                <a:latin typeface="HGPｺﾞｼｯｸE" pitchFamily="50" charset="-128"/>
                <a:ea typeface="HGPｺﾞｼｯｸE" pitchFamily="50" charset="-128"/>
              </a:rPr>
              <a:t>（</a:t>
            </a:r>
            <a:r>
              <a:rPr lang="en-US" altLang="ja-JP" sz="1200" dirty="0" smtClean="0">
                <a:latin typeface="HGPｺﾞｼｯｸE" pitchFamily="50" charset="-128"/>
                <a:ea typeface="HGPｺﾞｼｯｸE" pitchFamily="50" charset="-128"/>
              </a:rPr>
              <a:t>H26.3</a:t>
            </a:r>
            <a:r>
              <a:rPr lang="ja-JP" altLang="en-US" sz="1200" dirty="0" smtClean="0">
                <a:latin typeface="HGPｺﾞｼｯｸE" pitchFamily="50" charset="-128"/>
                <a:ea typeface="HGPｺﾞｼｯｸE" pitchFamily="50" charset="-128"/>
              </a:rPr>
              <a:t>策定）</a:t>
            </a:r>
            <a:endParaRPr lang="ja-JP" altLang="en-US" sz="1200" dirty="0">
              <a:latin typeface="HGPｺﾞｼｯｸE" pitchFamily="50" charset="-128"/>
              <a:ea typeface="HGPｺﾞｼｯｸE"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106789172"/>
              </p:ext>
            </p:extLst>
          </p:nvPr>
        </p:nvGraphicFramePr>
        <p:xfrm>
          <a:off x="627092" y="4509120"/>
          <a:ext cx="7961823" cy="2194560"/>
        </p:xfrm>
        <a:graphic>
          <a:graphicData uri="http://schemas.openxmlformats.org/drawingml/2006/table">
            <a:tbl>
              <a:tblPr firstRow="1" firstCol="1" bandRow="1"/>
              <a:tblGrid>
                <a:gridCol w="7961823"/>
              </a:tblGrid>
              <a:tr h="0">
                <a:tc>
                  <a:txBody>
                    <a:bodyPr/>
                    <a:lstStyle/>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○期間　～</a:t>
                      </a:r>
                      <a:r>
                        <a:rPr lang="en-US" altLang="ja-JP" sz="1200" b="1" kern="100" dirty="0" smtClean="0">
                          <a:solidFill>
                            <a:schemeClr val="tx1"/>
                          </a:solidFill>
                          <a:effectLst/>
                          <a:latin typeface="HGPｺﾞｼｯｸE" pitchFamily="50" charset="-128"/>
                          <a:ea typeface="HGPｺﾞｼｯｸE" pitchFamily="50" charset="-128"/>
                          <a:cs typeface="Times New Roman"/>
                        </a:rPr>
                        <a:t>2020</a:t>
                      </a:r>
                      <a:r>
                        <a:rPr lang="ja-JP" altLang="en-US" sz="1200" b="1" kern="100" dirty="0" smtClean="0">
                          <a:solidFill>
                            <a:schemeClr val="tx1"/>
                          </a:solidFill>
                          <a:effectLst/>
                          <a:latin typeface="HGPｺﾞｼｯｸE" pitchFamily="50" charset="-128"/>
                          <a:ea typeface="HGPｺﾞｼｯｸE" pitchFamily="50" charset="-128"/>
                          <a:cs typeface="Times New Roman"/>
                        </a:rPr>
                        <a:t>年度まで（</a:t>
                      </a:r>
                      <a:r>
                        <a:rPr lang="en-US" altLang="ja-JP" sz="1200" b="1" kern="100" dirty="0" smtClean="0">
                          <a:solidFill>
                            <a:schemeClr val="tx1"/>
                          </a:solidFill>
                          <a:effectLst/>
                          <a:latin typeface="HGPｺﾞｼｯｸE" pitchFamily="50" charset="-128"/>
                          <a:ea typeface="HGPｺﾞｼｯｸE" pitchFamily="50" charset="-128"/>
                          <a:cs typeface="Times New Roman"/>
                        </a:rPr>
                        <a:t>※</a:t>
                      </a:r>
                      <a:r>
                        <a:rPr lang="ja-JP" altLang="en-US" sz="1200" b="1" kern="100" dirty="0" smtClean="0">
                          <a:solidFill>
                            <a:schemeClr val="tx1"/>
                          </a:solidFill>
                          <a:effectLst/>
                          <a:latin typeface="HGPｺﾞｼｯｸE" pitchFamily="50" charset="-128"/>
                          <a:ea typeface="HGPｺﾞｼｯｸE" pitchFamily="50" charset="-128"/>
                          <a:cs typeface="Times New Roman"/>
                        </a:rPr>
                        <a:t>国のエネルギー政策の動向により期間中にあっても適宜見直しを行う）</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endParaRPr lang="en-US" altLang="ja-JP" sz="1200"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○目標</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　　（１）再生可能エネルギーの普及拡大</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大阪の地域特性を考慮し、太陽光発電の普及促進に力点を置き、</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2020</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年度までに府域で</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90</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万</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kW</a:t>
                      </a:r>
                      <a:r>
                        <a:rPr lang="ja-JP" altLang="en-US" sz="1200" kern="100" dirty="0" err="1" smtClean="0">
                          <a:solidFill>
                            <a:schemeClr val="tx1"/>
                          </a:solidFill>
                          <a:effectLst/>
                          <a:latin typeface="ＭＳ Ｐ明朝" panose="02020600040205080304" pitchFamily="18" charset="-128"/>
                          <a:ea typeface="ＭＳ Ｐ明朝" panose="02020600040205080304" pitchFamily="18" charset="-128"/>
                          <a:cs typeface="Times New Roman"/>
                        </a:rPr>
                        <a:t>の太</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陽光発電</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　　　　の増加をめざします！</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　　（２）エネルギー消費の抑制　（省エネ型ライフスタイルへの転換等）</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省エネ機器・設備の導入促進等を図り、エネルギーを有効活用して無理なくエネルギー使用量を削減できる</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　　　　省エネルギー社会の構築をめざします！</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b="1" kern="100" dirty="0" smtClean="0">
                          <a:solidFill>
                            <a:schemeClr val="tx1"/>
                          </a:solidFill>
                          <a:effectLst/>
                          <a:latin typeface="HGPｺﾞｼｯｸE" pitchFamily="50" charset="-128"/>
                          <a:ea typeface="HGPｺﾞｼｯｸE" pitchFamily="50" charset="-128"/>
                          <a:cs typeface="Times New Roman"/>
                        </a:rPr>
                        <a:t>　　（３）電力需要の平準化と電力供給の安定化</a:t>
                      </a:r>
                      <a:endParaRPr lang="en-US" altLang="ja-JP" sz="12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　　　　　</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ガス冷暖房等の導入により</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25</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万</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kW</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の電力需要を削減するとともに、分散型電源等（コージェネレーション等）の</a:t>
                      </a:r>
                      <a:endPar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endParaRPr>
                    </a:p>
                    <a:p>
                      <a:pPr algn="l">
                        <a:lnSpc>
                          <a:spcPct val="100000"/>
                        </a:lnSpc>
                        <a:spcAft>
                          <a:spcPts val="0"/>
                        </a:spcAft>
                      </a:pP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　　　　導入により新たに</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35</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万</a:t>
                      </a:r>
                      <a:r>
                        <a:rPr lang="en-US" altLang="ja-JP"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kW</a:t>
                      </a:r>
                      <a:r>
                        <a:rPr lang="ja-JP" altLang="en-US" sz="1200" kern="100" dirty="0" smtClean="0">
                          <a:solidFill>
                            <a:schemeClr val="tx1"/>
                          </a:solidFill>
                          <a:effectLst/>
                          <a:latin typeface="ＭＳ Ｐ明朝" panose="02020600040205080304" pitchFamily="18" charset="-128"/>
                          <a:ea typeface="ＭＳ Ｐ明朝" panose="02020600040205080304" pitchFamily="18" charset="-128"/>
                          <a:cs typeface="Times New Roman"/>
                        </a:rPr>
                        <a:t>の供給力を確保します！</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19418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67221087"/>
              </p:ext>
            </p:extLst>
          </p:nvPr>
        </p:nvGraphicFramePr>
        <p:xfrm>
          <a:off x="703875" y="4239642"/>
          <a:ext cx="3135630" cy="1645920"/>
        </p:xfrm>
        <a:graphic>
          <a:graphicData uri="http://schemas.openxmlformats.org/drawingml/2006/table">
            <a:tbl>
              <a:tblPr firstRow="1" bandRow="1">
                <a:tableStyleId>{5C22544A-7EE6-4342-B048-85BDC9FD1C3A}</a:tableStyleId>
              </a:tblPr>
              <a:tblGrid>
                <a:gridCol w="1524000"/>
                <a:gridCol w="1611630"/>
              </a:tblGrid>
              <a:tr h="144016">
                <a:tc>
                  <a:txBody>
                    <a:bodyPr/>
                    <a:lstStyle/>
                    <a:p>
                      <a:r>
                        <a:rPr kumimoji="1" lang="ja-JP" altLang="en-US" sz="1200" dirty="0" smtClean="0">
                          <a:solidFill>
                            <a:schemeClr val="tx1"/>
                          </a:solidFill>
                          <a:latin typeface="+mn-ea"/>
                          <a:ea typeface="+mn-ea"/>
                        </a:rPr>
                        <a:t>認定件数（既稼働）</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認定出力（既稼働）</a:t>
                      </a:r>
                      <a:endParaRPr kumimoji="1" lang="ja-JP" altLang="en-US" sz="1200" dirty="0">
                        <a:solidFill>
                          <a:schemeClr val="tx1"/>
                        </a:solidFill>
                        <a:latin typeface="+mn-ea"/>
                        <a:ea typeface="+mn-ea"/>
                      </a:endParaRPr>
                    </a:p>
                  </a:txBody>
                  <a:tcPr/>
                </a:tc>
              </a:tr>
              <a:tr h="0">
                <a:tc>
                  <a:txBody>
                    <a:bodyPr/>
                    <a:lstStyle/>
                    <a:p>
                      <a:r>
                        <a:rPr kumimoji="1" lang="ja-JP" altLang="en-US" sz="1200" dirty="0" smtClean="0">
                          <a:solidFill>
                            <a:schemeClr val="tx1"/>
                          </a:solidFill>
                          <a:latin typeface="+mn-ea"/>
                          <a:ea typeface="+mn-ea"/>
                        </a:rPr>
                        <a:t>①愛知県　</a:t>
                      </a:r>
                      <a:r>
                        <a:rPr kumimoji="1" lang="en-US" altLang="ja-JP" sz="1200" dirty="0" smtClean="0">
                          <a:solidFill>
                            <a:schemeClr val="tx1"/>
                          </a:solidFill>
                          <a:latin typeface="+mn-ea"/>
                          <a:ea typeface="+mn-ea"/>
                        </a:rPr>
                        <a:t>44,375</a:t>
                      </a:r>
                      <a:r>
                        <a:rPr kumimoji="1" lang="ja-JP" altLang="en-US" sz="1200" dirty="0" smtClean="0">
                          <a:solidFill>
                            <a:schemeClr val="tx1"/>
                          </a:solidFill>
                          <a:latin typeface="+mn-ea"/>
                          <a:ea typeface="+mn-ea"/>
                        </a:rPr>
                        <a:t>件</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①福岡県　</a:t>
                      </a:r>
                      <a:r>
                        <a:rPr kumimoji="1" lang="en-US" altLang="ja-JP" sz="1200" dirty="0" smtClean="0">
                          <a:solidFill>
                            <a:schemeClr val="tx1"/>
                          </a:solidFill>
                          <a:latin typeface="+mn-ea"/>
                          <a:ea typeface="+mn-ea"/>
                        </a:rPr>
                        <a:t>481,328kW</a:t>
                      </a:r>
                      <a:endParaRPr kumimoji="1" lang="ja-JP" altLang="en-US" sz="1200" dirty="0">
                        <a:solidFill>
                          <a:schemeClr val="tx1"/>
                        </a:solidFill>
                        <a:latin typeface="+mn-ea"/>
                        <a:ea typeface="+mn-ea"/>
                      </a:endParaRPr>
                    </a:p>
                  </a:txBody>
                  <a:tcPr/>
                </a:tc>
              </a:tr>
              <a:tr h="0">
                <a:tc>
                  <a:txBody>
                    <a:bodyPr/>
                    <a:lstStyle/>
                    <a:p>
                      <a:r>
                        <a:rPr kumimoji="1" lang="ja-JP" altLang="en-US" sz="1200" dirty="0" smtClean="0">
                          <a:solidFill>
                            <a:schemeClr val="tx1"/>
                          </a:solidFill>
                          <a:latin typeface="+mn-ea"/>
                          <a:ea typeface="+mn-ea"/>
                        </a:rPr>
                        <a:t>②埼玉県　</a:t>
                      </a:r>
                      <a:r>
                        <a:rPr kumimoji="1" lang="en-US" altLang="ja-JP" sz="1200" dirty="0" smtClean="0">
                          <a:solidFill>
                            <a:schemeClr val="tx1"/>
                          </a:solidFill>
                          <a:latin typeface="+mn-ea"/>
                          <a:ea typeface="+mn-ea"/>
                        </a:rPr>
                        <a:t>31,535</a:t>
                      </a:r>
                      <a:r>
                        <a:rPr kumimoji="1" lang="ja-JP" altLang="en-US" sz="1200" dirty="0" smtClean="0">
                          <a:solidFill>
                            <a:schemeClr val="tx1"/>
                          </a:solidFill>
                          <a:latin typeface="+mn-ea"/>
                          <a:ea typeface="+mn-ea"/>
                        </a:rPr>
                        <a:t>件</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②愛知県　</a:t>
                      </a:r>
                      <a:r>
                        <a:rPr kumimoji="1" lang="en-US" altLang="ja-JP" sz="1200" dirty="0" smtClean="0">
                          <a:solidFill>
                            <a:schemeClr val="tx1"/>
                          </a:solidFill>
                          <a:latin typeface="+mn-ea"/>
                          <a:ea typeface="+mn-ea"/>
                        </a:rPr>
                        <a:t>456,932kW</a:t>
                      </a:r>
                      <a:endParaRPr kumimoji="1" lang="ja-JP" altLang="en-US" sz="1200" dirty="0">
                        <a:solidFill>
                          <a:schemeClr val="tx1"/>
                        </a:solidFill>
                        <a:latin typeface="+mn-ea"/>
                        <a:ea typeface="+mn-ea"/>
                      </a:endParaRPr>
                    </a:p>
                  </a:txBody>
                  <a:tcPr/>
                </a:tc>
              </a:tr>
              <a:tr h="0">
                <a:tc>
                  <a:txBody>
                    <a:bodyPr/>
                    <a:lstStyle/>
                    <a:p>
                      <a:r>
                        <a:rPr kumimoji="1" lang="ja-JP" altLang="en-US" sz="1200" dirty="0" smtClean="0">
                          <a:solidFill>
                            <a:schemeClr val="tx1"/>
                          </a:solidFill>
                          <a:latin typeface="+mn-ea"/>
                          <a:ea typeface="+mn-ea"/>
                        </a:rPr>
                        <a:t>③福岡県　</a:t>
                      </a:r>
                      <a:r>
                        <a:rPr kumimoji="1" lang="en-US" altLang="ja-JP" sz="1200" dirty="0" smtClean="0">
                          <a:solidFill>
                            <a:schemeClr val="tx1"/>
                          </a:solidFill>
                          <a:latin typeface="+mn-ea"/>
                          <a:ea typeface="+mn-ea"/>
                        </a:rPr>
                        <a:t>28,473</a:t>
                      </a:r>
                      <a:r>
                        <a:rPr kumimoji="1" lang="ja-JP" altLang="en-US" sz="1200" dirty="0" smtClean="0">
                          <a:solidFill>
                            <a:schemeClr val="tx1"/>
                          </a:solidFill>
                          <a:latin typeface="+mn-ea"/>
                          <a:ea typeface="+mn-ea"/>
                        </a:rPr>
                        <a:t>件</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③兵庫県　</a:t>
                      </a:r>
                      <a:r>
                        <a:rPr kumimoji="1" lang="en-US" altLang="ja-JP" sz="1200" dirty="0" smtClean="0">
                          <a:solidFill>
                            <a:schemeClr val="tx1"/>
                          </a:solidFill>
                          <a:latin typeface="+mn-ea"/>
                          <a:ea typeface="+mn-ea"/>
                        </a:rPr>
                        <a:t>428,578kW</a:t>
                      </a:r>
                      <a:endParaRPr kumimoji="1" lang="ja-JP" altLang="en-US" sz="1200" dirty="0">
                        <a:solidFill>
                          <a:schemeClr val="tx1"/>
                        </a:solidFill>
                        <a:latin typeface="+mn-ea"/>
                        <a:ea typeface="+mn-ea"/>
                      </a:endParaRPr>
                    </a:p>
                  </a:txBody>
                  <a:tcPr/>
                </a:tc>
              </a:tr>
              <a:tr h="130304">
                <a:tc>
                  <a:txBody>
                    <a:bodyPr/>
                    <a:lstStyle/>
                    <a:p>
                      <a:r>
                        <a:rPr kumimoji="1" lang="ja-JP" altLang="en-US" sz="1200" b="0" dirty="0" smtClean="0">
                          <a:solidFill>
                            <a:schemeClr val="tx1"/>
                          </a:solidFill>
                          <a:latin typeface="+mn-ea"/>
                          <a:ea typeface="+mn-ea"/>
                        </a:rPr>
                        <a:t>④静岡県　</a:t>
                      </a:r>
                      <a:r>
                        <a:rPr kumimoji="1" lang="en-US" altLang="ja-JP" sz="1200" b="0" dirty="0" smtClean="0">
                          <a:solidFill>
                            <a:schemeClr val="tx1"/>
                          </a:solidFill>
                          <a:latin typeface="+mn-ea"/>
                          <a:ea typeface="+mn-ea"/>
                        </a:rPr>
                        <a:t>27,683</a:t>
                      </a:r>
                      <a:r>
                        <a:rPr kumimoji="1" lang="ja-JP" altLang="en-US" sz="1200" b="0" dirty="0" smtClean="0">
                          <a:solidFill>
                            <a:schemeClr val="tx1"/>
                          </a:solidFill>
                          <a:latin typeface="+mn-ea"/>
                          <a:ea typeface="+mn-ea"/>
                        </a:rPr>
                        <a:t>件</a:t>
                      </a:r>
                      <a:endParaRPr kumimoji="1" lang="ja-JP" altLang="en-US" sz="1200" b="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a:t>
                      </a:r>
                      <a:endParaRPr kumimoji="1" lang="ja-JP" altLang="en-US" sz="1200" dirty="0">
                        <a:solidFill>
                          <a:schemeClr val="tx1"/>
                        </a:solidFill>
                        <a:latin typeface="+mn-ea"/>
                        <a:ea typeface="+mn-ea"/>
                      </a:endParaRPr>
                    </a:p>
                  </a:txBody>
                  <a:tcPr/>
                </a:tc>
              </a:tr>
              <a:tr h="130304">
                <a:tc>
                  <a:txBody>
                    <a:bodyPr/>
                    <a:lstStyle/>
                    <a:p>
                      <a:r>
                        <a:rPr kumimoji="1" lang="ja-JP" altLang="en-US" sz="1200" dirty="0" smtClean="0">
                          <a:solidFill>
                            <a:schemeClr val="tx1"/>
                          </a:solidFill>
                          <a:latin typeface="+mn-ea"/>
                          <a:ea typeface="+mn-ea"/>
                        </a:rPr>
                        <a:t>⑤大阪府　</a:t>
                      </a:r>
                      <a:r>
                        <a:rPr kumimoji="1" lang="en-US" altLang="ja-JP" sz="1200" dirty="0" smtClean="0">
                          <a:solidFill>
                            <a:schemeClr val="tx1"/>
                          </a:solidFill>
                          <a:latin typeface="+mn-ea"/>
                          <a:ea typeface="+mn-ea"/>
                        </a:rPr>
                        <a:t>25,317</a:t>
                      </a:r>
                      <a:r>
                        <a:rPr kumimoji="1" lang="ja-JP" altLang="en-US" sz="1200" dirty="0" smtClean="0">
                          <a:solidFill>
                            <a:schemeClr val="tx1"/>
                          </a:solidFill>
                          <a:latin typeface="+mn-ea"/>
                          <a:ea typeface="+mn-ea"/>
                        </a:rPr>
                        <a:t>件</a:t>
                      </a:r>
                      <a:endParaRPr kumimoji="1" lang="ja-JP" altLang="en-US" sz="1200" dirty="0">
                        <a:solidFill>
                          <a:schemeClr val="tx1"/>
                        </a:solidFill>
                        <a:latin typeface="+mn-ea"/>
                        <a:ea typeface="+mn-ea"/>
                      </a:endParaRPr>
                    </a:p>
                  </a:txBody>
                  <a:tcPr/>
                </a:tc>
                <a:tc>
                  <a:txBody>
                    <a:bodyPr/>
                    <a:lstStyle/>
                    <a:p>
                      <a:r>
                        <a:rPr kumimoji="1" lang="ja-JP" altLang="en-US" sz="1200" b="1" dirty="0" smtClean="0">
                          <a:solidFill>
                            <a:schemeClr val="tx1"/>
                          </a:solidFill>
                          <a:latin typeface="+mn-ea"/>
                          <a:ea typeface="+mn-ea"/>
                        </a:rPr>
                        <a:t>⑬大阪府　</a:t>
                      </a:r>
                      <a:r>
                        <a:rPr kumimoji="1" lang="en-US" altLang="ja-JP" sz="1200" b="1" dirty="0" smtClean="0">
                          <a:solidFill>
                            <a:schemeClr val="tx1"/>
                          </a:solidFill>
                          <a:latin typeface="+mn-ea"/>
                          <a:ea typeface="+mn-ea"/>
                        </a:rPr>
                        <a:t>274,243kW</a:t>
                      </a:r>
                      <a:endParaRPr kumimoji="1" lang="ja-JP" altLang="en-US" sz="1200" b="1" dirty="0">
                        <a:solidFill>
                          <a:schemeClr val="tx1"/>
                        </a:solidFill>
                        <a:latin typeface="+mn-ea"/>
                        <a:ea typeface="+mn-ea"/>
                      </a:endParaRPr>
                    </a:p>
                  </a:txBody>
                  <a:tcPr/>
                </a:tc>
              </a:tr>
            </a:tbl>
          </a:graphicData>
        </a:graphic>
      </p:graphicFrame>
      <p:sp>
        <p:nvSpPr>
          <p:cNvPr id="8" name="正方形/長方形 7"/>
          <p:cNvSpPr/>
          <p:nvPr/>
        </p:nvSpPr>
        <p:spPr>
          <a:xfrm>
            <a:off x="453371" y="3686834"/>
            <a:ext cx="4138936"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再生可能エネルギーの固定価格買取</a:t>
            </a:r>
            <a:r>
              <a:rPr lang="ja-JP" altLang="en-US" sz="1400" dirty="0" smtClean="0">
                <a:latin typeface="HGPｺﾞｼｯｸE" pitchFamily="50" charset="-128"/>
                <a:ea typeface="HGPｺﾞｼｯｸE" pitchFamily="50" charset="-128"/>
              </a:rPr>
              <a:t>制度の状況</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（平成</a:t>
            </a:r>
            <a:r>
              <a:rPr lang="en-US" altLang="ja-JP" sz="1200" dirty="0" smtClean="0">
                <a:latin typeface="HGPｺﾞｼｯｸE" pitchFamily="50" charset="-128"/>
                <a:ea typeface="HGPｺﾞｼｯｸE" pitchFamily="50" charset="-128"/>
              </a:rPr>
              <a:t>26</a:t>
            </a:r>
            <a:r>
              <a:rPr lang="ja-JP" altLang="en-US" sz="1200" dirty="0" smtClean="0">
                <a:latin typeface="HGPｺﾞｼｯｸE" pitchFamily="50" charset="-128"/>
                <a:ea typeface="HGPｺﾞｼｯｸE" pitchFamily="50" charset="-128"/>
              </a:rPr>
              <a:t>年</a:t>
            </a:r>
            <a:r>
              <a:rPr lang="en-US" altLang="ja-JP" sz="1200" dirty="0">
                <a:latin typeface="HGPｺﾞｼｯｸE" pitchFamily="50" charset="-128"/>
                <a:ea typeface="HGPｺﾞｼｯｸE" pitchFamily="50" charset="-128"/>
              </a:rPr>
              <a:t>3</a:t>
            </a:r>
            <a:r>
              <a:rPr lang="ja-JP" altLang="en-US" sz="1200" dirty="0" smtClean="0">
                <a:latin typeface="HGPｺﾞｼｯｸE" pitchFamily="50" charset="-128"/>
                <a:ea typeface="HGPｺﾞｼｯｸE" pitchFamily="50" charset="-128"/>
              </a:rPr>
              <a:t>月末時点）（出典：資源エネルギー庁ＨＰ）</a:t>
            </a:r>
            <a:endParaRPr lang="en-US" altLang="ja-JP" sz="1200" dirty="0" smtClean="0">
              <a:latin typeface="HGPｺﾞｼｯｸE" pitchFamily="50" charset="-128"/>
              <a:ea typeface="HGPｺﾞｼｯｸE"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55383341"/>
              </p:ext>
            </p:extLst>
          </p:nvPr>
        </p:nvGraphicFramePr>
        <p:xfrm>
          <a:off x="4844843" y="4239642"/>
          <a:ext cx="3406083" cy="2103120"/>
        </p:xfrm>
        <a:graphic>
          <a:graphicData uri="http://schemas.openxmlformats.org/drawingml/2006/table">
            <a:tbl>
              <a:tblPr firstRow="1" bandRow="1">
                <a:tableStyleId>{5C22544A-7EE6-4342-B048-85BDC9FD1C3A}</a:tableStyleId>
              </a:tblPr>
              <a:tblGrid>
                <a:gridCol w="1208405"/>
                <a:gridCol w="1113155"/>
                <a:gridCol w="1084523"/>
              </a:tblGrid>
              <a:tr h="130304">
                <a:tc>
                  <a:txBody>
                    <a:bodyPr/>
                    <a:lstStyle/>
                    <a:p>
                      <a:r>
                        <a:rPr kumimoji="1" lang="en-US" altLang="ja-JP" sz="1200" dirty="0" smtClean="0">
                          <a:solidFill>
                            <a:schemeClr val="tx1"/>
                          </a:solidFill>
                          <a:latin typeface="+mn-ea"/>
                          <a:ea typeface="+mn-ea"/>
                        </a:rPr>
                        <a:t>H22</a:t>
                      </a:r>
                      <a:r>
                        <a:rPr kumimoji="1" lang="ja-JP" altLang="en-US" sz="1200" dirty="0" smtClean="0">
                          <a:solidFill>
                            <a:schemeClr val="tx1"/>
                          </a:solidFill>
                          <a:latin typeface="+mn-ea"/>
                          <a:ea typeface="+mn-ea"/>
                        </a:rPr>
                        <a:t>年との比較</a:t>
                      </a:r>
                      <a:endParaRPr kumimoji="1" lang="ja-JP" altLang="en-US" sz="1200" dirty="0">
                        <a:solidFill>
                          <a:schemeClr val="tx1"/>
                        </a:solidFill>
                        <a:latin typeface="+mn-ea"/>
                        <a:ea typeface="+mn-ea"/>
                      </a:endParaRPr>
                    </a:p>
                  </a:txBody>
                  <a:tcPr/>
                </a:tc>
                <a:tc>
                  <a:txBody>
                    <a:bodyPr/>
                    <a:lstStyle/>
                    <a:p>
                      <a:r>
                        <a:rPr kumimoji="1" lang="en-US" altLang="ja-JP" sz="1200" dirty="0" smtClean="0">
                          <a:solidFill>
                            <a:schemeClr val="tx1"/>
                          </a:solidFill>
                          <a:latin typeface="+mn-ea"/>
                          <a:ea typeface="+mn-ea"/>
                        </a:rPr>
                        <a:t>H25</a:t>
                      </a:r>
                      <a:r>
                        <a:rPr kumimoji="1" lang="ja-JP" altLang="en-US" sz="1200" dirty="0" smtClean="0">
                          <a:solidFill>
                            <a:schemeClr val="tx1"/>
                          </a:solidFill>
                          <a:latin typeface="+mn-ea"/>
                          <a:ea typeface="+mn-ea"/>
                        </a:rPr>
                        <a:t>夏</a:t>
                      </a:r>
                      <a:endParaRPr kumimoji="1" lang="ja-JP" altLang="en-US" sz="1200" dirty="0">
                        <a:solidFill>
                          <a:schemeClr val="tx1"/>
                        </a:solidFill>
                        <a:latin typeface="+mn-ea"/>
                        <a:ea typeface="+mn-ea"/>
                      </a:endParaRPr>
                    </a:p>
                  </a:txBody>
                  <a:tcPr/>
                </a:tc>
                <a:tc>
                  <a:txBody>
                    <a:bodyPr/>
                    <a:lstStyle/>
                    <a:p>
                      <a:r>
                        <a:rPr kumimoji="1" lang="en-US" altLang="ja-JP" sz="1200" dirty="0" smtClean="0">
                          <a:solidFill>
                            <a:schemeClr val="tx1"/>
                          </a:solidFill>
                          <a:latin typeface="+mn-ea"/>
                          <a:ea typeface="+mn-ea"/>
                        </a:rPr>
                        <a:t>H24</a:t>
                      </a:r>
                      <a:r>
                        <a:rPr kumimoji="1" lang="ja-JP" altLang="en-US" sz="1200" dirty="0" smtClean="0">
                          <a:solidFill>
                            <a:schemeClr val="tx1"/>
                          </a:solidFill>
                          <a:latin typeface="+mn-ea"/>
                          <a:ea typeface="+mn-ea"/>
                        </a:rPr>
                        <a:t>夏</a:t>
                      </a:r>
                      <a:endParaRPr kumimoji="1" lang="ja-JP" altLang="en-US" sz="1200" dirty="0">
                        <a:solidFill>
                          <a:schemeClr val="tx1"/>
                        </a:solidFill>
                        <a:latin typeface="+mn-ea"/>
                        <a:ea typeface="+mn-ea"/>
                      </a:endParaRPr>
                    </a:p>
                  </a:txBody>
                  <a:tcPr/>
                </a:tc>
              </a:tr>
              <a:tr h="229736">
                <a:tc>
                  <a:txBody>
                    <a:bodyPr/>
                    <a:lstStyle/>
                    <a:p>
                      <a:r>
                        <a:rPr kumimoji="1" lang="ja-JP" altLang="en-US" sz="1200" dirty="0" smtClean="0">
                          <a:solidFill>
                            <a:schemeClr val="tx1"/>
                          </a:solidFill>
                          <a:latin typeface="+mn-ea"/>
                          <a:ea typeface="+mn-ea"/>
                        </a:rPr>
                        <a:t>節電効果</a:t>
                      </a:r>
                      <a:endParaRPr kumimoji="1" lang="ja-JP" altLang="en-US" sz="1200" dirty="0">
                        <a:solidFill>
                          <a:schemeClr val="tx1"/>
                        </a:solidFill>
                        <a:latin typeface="+mn-ea"/>
                        <a:ea typeface="+mn-ea"/>
                      </a:endParaRPr>
                    </a:p>
                  </a:txBody>
                  <a:tcPr/>
                </a:tc>
                <a:tc>
                  <a:txBody>
                    <a:bodyPr/>
                    <a:lstStyle/>
                    <a:p>
                      <a:r>
                        <a:rPr lang="ja-JP" altLang="en-US" sz="1200" dirty="0" smtClean="0">
                          <a:solidFill>
                            <a:schemeClr val="tx1"/>
                          </a:solidFill>
                        </a:rPr>
                        <a:t>▲約</a:t>
                      </a:r>
                      <a:r>
                        <a:rPr lang="en-US" altLang="ja-JP" sz="1200" dirty="0" smtClean="0">
                          <a:solidFill>
                            <a:schemeClr val="tx1"/>
                          </a:solidFill>
                        </a:rPr>
                        <a:t>280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11%)</a:t>
                      </a:r>
                      <a:endParaRPr lang="ja-JP" altLang="en-US" sz="1200" dirty="0">
                        <a:solidFill>
                          <a:schemeClr val="tx1"/>
                        </a:solidFill>
                      </a:endParaRPr>
                    </a:p>
                  </a:txBody>
                  <a:tcPr/>
                </a:tc>
                <a:tc>
                  <a:txBody>
                    <a:bodyPr/>
                    <a:lstStyle/>
                    <a:p>
                      <a:r>
                        <a:rPr lang="ja-JP" altLang="en-US" sz="1200" dirty="0" smtClean="0">
                          <a:solidFill>
                            <a:schemeClr val="tx1"/>
                          </a:solidFill>
                        </a:rPr>
                        <a:t>▲約</a:t>
                      </a:r>
                      <a:r>
                        <a:rPr lang="en-US" altLang="ja-JP" sz="1200" dirty="0" smtClean="0">
                          <a:solidFill>
                            <a:schemeClr val="tx1"/>
                          </a:solidFill>
                        </a:rPr>
                        <a:t>300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11%)</a:t>
                      </a:r>
                      <a:endParaRPr lang="ja-JP" altLang="en-US" sz="1200" dirty="0">
                        <a:solidFill>
                          <a:schemeClr val="tx1"/>
                        </a:solidFill>
                      </a:endParaRPr>
                    </a:p>
                  </a:txBody>
                  <a:tcPr/>
                </a:tc>
              </a:tr>
              <a:tr h="152008">
                <a:tc>
                  <a:txBody>
                    <a:bodyPr/>
                    <a:lstStyle/>
                    <a:p>
                      <a:r>
                        <a:rPr kumimoji="1" lang="ja-JP" altLang="en-US" sz="1200" b="1" dirty="0" smtClean="0">
                          <a:solidFill>
                            <a:schemeClr val="tx1"/>
                          </a:solidFill>
                          <a:latin typeface="+mn-ea"/>
                          <a:ea typeface="+mn-ea"/>
                        </a:rPr>
                        <a:t>（内訳）家庭用</a:t>
                      </a:r>
                      <a:endParaRPr kumimoji="1" lang="ja-JP" altLang="en-US" sz="1200" b="1" dirty="0">
                        <a:solidFill>
                          <a:schemeClr val="tx1"/>
                        </a:solidFill>
                        <a:latin typeface="+mn-ea"/>
                        <a:ea typeface="+mn-ea"/>
                      </a:endParaRPr>
                    </a:p>
                  </a:txBody>
                  <a:tcPr/>
                </a:tc>
                <a:tc>
                  <a:txBody>
                    <a:bodyPr/>
                    <a:lstStyle/>
                    <a:p>
                      <a:r>
                        <a:rPr lang="ja-JP" altLang="en-US" sz="1200" b="1" dirty="0" smtClean="0">
                          <a:solidFill>
                            <a:schemeClr val="tx1"/>
                          </a:solidFill>
                        </a:rPr>
                        <a:t>▲約</a:t>
                      </a:r>
                      <a:r>
                        <a:rPr lang="en-US" altLang="ja-JP" sz="1200" b="1" dirty="0" smtClean="0">
                          <a:solidFill>
                            <a:schemeClr val="tx1"/>
                          </a:solidFill>
                        </a:rPr>
                        <a:t>60</a:t>
                      </a:r>
                      <a:r>
                        <a:rPr lang="ja-JP" altLang="en-US" sz="1200" b="1" dirty="0" smtClean="0">
                          <a:solidFill>
                            <a:schemeClr val="tx1"/>
                          </a:solidFill>
                        </a:rPr>
                        <a:t>万</a:t>
                      </a:r>
                      <a:r>
                        <a:rPr lang="en-US" altLang="ja-JP" sz="1200" b="1" dirty="0" smtClean="0">
                          <a:solidFill>
                            <a:schemeClr val="tx1"/>
                          </a:solidFill>
                        </a:rPr>
                        <a:t>kW</a:t>
                      </a:r>
                    </a:p>
                    <a:p>
                      <a:r>
                        <a:rPr lang="ja-JP" altLang="en-US" sz="1200" b="1" dirty="0" smtClean="0">
                          <a:solidFill>
                            <a:schemeClr val="tx1"/>
                          </a:solidFill>
                        </a:rPr>
                        <a:t>　　</a:t>
                      </a:r>
                      <a:r>
                        <a:rPr lang="en-US" altLang="ja-JP" sz="1200" b="1" dirty="0" smtClean="0">
                          <a:solidFill>
                            <a:schemeClr val="tx1"/>
                          </a:solidFill>
                        </a:rPr>
                        <a:t>(</a:t>
                      </a:r>
                      <a:r>
                        <a:rPr lang="ja-JP" altLang="en-US" sz="1200" b="1" dirty="0" smtClean="0">
                          <a:solidFill>
                            <a:schemeClr val="tx1"/>
                          </a:solidFill>
                        </a:rPr>
                        <a:t>▲約</a:t>
                      </a:r>
                      <a:r>
                        <a:rPr lang="en-US" altLang="ja-JP" sz="1200" b="1" dirty="0" smtClean="0">
                          <a:solidFill>
                            <a:schemeClr val="tx1"/>
                          </a:solidFill>
                        </a:rPr>
                        <a:t>11%)</a:t>
                      </a:r>
                      <a:endParaRPr lang="ja-JP" altLang="en-US" sz="1200" b="1" dirty="0">
                        <a:solidFill>
                          <a:schemeClr val="tx1"/>
                        </a:solidFill>
                      </a:endParaRPr>
                    </a:p>
                  </a:txBody>
                  <a:tcPr/>
                </a:tc>
                <a:tc>
                  <a:txBody>
                    <a:bodyPr/>
                    <a:lstStyle/>
                    <a:p>
                      <a:r>
                        <a:rPr lang="ja-JP" altLang="en-US" sz="1200" b="1" dirty="0" smtClean="0">
                          <a:solidFill>
                            <a:schemeClr val="tx1"/>
                          </a:solidFill>
                        </a:rPr>
                        <a:t>▲約</a:t>
                      </a:r>
                      <a:r>
                        <a:rPr lang="en-US" altLang="ja-JP" sz="1200" b="1" dirty="0" smtClean="0">
                          <a:solidFill>
                            <a:schemeClr val="tx1"/>
                          </a:solidFill>
                        </a:rPr>
                        <a:t>55</a:t>
                      </a:r>
                      <a:r>
                        <a:rPr lang="ja-JP" altLang="en-US" sz="1200" b="1" dirty="0" smtClean="0">
                          <a:solidFill>
                            <a:schemeClr val="tx1"/>
                          </a:solidFill>
                        </a:rPr>
                        <a:t>万</a:t>
                      </a:r>
                      <a:r>
                        <a:rPr lang="en-US" altLang="ja-JP" sz="1200" b="1" dirty="0" smtClean="0">
                          <a:solidFill>
                            <a:schemeClr val="tx1"/>
                          </a:solidFill>
                        </a:rPr>
                        <a:t>kW</a:t>
                      </a:r>
                    </a:p>
                    <a:p>
                      <a:r>
                        <a:rPr lang="ja-JP" altLang="en-US" sz="1200" b="1" dirty="0" smtClean="0">
                          <a:solidFill>
                            <a:schemeClr val="tx1"/>
                          </a:solidFill>
                        </a:rPr>
                        <a:t>　　</a:t>
                      </a:r>
                      <a:r>
                        <a:rPr lang="en-US" altLang="ja-JP" sz="1200" b="1" dirty="0" smtClean="0">
                          <a:solidFill>
                            <a:schemeClr val="tx1"/>
                          </a:solidFill>
                        </a:rPr>
                        <a:t>(</a:t>
                      </a:r>
                      <a:r>
                        <a:rPr lang="ja-JP" altLang="en-US" sz="1200" b="1" dirty="0" smtClean="0">
                          <a:solidFill>
                            <a:schemeClr val="tx1"/>
                          </a:solidFill>
                        </a:rPr>
                        <a:t>▲約</a:t>
                      </a:r>
                      <a:r>
                        <a:rPr lang="en-US" altLang="ja-JP" sz="1200" b="1" dirty="0" smtClean="0">
                          <a:solidFill>
                            <a:schemeClr val="tx1"/>
                          </a:solidFill>
                        </a:rPr>
                        <a:t>9%)</a:t>
                      </a:r>
                      <a:endParaRPr lang="ja-JP" altLang="en-US" sz="1200" b="1" dirty="0">
                        <a:solidFill>
                          <a:schemeClr val="tx1"/>
                        </a:solidFill>
                      </a:endParaRPr>
                    </a:p>
                  </a:txBody>
                  <a:tcPr/>
                </a:tc>
              </a:tr>
              <a:tr h="0">
                <a:tc>
                  <a:txBody>
                    <a:bodyPr/>
                    <a:lstStyle/>
                    <a:p>
                      <a:r>
                        <a:rPr kumimoji="1" lang="ja-JP" altLang="en-US" sz="1200" dirty="0" smtClean="0">
                          <a:solidFill>
                            <a:schemeClr val="tx1"/>
                          </a:solidFill>
                          <a:latin typeface="+mn-ea"/>
                          <a:ea typeface="+mn-ea"/>
                        </a:rPr>
                        <a:t>（内訳）業務用</a:t>
                      </a:r>
                      <a:endParaRPr kumimoji="1" lang="ja-JP" altLang="en-US" sz="1200" dirty="0">
                        <a:solidFill>
                          <a:schemeClr val="tx1"/>
                        </a:solidFill>
                        <a:latin typeface="+mn-ea"/>
                        <a:ea typeface="+mn-ea"/>
                      </a:endParaRPr>
                    </a:p>
                  </a:txBody>
                  <a:tcPr/>
                </a:tc>
                <a:tc>
                  <a:txBody>
                    <a:bodyPr/>
                    <a:lstStyle/>
                    <a:p>
                      <a:r>
                        <a:rPr lang="ja-JP" altLang="en-US" sz="1200" dirty="0" smtClean="0">
                          <a:solidFill>
                            <a:schemeClr val="tx1"/>
                          </a:solidFill>
                        </a:rPr>
                        <a:t>▲約</a:t>
                      </a:r>
                      <a:r>
                        <a:rPr lang="en-US" altLang="ja-JP" sz="1200" dirty="0" smtClean="0">
                          <a:solidFill>
                            <a:schemeClr val="tx1"/>
                          </a:solidFill>
                        </a:rPr>
                        <a:t>130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12%)</a:t>
                      </a:r>
                      <a:endParaRPr lang="ja-JP" altLang="en-US" sz="1200" dirty="0">
                        <a:solidFill>
                          <a:schemeClr val="tx1"/>
                        </a:solidFill>
                      </a:endParaRPr>
                    </a:p>
                  </a:txBody>
                  <a:tcPr/>
                </a:tc>
                <a:tc>
                  <a:txBody>
                    <a:bodyPr/>
                    <a:lstStyle/>
                    <a:p>
                      <a:r>
                        <a:rPr lang="ja-JP" altLang="en-US" sz="1200" dirty="0" smtClean="0">
                          <a:solidFill>
                            <a:schemeClr val="tx1"/>
                          </a:solidFill>
                        </a:rPr>
                        <a:t>▲約</a:t>
                      </a:r>
                      <a:r>
                        <a:rPr lang="en-US" altLang="ja-JP" sz="1200" dirty="0" smtClean="0">
                          <a:solidFill>
                            <a:schemeClr val="tx1"/>
                          </a:solidFill>
                        </a:rPr>
                        <a:t>125</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11%)</a:t>
                      </a:r>
                      <a:endParaRPr lang="ja-JP" altLang="en-US" sz="1200" dirty="0">
                        <a:solidFill>
                          <a:schemeClr val="tx1"/>
                        </a:solidFill>
                      </a:endParaRPr>
                    </a:p>
                  </a:txBody>
                  <a:tcPr/>
                </a:tc>
              </a:tr>
              <a:tr h="130304">
                <a:tc>
                  <a:txBody>
                    <a:bodyPr/>
                    <a:lstStyle/>
                    <a:p>
                      <a:r>
                        <a:rPr kumimoji="1" lang="ja-JP" altLang="en-US" sz="1200" b="0" dirty="0" smtClean="0">
                          <a:solidFill>
                            <a:schemeClr val="tx1"/>
                          </a:solidFill>
                          <a:latin typeface="+mn-ea"/>
                          <a:ea typeface="+mn-ea"/>
                        </a:rPr>
                        <a:t>（内訳）産業用</a:t>
                      </a:r>
                      <a:endParaRPr kumimoji="1" lang="ja-JP" altLang="en-US" sz="1200" b="0" dirty="0">
                        <a:solidFill>
                          <a:schemeClr val="tx1"/>
                        </a:solidFill>
                        <a:latin typeface="+mn-ea"/>
                        <a:ea typeface="+mn-ea"/>
                      </a:endParaRPr>
                    </a:p>
                  </a:txBody>
                  <a:tcPr/>
                </a:tc>
                <a:tc>
                  <a:txBody>
                    <a:bodyPr/>
                    <a:lstStyle/>
                    <a:p>
                      <a:r>
                        <a:rPr lang="ja-JP" altLang="en-US" sz="1200" dirty="0" smtClean="0">
                          <a:solidFill>
                            <a:schemeClr val="tx1"/>
                          </a:solidFill>
                        </a:rPr>
                        <a:t>▲約</a:t>
                      </a:r>
                      <a:r>
                        <a:rPr lang="en-US" altLang="ja-JP" sz="1200" dirty="0" smtClean="0">
                          <a:solidFill>
                            <a:schemeClr val="tx1"/>
                          </a:solidFill>
                        </a:rPr>
                        <a:t>90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9%)</a:t>
                      </a:r>
                      <a:endParaRPr lang="ja-JP" altLang="en-US" sz="1200" dirty="0">
                        <a:solidFill>
                          <a:schemeClr val="tx1"/>
                        </a:solidFill>
                      </a:endParaRPr>
                    </a:p>
                  </a:txBody>
                  <a:tcPr/>
                </a:tc>
                <a:tc>
                  <a:txBody>
                    <a:bodyPr/>
                    <a:lstStyle/>
                    <a:p>
                      <a:r>
                        <a:rPr lang="ja-JP" altLang="en-US" sz="1200" dirty="0" smtClean="0">
                          <a:solidFill>
                            <a:schemeClr val="tx1"/>
                          </a:solidFill>
                        </a:rPr>
                        <a:t>▲約</a:t>
                      </a:r>
                      <a:r>
                        <a:rPr lang="en-US" altLang="ja-JP" sz="1200" dirty="0" smtClean="0">
                          <a:solidFill>
                            <a:schemeClr val="tx1"/>
                          </a:solidFill>
                        </a:rPr>
                        <a:t>120</a:t>
                      </a:r>
                      <a:r>
                        <a:rPr lang="ja-JP" altLang="en-US" sz="1200" dirty="0" smtClean="0">
                          <a:solidFill>
                            <a:schemeClr val="tx1"/>
                          </a:solidFill>
                        </a:rPr>
                        <a:t>万</a:t>
                      </a:r>
                      <a:r>
                        <a:rPr lang="en-US" altLang="ja-JP" sz="1200" dirty="0" smtClean="0">
                          <a:solidFill>
                            <a:schemeClr val="tx1"/>
                          </a:solidFill>
                        </a:rPr>
                        <a:t>kW</a:t>
                      </a:r>
                    </a:p>
                    <a:p>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▲約</a:t>
                      </a:r>
                      <a:r>
                        <a:rPr lang="en-US" altLang="ja-JP" sz="1200" dirty="0" smtClean="0">
                          <a:solidFill>
                            <a:schemeClr val="tx1"/>
                          </a:solidFill>
                        </a:rPr>
                        <a:t>12%)</a:t>
                      </a:r>
                      <a:endParaRPr lang="ja-JP" altLang="en-US" sz="1200" dirty="0">
                        <a:solidFill>
                          <a:schemeClr val="tx1"/>
                        </a:solidFill>
                      </a:endParaRPr>
                    </a:p>
                  </a:txBody>
                  <a:tcPr/>
                </a:tc>
              </a:tr>
            </a:tbl>
          </a:graphicData>
        </a:graphic>
      </p:graphicFrame>
      <p:sp>
        <p:nvSpPr>
          <p:cNvPr id="10" name="正方形/長方形 9"/>
          <p:cNvSpPr/>
          <p:nvPr/>
        </p:nvSpPr>
        <p:spPr>
          <a:xfrm>
            <a:off x="4721809" y="3686834"/>
            <a:ext cx="4391472"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節電効果の比較</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（出典：関西広域連合ＨＰ）</a:t>
            </a:r>
            <a:endParaRPr lang="en-US" altLang="ja-JP" sz="1200" dirty="0" smtClean="0">
              <a:latin typeface="HGPｺﾞｼｯｸE" pitchFamily="50" charset="-128"/>
              <a:ea typeface="HGPｺﾞｼｯｸE" pitchFamily="50" charset="-128"/>
            </a:endParaRPr>
          </a:p>
        </p:txBody>
      </p:sp>
      <p:sp>
        <p:nvSpPr>
          <p:cNvPr id="13" name="角丸四角形 12"/>
          <p:cNvSpPr/>
          <p:nvPr/>
        </p:nvSpPr>
        <p:spPr>
          <a:xfrm>
            <a:off x="252536" y="260648"/>
            <a:ext cx="8552406" cy="3312368"/>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700"/>
              </a:lnSpc>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取組み状況</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700"/>
              </a:lnSpc>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月からスタートした再生可能エネルギーの固定価格買取制度について、</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度</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末時点の大阪府内の認定件数</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既稼働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700"/>
              </a:lnSpc>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認定出力</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既稼働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700"/>
              </a:lnSpc>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昨夏の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関西電力管内の電力需要は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比べ、平均で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％）の電力使用減を達成し</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広域連合の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年度夏の節電目標（</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％以上の節電）を上回った。</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700"/>
              </a:lnSpc>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内訳をみると、家庭向けの節電効果が前年度より上昇しており、節電意識の高まりが認められる。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548680" y="4581128"/>
            <a:ext cx="1368152" cy="2749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200" dirty="0" smtClean="0"/>
              <a:t>環農</a:t>
            </a:r>
            <a:endParaRPr kumimoji="1" lang="ja-JP" altLang="en-US" sz="1200" dirty="0"/>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4440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8472" y="188640"/>
            <a:ext cx="8622000" cy="3528392"/>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需要者側が自ら選択する環境づくり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成長のためには、産業の基盤となる電力の安定供給とともに、需要側が自ら選択して電力を調達できる環境づくりも重要な要素。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現在、電力自由化により、新電力は契約電力</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50kW</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以上の需要家に対して電気を販売することができるが、新電力の販売電力量シェア</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関西電力管内</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5.3%(H25.12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に留まる。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新電力や電力調達コストの低減などについての情報を提供し、需要側である事業者が電力会社を選べる環境づくりを進めるため、大阪府・大阪市・新電力などで「大阪電力選べる環境づくり協議会」を平成</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年に予定されている電力小売の完全自由化に向け、こうした取組みを着実に進めていく必要がある。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pP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15" y="4240252"/>
            <a:ext cx="3995950" cy="248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87999" y="3717032"/>
            <a:ext cx="6051770" cy="523220"/>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新電力の販売電力量シェア（関西電力管内）</a:t>
            </a:r>
            <a:endParaRPr lang="en-US" altLang="ja-JP" sz="1400" dirty="0" smtClean="0">
              <a:latin typeface="HGPｺﾞｼｯｸE" pitchFamily="50" charset="-128"/>
              <a:ea typeface="HGPｺﾞｼｯｸE" pitchFamily="50" charset="-128"/>
            </a:endParaRPr>
          </a:p>
          <a:p>
            <a:pPr marL="177800" indent="-177800"/>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　　近畿経済産業局資料より作成</a:t>
            </a:r>
            <a:endParaRPr lang="ja-JP" altLang="en-US" sz="1200" dirty="0">
              <a:latin typeface="HGPｺﾞｼｯｸE" pitchFamily="50" charset="-128"/>
              <a:ea typeface="HGPｺﾞｼｯｸE" pitchFamily="50" charset="-128"/>
            </a:endParaRPr>
          </a:p>
        </p:txBody>
      </p:sp>
      <p:sp>
        <p:nvSpPr>
          <p:cNvPr id="8" name="正方形/長方形 7"/>
          <p:cNvSpPr/>
          <p:nvPr/>
        </p:nvSpPr>
        <p:spPr>
          <a:xfrm>
            <a:off x="4646495" y="3735002"/>
            <a:ext cx="3672408" cy="523220"/>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大阪電力選べる環境づくり協議会の概要</a:t>
            </a:r>
            <a:endParaRPr lang="en-US" altLang="ja-JP" sz="1400" dirty="0" smtClean="0">
              <a:latin typeface="HGPｺﾞｼｯｸE" pitchFamily="50" charset="-128"/>
              <a:ea typeface="HGPｺﾞｼｯｸE" pitchFamily="50" charset="-128"/>
            </a:endParaRPr>
          </a:p>
          <a:p>
            <a:pPr marL="177800" indent="-177800"/>
            <a:r>
              <a:rPr lang="ja-JP" altLang="en-US" sz="1400" dirty="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（平成</a:t>
            </a:r>
            <a:r>
              <a:rPr lang="en-US" altLang="ja-JP" sz="1400" dirty="0" smtClean="0">
                <a:latin typeface="HGPｺﾞｼｯｸE" pitchFamily="50" charset="-128"/>
                <a:ea typeface="HGPｺﾞｼｯｸE" pitchFamily="50" charset="-128"/>
              </a:rPr>
              <a:t>26</a:t>
            </a:r>
            <a:r>
              <a:rPr lang="ja-JP" altLang="en-US" sz="1400" dirty="0" smtClean="0">
                <a:latin typeface="HGPｺﾞｼｯｸE" pitchFamily="50" charset="-128"/>
                <a:ea typeface="HGPｺﾞｼｯｸE" pitchFamily="50" charset="-128"/>
              </a:rPr>
              <a:t>年</a:t>
            </a:r>
            <a:r>
              <a:rPr lang="en-US" altLang="ja-JP" sz="1400" dirty="0" smtClean="0">
                <a:latin typeface="HGPｺﾞｼｯｸE" pitchFamily="50" charset="-128"/>
                <a:ea typeface="HGPｺﾞｼｯｸE" pitchFamily="50" charset="-128"/>
              </a:rPr>
              <a:t>4</a:t>
            </a:r>
            <a:r>
              <a:rPr lang="ja-JP" altLang="en-US" sz="1400" dirty="0" smtClean="0">
                <a:latin typeface="HGPｺﾞｼｯｸE" pitchFamily="50" charset="-128"/>
                <a:ea typeface="HGPｺﾞｼｯｸE" pitchFamily="50" charset="-128"/>
              </a:rPr>
              <a:t>月</a:t>
            </a:r>
            <a:r>
              <a:rPr lang="en-US" altLang="ja-JP" sz="1400" dirty="0" smtClean="0">
                <a:latin typeface="HGPｺﾞｼｯｸE" pitchFamily="50" charset="-128"/>
                <a:ea typeface="HGPｺﾞｼｯｸE" pitchFamily="50" charset="-128"/>
              </a:rPr>
              <a:t>1</a:t>
            </a:r>
            <a:r>
              <a:rPr lang="ja-JP" altLang="en-US" sz="1400" dirty="0" smtClean="0">
                <a:latin typeface="HGPｺﾞｼｯｸE" pitchFamily="50" charset="-128"/>
                <a:ea typeface="HGPｺﾞｼｯｸE" pitchFamily="50" charset="-128"/>
              </a:rPr>
              <a:t>日設立）</a:t>
            </a:r>
            <a:endParaRPr lang="ja-JP" altLang="en-US" sz="1200" dirty="0">
              <a:latin typeface="HGPｺﾞｼｯｸE" pitchFamily="50" charset="-128"/>
              <a:ea typeface="HGPｺﾞｼｯｸE"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585084424"/>
              </p:ext>
            </p:extLst>
          </p:nvPr>
        </p:nvGraphicFramePr>
        <p:xfrm>
          <a:off x="4818190" y="4303071"/>
          <a:ext cx="3992005" cy="2418050"/>
        </p:xfrm>
        <a:graphic>
          <a:graphicData uri="http://schemas.openxmlformats.org/drawingml/2006/table">
            <a:tbl>
              <a:tblPr firstRow="1" firstCol="1" bandRow="1"/>
              <a:tblGrid>
                <a:gridCol w="3992005"/>
              </a:tblGrid>
              <a:tr h="2418050">
                <a:tc>
                  <a:txBody>
                    <a:bodyPr/>
                    <a:lstStyle/>
                    <a:p>
                      <a:pPr algn="l">
                        <a:lnSpc>
                          <a:spcPts val="18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○協議会の目的</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8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電力小売の完全自由化を見据え、電力調達コストの低減等に係る情報発信・普及啓発等を行うことにより、電力需要者が電力供給事業者を選べる環境づくりを行うこと</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○構成員</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大阪府、大阪市、ＳＢパワー株式会社、株式会社エナリス、</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株式会社エヌパワー、エネサーブ株式会社、株式会社エネット、</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オリックス株式会社、兼松株式会社、</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テス・エンジニアリング株式会社、日本アルファ電力株式会社、</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日本ロジテック協同組合　　　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月現在）</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22526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7999" y="5517232"/>
            <a:ext cx="8621999" cy="646331"/>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再生可能エネルギーの普及拡大、発電事業者の参入促進により、</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「安全」「安定」「適正価格」のエネルギー供給体制を確立することが必要</a:t>
            </a:r>
            <a:endPar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3580623" y="5010027"/>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82" y="1232363"/>
            <a:ext cx="8958031" cy="35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19982" y="692696"/>
            <a:ext cx="8484466" cy="707886"/>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電力自由化前と現在（電力部分自由化後）の電力供給の</a:t>
            </a:r>
            <a:r>
              <a:rPr lang="ja-JP" altLang="en-US" sz="1400" dirty="0" smtClean="0">
                <a:latin typeface="HGPｺﾞｼｯｸE" pitchFamily="50" charset="-128"/>
                <a:ea typeface="HGPｺﾞｼｯｸE" pitchFamily="50" charset="-128"/>
              </a:rPr>
              <a:t>流れ（出典</a:t>
            </a:r>
            <a:r>
              <a:rPr lang="ja-JP" altLang="en-US" sz="1400" dirty="0">
                <a:latin typeface="HGPｺﾞｼｯｸE" pitchFamily="50" charset="-128"/>
                <a:ea typeface="HGPｺﾞｼｯｸE" pitchFamily="50" charset="-128"/>
              </a:rPr>
              <a:t>：経済産業省資料をもと</a:t>
            </a:r>
            <a:r>
              <a:rPr lang="ja-JP" altLang="en-US" sz="1400" dirty="0" smtClean="0">
                <a:latin typeface="HGPｺﾞｼｯｸE" pitchFamily="50" charset="-128"/>
                <a:ea typeface="HGPｺﾞｼｯｸE" pitchFamily="50" charset="-128"/>
              </a:rPr>
              <a:t>に大阪府作成）</a:t>
            </a:r>
            <a:endParaRPr lang="en-US" altLang="ja-JP" sz="1400" dirty="0">
              <a:latin typeface="HGPｺﾞｼｯｸE" pitchFamily="50" charset="-128"/>
              <a:ea typeface="HGPｺﾞｼｯｸE" pitchFamily="50" charset="-128"/>
            </a:endParaRPr>
          </a:p>
          <a:p>
            <a:pPr marL="177800" indent="-177800"/>
            <a:endParaRPr lang="en-US" altLang="ja-JP" sz="1400" dirty="0">
              <a:latin typeface="HGPｺﾞｼｯｸE" pitchFamily="50" charset="-128"/>
              <a:ea typeface="HGPｺﾞｼｯｸE" pitchFamily="50" charset="-128"/>
            </a:endParaRPr>
          </a:p>
          <a:p>
            <a:pPr marL="177800" indent="-177800"/>
            <a:endParaRPr lang="ja-JP" altLang="en-US" sz="1200" dirty="0">
              <a:latin typeface="HGPｺﾞｼｯｸE" pitchFamily="50" charset="-128"/>
              <a:ea typeface="HGPｺﾞｼｯｸE" pitchFamily="50" charset="-128"/>
            </a:endParaRPr>
          </a:p>
        </p:txBody>
      </p:sp>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245765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7996" y="5840397"/>
            <a:ext cx="8621999" cy="646331"/>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今後更なる市場の創出・拡大が</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見込まれる新エネルギー</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分野について、</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・関西のポテンシャル</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を活用した産業振興を図っていく。</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3553625" y="5405738"/>
            <a:ext cx="203674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正方形/長方形 9"/>
          <p:cNvSpPr/>
          <p:nvPr/>
        </p:nvSpPr>
        <p:spPr>
          <a:xfrm>
            <a:off x="425529" y="2231859"/>
            <a:ext cx="8484466" cy="276999"/>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関西イノベーション国際戦略総合特区における新エネルギー産業関連プロジェクト</a:t>
            </a:r>
            <a:endParaRPr lang="en-US" altLang="ja-JP" sz="1200" dirty="0">
              <a:latin typeface="HGPｺﾞｼｯｸE" pitchFamily="50" charset="-128"/>
              <a:ea typeface="HGPｺﾞｼｯｸE" pitchFamily="50" charset="-128"/>
            </a:endParaRPr>
          </a:p>
        </p:txBody>
      </p:sp>
      <p:sp>
        <p:nvSpPr>
          <p:cNvPr id="7" name="角丸四角形 6"/>
          <p:cNvSpPr/>
          <p:nvPr/>
        </p:nvSpPr>
        <p:spPr>
          <a:xfrm>
            <a:off x="198472" y="188639"/>
            <a:ext cx="8640728" cy="1988503"/>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新エネルギー産業の振興</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◇大阪・関西には、電池産業など新エネルギー産業分野において技術力の高い企業が集積しており、高いポテンシャルを有している。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◇そのため、関西イノベーション国際戦略総合特区においても、新エネルギー分野を柱の一つとして掲げている。現在までに新エネルギー</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産業関連</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プロジェクトとして５プロジェクト</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案件が計画認定を受けた。</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182" y="2618024"/>
            <a:ext cx="5402667" cy="268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5013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5140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96744" y="1003291"/>
            <a:ext cx="8532473" cy="2630101"/>
          </a:xfrm>
          <a:prstGeom prst="roundRect">
            <a:avLst>
              <a:gd name="adj" fmla="val 36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600"/>
              </a:lnSpc>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南海トラフ巨大地震対策</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東西二極の一極を担う大阪の被災は、日本経済全体に大きな影響を及ぼすことからその対応は急務。</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南海トラフ巨大地震の詳細な想定を踏まえ、堤防耐震・液状化対策や密集市街地対策等の取組みを進めているところ。</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800"/>
              </a:lnSpc>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地域防災計画」を改訂しており、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年度中に、府の地震災害被害軽減対策を取りまとめ</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「地震防災アクションプラン」を改訂予定。</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251520" y="83671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要因等の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　　～大震災の教訓を踏まえた課題②～</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国土</a:t>
            </a:r>
            <a:r>
              <a:rPr kumimoji="0"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構造の東西二極化、防災・減災への対応</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2006381"/>
              </p:ext>
            </p:extLst>
          </p:nvPr>
        </p:nvGraphicFramePr>
        <p:xfrm>
          <a:off x="323528" y="4221088"/>
          <a:ext cx="3852428" cy="1872208"/>
        </p:xfrm>
        <a:graphic>
          <a:graphicData uri="http://schemas.openxmlformats.org/drawingml/2006/table">
            <a:tbl>
              <a:tblPr firstRow="1" firstCol="1" bandRow="1"/>
              <a:tblGrid>
                <a:gridCol w="3852428"/>
              </a:tblGrid>
              <a:tr h="1872208">
                <a:tc>
                  <a:txBody>
                    <a:bodyPr/>
                    <a:lstStyle/>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◆人的被害（死者）</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≪早期避難率が低い場合≫</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133,891</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≪避難が迅速な場合≫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8,806</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◆建物被害（全壊）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179,153</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棟</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◆経済被害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28.8</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・資産等の被害額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23.2</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・生産、サービス低下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186823" y="3717032"/>
            <a:ext cx="4244957" cy="492443"/>
          </a:xfrm>
          <a:prstGeom prst="rect">
            <a:avLst/>
          </a:prstGeom>
        </p:spPr>
        <p:txBody>
          <a:bodyPr wrap="square">
            <a:spAutoFit/>
          </a:bodyPr>
          <a:lstStyle/>
          <a:p>
            <a:pPr marL="177800" indent="-177800"/>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南海トラフ巨大地震被害想定（</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：大阪府防災会議南海</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トラフ巨大地震災害対策等検討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部会資料）</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60813829"/>
              </p:ext>
            </p:extLst>
          </p:nvPr>
        </p:nvGraphicFramePr>
        <p:xfrm>
          <a:off x="4543848" y="4221088"/>
          <a:ext cx="4200133" cy="1097280"/>
        </p:xfrm>
        <a:graphic>
          <a:graphicData uri="http://schemas.openxmlformats.org/drawingml/2006/table">
            <a:tbl>
              <a:tblPr firstRow="1" firstCol="1" bandRow="1"/>
              <a:tblGrid>
                <a:gridCol w="4200133"/>
              </a:tblGrid>
              <a:tr h="1037256">
                <a:tc>
                  <a:txBody>
                    <a:bodyPr/>
                    <a:lstStyle/>
                    <a:p>
                      <a:pPr algn="l">
                        <a:lnSpc>
                          <a:spcPct val="1000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◆対策の重点化</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・百数十年に一度の地震に対し、津波による浸水を防ぐ</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・千年に一度の地震に対し、津波到達までの避難時間を確保するため、地震直後からの満潮時における浸水を防ぐ</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◆概算事業費</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大阪府・大阪市対策費用計　約</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a:off x="4332312" y="3717032"/>
            <a:ext cx="4473511"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堤防の耐震・液状化対策（「南海トラフ巨大地震土木構造物耐震対策検討部会報告」部会報告（第二次））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173523765"/>
              </p:ext>
            </p:extLst>
          </p:nvPr>
        </p:nvGraphicFramePr>
        <p:xfrm>
          <a:off x="4562980" y="5626113"/>
          <a:ext cx="4185484" cy="1097280"/>
        </p:xfrm>
        <a:graphic>
          <a:graphicData uri="http://schemas.openxmlformats.org/drawingml/2006/table">
            <a:tbl>
              <a:tblPr firstRow="1" firstCol="1" bandRow="1"/>
              <a:tblGrid>
                <a:gridCol w="4185484"/>
              </a:tblGrid>
              <a:tr h="1007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◆整備の目標</a:t>
                      </a:r>
                      <a:endParaRPr kumimoji="1" lang="en-US" altLang="ja-JP" sz="12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H32</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年度までに「地震時等に著しく危険な密集市街地」を解消</a:t>
                      </a:r>
                      <a:endParaRPr kumimoji="1" lang="en-US" altLang="ja-JP"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①著しく危険な密集市街地の解消</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②防災性の向上とともに成⻑を⽀える魅⼒あるまちづくり</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③地域防災力の向上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正方形/長方形 12"/>
          <p:cNvSpPr/>
          <p:nvPr/>
        </p:nvSpPr>
        <p:spPr>
          <a:xfrm>
            <a:off x="4332312" y="5318335"/>
            <a:ext cx="447351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大阪府密集市街地整備方針（</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）の概要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9619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503" y="116632"/>
            <a:ext cx="8855015" cy="2164735"/>
          </a:xfrm>
          <a:prstGeom prst="roundRect">
            <a:avLst>
              <a:gd name="adj" fmla="val 36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機能のバックアップ</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強い国土構造の構築に向け、集中型から双眼型へと国土構造の転換を促進していくことが重要。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0"/>
              </a:spcAft>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このため、首都圏で大災害が発生した場合を想定し、国家の危機管理の観点から、首都圏以外で最も機能が集積する大阪・関西を首都機能のバックアップエリアとして位置づける必要。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591848" y="2437479"/>
            <a:ext cx="4084609" cy="677108"/>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首都機能バックアップ場所等に求められる</a:t>
            </a:r>
            <a:r>
              <a:rPr lang="ja-JP" altLang="en-US" sz="1400" dirty="0" smtClean="0">
                <a:latin typeface="HGPｺﾞｼｯｸE" pitchFamily="50" charset="-128"/>
                <a:ea typeface="HGPｺﾞｼｯｸE" pitchFamily="50" charset="-128"/>
              </a:rPr>
              <a:t>要件</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ja-JP" altLang="en-US" sz="1200" dirty="0">
                <a:latin typeface="HGPｺﾞｼｯｸE" pitchFamily="50" charset="-128"/>
                <a:ea typeface="HGPｺﾞｼｯｸE" pitchFamily="50" charset="-128"/>
              </a:rPr>
              <a:t>出典：国土交通省「東京圏の中枢機能のバックアップに関する検討会 二次とりまとめ</a:t>
            </a:r>
            <a:r>
              <a:rPr lang="ja-JP" altLang="en-US" sz="1200" dirty="0" smtClean="0">
                <a:latin typeface="HGPｺﾞｼｯｸE" pitchFamily="50" charset="-128"/>
                <a:ea typeface="HGPｺﾞｼｯｸE" pitchFamily="50" charset="-128"/>
              </a:rPr>
              <a:t>」（</a:t>
            </a:r>
            <a:r>
              <a:rPr lang="en-US" altLang="ja-JP" sz="1200" dirty="0" smtClean="0">
                <a:latin typeface="HGPｺﾞｼｯｸE" pitchFamily="50" charset="-128"/>
                <a:ea typeface="HGPｺﾞｼｯｸE" pitchFamily="50" charset="-128"/>
              </a:rPr>
              <a:t>H24</a:t>
            </a:r>
            <a:r>
              <a:rPr lang="ja-JP" altLang="en-US" sz="1200" dirty="0" smtClean="0">
                <a:latin typeface="HGPｺﾞｼｯｸE" pitchFamily="50" charset="-128"/>
                <a:ea typeface="HGPｺﾞｼｯｸE" pitchFamily="50" charset="-128"/>
              </a:rPr>
              <a:t>年</a:t>
            </a:r>
            <a:r>
              <a:rPr lang="en-US" altLang="ja-JP" sz="1200" dirty="0" smtClean="0">
                <a:latin typeface="HGPｺﾞｼｯｸE" pitchFamily="50" charset="-128"/>
                <a:ea typeface="HGPｺﾞｼｯｸE" pitchFamily="50" charset="-128"/>
              </a:rPr>
              <a:t>4</a:t>
            </a:r>
            <a:r>
              <a:rPr lang="ja-JP" altLang="en-US" sz="1200" dirty="0" smtClean="0">
                <a:latin typeface="HGPｺﾞｼｯｸE" pitchFamily="50" charset="-128"/>
                <a:ea typeface="HGPｺﾞｼｯｸE" pitchFamily="50" charset="-128"/>
              </a:rPr>
              <a:t>月））</a:t>
            </a:r>
            <a:endParaRPr lang="ja-JP" altLang="en-US" sz="1400" dirty="0">
              <a:latin typeface="HGPｺﾞｼｯｸE" pitchFamily="50" charset="-128"/>
              <a:ea typeface="HGPｺﾞｼｯｸE" pitchFamily="50" charset="-128"/>
            </a:endParaRPr>
          </a:p>
        </p:txBody>
      </p:sp>
      <p:sp>
        <p:nvSpPr>
          <p:cNvPr id="11" name="正方形/長方形 10"/>
          <p:cNvSpPr>
            <a:spLocks noChangeArrowheads="1"/>
          </p:cNvSpPr>
          <p:nvPr/>
        </p:nvSpPr>
        <p:spPr bwMode="auto">
          <a:xfrm>
            <a:off x="4800282" y="3399447"/>
            <a:ext cx="3842504" cy="1733808"/>
          </a:xfrm>
          <a:prstGeom prst="rect">
            <a:avLst/>
          </a:prstGeom>
          <a:noFill/>
          <a:ln w="9525" algn="ctr">
            <a:solidFill>
              <a:srgbClr val="000000"/>
            </a:solidFill>
            <a:miter lim="800000"/>
            <a:headEnd/>
            <a:tailEnd/>
          </a:ln>
          <a:effectLst/>
          <a:extLst/>
        </p:spPr>
        <p:txBody>
          <a:bodyPr rot="0" vert="horz" wrap="square" lIns="91440" tIns="45720" rIns="91440" bIns="45720" anchor="t" anchorCtr="0" upright="1">
            <a:spAutoFit/>
          </a:bodyPr>
          <a:lstStyle/>
          <a:p>
            <a:pPr marL="114300" indent="-114300"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・東京圏との同時被災の可能性が低いこと／災害の蓋然性が低いこと</a:t>
            </a:r>
          </a:p>
          <a:p>
            <a:pPr marL="114300" indent="-114300"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・東京圏との間のアクセスが容易かつ確実であること</a:t>
            </a:r>
          </a:p>
          <a:p>
            <a:pPr marL="114300" indent="-114300"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・国の行政中枢機能の業務を非常事態下においても遂行できる能力を有する代替要員が確保されること</a:t>
            </a:r>
          </a:p>
          <a:p>
            <a:pPr marL="114300" indent="-114300" algn="just">
              <a:lnSpc>
                <a:spcPts val="16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・活用しうる既存の代替施設・設備等が多く存在すること（現地対策本部施設も現実的な選択肢</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612" y="2637576"/>
            <a:ext cx="3733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372564" y="2437479"/>
            <a:ext cx="3923960"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東西二極の一極としての大阪・関西</a:t>
            </a:r>
            <a:endParaRPr lang="ja-JP" altLang="en-US" sz="1400" dirty="0">
              <a:latin typeface="HGPｺﾞｼｯｸE" pitchFamily="50" charset="-128"/>
              <a:ea typeface="HGPｺﾞｼｯｸE" pitchFamily="50" charset="-128"/>
            </a:endParaRPr>
          </a:p>
        </p:txBody>
      </p:sp>
      <p:sp>
        <p:nvSpPr>
          <p:cNvPr id="15" name="二等辺三角形 14"/>
          <p:cNvSpPr/>
          <p:nvPr/>
        </p:nvSpPr>
        <p:spPr>
          <a:xfrm rot="10800000">
            <a:off x="3386311" y="5661248"/>
            <a:ext cx="273017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正方形/長方形 16"/>
          <p:cNvSpPr/>
          <p:nvPr/>
        </p:nvSpPr>
        <p:spPr>
          <a:xfrm>
            <a:off x="375871" y="6053226"/>
            <a:ext cx="8300585" cy="400110"/>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88900" lvl="0" indent="-88900" algn="ctr"/>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東西</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二極の</a:t>
            </a:r>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一極である大阪・関西として防災</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の対応を着実に進める必要</a:t>
            </a:r>
            <a:endParaRPr kumimoji="0"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17978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8838" y="908720"/>
            <a:ext cx="8927658" cy="3525996"/>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600"/>
              </a:lnSpc>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大阪都心部の動き</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nSpc>
                <a:spcPts val="2600"/>
              </a:lnSpc>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大阪府域全体とほぼ同じに留まっている大阪市の開業率をアップさせ、府域全域のけん引力となるよう、都市のポテンシャルをイノベーションや新事業の創出につなげていくことが重要。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現在、大阪都心部では、民間を中心にさまざまな大型投資案件が</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進行中。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619125"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ちびらき１周年を</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迎えたうめ</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きた先行開発</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19125" indent="-271463" fontAlgn="auto">
              <a:lnSpc>
                <a:spcPts val="2600"/>
              </a:lnSpc>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19125" indent="-271463" fontAlgn="auto">
              <a:lnSpc>
                <a:spcPts val="2600"/>
              </a:lnSpc>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ハルカスが</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オープン。天王寺</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・阿倍野地区の活性化も</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む</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大阪市域の地価も上昇</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年の地価上昇率の</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位が大阪市</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51520" y="55905"/>
            <a:ext cx="7848872" cy="707886"/>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阻害要因等の状況　　～府市一体で取り組むべき課題～</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kumimoji="0"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都心部の再生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0"/>
          <p:cNvGrpSpPr>
            <a:grpSpLocks/>
          </p:cNvGrpSpPr>
          <p:nvPr/>
        </p:nvGrpSpPr>
        <p:grpSpPr bwMode="auto">
          <a:xfrm>
            <a:off x="35496" y="4492290"/>
            <a:ext cx="4104454" cy="2321086"/>
            <a:chOff x="251520" y="1542003"/>
            <a:chExt cx="5282319" cy="4264217"/>
          </a:xfrm>
        </p:grpSpPr>
        <p:pic>
          <p:nvPicPr>
            <p:cNvPr id="14" name="Picture 4"/>
            <p:cNvPicPr>
              <a:picLocks noChangeAspect="1" noChangeArrowheads="1"/>
            </p:cNvPicPr>
            <p:nvPr/>
          </p:nvPicPr>
          <p:blipFill>
            <a:blip r:embed="rId2" cstate="print"/>
            <a:srcRect/>
            <a:stretch>
              <a:fillRect/>
            </a:stretch>
          </p:blipFill>
          <p:spPr bwMode="auto">
            <a:xfrm>
              <a:off x="251520" y="2416975"/>
              <a:ext cx="4752526" cy="3089678"/>
            </a:xfrm>
            <a:prstGeom prst="rect">
              <a:avLst/>
            </a:prstGeom>
            <a:noFill/>
            <a:ln w="9525">
              <a:noFill/>
              <a:miter lim="800000"/>
              <a:headEnd/>
              <a:tailEnd/>
            </a:ln>
          </p:spPr>
        </p:pic>
        <p:grpSp>
          <p:nvGrpSpPr>
            <p:cNvPr id="15" name="グループ化 9"/>
            <p:cNvGrpSpPr>
              <a:grpSpLocks/>
            </p:cNvGrpSpPr>
            <p:nvPr/>
          </p:nvGrpSpPr>
          <p:grpSpPr bwMode="auto">
            <a:xfrm>
              <a:off x="345909" y="1542003"/>
              <a:ext cx="5187930" cy="4264217"/>
              <a:chOff x="2362133" y="1830035"/>
              <a:chExt cx="5187930" cy="4264217"/>
            </a:xfrm>
          </p:grpSpPr>
          <p:sp>
            <p:nvSpPr>
              <p:cNvPr id="17" name="正方形/長方形 14"/>
              <p:cNvSpPr>
                <a:spLocks noChangeArrowheads="1"/>
              </p:cNvSpPr>
              <p:nvPr/>
            </p:nvSpPr>
            <p:spPr bwMode="auto">
              <a:xfrm>
                <a:off x="2453088" y="1830035"/>
                <a:ext cx="5096975" cy="692372"/>
              </a:xfrm>
              <a:prstGeom prst="rect">
                <a:avLst/>
              </a:prstGeom>
              <a:noFill/>
              <a:ln w="9525">
                <a:noFill/>
                <a:miter lim="800000"/>
                <a:headEnd/>
                <a:tailEnd/>
              </a:ln>
            </p:spPr>
            <p:txBody>
              <a:bodyPr>
                <a:spAutoFit/>
              </a:bodyPr>
              <a:lstStyle/>
              <a:p>
                <a:pPr marL="177800" indent="-177800"/>
                <a:r>
                  <a:rPr lang="ja-JP"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大阪府・市及び主要都県・市の開業率（</a:t>
                </a:r>
                <a:r>
                  <a:rPr lang="en-US" altLang="ja-JP" sz="1200" dirty="0">
                    <a:latin typeface="HGPｺﾞｼｯｸE" pitchFamily="50" charset="-128"/>
                    <a:ea typeface="HGPｺﾞｼｯｸE" pitchFamily="50" charset="-128"/>
                  </a:rPr>
                  <a:t>H18</a:t>
                </a:r>
                <a:r>
                  <a:rPr lang="ja-JP" altLang="en-US" sz="1200" dirty="0">
                    <a:latin typeface="HGPｺﾞｼｯｸE" pitchFamily="50" charset="-128"/>
                    <a:ea typeface="HGPｺﾞｼｯｸE" pitchFamily="50" charset="-128"/>
                  </a:rPr>
                  <a:t>～</a:t>
                </a:r>
                <a:r>
                  <a:rPr lang="en-US" altLang="ja-JP" sz="1200" dirty="0">
                    <a:latin typeface="HGPｺﾞｼｯｸE" pitchFamily="50" charset="-128"/>
                    <a:ea typeface="HGPｺﾞｼｯｸE" pitchFamily="50" charset="-128"/>
                  </a:rPr>
                  <a:t>21</a:t>
                </a:r>
                <a:r>
                  <a:rPr lang="ja-JP" altLang="en-US" sz="1200" dirty="0">
                    <a:latin typeface="HGPｺﾞｼｯｸE" pitchFamily="50" charset="-128"/>
                    <a:ea typeface="HGPｺﾞｼｯｸE" pitchFamily="50" charset="-128"/>
                  </a:rPr>
                  <a:t>年）</a:t>
                </a:r>
                <a:endParaRPr lang="en-US" altLang="ja-JP" sz="12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a:t>
                </a:r>
                <a:r>
                  <a:rPr lang="ja-JP" altLang="en-US" sz="1000" dirty="0">
                    <a:latin typeface="HGPｺﾞｼｯｸE" pitchFamily="50" charset="-128"/>
                    <a:ea typeface="HGPｺﾞｼｯｸE" pitchFamily="50" charset="-128"/>
                  </a:rPr>
                  <a:t>（出典：総務省「平成２１年　経済センサス」「事業所・企業統計調査」</a:t>
                </a:r>
                <a:endParaRPr lang="en-US" altLang="ja-JP" sz="900" dirty="0">
                  <a:latin typeface="HGPｺﾞｼｯｸE" pitchFamily="50" charset="-128"/>
                  <a:ea typeface="HGPｺﾞｼｯｸE" pitchFamily="50" charset="-128"/>
                </a:endParaRPr>
              </a:p>
            </p:txBody>
          </p:sp>
          <p:sp>
            <p:nvSpPr>
              <p:cNvPr id="20" name="テキスト ボックス 1"/>
              <p:cNvSpPr txBox="1">
                <a:spLocks noChangeArrowheads="1"/>
              </p:cNvSpPr>
              <p:nvPr/>
            </p:nvSpPr>
            <p:spPr bwMode="auto">
              <a:xfrm>
                <a:off x="2550910" y="5748065"/>
                <a:ext cx="1141385" cy="346187"/>
              </a:xfrm>
              <a:prstGeom prst="rect">
                <a:avLst/>
              </a:prstGeom>
              <a:noFill/>
              <a:ln w="9525">
                <a:noFill/>
                <a:miter lim="800000"/>
                <a:headEnd/>
                <a:tailEnd/>
              </a:ln>
            </p:spPr>
            <p:txBody>
              <a:bodyPr wrap="none">
                <a:spAutoFit/>
              </a:bodyPr>
              <a:lstStyle/>
              <a:p>
                <a:r>
                  <a:rPr lang="ja-JP" altLang="en-US" sz="800">
                    <a:latin typeface="メイリオ" pitchFamily="50" charset="-128"/>
                    <a:ea typeface="メイリオ" pitchFamily="50" charset="-128"/>
                    <a:cs typeface="メイリオ" pitchFamily="50" charset="-128"/>
                  </a:rPr>
                  <a:t>大阪府  大阪市</a:t>
                </a:r>
              </a:p>
            </p:txBody>
          </p:sp>
          <p:sp>
            <p:nvSpPr>
              <p:cNvPr id="21" name="テキスト ボックス 12"/>
              <p:cNvSpPr txBox="1">
                <a:spLocks noChangeArrowheads="1"/>
              </p:cNvSpPr>
              <p:nvPr/>
            </p:nvSpPr>
            <p:spPr bwMode="auto">
              <a:xfrm>
                <a:off x="3683572" y="5748065"/>
                <a:ext cx="1229636" cy="346187"/>
              </a:xfrm>
              <a:prstGeom prst="rect">
                <a:avLst/>
              </a:prstGeom>
              <a:noFill/>
              <a:ln w="9525">
                <a:noFill/>
                <a:miter lim="800000"/>
                <a:headEnd/>
                <a:tailEnd/>
              </a:ln>
            </p:spPr>
            <p:txBody>
              <a:bodyPr wrap="none">
                <a:spAutoFit/>
              </a:bodyPr>
              <a:lstStyle/>
              <a:p>
                <a:r>
                  <a:rPr lang="ja-JP" altLang="en-US" sz="800">
                    <a:latin typeface="メイリオ" pitchFamily="50" charset="-128"/>
                    <a:ea typeface="メイリオ" pitchFamily="50" charset="-128"/>
                    <a:cs typeface="メイリオ" pitchFamily="50" charset="-128"/>
                  </a:rPr>
                  <a:t>神奈川県 横浜市</a:t>
                </a:r>
              </a:p>
            </p:txBody>
          </p:sp>
          <p:sp>
            <p:nvSpPr>
              <p:cNvPr id="22" name="テキスト ボックス 13"/>
              <p:cNvSpPr txBox="1">
                <a:spLocks noChangeArrowheads="1"/>
              </p:cNvSpPr>
              <p:nvPr/>
            </p:nvSpPr>
            <p:spPr bwMode="auto">
              <a:xfrm>
                <a:off x="4816233" y="5748065"/>
                <a:ext cx="1229636" cy="346187"/>
              </a:xfrm>
              <a:prstGeom prst="rect">
                <a:avLst/>
              </a:prstGeom>
              <a:noFill/>
              <a:ln w="9525">
                <a:noFill/>
                <a:miter lim="800000"/>
                <a:headEnd/>
                <a:tailEnd/>
              </a:ln>
            </p:spPr>
            <p:txBody>
              <a:bodyPr wrap="none">
                <a:spAutoFit/>
              </a:bodyPr>
              <a:lstStyle/>
              <a:p>
                <a:r>
                  <a:rPr lang="ja-JP" altLang="en-US" sz="800">
                    <a:latin typeface="メイリオ" pitchFamily="50" charset="-128"/>
                    <a:ea typeface="メイリオ" pitchFamily="50" charset="-128"/>
                    <a:cs typeface="メイリオ" pitchFamily="50" charset="-128"/>
                  </a:rPr>
                  <a:t>愛知県 名古屋市</a:t>
                </a:r>
              </a:p>
            </p:txBody>
          </p:sp>
          <p:sp>
            <p:nvSpPr>
              <p:cNvPr id="23" name="テキスト ボックス 14"/>
              <p:cNvSpPr txBox="1">
                <a:spLocks noChangeArrowheads="1"/>
              </p:cNvSpPr>
              <p:nvPr/>
            </p:nvSpPr>
            <p:spPr bwMode="auto">
              <a:xfrm>
                <a:off x="5948895" y="5748065"/>
                <a:ext cx="1095158" cy="346187"/>
              </a:xfrm>
              <a:prstGeom prst="rect">
                <a:avLst/>
              </a:prstGeom>
              <a:noFill/>
              <a:ln w="9525">
                <a:noFill/>
                <a:miter lim="800000"/>
                <a:headEnd/>
                <a:tailEnd/>
              </a:ln>
            </p:spPr>
            <p:txBody>
              <a:bodyPr wrap="none">
                <a:spAutoFit/>
              </a:bodyPr>
              <a:lstStyle/>
              <a:p>
                <a:r>
                  <a:rPr lang="ja-JP" altLang="en-US" sz="800">
                    <a:latin typeface="メイリオ" pitchFamily="50" charset="-128"/>
                    <a:ea typeface="メイリオ" pitchFamily="50" charset="-128"/>
                    <a:cs typeface="メイリオ" pitchFamily="50" charset="-128"/>
                  </a:rPr>
                  <a:t>福岡県 福岡市</a:t>
                </a:r>
              </a:p>
            </p:txBody>
          </p:sp>
          <p:sp>
            <p:nvSpPr>
              <p:cNvPr id="24" name="テキスト ボックス 2"/>
              <p:cNvSpPr txBox="1">
                <a:spLocks noChangeArrowheads="1"/>
              </p:cNvSpPr>
              <p:nvPr/>
            </p:nvSpPr>
            <p:spPr bwMode="auto">
              <a:xfrm>
                <a:off x="2362133" y="2276872"/>
                <a:ext cx="487905" cy="420369"/>
              </a:xfrm>
              <a:prstGeom prst="rect">
                <a:avLst/>
              </a:prstGeom>
              <a:noFill/>
              <a:ln w="9525">
                <a:noFill/>
                <a:miter lim="800000"/>
                <a:headEnd/>
                <a:tailEnd/>
              </a:ln>
            </p:spPr>
            <p:txBody>
              <a:bodyPr wrap="none">
                <a:spAutoFit/>
              </a:bodyPr>
              <a:lstStyle/>
              <a:p>
                <a:r>
                  <a:rPr lang="en-US" altLang="ja-JP" sz="1100"/>
                  <a:t>(%)</a:t>
                </a:r>
                <a:endParaRPr lang="ja-JP" altLang="en-US" sz="1100"/>
              </a:p>
            </p:txBody>
          </p:sp>
        </p:grpSp>
      </p:grpSp>
      <p:pic>
        <p:nvPicPr>
          <p:cNvPr id="16" name="Picture 3"/>
          <p:cNvPicPr>
            <a:picLocks noChangeAspect="1" noChangeArrowheads="1"/>
          </p:cNvPicPr>
          <p:nvPr/>
        </p:nvPicPr>
        <p:blipFill>
          <a:blip r:embed="rId3" cstate="print"/>
          <a:srcRect/>
          <a:stretch>
            <a:fillRect/>
          </a:stretch>
        </p:blipFill>
        <p:spPr bwMode="auto">
          <a:xfrm>
            <a:off x="4139952" y="4625547"/>
            <a:ext cx="4924909" cy="2187829"/>
          </a:xfrm>
          <a:prstGeom prst="rect">
            <a:avLst/>
          </a:prstGeom>
          <a:noFill/>
          <a:ln w="9525">
            <a:noFill/>
            <a:miter lim="800000"/>
            <a:headEnd/>
            <a:tailEnd/>
          </a:ln>
          <a:effectLst/>
        </p:spPr>
      </p:pic>
    </p:spTree>
    <p:extLst>
      <p:ext uri="{BB962C8B-B14F-4D97-AF65-F5344CB8AC3E}">
        <p14:creationId xmlns:p14="http://schemas.microsoft.com/office/powerpoint/2010/main" val="271205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64704"/>
            <a:ext cx="47711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5496" y="157664"/>
            <a:ext cx="459046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■景気動向指数（一致</a:t>
            </a:r>
            <a:r>
              <a:rPr lang="en-US" altLang="ja-JP" sz="1400" dirty="0">
                <a:latin typeface="HGPｺﾞｼｯｸE" pitchFamily="50" charset="-128"/>
                <a:ea typeface="HGPｺﾞｼｯｸE" pitchFamily="50" charset="-128"/>
              </a:rPr>
              <a:t>CI</a:t>
            </a:r>
            <a:r>
              <a:rPr lang="ja-JP" altLang="ja-JP" sz="1400" dirty="0">
                <a:latin typeface="HGPｺﾞｼｯｸE" pitchFamily="50" charset="-128"/>
                <a:ea typeface="HGPｺﾞｼｯｸE" pitchFamily="50" charset="-128"/>
              </a:rPr>
              <a:t>）</a:t>
            </a:r>
            <a:r>
              <a:rPr lang="ja-JP" altLang="ja-JP" sz="1200" dirty="0">
                <a:latin typeface="HGPｺﾞｼｯｸE" pitchFamily="50" charset="-128"/>
                <a:ea typeface="HGPｺﾞｼｯｸE" pitchFamily="50" charset="-128"/>
              </a:rPr>
              <a:t>（出典：大阪産業経済リサーチセンター「景気動向指数」、内閣府「景気動向指数」）</a:t>
            </a:r>
            <a:endParaRPr lang="ja-JP" altLang="en-US" sz="1200" dirty="0">
              <a:latin typeface="HGPｺﾞｼｯｸE" pitchFamily="50" charset="-128"/>
              <a:ea typeface="HGPｺﾞｼｯｸE" pitchFamily="50" charset="-128"/>
            </a:endParaRPr>
          </a:p>
        </p:txBody>
      </p:sp>
      <p:sp>
        <p:nvSpPr>
          <p:cNvPr id="6" name="正方形/長方形 5"/>
          <p:cNvSpPr/>
          <p:nvPr/>
        </p:nvSpPr>
        <p:spPr>
          <a:xfrm>
            <a:off x="288000" y="4005064"/>
            <a:ext cx="8711952"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■大阪府実質</a:t>
            </a:r>
            <a:r>
              <a:rPr lang="en-US" altLang="ja-JP" sz="1400" dirty="0">
                <a:solidFill>
                  <a:prstClr val="black"/>
                </a:solidFill>
                <a:latin typeface="HGPｺﾞｼｯｸE" pitchFamily="50" charset="-128"/>
                <a:ea typeface="HGPｺﾞｼｯｸE" pitchFamily="50" charset="-128"/>
              </a:rPr>
              <a:t>GRP</a:t>
            </a:r>
            <a:r>
              <a:rPr lang="ja-JP" altLang="ja-JP" sz="1400" dirty="0">
                <a:solidFill>
                  <a:prstClr val="black"/>
                </a:solidFill>
                <a:latin typeface="HGPｺﾞｼｯｸE" pitchFamily="50" charset="-128"/>
                <a:ea typeface="HGPｺﾞｼｯｸE" pitchFamily="50" charset="-128"/>
              </a:rPr>
              <a:t>成長率と</a:t>
            </a:r>
            <a:r>
              <a:rPr lang="en-US" altLang="ja-JP" sz="1400" dirty="0">
                <a:solidFill>
                  <a:prstClr val="black"/>
                </a:solidFill>
                <a:latin typeface="HGPｺﾞｼｯｸE" pitchFamily="50" charset="-128"/>
                <a:ea typeface="HGPｺﾞｼｯｸE" pitchFamily="50" charset="-128"/>
              </a:rPr>
              <a:t>CI</a:t>
            </a:r>
            <a:r>
              <a:rPr lang="ja-JP" altLang="ja-JP" sz="1400" dirty="0">
                <a:solidFill>
                  <a:prstClr val="black"/>
                </a:solidFill>
                <a:latin typeface="HGPｺﾞｼｯｸE" pitchFamily="50" charset="-128"/>
                <a:ea typeface="HGPｺﾞｼｯｸE" pitchFamily="50" charset="-128"/>
              </a:rPr>
              <a:t>の推移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（出典：大阪産業経済リサーチセンター「景気動向指数」、大阪府統計課「大阪府民経済計算（平成</a:t>
            </a:r>
            <a:r>
              <a:rPr lang="en-US" altLang="ja-JP" sz="1200" dirty="0" smtClean="0">
                <a:solidFill>
                  <a:prstClr val="black"/>
                </a:solidFill>
                <a:latin typeface="HGPｺﾞｼｯｸE" pitchFamily="50" charset="-128"/>
                <a:ea typeface="HGPｺﾞｼｯｸE" pitchFamily="50" charset="-128"/>
              </a:rPr>
              <a:t>23</a:t>
            </a:r>
            <a:r>
              <a:rPr lang="ja-JP" altLang="ja-JP" sz="1200" dirty="0" smtClean="0">
                <a:solidFill>
                  <a:prstClr val="black"/>
                </a:solidFill>
                <a:latin typeface="HGPｺﾞｼｯｸE" pitchFamily="50" charset="-128"/>
                <a:ea typeface="HGPｺﾞｼｯｸE" pitchFamily="50" charset="-128"/>
              </a:rPr>
              <a:t>年度</a:t>
            </a:r>
            <a:r>
              <a:rPr lang="ja-JP" altLang="ja-JP" sz="1200" dirty="0">
                <a:solidFill>
                  <a:prstClr val="black"/>
                </a:solidFill>
                <a:latin typeface="HGPｺﾞｼｯｸE" pitchFamily="50" charset="-128"/>
                <a:ea typeface="HGPｺﾞｼｯｸE" pitchFamily="50" charset="-128"/>
              </a:rPr>
              <a:t>確報）」）</a:t>
            </a:r>
            <a:endParaRPr lang="ja-JP" altLang="en-US" sz="1400" dirty="0">
              <a:solidFill>
                <a:prstClr val="black"/>
              </a:solidFill>
              <a:latin typeface="HGPｺﾞｼｯｸE" pitchFamily="50" charset="-128"/>
              <a:ea typeface="HGPｺﾞｼｯｸE" pitchFamily="50" charset="-128"/>
            </a:endParaRPr>
          </a:p>
        </p:txBody>
      </p:sp>
      <p:sp>
        <p:nvSpPr>
          <p:cNvPr id="8" name="正方形/長方形 7"/>
          <p:cNvSpPr/>
          <p:nvPr/>
        </p:nvSpPr>
        <p:spPr>
          <a:xfrm>
            <a:off x="688455" y="5157192"/>
            <a:ext cx="6775771" cy="461665"/>
          </a:xfrm>
          <a:prstGeom prst="rect">
            <a:avLst/>
          </a:prstGeom>
        </p:spPr>
        <p:txBody>
          <a:bodyPr wrap="square">
            <a:spAutoFit/>
          </a:bodyPr>
          <a:lstStyle/>
          <a:p>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は</a:t>
            </a:r>
            <a:r>
              <a:rPr lang="ja-JP" altLang="ja-JP" sz="1200" dirty="0">
                <a:solidFill>
                  <a:prstClr val="black"/>
                </a:solidFill>
                <a:latin typeface="ＭＳ Ｐ明朝" pitchFamily="18" charset="-128"/>
                <a:ea typeface="ＭＳ Ｐ明朝" pitchFamily="18" charset="-128"/>
              </a:rPr>
              <a:t>、月次の公表値を年度で単純平均したもの。</a:t>
            </a:r>
          </a:p>
          <a:p>
            <a:r>
              <a:rPr lang="ja-JP" altLang="ja-JP"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H14</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23</a:t>
            </a:r>
            <a:r>
              <a:rPr lang="ja-JP" altLang="ja-JP" sz="1200" dirty="0" smtClean="0">
                <a:solidFill>
                  <a:prstClr val="black"/>
                </a:solidFill>
                <a:latin typeface="ＭＳ Ｐ明朝" pitchFamily="18" charset="-128"/>
                <a:ea typeface="ＭＳ Ｐ明朝" pitchFamily="18" charset="-128"/>
              </a:rPr>
              <a:t>年度</a:t>
            </a:r>
            <a:r>
              <a:rPr lang="ja-JP" altLang="ja-JP" sz="1200" dirty="0">
                <a:solidFill>
                  <a:prstClr val="black"/>
                </a:solidFill>
                <a:latin typeface="ＭＳ Ｐ明朝" pitchFamily="18" charset="-128"/>
                <a:ea typeface="ＭＳ Ｐ明朝" pitchFamily="18" charset="-128"/>
              </a:rPr>
              <a:t>平均</a:t>
            </a:r>
            <a:r>
              <a:rPr lang="ja-JP" altLang="en-US"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実質経済成長率：</a:t>
            </a:r>
            <a:r>
              <a:rPr lang="ja-JP" altLang="en-US"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0.00</a:t>
            </a:r>
            <a:r>
              <a:rPr lang="ja-JP" altLang="ja-JP" sz="1200" dirty="0" smtClean="0">
                <a:solidFill>
                  <a:prstClr val="black"/>
                </a:solidFill>
                <a:latin typeface="ＭＳ Ｐ明朝" pitchFamily="18" charset="-128"/>
                <a:ea typeface="ＭＳ Ｐ明朝" pitchFamily="18" charset="-128"/>
              </a:rPr>
              <a:t>％</a:t>
            </a:r>
            <a:endParaRPr lang="ja-JP" altLang="ja-JP" sz="1200" dirty="0">
              <a:solidFill>
                <a:prstClr val="black"/>
              </a:solidFill>
              <a:latin typeface="ＭＳ Ｐ明朝" pitchFamily="18" charset="-128"/>
              <a:ea typeface="ＭＳ Ｐ明朝" pitchFamily="18" charset="-128"/>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982" y="681083"/>
            <a:ext cx="4259514" cy="303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644008" y="188640"/>
            <a:ext cx="4568136"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大阪府景気観測調査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（出典：大阪産業経済リサーチセンター「大阪府景気観測調査」）</a:t>
            </a: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052736"/>
            <a:ext cx="2995215" cy="56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41" y="702837"/>
            <a:ext cx="3294856" cy="62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581128"/>
            <a:ext cx="7410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1283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220039" y="3168352"/>
            <a:ext cx="3888465" cy="276999"/>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グランフロントの医薬・医療関係入居者</a:t>
            </a:r>
            <a:endParaRPr lang="ja-JP" altLang="en-US" sz="1200" dirty="0">
              <a:latin typeface="HGPｺﾞｼｯｸE" pitchFamily="50" charset="-128"/>
              <a:ea typeface="HGPｺﾞｼｯｸE" pitchFamily="50" charset="-128"/>
            </a:endParaRPr>
          </a:p>
        </p:txBody>
      </p:sp>
      <p:sp>
        <p:nvSpPr>
          <p:cNvPr id="14" name="角丸四角形 13"/>
          <p:cNvSpPr/>
          <p:nvPr/>
        </p:nvSpPr>
        <p:spPr>
          <a:xfrm>
            <a:off x="117082" y="44624"/>
            <a:ext cx="8856984" cy="3130113"/>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600"/>
              </a:lnSpc>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◇「うめきた先行開発区域」のグランフロント大阪は、開業後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年間の来場者数</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5,300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万人を達成。中核拠点である知的創造拠点ナレッジキャピタルなど、物販にとどまらない多様性が評価された。集客効果で周辺各駅の乗降客数も増加。</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◇民間主体の質の高い公共的空間の創出および維持発展を目的としたエリアマネジメント活動を促進。</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◇医薬基盤</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戦略室</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医薬品医療機器総合機構関西支部）の設置、特区制度の活用など、医療産業などが活動しやすい環境が整い、企業集積が進む。</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3240360"/>
            <a:ext cx="501540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445351"/>
            <a:ext cx="27527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3862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17" descr="DSC_0251.JPG"/>
          <p:cNvPicPr>
            <a:picLocks noChangeAspect="1" noChangeArrowheads="1"/>
          </p:cNvPicPr>
          <p:nvPr/>
        </p:nvPicPr>
        <p:blipFill>
          <a:blip r:embed="rId2" cstate="print"/>
          <a:srcRect/>
          <a:stretch>
            <a:fillRect/>
          </a:stretch>
        </p:blipFill>
        <p:spPr bwMode="auto">
          <a:xfrm>
            <a:off x="3527884" y="4476784"/>
            <a:ext cx="2376264" cy="1672269"/>
          </a:xfrm>
          <a:prstGeom prst="rect">
            <a:avLst/>
          </a:prstGeom>
          <a:noFill/>
          <a:ln w="9525">
            <a:noFill/>
            <a:miter lim="800000"/>
            <a:headEnd/>
            <a:tailEnd/>
          </a:ln>
        </p:spPr>
      </p:pic>
      <p:sp>
        <p:nvSpPr>
          <p:cNvPr id="15" name="テキスト ボックス 3"/>
          <p:cNvSpPr txBox="1">
            <a:spLocks noChangeArrowheads="1"/>
          </p:cNvSpPr>
          <p:nvPr/>
        </p:nvSpPr>
        <p:spPr bwMode="auto">
          <a:xfrm>
            <a:off x="6156176" y="5733256"/>
            <a:ext cx="2987824" cy="246221"/>
          </a:xfrm>
          <a:prstGeom prst="rect">
            <a:avLst/>
          </a:prstGeom>
          <a:noFill/>
          <a:ln w="9525">
            <a:noFill/>
            <a:miter lim="800000"/>
            <a:headEnd/>
            <a:tailEnd/>
          </a:ln>
        </p:spPr>
        <p:txBody>
          <a:bodyPr wrap="square">
            <a:spAutoFit/>
          </a:bodyPr>
          <a:lstStyle/>
          <a:p>
            <a:pPr algn="ctr"/>
            <a:endParaRPr lang="ja-JP" altLang="en-US" sz="1000" dirty="0"/>
          </a:p>
        </p:txBody>
      </p:sp>
      <p:sp>
        <p:nvSpPr>
          <p:cNvPr id="16" name="テキスト ボックス 3"/>
          <p:cNvSpPr txBox="1">
            <a:spLocks noChangeArrowheads="1"/>
          </p:cNvSpPr>
          <p:nvPr/>
        </p:nvSpPr>
        <p:spPr bwMode="auto">
          <a:xfrm>
            <a:off x="3167844" y="6246787"/>
            <a:ext cx="3024336" cy="246221"/>
          </a:xfrm>
          <a:prstGeom prst="rect">
            <a:avLst/>
          </a:prstGeom>
          <a:noFill/>
          <a:ln w="9525">
            <a:noFill/>
            <a:miter lim="800000"/>
            <a:headEnd/>
            <a:tailEnd/>
          </a:ln>
        </p:spPr>
        <p:txBody>
          <a:bodyPr wrap="square">
            <a:spAutoFit/>
          </a:bodyPr>
          <a:lstStyle/>
          <a:p>
            <a:pPr algn="ctr"/>
            <a:r>
              <a:rPr lang="ja-JP" altLang="en-US" sz="1000" dirty="0" smtClean="0"/>
              <a:t>国際イノベーション会議　</a:t>
            </a:r>
            <a:r>
              <a:rPr lang="en-US" altLang="ja-JP" sz="1000" dirty="0" smtClean="0"/>
              <a:t>Hack</a:t>
            </a:r>
            <a:r>
              <a:rPr lang="ja-JP" altLang="en-US" sz="1000" dirty="0" smtClean="0"/>
              <a:t>　</a:t>
            </a:r>
            <a:r>
              <a:rPr lang="en-US" altLang="ja-JP" sz="1000" dirty="0" smtClean="0"/>
              <a:t>Osaka</a:t>
            </a:r>
            <a:r>
              <a:rPr lang="ja-JP" altLang="en-US" sz="1000" dirty="0" smtClean="0"/>
              <a:t>　</a:t>
            </a:r>
            <a:r>
              <a:rPr lang="en-US" altLang="ja-JP" sz="1000" dirty="0" smtClean="0"/>
              <a:t>2014</a:t>
            </a:r>
            <a:r>
              <a:rPr lang="ja-JP" altLang="en-US" sz="1000" dirty="0" smtClean="0"/>
              <a:t>（</a:t>
            </a:r>
            <a:r>
              <a:rPr lang="en-US" altLang="ja-JP" sz="1000" dirty="0" smtClean="0"/>
              <a:t>H26.2</a:t>
            </a:r>
            <a:r>
              <a:rPr lang="ja-JP" altLang="en-US" sz="1000" dirty="0" smtClean="0"/>
              <a:t>）</a:t>
            </a:r>
            <a:endParaRPr lang="ja-JP" altLang="en-US" sz="1000" dirty="0"/>
          </a:p>
        </p:txBody>
      </p:sp>
      <p:pic>
        <p:nvPicPr>
          <p:cNvPr id="21" name="Picture 14"/>
          <p:cNvPicPr>
            <a:picLocks noChangeAspect="1" noChangeArrowheads="1"/>
          </p:cNvPicPr>
          <p:nvPr/>
        </p:nvPicPr>
        <p:blipFill>
          <a:blip r:embed="rId3" cstate="print"/>
          <a:srcRect/>
          <a:stretch>
            <a:fillRect/>
          </a:stretch>
        </p:blipFill>
        <p:spPr bwMode="auto">
          <a:xfrm>
            <a:off x="6192180" y="4476784"/>
            <a:ext cx="2376264" cy="1656184"/>
          </a:xfrm>
          <a:prstGeom prst="rect">
            <a:avLst/>
          </a:prstGeom>
          <a:noFill/>
          <a:ln w="9525" algn="ctr">
            <a:noFill/>
            <a:miter lim="800000"/>
            <a:headEnd/>
            <a:tailEnd/>
          </a:ln>
        </p:spPr>
      </p:pic>
      <p:sp>
        <p:nvSpPr>
          <p:cNvPr id="23" name="テキスト ボックス 3"/>
          <p:cNvSpPr txBox="1">
            <a:spLocks noChangeArrowheads="1"/>
          </p:cNvSpPr>
          <p:nvPr/>
        </p:nvSpPr>
        <p:spPr bwMode="auto">
          <a:xfrm>
            <a:off x="395536" y="6453336"/>
            <a:ext cx="3024336" cy="246221"/>
          </a:xfrm>
          <a:prstGeom prst="rect">
            <a:avLst/>
          </a:prstGeom>
          <a:noFill/>
          <a:ln w="9525">
            <a:noFill/>
            <a:miter lim="800000"/>
            <a:headEnd/>
            <a:tailEnd/>
          </a:ln>
        </p:spPr>
        <p:txBody>
          <a:bodyPr wrap="square">
            <a:spAutoFit/>
          </a:bodyPr>
          <a:lstStyle/>
          <a:p>
            <a:pPr algn="ctr"/>
            <a:endParaRPr lang="ja-JP" altLang="en-US" sz="1000" dirty="0"/>
          </a:p>
        </p:txBody>
      </p:sp>
      <p:sp>
        <p:nvSpPr>
          <p:cNvPr id="24" name="テキスト ボックス 3"/>
          <p:cNvSpPr txBox="1">
            <a:spLocks noChangeArrowheads="1"/>
          </p:cNvSpPr>
          <p:nvPr/>
        </p:nvSpPr>
        <p:spPr bwMode="auto">
          <a:xfrm>
            <a:off x="6011652" y="6203959"/>
            <a:ext cx="3024336" cy="577081"/>
          </a:xfrm>
          <a:prstGeom prst="rect">
            <a:avLst/>
          </a:prstGeom>
          <a:noFill/>
          <a:ln w="9525">
            <a:noFill/>
            <a:miter lim="800000"/>
            <a:headEnd/>
            <a:tailEnd/>
          </a:ln>
        </p:spPr>
        <p:txBody>
          <a:bodyPr wrap="square">
            <a:spAutoFit/>
          </a:bodyPr>
          <a:lstStyle/>
          <a:p>
            <a:r>
              <a:rPr lang="en-US" altLang="ja-JP" sz="1050" dirty="0" smtClean="0"/>
              <a:t>Morning Meet Up</a:t>
            </a:r>
            <a:r>
              <a:rPr lang="ja-JP" altLang="en-US" sz="1050" dirty="0" smtClean="0"/>
              <a:t>　（月</a:t>
            </a:r>
            <a:r>
              <a:rPr lang="en-US" altLang="ja-JP" sz="1050" dirty="0" smtClean="0"/>
              <a:t>1</a:t>
            </a:r>
            <a:r>
              <a:rPr lang="ja-JP" altLang="en-US" sz="1050" dirty="0" smtClean="0"/>
              <a:t>回</a:t>
            </a:r>
            <a:r>
              <a:rPr lang="en-US" altLang="ja-JP" sz="1050" dirty="0" smtClean="0"/>
              <a:t>7</a:t>
            </a:r>
            <a:r>
              <a:rPr lang="ja-JP" altLang="en-US" sz="1050" dirty="0" smtClean="0"/>
              <a:t>：</a:t>
            </a:r>
            <a:r>
              <a:rPr lang="en-US" altLang="ja-JP" sz="1050" dirty="0" smtClean="0"/>
              <a:t>00</a:t>
            </a:r>
            <a:r>
              <a:rPr lang="ja-JP" altLang="en-US" sz="1050" dirty="0" smtClean="0"/>
              <a:t>～開催）</a:t>
            </a:r>
            <a:endParaRPr lang="en-US" altLang="ja-JP" sz="1050" dirty="0" smtClean="0"/>
          </a:p>
          <a:p>
            <a:r>
              <a:rPr lang="ja-JP" altLang="en-US" sz="1050" dirty="0" smtClean="0"/>
              <a:t>投資家が参加しやすい早朝に起業家のピッチ（事業プレゼン）を行う取組みに毎回</a:t>
            </a:r>
            <a:r>
              <a:rPr lang="en-US" altLang="ja-JP" sz="1050" dirty="0" smtClean="0"/>
              <a:t>70</a:t>
            </a:r>
            <a:r>
              <a:rPr lang="ja-JP" altLang="en-US" sz="1050" dirty="0" smtClean="0"/>
              <a:t>～</a:t>
            </a:r>
            <a:r>
              <a:rPr lang="en-US" altLang="ja-JP" sz="1050" dirty="0" smtClean="0"/>
              <a:t>80</a:t>
            </a:r>
            <a:r>
              <a:rPr lang="ja-JP" altLang="en-US" sz="1050" dirty="0" smtClean="0"/>
              <a:t>人が参加</a:t>
            </a:r>
            <a:endParaRPr lang="ja-JP" altLang="en-US" sz="1050" dirty="0"/>
          </a:p>
        </p:txBody>
      </p:sp>
      <p:sp>
        <p:nvSpPr>
          <p:cNvPr id="25" name="角丸四角形 24"/>
          <p:cNvSpPr/>
          <p:nvPr/>
        </p:nvSpPr>
        <p:spPr>
          <a:xfrm>
            <a:off x="179512" y="140211"/>
            <a:ext cx="8856984" cy="1467406"/>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600"/>
              </a:lnSpc>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ナレッジキャピタル内</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にある大阪市開設の大阪イノベーションハブでは、起業をめざす人々、投資家等が集まり、交流することにより新たな価値を生み出す源泉としての機能を発揮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。大阪におけるイノベーションが次々とおこる環境（エコシステム）の形成を目指しつつある。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4"/>
          <p:cNvSpPr>
            <a:spLocks noChangeArrowheads="1"/>
          </p:cNvSpPr>
          <p:nvPr/>
        </p:nvSpPr>
        <p:spPr bwMode="auto">
          <a:xfrm>
            <a:off x="251520" y="1728964"/>
            <a:ext cx="3024336" cy="307777"/>
          </a:xfrm>
          <a:prstGeom prst="rect">
            <a:avLst/>
          </a:prstGeom>
          <a:noFill/>
          <a:ln w="9525">
            <a:noFill/>
            <a:miter lim="800000"/>
            <a:headEnd/>
            <a:tailEnd/>
          </a:ln>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大阪イノベーションハブの概要</a:t>
            </a:r>
            <a:endParaRPr lang="ja-JP" altLang="en-US" sz="1400" dirty="0">
              <a:latin typeface="HGPｺﾞｼｯｸE" pitchFamily="50" charset="-128"/>
              <a:ea typeface="HGPｺﾞｼｯｸE" pitchFamily="50" charset="-128"/>
            </a:endParaRPr>
          </a:p>
        </p:txBody>
      </p:sp>
      <p:sp>
        <p:nvSpPr>
          <p:cNvPr id="38" name="テキスト ボックス 37"/>
          <p:cNvSpPr txBox="1"/>
          <p:nvPr/>
        </p:nvSpPr>
        <p:spPr>
          <a:xfrm>
            <a:off x="323528" y="2206886"/>
            <a:ext cx="3816424" cy="1754326"/>
          </a:xfrm>
          <a:prstGeom prst="rect">
            <a:avLst/>
          </a:prstGeom>
          <a:noFill/>
        </p:spPr>
        <p:txBody>
          <a:bodyPr wrap="square" rtlCol="0">
            <a:spAutoFit/>
          </a:bodyPr>
          <a:lstStyle/>
          <a:p>
            <a:r>
              <a:rPr lang="en-US" altLang="ja-JP" sz="1200" dirty="0" smtClean="0">
                <a:latin typeface="+mn-ea"/>
              </a:rPr>
              <a:t>【</a:t>
            </a:r>
            <a:r>
              <a:rPr lang="ja-JP" altLang="en-US" sz="1200" dirty="0" smtClean="0">
                <a:latin typeface="+mn-ea"/>
              </a:rPr>
              <a:t>場所</a:t>
            </a:r>
            <a:r>
              <a:rPr lang="en-US" altLang="ja-JP" sz="1200" dirty="0" smtClean="0">
                <a:latin typeface="+mn-ea"/>
              </a:rPr>
              <a:t>】</a:t>
            </a:r>
            <a:r>
              <a:rPr lang="ja-JP" altLang="en-US" sz="1200" dirty="0">
                <a:latin typeface="+mn-ea"/>
              </a:rPr>
              <a:t>　 うめきた・グランフロント大阪 </a:t>
            </a:r>
            <a:r>
              <a:rPr lang="ja-JP" altLang="en-US" sz="1200" dirty="0" smtClean="0">
                <a:latin typeface="+mn-ea"/>
              </a:rPr>
              <a:t>タワー</a:t>
            </a:r>
            <a:r>
              <a:rPr lang="en-US" altLang="ja-JP" sz="1200" dirty="0" smtClean="0">
                <a:latin typeface="+mn-ea"/>
              </a:rPr>
              <a:t>C</a:t>
            </a:r>
            <a:r>
              <a:rPr lang="ja-JP" altLang="en-US" sz="1200" dirty="0" smtClean="0">
                <a:latin typeface="+mn-ea"/>
              </a:rPr>
              <a:t>　</a:t>
            </a:r>
            <a:r>
              <a:rPr lang="en-US" altLang="ja-JP" sz="1200" dirty="0" smtClean="0">
                <a:latin typeface="+mn-ea"/>
              </a:rPr>
              <a:t> </a:t>
            </a:r>
            <a:r>
              <a:rPr lang="ja-JP" altLang="en-US" sz="1200" dirty="0">
                <a:latin typeface="+mn-ea"/>
              </a:rPr>
              <a:t>ナレッジキャピタル </a:t>
            </a:r>
            <a:r>
              <a:rPr lang="en-US" altLang="ja-JP" sz="1200" dirty="0">
                <a:latin typeface="+mn-ea"/>
              </a:rPr>
              <a:t>7</a:t>
            </a:r>
            <a:r>
              <a:rPr lang="ja-JP" altLang="en-US" sz="1200" dirty="0" smtClean="0">
                <a:latin typeface="+mn-ea"/>
              </a:rPr>
              <a:t>階</a:t>
            </a:r>
            <a:endParaRPr lang="en-US" altLang="ja-JP" sz="1200" dirty="0" smtClean="0">
              <a:latin typeface="+mn-ea"/>
            </a:endParaRPr>
          </a:p>
          <a:p>
            <a:r>
              <a:rPr lang="en-US" altLang="ja-JP" sz="1200" dirty="0" smtClean="0">
                <a:latin typeface="+mn-ea"/>
              </a:rPr>
              <a:t>【</a:t>
            </a:r>
            <a:r>
              <a:rPr lang="ja-JP" altLang="en-US" sz="1200" dirty="0" smtClean="0">
                <a:latin typeface="+mn-ea"/>
              </a:rPr>
              <a:t>開設</a:t>
            </a:r>
            <a:r>
              <a:rPr lang="en-US" altLang="ja-JP" sz="1200" dirty="0" smtClean="0">
                <a:latin typeface="+mn-ea"/>
              </a:rPr>
              <a:t>】</a:t>
            </a:r>
            <a:r>
              <a:rPr lang="ja-JP" altLang="en-US" sz="1200" dirty="0" smtClean="0">
                <a:latin typeface="+mn-ea"/>
              </a:rPr>
              <a:t>　平成</a:t>
            </a:r>
            <a:r>
              <a:rPr lang="en-US" altLang="ja-JP" sz="1200" dirty="0" smtClean="0">
                <a:latin typeface="+mn-ea"/>
              </a:rPr>
              <a:t>25</a:t>
            </a:r>
            <a:r>
              <a:rPr lang="ja-JP" altLang="en-US" sz="1200" dirty="0" smtClean="0">
                <a:latin typeface="+mn-ea"/>
              </a:rPr>
              <a:t>年</a:t>
            </a:r>
            <a:r>
              <a:rPr lang="en-US" altLang="ja-JP" sz="1200" dirty="0" smtClean="0">
                <a:latin typeface="+mn-ea"/>
              </a:rPr>
              <a:t>4</a:t>
            </a:r>
            <a:r>
              <a:rPr lang="ja-JP" altLang="en-US" sz="1200" dirty="0" smtClean="0">
                <a:latin typeface="+mn-ea"/>
              </a:rPr>
              <a:t>月　</a:t>
            </a:r>
            <a:endParaRPr lang="en-US" altLang="ja-JP" sz="1200" dirty="0" smtClean="0">
              <a:latin typeface="+mn-ea"/>
            </a:endParaRPr>
          </a:p>
          <a:p>
            <a:endParaRPr lang="en-US" altLang="ja-JP" sz="1200" dirty="0" smtClean="0">
              <a:latin typeface="+mn-ea"/>
            </a:endParaRPr>
          </a:p>
          <a:p>
            <a:r>
              <a:rPr lang="ja-JP" altLang="en-US" sz="1200" dirty="0" smtClean="0">
                <a:latin typeface="+mn-ea"/>
              </a:rPr>
              <a:t>・新製品</a:t>
            </a:r>
            <a:r>
              <a:rPr lang="ja-JP" altLang="en-US" sz="1200" dirty="0">
                <a:latin typeface="+mn-ea"/>
              </a:rPr>
              <a:t>・新サービスにつながるプロジェクトの創出・</a:t>
            </a:r>
            <a:r>
              <a:rPr lang="ja-JP" altLang="en-US" sz="1200" dirty="0" smtClean="0">
                <a:latin typeface="+mn-ea"/>
              </a:rPr>
              <a:t>支</a:t>
            </a:r>
            <a:endParaRPr lang="en-US" altLang="ja-JP" sz="1200" dirty="0" smtClean="0">
              <a:latin typeface="+mn-ea"/>
            </a:endParaRPr>
          </a:p>
          <a:p>
            <a:r>
              <a:rPr lang="ja-JP" altLang="en-US" sz="1200" dirty="0" smtClean="0">
                <a:latin typeface="+mn-ea"/>
              </a:rPr>
              <a:t>　援</a:t>
            </a:r>
            <a:r>
              <a:rPr lang="ja-JP" altLang="en-US" sz="1200" dirty="0">
                <a:latin typeface="+mn-ea"/>
              </a:rPr>
              <a:t>を行う「場」と「仕組み」</a:t>
            </a:r>
            <a:r>
              <a:rPr lang="ja-JP" altLang="en-US" sz="1200" dirty="0" err="1">
                <a:latin typeface="+mn-ea"/>
              </a:rPr>
              <a:t>づ</a:t>
            </a:r>
            <a:r>
              <a:rPr lang="ja-JP" altLang="en-US" sz="1200" dirty="0" smtClean="0">
                <a:latin typeface="+mn-ea"/>
              </a:rPr>
              <a:t>くりを目的として設置。</a:t>
            </a:r>
            <a:endParaRPr lang="en-US" altLang="ja-JP" sz="1200" dirty="0" smtClean="0">
              <a:latin typeface="+mn-ea"/>
            </a:endParaRPr>
          </a:p>
          <a:p>
            <a:r>
              <a:rPr lang="ja-JP" altLang="en-US" sz="1200" dirty="0" smtClean="0">
                <a:latin typeface="+mn-ea"/>
              </a:rPr>
              <a:t>・国際展開・人材発掘や、イノベーション</a:t>
            </a:r>
            <a:r>
              <a:rPr lang="ja-JP" altLang="en-US" sz="1200" dirty="0">
                <a:latin typeface="+mn-ea"/>
              </a:rPr>
              <a:t>創出のための</a:t>
            </a:r>
            <a:r>
              <a:rPr lang="ja-JP" altLang="en-US" sz="1200" dirty="0" smtClean="0">
                <a:latin typeface="+mn-ea"/>
              </a:rPr>
              <a:t>プ</a:t>
            </a:r>
            <a:endParaRPr lang="en-US" altLang="ja-JP" sz="1200" dirty="0" smtClean="0">
              <a:latin typeface="+mn-ea"/>
            </a:endParaRPr>
          </a:p>
          <a:p>
            <a:r>
              <a:rPr lang="ja-JP" altLang="en-US" sz="1200" dirty="0" smtClean="0">
                <a:latin typeface="+mn-ea"/>
              </a:rPr>
              <a:t>　ラットフォームづくり、</a:t>
            </a:r>
            <a:r>
              <a:rPr lang="ja-JP" altLang="en-US" sz="1200" dirty="0">
                <a:latin typeface="+mn-ea"/>
              </a:rPr>
              <a:t>産学連携プロジェクト支援</a:t>
            </a:r>
            <a:r>
              <a:rPr lang="ja-JP" altLang="en-US" sz="1200" dirty="0" smtClean="0">
                <a:latin typeface="+mn-ea"/>
              </a:rPr>
              <a:t>プログラ</a:t>
            </a:r>
            <a:endParaRPr lang="en-US" altLang="ja-JP" sz="1200" dirty="0" smtClean="0">
              <a:latin typeface="+mn-ea"/>
            </a:endParaRPr>
          </a:p>
          <a:p>
            <a:r>
              <a:rPr lang="ja-JP" altLang="en-US" sz="1200" dirty="0" smtClean="0">
                <a:latin typeface="+mn-ea"/>
              </a:rPr>
              <a:t>　ムを実施。</a:t>
            </a:r>
            <a:endParaRPr lang="ja-JP" altLang="en-US" sz="1200" dirty="0">
              <a:latin typeface="+mn-ea"/>
            </a:endParaRPr>
          </a:p>
        </p:txBody>
      </p:sp>
      <p:pic>
        <p:nvPicPr>
          <p:cNvPr id="17" name="Picture 29"/>
          <p:cNvPicPr>
            <a:picLocks noChangeAspect="1" noChangeArrowheads="1"/>
          </p:cNvPicPr>
          <p:nvPr/>
        </p:nvPicPr>
        <p:blipFill>
          <a:blip r:embed="rId4" cstate="print"/>
          <a:srcRect/>
          <a:stretch>
            <a:fillRect/>
          </a:stretch>
        </p:blipFill>
        <p:spPr bwMode="auto">
          <a:xfrm>
            <a:off x="503548" y="4237433"/>
            <a:ext cx="2520280" cy="2399591"/>
          </a:xfrm>
          <a:prstGeom prst="rect">
            <a:avLst/>
          </a:prstGeom>
          <a:noFill/>
          <a:ln w="9525" algn="ctr">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390206" y="1775076"/>
            <a:ext cx="4286250" cy="2482974"/>
          </a:xfrm>
          <a:prstGeom prst="rect">
            <a:avLst/>
          </a:prstGeom>
          <a:noFill/>
          <a:ln w="9525">
            <a:noFill/>
            <a:miter lim="800000"/>
            <a:headEnd/>
            <a:tailEnd/>
          </a:ln>
          <a:effectLst/>
        </p:spPr>
      </p:pic>
    </p:spTree>
    <p:extLst>
      <p:ext uri="{BB962C8B-B14F-4D97-AF65-F5344CB8AC3E}">
        <p14:creationId xmlns:p14="http://schemas.microsoft.com/office/powerpoint/2010/main" val="3470363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95536" y="207005"/>
            <a:ext cx="8136904" cy="2141875"/>
          </a:xfrm>
          <a:prstGeom prst="roundRect">
            <a:avLst>
              <a:gd name="adj" fmla="val 725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うめきた２期開発</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1938" indent="-261938"/>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引き続き開発が計画されている「うめきた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に強く印象づける「大阪の顔」となる都市空間の実現などを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めざしている。昨年度実施したまちづくりについての民間提案募集の優秀提案者との対話を行いながら、まちづくりの方針を今年度中に作成する。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東海道線支線の地下化や新駅設置等の基盤整備の事業化を進めていく。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141"/>
          <p:cNvGrpSpPr>
            <a:grpSpLocks/>
          </p:cNvGrpSpPr>
          <p:nvPr/>
        </p:nvGrpSpPr>
        <p:grpSpPr bwMode="auto">
          <a:xfrm>
            <a:off x="5589320" y="3024298"/>
            <a:ext cx="2880320" cy="3039651"/>
            <a:chOff x="5651908" y="1467339"/>
            <a:chExt cx="3312368" cy="4097133"/>
          </a:xfrm>
        </p:grpSpPr>
        <p:pic>
          <p:nvPicPr>
            <p:cNvPr id="5136" name="Picture 120"/>
            <p:cNvPicPr>
              <a:picLocks noChangeAspect="1" noChangeArrowheads="1"/>
            </p:cNvPicPr>
            <p:nvPr/>
          </p:nvPicPr>
          <p:blipFill>
            <a:blip r:embed="rId2" cstate="print"/>
            <a:srcRect/>
            <a:stretch>
              <a:fillRect/>
            </a:stretch>
          </p:blipFill>
          <p:spPr bwMode="auto">
            <a:xfrm>
              <a:off x="5651908" y="1467339"/>
              <a:ext cx="3312368" cy="4097133"/>
            </a:xfrm>
            <a:prstGeom prst="rect">
              <a:avLst/>
            </a:prstGeom>
            <a:noFill/>
            <a:ln w="9525">
              <a:noFill/>
              <a:miter lim="800000"/>
              <a:headEnd/>
              <a:tailEnd/>
            </a:ln>
          </p:spPr>
        </p:pic>
        <p:sp>
          <p:nvSpPr>
            <p:cNvPr id="5137" name="Text Box 121"/>
            <p:cNvSpPr txBox="1">
              <a:spLocks noChangeArrowheads="1"/>
            </p:cNvSpPr>
            <p:nvPr/>
          </p:nvSpPr>
          <p:spPr bwMode="auto">
            <a:xfrm>
              <a:off x="5830416" y="1499179"/>
              <a:ext cx="685800" cy="534987"/>
            </a:xfrm>
            <a:prstGeom prst="rect">
              <a:avLst/>
            </a:prstGeom>
            <a:noFill/>
            <a:ln w="9525">
              <a:noFill/>
              <a:miter lim="800000"/>
              <a:headEnd/>
              <a:tailEnd/>
            </a:ln>
          </p:spPr>
          <p:txBody>
            <a:bodyPr lIns="93262" tIns="46630" rIns="93262" bIns="46630"/>
            <a:lstStyle/>
            <a:p>
              <a:pPr algn="just"/>
              <a:r>
                <a:rPr lang="ja-JP" altLang="ja-JP" sz="1100">
                  <a:solidFill>
                    <a:srgbClr val="000000"/>
                  </a:solidFill>
                </a:rPr>
                <a:t>淀川</a:t>
              </a:r>
              <a:endParaRPr lang="ja-JP" altLang="ja-JP" sz="1100"/>
            </a:p>
          </p:txBody>
        </p:sp>
        <p:sp>
          <p:nvSpPr>
            <p:cNvPr id="5138" name="Text Box 121"/>
            <p:cNvSpPr txBox="1">
              <a:spLocks noChangeArrowheads="1"/>
            </p:cNvSpPr>
            <p:nvPr/>
          </p:nvSpPr>
          <p:spPr bwMode="auto">
            <a:xfrm>
              <a:off x="5724128" y="3155363"/>
              <a:ext cx="432048" cy="534987"/>
            </a:xfrm>
            <a:prstGeom prst="rect">
              <a:avLst/>
            </a:prstGeom>
            <a:noFill/>
            <a:ln w="9525">
              <a:noFill/>
              <a:miter lim="800000"/>
              <a:headEnd/>
              <a:tailEnd/>
            </a:ln>
          </p:spPr>
          <p:txBody>
            <a:bodyPr lIns="93262" tIns="46630" rIns="93262" bIns="46630"/>
            <a:lstStyle/>
            <a:p>
              <a:pPr algn="just"/>
              <a:r>
                <a:rPr lang="ja-JP" altLang="en-US" sz="1100"/>
                <a:t>なにわ筋</a:t>
              </a:r>
              <a:endParaRPr lang="ja-JP" altLang="ja-JP" sz="1100"/>
            </a:p>
          </p:txBody>
        </p:sp>
        <p:sp>
          <p:nvSpPr>
            <p:cNvPr id="5139" name="Text Box 121"/>
            <p:cNvSpPr txBox="1">
              <a:spLocks noChangeArrowheads="1"/>
            </p:cNvSpPr>
            <p:nvPr/>
          </p:nvSpPr>
          <p:spPr bwMode="auto">
            <a:xfrm>
              <a:off x="7956376" y="3483059"/>
              <a:ext cx="792088" cy="534987"/>
            </a:xfrm>
            <a:prstGeom prst="rect">
              <a:avLst/>
            </a:prstGeom>
            <a:noFill/>
            <a:ln w="9525">
              <a:noFill/>
              <a:miter lim="800000"/>
              <a:headEnd/>
              <a:tailEnd/>
            </a:ln>
          </p:spPr>
          <p:txBody>
            <a:bodyPr lIns="93262" tIns="46630" rIns="93262" bIns="46630"/>
            <a:lstStyle/>
            <a:p>
              <a:pPr algn="just"/>
              <a:r>
                <a:rPr lang="ja-JP" altLang="en-US" sz="1100" dirty="0">
                  <a:solidFill>
                    <a:srgbClr val="000000"/>
                  </a:solidFill>
                </a:rPr>
                <a:t>阪急</a:t>
              </a:r>
              <a:endParaRPr lang="en-US" altLang="ja-JP" sz="1100" dirty="0">
                <a:solidFill>
                  <a:srgbClr val="000000"/>
                </a:solidFill>
              </a:endParaRPr>
            </a:p>
            <a:p>
              <a:pPr algn="just"/>
              <a:r>
                <a:rPr lang="ja-JP" altLang="en-US" sz="1100" dirty="0">
                  <a:solidFill>
                    <a:srgbClr val="000000"/>
                  </a:solidFill>
                </a:rPr>
                <a:t>梅田駅</a:t>
              </a:r>
              <a:endParaRPr lang="ja-JP" altLang="ja-JP" sz="1100" dirty="0"/>
            </a:p>
          </p:txBody>
        </p:sp>
        <p:sp>
          <p:nvSpPr>
            <p:cNvPr id="5140" name="Text Box 121"/>
            <p:cNvSpPr txBox="1">
              <a:spLocks noChangeArrowheads="1"/>
            </p:cNvSpPr>
            <p:nvPr/>
          </p:nvSpPr>
          <p:spPr bwMode="auto">
            <a:xfrm>
              <a:off x="8460432" y="1859220"/>
              <a:ext cx="432048" cy="534987"/>
            </a:xfrm>
            <a:prstGeom prst="rect">
              <a:avLst/>
            </a:prstGeom>
            <a:noFill/>
            <a:ln w="9525">
              <a:noFill/>
              <a:miter lim="800000"/>
              <a:headEnd/>
              <a:tailEnd/>
            </a:ln>
          </p:spPr>
          <p:txBody>
            <a:bodyPr lIns="93262" tIns="46630" rIns="93262" bIns="46630"/>
            <a:lstStyle/>
            <a:p>
              <a:pPr algn="just"/>
              <a:r>
                <a:rPr lang="ja-JP" altLang="en-US" sz="1100" dirty="0"/>
                <a:t>新御堂筋</a:t>
              </a:r>
              <a:endParaRPr lang="ja-JP" altLang="ja-JP" sz="1100" dirty="0"/>
            </a:p>
          </p:txBody>
        </p:sp>
        <p:sp>
          <p:nvSpPr>
            <p:cNvPr id="5141" name="Text Box 121"/>
            <p:cNvSpPr txBox="1">
              <a:spLocks noChangeArrowheads="1"/>
            </p:cNvSpPr>
            <p:nvPr/>
          </p:nvSpPr>
          <p:spPr bwMode="auto">
            <a:xfrm>
              <a:off x="6444209" y="2147251"/>
              <a:ext cx="792088" cy="534987"/>
            </a:xfrm>
            <a:prstGeom prst="rect">
              <a:avLst/>
            </a:prstGeom>
            <a:noFill/>
            <a:ln w="9525">
              <a:noFill/>
              <a:miter lim="800000"/>
              <a:headEnd/>
              <a:tailEnd/>
            </a:ln>
          </p:spPr>
          <p:txBody>
            <a:bodyPr lIns="93262" tIns="46630" rIns="93262" bIns="46630"/>
            <a:lstStyle/>
            <a:p>
              <a:pPr algn="just"/>
              <a:r>
                <a:rPr lang="ja-JP" altLang="en-US" sz="1100">
                  <a:solidFill>
                    <a:srgbClr val="000000"/>
                  </a:solidFill>
                </a:rPr>
                <a:t>阪急</a:t>
              </a:r>
              <a:endParaRPr lang="en-US" altLang="ja-JP" sz="1100">
                <a:solidFill>
                  <a:srgbClr val="000000"/>
                </a:solidFill>
              </a:endParaRPr>
            </a:p>
            <a:p>
              <a:pPr algn="just"/>
              <a:r>
                <a:rPr lang="ja-JP" altLang="en-US" sz="1100">
                  <a:solidFill>
                    <a:srgbClr val="000000"/>
                  </a:solidFill>
                </a:rPr>
                <a:t>中津駅</a:t>
              </a:r>
              <a:endParaRPr lang="ja-JP" altLang="ja-JP" sz="1100"/>
            </a:p>
          </p:txBody>
        </p:sp>
        <p:sp>
          <p:nvSpPr>
            <p:cNvPr id="5142" name="Text Box 121"/>
            <p:cNvSpPr txBox="1">
              <a:spLocks noChangeArrowheads="1"/>
            </p:cNvSpPr>
            <p:nvPr/>
          </p:nvSpPr>
          <p:spPr bwMode="auto">
            <a:xfrm>
              <a:off x="7458866" y="4401230"/>
              <a:ext cx="792088" cy="534987"/>
            </a:xfrm>
            <a:prstGeom prst="rect">
              <a:avLst/>
            </a:prstGeom>
            <a:noFill/>
            <a:ln w="9525">
              <a:noFill/>
              <a:miter lim="800000"/>
              <a:headEnd/>
              <a:tailEnd/>
            </a:ln>
          </p:spPr>
          <p:txBody>
            <a:bodyPr lIns="93262" tIns="46630" rIns="93262" bIns="46630"/>
            <a:lstStyle/>
            <a:p>
              <a:pPr algn="just"/>
              <a:r>
                <a:rPr lang="ja-JP" altLang="en-US" sz="1100">
                  <a:solidFill>
                    <a:srgbClr val="000000"/>
                  </a:solidFill>
                </a:rPr>
                <a:t>ＪＲ</a:t>
              </a:r>
              <a:endParaRPr lang="en-US" altLang="ja-JP" sz="1100">
                <a:solidFill>
                  <a:srgbClr val="000000"/>
                </a:solidFill>
              </a:endParaRPr>
            </a:p>
            <a:p>
              <a:pPr algn="just"/>
              <a:r>
                <a:rPr lang="ja-JP" altLang="en-US" sz="1100">
                  <a:solidFill>
                    <a:srgbClr val="000000"/>
                  </a:solidFill>
                </a:rPr>
                <a:t>大阪駅</a:t>
              </a:r>
              <a:endParaRPr lang="ja-JP" altLang="ja-JP" sz="1100"/>
            </a:p>
          </p:txBody>
        </p:sp>
        <p:sp>
          <p:nvSpPr>
            <p:cNvPr id="5143" name="Text Box 121"/>
            <p:cNvSpPr txBox="1">
              <a:spLocks noChangeArrowheads="1"/>
            </p:cNvSpPr>
            <p:nvPr/>
          </p:nvSpPr>
          <p:spPr bwMode="auto">
            <a:xfrm>
              <a:off x="6156176" y="3640642"/>
              <a:ext cx="1080120" cy="534987"/>
            </a:xfrm>
            <a:prstGeom prst="rect">
              <a:avLst/>
            </a:prstGeom>
            <a:noFill/>
            <a:ln w="9525">
              <a:noFill/>
              <a:miter lim="800000"/>
              <a:headEnd/>
              <a:tailEnd/>
            </a:ln>
          </p:spPr>
          <p:txBody>
            <a:bodyPr lIns="93262" tIns="46630" rIns="93262" bIns="46630"/>
            <a:lstStyle/>
            <a:p>
              <a:pPr algn="just"/>
              <a:r>
                <a:rPr lang="ja-JP" altLang="en-US" sz="1200" b="1" dirty="0"/>
                <a:t>２期区域</a:t>
              </a:r>
              <a:endParaRPr lang="en-US" altLang="ja-JP" sz="1200" b="1" dirty="0"/>
            </a:p>
          </p:txBody>
        </p:sp>
        <p:sp>
          <p:nvSpPr>
            <p:cNvPr id="5144" name="Text Box 121"/>
            <p:cNvSpPr txBox="1">
              <a:spLocks noChangeArrowheads="1"/>
            </p:cNvSpPr>
            <p:nvPr/>
          </p:nvSpPr>
          <p:spPr bwMode="auto">
            <a:xfrm>
              <a:off x="7236296" y="3299379"/>
              <a:ext cx="792088" cy="892800"/>
            </a:xfrm>
            <a:prstGeom prst="rect">
              <a:avLst/>
            </a:prstGeom>
            <a:noFill/>
            <a:ln w="9525">
              <a:noFill/>
              <a:miter lim="800000"/>
              <a:headEnd/>
              <a:tailEnd/>
            </a:ln>
          </p:spPr>
          <p:txBody>
            <a:bodyPr lIns="93262" tIns="46630" rIns="93262" bIns="46630"/>
            <a:lstStyle/>
            <a:p>
              <a:pPr algn="just"/>
              <a:r>
                <a:rPr lang="ja-JP" altLang="en-US" sz="1200" b="1" dirty="0">
                  <a:solidFill>
                    <a:srgbClr val="000000"/>
                  </a:solidFill>
                </a:rPr>
                <a:t>先行</a:t>
              </a:r>
              <a:endParaRPr lang="en-US" altLang="ja-JP" sz="1200" b="1" dirty="0">
                <a:solidFill>
                  <a:srgbClr val="000000"/>
                </a:solidFill>
              </a:endParaRPr>
            </a:p>
            <a:p>
              <a:pPr algn="just"/>
              <a:r>
                <a:rPr lang="ja-JP" altLang="en-US" sz="1200" b="1" dirty="0">
                  <a:solidFill>
                    <a:srgbClr val="000000"/>
                  </a:solidFill>
                </a:rPr>
                <a:t>開発</a:t>
              </a:r>
              <a:endParaRPr lang="en-US" altLang="ja-JP" sz="1200" b="1" dirty="0">
                <a:solidFill>
                  <a:srgbClr val="000000"/>
                </a:solidFill>
              </a:endParaRPr>
            </a:p>
            <a:p>
              <a:pPr algn="just"/>
              <a:r>
                <a:rPr lang="ja-JP" altLang="en-US" sz="1200" b="1" dirty="0">
                  <a:solidFill>
                    <a:srgbClr val="000000"/>
                  </a:solidFill>
                </a:rPr>
                <a:t>区域</a:t>
              </a:r>
              <a:endParaRPr lang="en-US" altLang="ja-JP" sz="1200" b="1" dirty="0">
                <a:solidFill>
                  <a:srgbClr val="000000"/>
                </a:solidFill>
              </a:endParaRPr>
            </a:p>
          </p:txBody>
        </p:sp>
      </p:grpSp>
      <p:grpSp>
        <p:nvGrpSpPr>
          <p:cNvPr id="4" name="Group 122"/>
          <p:cNvGrpSpPr>
            <a:grpSpLocks/>
          </p:cNvGrpSpPr>
          <p:nvPr/>
        </p:nvGrpSpPr>
        <p:grpSpPr bwMode="auto">
          <a:xfrm>
            <a:off x="5327576" y="6066632"/>
            <a:ext cx="3142503" cy="1649661"/>
            <a:chOff x="18069" y="13373"/>
            <a:chExt cx="3857" cy="1133"/>
          </a:xfrm>
        </p:grpSpPr>
        <p:sp>
          <p:nvSpPr>
            <p:cNvPr id="5126" name="Text Box 123"/>
            <p:cNvSpPr txBox="1">
              <a:spLocks noChangeArrowheads="1"/>
            </p:cNvSpPr>
            <p:nvPr/>
          </p:nvSpPr>
          <p:spPr bwMode="auto">
            <a:xfrm>
              <a:off x="18069" y="13391"/>
              <a:ext cx="3857" cy="1115"/>
            </a:xfrm>
            <a:prstGeom prst="rect">
              <a:avLst/>
            </a:prstGeom>
            <a:noFill/>
            <a:ln w="9525">
              <a:noFill/>
              <a:miter lim="800000"/>
              <a:headEnd/>
              <a:tailEnd/>
            </a:ln>
          </p:spPr>
          <p:txBody>
            <a:bodyPr lIns="74295" tIns="8890" rIns="74295" bIns="8890"/>
            <a:lstStyle/>
            <a:p>
              <a:endParaRPr lang="ja-JP" altLang="ja-JP"/>
            </a:p>
          </p:txBody>
        </p:sp>
        <p:sp>
          <p:nvSpPr>
            <p:cNvPr id="5133" name="Rectangle 125"/>
            <p:cNvSpPr>
              <a:spLocks noChangeArrowheads="1"/>
            </p:cNvSpPr>
            <p:nvPr/>
          </p:nvSpPr>
          <p:spPr bwMode="auto">
            <a:xfrm>
              <a:off x="18252" y="14099"/>
              <a:ext cx="3174" cy="255"/>
            </a:xfrm>
            <a:prstGeom prst="rect">
              <a:avLst/>
            </a:prstGeom>
            <a:noFill/>
            <a:ln w="9525">
              <a:noFill/>
              <a:miter lim="800000"/>
              <a:headEnd/>
              <a:tailEnd/>
            </a:ln>
          </p:spPr>
          <p:txBody>
            <a:bodyPr lIns="74295" tIns="8890" rIns="74295" bIns="8890"/>
            <a:lstStyle/>
            <a:p>
              <a:endParaRPr lang="ja-JP" altLang="en-US"/>
            </a:p>
          </p:txBody>
        </p:sp>
        <p:grpSp>
          <p:nvGrpSpPr>
            <p:cNvPr id="6" name="Group 128"/>
            <p:cNvGrpSpPr>
              <a:grpSpLocks/>
            </p:cNvGrpSpPr>
            <p:nvPr/>
          </p:nvGrpSpPr>
          <p:grpSpPr bwMode="auto">
            <a:xfrm>
              <a:off x="18821" y="13515"/>
              <a:ext cx="866" cy="93"/>
              <a:chOff x="7959" y="12843"/>
              <a:chExt cx="866" cy="93"/>
            </a:xfrm>
          </p:grpSpPr>
          <p:cxnSp>
            <p:nvCxnSpPr>
              <p:cNvPr id="5131" name="AutoShape 129"/>
              <p:cNvCxnSpPr>
                <a:cxnSpLocks noChangeShapeType="1"/>
              </p:cNvCxnSpPr>
              <p:nvPr/>
            </p:nvCxnSpPr>
            <p:spPr bwMode="auto">
              <a:xfrm>
                <a:off x="7959" y="12868"/>
                <a:ext cx="866" cy="0"/>
              </a:xfrm>
              <a:prstGeom prst="straightConnector1">
                <a:avLst/>
              </a:prstGeom>
              <a:noFill/>
              <a:ln w="19050">
                <a:solidFill>
                  <a:srgbClr val="FF0000"/>
                </a:solidFill>
                <a:prstDash val="lgDash"/>
                <a:round/>
                <a:headEnd/>
                <a:tailEnd/>
              </a:ln>
            </p:spPr>
          </p:cxnSp>
          <p:sp>
            <p:nvSpPr>
              <p:cNvPr id="5132" name="Rectangle 130"/>
              <p:cNvSpPr>
                <a:spLocks noChangeAspect="1" noChangeArrowheads="1"/>
              </p:cNvSpPr>
              <p:nvPr/>
            </p:nvSpPr>
            <p:spPr bwMode="auto">
              <a:xfrm rot="5400000">
                <a:off x="8357" y="12644"/>
                <a:ext cx="93" cy="492"/>
              </a:xfrm>
              <a:prstGeom prst="rect">
                <a:avLst/>
              </a:prstGeom>
              <a:solidFill>
                <a:srgbClr val="FFFF00"/>
              </a:solidFill>
              <a:ln w="19050">
                <a:solidFill>
                  <a:srgbClr val="FF0000"/>
                </a:solidFill>
                <a:prstDash val="sysDot"/>
                <a:miter lim="800000"/>
                <a:headEnd/>
                <a:tailEnd/>
              </a:ln>
            </p:spPr>
            <p:txBody>
              <a:bodyPr anchor="ctr"/>
              <a:lstStyle/>
              <a:p>
                <a:endParaRPr lang="ja-JP" altLang="en-US"/>
              </a:p>
            </p:txBody>
          </p:sp>
        </p:grpSp>
        <p:sp>
          <p:nvSpPr>
            <p:cNvPr id="5129" name="Text Box 131"/>
            <p:cNvSpPr txBox="1">
              <a:spLocks noChangeArrowheads="1"/>
            </p:cNvSpPr>
            <p:nvPr/>
          </p:nvSpPr>
          <p:spPr bwMode="auto">
            <a:xfrm>
              <a:off x="18266" y="13604"/>
              <a:ext cx="2835" cy="345"/>
            </a:xfrm>
            <a:prstGeom prst="rect">
              <a:avLst/>
            </a:prstGeom>
            <a:noFill/>
            <a:ln w="9525">
              <a:noFill/>
              <a:miter lim="800000"/>
              <a:headEnd/>
              <a:tailEnd/>
            </a:ln>
          </p:spPr>
          <p:txBody>
            <a:bodyPr lIns="74295" tIns="8890" rIns="74295" bIns="8890"/>
            <a:lstStyle/>
            <a:p>
              <a:pPr algn="just"/>
              <a:r>
                <a:rPr lang="ja-JP" altLang="en-US" sz="1200" b="1" dirty="0">
                  <a:latin typeface="ＭＳ ゴシック" pitchFamily="49" charset="-128"/>
                </a:rPr>
                <a:t>　　　　</a:t>
              </a:r>
              <a:r>
                <a:rPr lang="en-US" altLang="ja-JP" sz="1200" b="1" dirty="0">
                  <a:latin typeface="ＭＳ ゴシック" pitchFamily="49" charset="-128"/>
                </a:rPr>
                <a:t>JR</a:t>
              </a:r>
              <a:r>
                <a:rPr lang="ja-JP" altLang="en-US" sz="1200" b="1" dirty="0">
                  <a:latin typeface="ＭＳ ゴシック" pitchFamily="49" charset="-128"/>
                </a:rPr>
                <a:t>東海道線支線</a:t>
              </a:r>
              <a:endParaRPr lang="en-US" altLang="ja-JP" sz="1200" b="1" dirty="0">
                <a:latin typeface="ＭＳ ゴシック" pitchFamily="49" charset="-128"/>
              </a:endParaRPr>
            </a:p>
            <a:p>
              <a:pPr algn="just"/>
              <a:r>
                <a:rPr lang="ja-JP" altLang="en-US" sz="1200" b="1" dirty="0">
                  <a:latin typeface="ＭＳ ゴシック" pitchFamily="49" charset="-128"/>
                </a:rPr>
                <a:t>　　　　</a:t>
              </a:r>
              <a:r>
                <a:rPr lang="ja-JP" altLang="en-US" sz="1200" b="1" dirty="0" smtClean="0">
                  <a:latin typeface="ＭＳ ゴシック" pitchFamily="49" charset="-128"/>
                </a:rPr>
                <a:t>地下化</a:t>
              </a:r>
              <a:r>
                <a:rPr lang="ja-JP" altLang="en-US" sz="1200" b="1" dirty="0">
                  <a:latin typeface="ＭＳ ゴシック" pitchFamily="49" charset="-128"/>
                </a:rPr>
                <a:t>及び新駅</a:t>
              </a:r>
              <a:endParaRPr lang="ja-JP" altLang="ja-JP" sz="1200" b="1" dirty="0"/>
            </a:p>
          </p:txBody>
        </p:sp>
        <p:sp>
          <p:nvSpPr>
            <p:cNvPr id="5130" name="Text Box 132"/>
            <p:cNvSpPr txBox="1">
              <a:spLocks noChangeArrowheads="1"/>
            </p:cNvSpPr>
            <p:nvPr/>
          </p:nvSpPr>
          <p:spPr bwMode="auto">
            <a:xfrm>
              <a:off x="18725" y="13373"/>
              <a:ext cx="1394" cy="352"/>
            </a:xfrm>
            <a:prstGeom prst="rect">
              <a:avLst/>
            </a:prstGeom>
            <a:noFill/>
            <a:ln w="9525">
              <a:noFill/>
              <a:miter lim="800000"/>
              <a:headEnd/>
              <a:tailEnd/>
            </a:ln>
          </p:spPr>
          <p:txBody>
            <a:bodyPr lIns="74295" tIns="8890" rIns="74295" bIns="8890"/>
            <a:lstStyle/>
            <a:p>
              <a:pPr algn="just"/>
              <a:r>
                <a:rPr lang="ja-JP" altLang="en-US" sz="1200" b="1" dirty="0">
                  <a:latin typeface="ＭＳ ゴシック" pitchFamily="49" charset="-128"/>
                </a:rPr>
                <a:t>凡　　　例</a:t>
              </a:r>
              <a:endParaRPr lang="ja-JP" altLang="ja-JP" sz="1200" b="1" dirty="0"/>
            </a:p>
          </p:txBody>
        </p:sp>
      </p:grpSp>
      <p:sp>
        <p:nvSpPr>
          <p:cNvPr id="76" name="角丸四角形吹き出し 75"/>
          <p:cNvSpPr/>
          <p:nvPr/>
        </p:nvSpPr>
        <p:spPr>
          <a:xfrm>
            <a:off x="6372200" y="2420888"/>
            <a:ext cx="1800200" cy="216024"/>
          </a:xfrm>
          <a:prstGeom prst="wedgeRoundRectCallout">
            <a:avLst/>
          </a:prstGeom>
        </p:spPr>
        <p:txBody>
          <a:bodyPr wrap="square" rtlCol="0" anchor="ctr">
            <a:spAutoFit/>
          </a:bodyPr>
          <a:lstStyle/>
          <a:p>
            <a:pPr marL="177800" indent="-177800" algn="ctr"/>
            <a:endParaRPr kumimoji="1" lang="ja-JP" altLang="en-US" sz="1400" dirty="0" smtClean="0">
              <a:latin typeface="HGPｺﾞｼｯｸE" pitchFamily="50" charset="-128"/>
              <a:ea typeface="HGPｺﾞｼｯｸE" pitchFamily="50" charset="-128"/>
            </a:endParaRPr>
          </a:p>
        </p:txBody>
      </p:sp>
      <p:sp>
        <p:nvSpPr>
          <p:cNvPr id="78" name="正方形/長方形 77"/>
          <p:cNvSpPr/>
          <p:nvPr/>
        </p:nvSpPr>
        <p:spPr>
          <a:xfrm>
            <a:off x="107504" y="2526576"/>
            <a:ext cx="4176464" cy="1046440"/>
          </a:xfrm>
          <a:prstGeom prst="rect">
            <a:avLst/>
          </a:prstGeom>
        </p:spPr>
        <p:txBody>
          <a:bodyPr wrap="square">
            <a:spAutoFit/>
          </a:bodyPr>
          <a:lstStyle/>
          <a:p>
            <a:pPr marL="177800" indent="-177800"/>
            <a:r>
              <a:rPr lang="ja-JP" altLang="ja-JP" sz="1400" b="1" dirty="0" smtClean="0">
                <a:latin typeface="HGPｺﾞｼｯｸE" pitchFamily="50" charset="-128"/>
                <a:ea typeface="HGPｺﾞｼｯｸE" pitchFamily="50" charset="-128"/>
              </a:rPr>
              <a:t>■</a:t>
            </a:r>
            <a:r>
              <a:rPr lang="ja-JP" altLang="en-US" sz="1400" b="1" dirty="0" smtClean="0">
                <a:latin typeface="HGPｺﾞｼｯｸE" pitchFamily="50" charset="-128"/>
                <a:ea typeface="HGPｺﾞｼｯｸE" pitchFamily="50" charset="-128"/>
              </a:rPr>
              <a:t>うめきた２期開発</a:t>
            </a:r>
            <a:endParaRPr lang="en-US" altLang="ja-JP" sz="1400" b="1"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endParaRPr lang="en-US" altLang="ja-JP" sz="12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・「みどり」を軸とした質の高いまちづくりの実現</a:t>
            </a:r>
            <a:endParaRPr lang="en-US" altLang="ja-JP" sz="12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・関空アクセス等の広域鉄道ネットワーク機能向上</a:t>
            </a:r>
            <a:endParaRPr lang="en-US" altLang="ja-JP" sz="1200" dirty="0" smtClean="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ja-JP" altLang="en-US" sz="1200" dirty="0" smtClean="0">
                <a:latin typeface="HGPｺﾞｼｯｸE" pitchFamily="50" charset="-128"/>
                <a:ea typeface="HGPｺﾞｼｯｸE" pitchFamily="50" charset="-128"/>
              </a:rPr>
              <a:t>　　　（新駅設置等）</a:t>
            </a:r>
            <a:endParaRPr lang="en-US" altLang="ja-JP" sz="1200" dirty="0" smtClean="0">
              <a:latin typeface="HGPｺﾞｼｯｸE" pitchFamily="50" charset="-128"/>
              <a:ea typeface="HGPｺﾞｼｯｸE" pitchFamily="50" charset="-128"/>
            </a:endParaRPr>
          </a:p>
        </p:txBody>
      </p:sp>
      <p:sp>
        <p:nvSpPr>
          <p:cNvPr id="2" name="正方形/長方形 1"/>
          <p:cNvSpPr/>
          <p:nvPr/>
        </p:nvSpPr>
        <p:spPr>
          <a:xfrm>
            <a:off x="7437899" y="6261220"/>
            <a:ext cx="383521" cy="181273"/>
          </a:xfrm>
          <a:prstGeom prst="rect">
            <a:avLst/>
          </a:prstGeom>
          <a:pattFill prst="pct30">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131"/>
          <p:cNvSpPr txBox="1">
            <a:spLocks noChangeArrowheads="1"/>
          </p:cNvSpPr>
          <p:nvPr/>
        </p:nvSpPr>
        <p:spPr bwMode="auto">
          <a:xfrm>
            <a:off x="6884956" y="6461184"/>
            <a:ext cx="2309825" cy="502324"/>
          </a:xfrm>
          <a:prstGeom prst="rect">
            <a:avLst/>
          </a:prstGeom>
          <a:noFill/>
          <a:ln w="9525">
            <a:noFill/>
            <a:miter lim="800000"/>
            <a:headEnd/>
            <a:tailEnd/>
          </a:ln>
        </p:spPr>
        <p:txBody>
          <a:bodyPr lIns="74295" tIns="8890" rIns="74295" bIns="8890"/>
          <a:lstStyle/>
          <a:p>
            <a:pPr algn="just"/>
            <a:r>
              <a:rPr lang="ja-JP" altLang="en-US" sz="1200" b="1" dirty="0">
                <a:latin typeface="ＭＳ ゴシック" pitchFamily="49" charset="-128"/>
              </a:rPr>
              <a:t>　　　　</a:t>
            </a:r>
            <a:r>
              <a:rPr lang="ja-JP" altLang="en-US" sz="1200" b="1" dirty="0" smtClean="0">
                <a:latin typeface="ＭＳ ゴシック" pitchFamily="49" charset="-128"/>
              </a:rPr>
              <a:t>対象面積 約</a:t>
            </a:r>
            <a:r>
              <a:rPr lang="en-US" altLang="ja-JP" sz="1200" b="1" dirty="0" smtClean="0">
                <a:latin typeface="ＭＳ ゴシック" pitchFamily="49" charset="-128"/>
              </a:rPr>
              <a:t>16.2ha</a:t>
            </a:r>
            <a:endParaRPr lang="ja-JP" altLang="ja-JP" sz="1200" b="1" dirty="0"/>
          </a:p>
        </p:txBody>
      </p:sp>
      <p:sp>
        <p:nvSpPr>
          <p:cNvPr id="29" name="テキスト ボックス 2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16" y="3599259"/>
            <a:ext cx="47498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2005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19630" y="53568"/>
            <a:ext cx="8856984" cy="3231416"/>
          </a:xfrm>
          <a:prstGeom prst="roundRect">
            <a:avLst>
              <a:gd name="adj" fmla="val 353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天王寺・阿倍野・ベイエリア</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7313" indent="-87313"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した「あべのハルカス」も来場者数は目標を上回る水</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準で推移（</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日ペース））</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大阪市も、天王寺動植物公園への新たな民間活力の導入等を進め、公園の魅</a:t>
            </a:r>
          </a:p>
          <a:p>
            <a:pPr marL="87313" indent="-87313" fontAlgn="auto">
              <a:spcBef>
                <a:spcPts val="0"/>
              </a:spcBef>
              <a:spcAft>
                <a:spcPts val="0"/>
              </a:spcAf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力向上を図るとともに、ミナミも視野に入れたエリア全体の回遊性及び集客力の向上に取り組んでいく。</a:t>
            </a:r>
          </a:p>
          <a:p>
            <a:pPr marL="87313" indent="-87313" fontAlgn="auto">
              <a:spcBef>
                <a:spcPts val="0"/>
              </a:spcBef>
              <a:spcAft>
                <a:spcPts val="0"/>
              </a:spcAft>
              <a:defRPr/>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ベイエリア</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は、夢</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洲</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地区で</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月下旬から先行開発地区の進出事業者</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募集</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を開始</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。国際コンテナ戦略港湾における「創貨」の取組みとして、国際</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戦略総合特</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区や</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「地方税ゼロ」等の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インセンティブ制度を活用することにより、引き続き、環境・エネルギー関連の工場・研究施設や物流関連施設等の誘致</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進めていく。</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325438981"/>
              </p:ext>
            </p:extLst>
          </p:nvPr>
        </p:nvGraphicFramePr>
        <p:xfrm>
          <a:off x="119630" y="3356992"/>
          <a:ext cx="8856983" cy="3422166"/>
        </p:xfrm>
        <a:graphic>
          <a:graphicData uri="http://schemas.openxmlformats.org/drawingml/2006/table">
            <a:tbl>
              <a:tblPr/>
              <a:tblGrid>
                <a:gridCol w="1078214"/>
                <a:gridCol w="1237603"/>
                <a:gridCol w="1112591"/>
                <a:gridCol w="5428575"/>
              </a:tblGrid>
              <a:tr h="143517">
                <a:tc gridSpan="2">
                  <a:txBody>
                    <a:bodyPr/>
                    <a:lstStyle/>
                    <a:p>
                      <a:pPr algn="l" fontAlgn="ctr"/>
                      <a:r>
                        <a:rPr lang="en-US" altLang="ja-JP" sz="1000" b="1" i="0" u="none" strike="noStrike" dirty="0">
                          <a:solidFill>
                            <a:srgbClr val="000000"/>
                          </a:solidFill>
                          <a:effectLst/>
                          <a:latin typeface="ＭＳ Ｐゴシック"/>
                        </a:rPr>
                        <a:t>《</a:t>
                      </a:r>
                      <a:r>
                        <a:rPr lang="ja-JP" altLang="en-US" sz="1000" b="1" i="0" u="none" strike="noStrike" dirty="0">
                          <a:solidFill>
                            <a:srgbClr val="000000"/>
                          </a:solidFill>
                          <a:effectLst/>
                          <a:latin typeface="ＭＳ Ｐゴシック"/>
                        </a:rPr>
                        <a:t>夢洲・咲洲における企業の進出動向等</a:t>
                      </a:r>
                      <a:r>
                        <a:rPr lang="en-US" altLang="ja-JP" sz="1000" b="1" i="0" u="none" strike="noStrike" dirty="0">
                          <a:solidFill>
                            <a:srgbClr val="000000"/>
                          </a:solidFill>
                          <a:effectLst/>
                          <a:latin typeface="ＭＳ Ｐゴシック"/>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15612">
                <a:tc>
                  <a:txBody>
                    <a:bodyPr/>
                    <a:lstStyle/>
                    <a:p>
                      <a:pPr algn="ctr" fontAlgn="t"/>
                      <a:r>
                        <a:rPr lang="ja-JP" altLang="en-US" sz="1000" b="1" i="0" u="none" strike="noStrike" dirty="0">
                          <a:solidFill>
                            <a:srgbClr val="000000"/>
                          </a:solidFill>
                          <a:effectLst/>
                          <a:latin typeface="ＭＳ Ｐゴシック"/>
                        </a:rPr>
                        <a:t>時期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t"/>
                      <a:r>
                        <a:rPr lang="ja-JP" altLang="en-US" sz="1000" b="1" i="0" u="none" strike="noStrike" dirty="0">
                          <a:solidFill>
                            <a:srgbClr val="000000"/>
                          </a:solidFill>
                          <a:effectLst/>
                          <a:latin typeface="ＭＳ Ｐゴシック"/>
                        </a:rPr>
                        <a:t>企業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t"/>
                      <a:r>
                        <a:rPr lang="ja-JP" altLang="en-US" sz="1000" b="1" i="0" u="none" strike="noStrike" dirty="0">
                          <a:solidFill>
                            <a:srgbClr val="000000"/>
                          </a:solidFill>
                          <a:effectLst/>
                          <a:latin typeface="ＭＳ Ｐゴシック"/>
                        </a:rPr>
                        <a:t>場所</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t"/>
                      <a:r>
                        <a:rPr lang="ja-JP" altLang="en-US" sz="1000" b="1" i="0" u="none" strike="noStrike" dirty="0">
                          <a:solidFill>
                            <a:srgbClr val="000000"/>
                          </a:solidFill>
                          <a:effectLst/>
                          <a:latin typeface="ＭＳ Ｐゴシック"/>
                        </a:rPr>
                        <a:t>概要等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418149">
                <a:tc>
                  <a:txBody>
                    <a:bodyPr/>
                    <a:lstStyle/>
                    <a:p>
                      <a:pPr algn="l" fontAlgn="t"/>
                      <a:r>
                        <a:rPr lang="en-US" altLang="ja-JP" sz="1000" b="0" i="0" u="none" strike="noStrike">
                          <a:solidFill>
                            <a:srgbClr val="000000"/>
                          </a:solidFill>
                          <a:effectLst/>
                          <a:latin typeface="Century"/>
                        </a:rPr>
                        <a:t>2013</a:t>
                      </a:r>
                      <a:r>
                        <a:rPr lang="ja-JP" altLang="en-US" sz="1000" b="0" i="0" u="none" strike="noStrike">
                          <a:solidFill>
                            <a:srgbClr val="000000"/>
                          </a:solidFill>
                          <a:effectLst/>
                          <a:latin typeface="Century"/>
                        </a:rPr>
                        <a:t>年</a:t>
                      </a:r>
                      <a:r>
                        <a:rPr lang="en-US" altLang="ja-JP" sz="1000" b="0" i="0" u="none" strike="noStrike">
                          <a:solidFill>
                            <a:srgbClr val="000000"/>
                          </a:solidFill>
                          <a:effectLst/>
                          <a:latin typeface="Century"/>
                        </a:rPr>
                        <a:t>11</a:t>
                      </a:r>
                      <a:r>
                        <a:rPr lang="ja-JP" altLang="en-US" sz="1000" b="0" i="0" u="none" strike="noStrike">
                          <a:solidFill>
                            <a:srgbClr val="000000"/>
                          </a:solidFill>
                          <a:effectLst/>
                          <a:latin typeface="Century"/>
                        </a:rPr>
                        <a:t>月</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Ｐ明朝"/>
                        </a:rPr>
                        <a:t>三井住友ファイナンス＆リース株式会社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夢洲地区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夢洲において</a:t>
                      </a:r>
                      <a:r>
                        <a:rPr lang="en-US" altLang="ja-JP" sz="1000" b="0" i="0" u="none" strike="noStrike">
                          <a:solidFill>
                            <a:srgbClr val="000000"/>
                          </a:solidFill>
                          <a:effectLst/>
                          <a:latin typeface="ＭＳ 明朝"/>
                        </a:rPr>
                        <a:t>10</a:t>
                      </a:r>
                      <a:r>
                        <a:rPr lang="ja-JP" altLang="en-US" sz="1000" b="0" i="0" u="none" strike="noStrike">
                          <a:solidFill>
                            <a:srgbClr val="000000"/>
                          </a:solidFill>
                          <a:effectLst/>
                          <a:latin typeface="ＭＳ 明朝"/>
                        </a:rPr>
                        <a:t>メガワットの発電規模のメガソーラーを当該事業者とサミットエナジー株式会社の連合体により運営し、企業単独では実現困難な大規模な環境貢献及び環境教育の実施等を通じた地域貢献を実施する。</a:t>
                      </a:r>
                      <a:r>
                        <a:rPr lang="en-US" altLang="ja-JP" sz="1000" b="0" i="0" u="none" strike="noStrike">
                          <a:solidFill>
                            <a:srgbClr val="000000"/>
                          </a:solidFill>
                          <a:effectLst/>
                          <a:latin typeface="ＭＳ 明朝"/>
                        </a:rPr>
                        <a:t>※</a:t>
                      </a:r>
                      <a:r>
                        <a:rPr lang="ja-JP" altLang="en-US" sz="1000" b="0" i="0" u="none" strike="noStrike">
                          <a:solidFill>
                            <a:srgbClr val="000000"/>
                          </a:solidFill>
                          <a:effectLst/>
                          <a:latin typeface="ＭＳ 明朝"/>
                        </a:rPr>
                        <a:t>特区制度対象</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81">
                <a:tc>
                  <a:txBody>
                    <a:bodyPr/>
                    <a:lstStyle/>
                    <a:p>
                      <a:pPr algn="l" fontAlgn="t"/>
                      <a:r>
                        <a:rPr lang="en-US" altLang="ja-JP" sz="1000" b="0" i="0" u="none" strike="noStrike">
                          <a:solidFill>
                            <a:srgbClr val="000000"/>
                          </a:solidFill>
                          <a:effectLst/>
                          <a:latin typeface="Century"/>
                        </a:rPr>
                        <a:t>2014</a:t>
                      </a:r>
                      <a:r>
                        <a:rPr lang="ja-JP" altLang="en-US" sz="1000" b="0" i="0" u="none" strike="noStrike">
                          <a:solidFill>
                            <a:srgbClr val="000000"/>
                          </a:solidFill>
                          <a:effectLst/>
                          <a:latin typeface="Century"/>
                        </a:rPr>
                        <a:t>年</a:t>
                      </a:r>
                      <a:r>
                        <a:rPr lang="en-US" altLang="ja-JP" sz="1000" b="0" i="0" u="none" strike="noStrike">
                          <a:solidFill>
                            <a:srgbClr val="000000"/>
                          </a:solidFill>
                          <a:effectLst/>
                          <a:latin typeface="Century"/>
                        </a:rPr>
                        <a:t>2</a:t>
                      </a:r>
                      <a:r>
                        <a:rPr lang="ja-JP" altLang="en-US" sz="1000" b="0" i="0" u="none" strike="noStrike">
                          <a:solidFill>
                            <a:srgbClr val="000000"/>
                          </a:solidFill>
                          <a:effectLst/>
                          <a:latin typeface="Century"/>
                        </a:rPr>
                        <a:t>月</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住友商事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dirty="0">
                          <a:solidFill>
                            <a:srgbClr val="000000"/>
                          </a:solidFill>
                          <a:effectLst/>
                          <a:latin typeface="ＭＳ 明朝"/>
                        </a:rPr>
                        <a:t>夢洲地区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使用済の電気自動車用蓄電池を多数連結した経済性の高い大型の蓄電池システムを構築する。</a:t>
                      </a:r>
                      <a:r>
                        <a:rPr lang="en-US" altLang="ja-JP" sz="1000" b="0" i="0" u="none" strike="noStrike">
                          <a:solidFill>
                            <a:srgbClr val="000000"/>
                          </a:solidFill>
                          <a:effectLst/>
                          <a:latin typeface="ＭＳ 明朝"/>
                        </a:rPr>
                        <a:t>※</a:t>
                      </a:r>
                      <a:r>
                        <a:rPr lang="ja-JP" altLang="en-US" sz="1000" b="0" i="0" u="none" strike="noStrike">
                          <a:solidFill>
                            <a:srgbClr val="000000"/>
                          </a:solidFill>
                          <a:effectLst/>
                          <a:latin typeface="ＭＳ 明朝"/>
                        </a:rPr>
                        <a:t>特区制度対象</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28">
                <a:tc>
                  <a:txBody>
                    <a:bodyPr/>
                    <a:lstStyle/>
                    <a:p>
                      <a:pPr algn="l" fontAlgn="t"/>
                      <a:r>
                        <a:rPr lang="en-US" altLang="ja-JP" sz="1000" b="0" i="0" u="none" strike="noStrike">
                          <a:solidFill>
                            <a:srgbClr val="000000"/>
                          </a:solidFill>
                          <a:effectLst/>
                          <a:latin typeface="Century"/>
                        </a:rPr>
                        <a:t>2014</a:t>
                      </a:r>
                      <a:r>
                        <a:rPr lang="ja-JP" altLang="en-US" sz="1000" b="0" i="0" u="none" strike="noStrike">
                          <a:solidFill>
                            <a:srgbClr val="000000"/>
                          </a:solidFill>
                          <a:effectLst/>
                          <a:latin typeface="ＭＳ Ｐ明朝"/>
                        </a:rPr>
                        <a:t>月</a:t>
                      </a:r>
                      <a:r>
                        <a:rPr lang="en-US" altLang="ja-JP" sz="1000" b="0" i="0" u="none" strike="noStrike">
                          <a:solidFill>
                            <a:srgbClr val="000000"/>
                          </a:solidFill>
                          <a:effectLst/>
                          <a:latin typeface="ＭＳ Ｐ明朝"/>
                        </a:rPr>
                        <a:t>5</a:t>
                      </a:r>
                      <a:r>
                        <a:rPr lang="ja-JP" altLang="en-US" sz="1000" b="0" i="0" u="none" strike="noStrike">
                          <a:solidFill>
                            <a:srgbClr val="000000"/>
                          </a:solidFill>
                          <a:effectLst/>
                          <a:latin typeface="ＭＳ Ｐ明朝"/>
                        </a:rPr>
                        <a:t>月</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ＳＧリアルティ</a:t>
                      </a:r>
                      <a:br>
                        <a:rPr lang="ja-JP" altLang="en-US" sz="1000" b="0" i="0" u="none" strike="noStrike">
                          <a:solidFill>
                            <a:srgbClr val="000000"/>
                          </a:solidFill>
                          <a:effectLst/>
                          <a:latin typeface="ＭＳ 明朝"/>
                        </a:rPr>
                      </a:br>
                      <a:r>
                        <a:rPr lang="ja-JP" altLang="en-US" sz="1000" b="0" i="0" u="none" strike="noStrike">
                          <a:solidFill>
                            <a:srgbClr val="000000"/>
                          </a:solidFill>
                          <a:effectLst/>
                          <a:latin typeface="ＭＳ 明朝"/>
                        </a:rPr>
                        <a:t>株式会社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舞洲地区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「ＳＧリアルティ舞洲」。佐川急便グループ。関西地区最大級。初のマルチテナント型倉庫。敷地面積</a:t>
                      </a:r>
                      <a:r>
                        <a:rPr lang="en-US" altLang="ja-JP" sz="1000" b="0" i="0" u="none" strike="noStrike" dirty="0">
                          <a:solidFill>
                            <a:srgbClr val="000000"/>
                          </a:solidFill>
                          <a:effectLst/>
                          <a:latin typeface="ＭＳ 明朝"/>
                        </a:rPr>
                        <a:t>3</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ＭＳ 明朝"/>
                        </a:rPr>
                        <a:t>424㎡</a:t>
                      </a:r>
                      <a:r>
                        <a:rPr lang="ja-JP" altLang="en-US" sz="1000" b="0" i="0" u="none" strike="noStrike" dirty="0" err="1">
                          <a:solidFill>
                            <a:srgbClr val="000000"/>
                          </a:solidFill>
                          <a:effectLst/>
                          <a:latin typeface="ＭＳ 明朝"/>
                        </a:rPr>
                        <a:t>、</a:t>
                      </a:r>
                      <a:r>
                        <a:rPr lang="ja-JP" altLang="en-US" sz="1000" b="0" i="0" u="none" strike="noStrike" dirty="0">
                          <a:solidFill>
                            <a:srgbClr val="000000"/>
                          </a:solidFill>
                          <a:effectLst/>
                          <a:latin typeface="ＭＳ 明朝"/>
                        </a:rPr>
                        <a:t>延床面積</a:t>
                      </a:r>
                      <a:r>
                        <a:rPr lang="en-US" altLang="ja-JP" sz="1000" b="0" i="0" u="none" strike="noStrike" dirty="0">
                          <a:solidFill>
                            <a:srgbClr val="000000"/>
                          </a:solidFill>
                          <a:effectLst/>
                          <a:latin typeface="ＭＳ 明朝"/>
                        </a:rPr>
                        <a:t>11</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ＭＳ 明朝"/>
                        </a:rPr>
                        <a:t>1734㎡</a:t>
                      </a:r>
                      <a:r>
                        <a:rPr lang="ja-JP" altLang="en-US" sz="1000" b="0" i="0" u="none" strike="noStrike" dirty="0" err="1">
                          <a:solidFill>
                            <a:srgbClr val="000000"/>
                          </a:solidFill>
                          <a:effectLst/>
                          <a:latin typeface="ＭＳ 明朝"/>
                        </a:rPr>
                        <a:t>。</a:t>
                      </a:r>
                      <a:r>
                        <a:rPr lang="ja-JP" altLang="en-US" sz="1000" b="0" i="0" u="none" strike="noStrike" dirty="0">
                          <a:solidFill>
                            <a:srgbClr val="000000"/>
                          </a:solidFill>
                          <a:effectLst/>
                          <a:latin typeface="ＭＳ 明朝"/>
                        </a:rPr>
                        <a:t/>
                      </a:r>
                      <a:br>
                        <a:rPr lang="ja-JP" altLang="en-US" sz="1000" b="0" i="0" u="none" strike="noStrike" dirty="0">
                          <a:solidFill>
                            <a:srgbClr val="000000"/>
                          </a:solidFill>
                          <a:effectLst/>
                          <a:latin typeface="ＭＳ 明朝"/>
                        </a:rPr>
                      </a:br>
                      <a:endParaRPr lang="ja-JP" altLang="en-US" sz="1000" b="0" i="0" u="none" strike="noStrike" dirty="0">
                        <a:solidFill>
                          <a:srgbClr val="000000"/>
                        </a:solidFill>
                        <a:effectLst/>
                        <a:latin typeface="ＭＳ 明朝"/>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07">
                <a:tc>
                  <a:txBody>
                    <a:bodyPr/>
                    <a:lstStyle/>
                    <a:p>
                      <a:pPr algn="l" fontAlgn="t"/>
                      <a:r>
                        <a:rPr lang="en-US" altLang="ja-JP" sz="1000" b="0" i="0" u="none" strike="noStrike">
                          <a:solidFill>
                            <a:srgbClr val="000000"/>
                          </a:solidFill>
                          <a:effectLst/>
                          <a:latin typeface="Century"/>
                        </a:rPr>
                        <a:t>2014</a:t>
                      </a:r>
                      <a:r>
                        <a:rPr lang="ja-JP" altLang="en-US" sz="1000" b="0" i="0" u="none" strike="noStrike">
                          <a:solidFill>
                            <a:srgbClr val="000000"/>
                          </a:solidFill>
                          <a:effectLst/>
                          <a:latin typeface="Century"/>
                        </a:rPr>
                        <a:t>年</a:t>
                      </a:r>
                      <a:r>
                        <a:rPr lang="en-US" altLang="ja-JP" sz="1000" b="0" i="0" u="none" strike="noStrike">
                          <a:solidFill>
                            <a:srgbClr val="000000"/>
                          </a:solidFill>
                          <a:effectLst/>
                          <a:latin typeface="Century"/>
                        </a:rPr>
                        <a:t>6</a:t>
                      </a:r>
                      <a:r>
                        <a:rPr lang="ja-JP" altLang="en-US" sz="1000" b="0" i="0" u="none" strike="noStrike">
                          <a:solidFill>
                            <a:srgbClr val="000000"/>
                          </a:solidFill>
                          <a:effectLst/>
                          <a:latin typeface="Century"/>
                        </a:rPr>
                        <a:t>月</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Ｐ明朝"/>
                        </a:rPr>
                        <a:t>ヨコレイ</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夢洲地区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dirty="0">
                          <a:solidFill>
                            <a:srgbClr val="000000"/>
                          </a:solidFill>
                          <a:effectLst/>
                          <a:latin typeface="ＭＳ 明朝"/>
                        </a:rPr>
                        <a:t>「夢洲物流センター（仮称）」（延床面積</a:t>
                      </a:r>
                      <a:r>
                        <a:rPr lang="en-US" altLang="ja-JP" sz="1000" b="0" i="0" u="none" strike="noStrike" dirty="0">
                          <a:solidFill>
                            <a:srgbClr val="000000"/>
                          </a:solidFill>
                          <a:effectLst/>
                          <a:latin typeface="Century"/>
                        </a:rPr>
                        <a:t>2</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1500</a:t>
                      </a:r>
                      <a:r>
                        <a:rPr lang="ja-JP" altLang="en-US" sz="1000" b="0" i="0" u="none" strike="noStrike" dirty="0">
                          <a:solidFill>
                            <a:srgbClr val="000000"/>
                          </a:solidFill>
                          <a:effectLst/>
                          <a:latin typeface="ＭＳ 明朝"/>
                        </a:rPr>
                        <a:t>㎡、冷蔵倉庫収容能力</a:t>
                      </a:r>
                      <a:r>
                        <a:rPr lang="en-US" altLang="ja-JP" sz="1000" b="0" i="0" u="none" strike="noStrike" dirty="0">
                          <a:solidFill>
                            <a:srgbClr val="000000"/>
                          </a:solidFill>
                          <a:effectLst/>
                          <a:latin typeface="Century"/>
                        </a:rPr>
                        <a:t>2</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5900</a:t>
                      </a:r>
                      <a:r>
                        <a:rPr lang="ja-JP" altLang="en-US" sz="1000" b="0" i="0" u="none" strike="noStrike" dirty="0">
                          <a:solidFill>
                            <a:srgbClr val="000000"/>
                          </a:solidFill>
                          <a:effectLst/>
                          <a:latin typeface="ＭＳ 明朝"/>
                        </a:rPr>
                        <a:t>トン、投資額</a:t>
                      </a:r>
                      <a:r>
                        <a:rPr lang="en-US" altLang="ja-JP" sz="1000" b="0" i="0" u="none" strike="noStrike" dirty="0">
                          <a:solidFill>
                            <a:srgbClr val="000000"/>
                          </a:solidFill>
                          <a:effectLst/>
                          <a:latin typeface="Century"/>
                        </a:rPr>
                        <a:t>54</a:t>
                      </a:r>
                      <a:r>
                        <a:rPr lang="ja-JP" altLang="en-US" sz="1000" b="0" i="0" u="none" strike="noStrike" dirty="0">
                          <a:solidFill>
                            <a:srgbClr val="000000"/>
                          </a:solidFill>
                          <a:effectLst/>
                          <a:latin typeface="ＭＳ 明朝"/>
                        </a:rPr>
                        <a:t>億円）を設置。</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954">
                <a:tc>
                  <a:txBody>
                    <a:bodyPr/>
                    <a:lstStyle/>
                    <a:p>
                      <a:pPr algn="l" fontAlgn="t"/>
                      <a:r>
                        <a:rPr lang="en-US" altLang="ja-JP" sz="1000" b="0" i="0" u="none" strike="noStrike">
                          <a:solidFill>
                            <a:srgbClr val="000000"/>
                          </a:solidFill>
                          <a:effectLst/>
                          <a:latin typeface="Century"/>
                        </a:rPr>
                        <a:t>2014</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9</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Ｐ明朝"/>
                        </a:rPr>
                        <a:t>ニチレイロジグループ</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咲洲地区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dirty="0">
                          <a:solidFill>
                            <a:srgbClr val="000000"/>
                          </a:solidFill>
                          <a:effectLst/>
                          <a:latin typeface="ＭＳ 明朝"/>
                        </a:rPr>
                        <a:t>大型倉庫「（仮称）ニチレイ・ロジスティクス関西咲洲物流センター」（冷蔵倉庫）を建設（敷地面積</a:t>
                      </a:r>
                      <a:r>
                        <a:rPr lang="en-US" altLang="ja-JP" sz="1000" b="0" i="0" u="none" strike="noStrike" dirty="0">
                          <a:solidFill>
                            <a:srgbClr val="000000"/>
                          </a:solidFill>
                          <a:effectLst/>
                          <a:latin typeface="Century"/>
                        </a:rPr>
                        <a:t>2</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3541</a:t>
                      </a:r>
                      <a:r>
                        <a:rPr lang="ja-JP" altLang="en-US" sz="1000" b="0" i="0" u="none" strike="noStrike" dirty="0">
                          <a:solidFill>
                            <a:srgbClr val="000000"/>
                          </a:solidFill>
                          <a:effectLst/>
                          <a:latin typeface="ＭＳ 明朝"/>
                        </a:rPr>
                        <a:t>㎡、建築面積</a:t>
                      </a:r>
                      <a:r>
                        <a:rPr lang="en-US" altLang="ja-JP" sz="1000" b="0" i="0" u="none" strike="noStrike" dirty="0">
                          <a:solidFill>
                            <a:srgbClr val="000000"/>
                          </a:solidFill>
                          <a:effectLst/>
                          <a:latin typeface="Century"/>
                        </a:rPr>
                        <a:t>1</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971</a:t>
                      </a:r>
                      <a:r>
                        <a:rPr lang="ja-JP" altLang="en-US" sz="1000" b="0" i="0" u="none" strike="noStrike" dirty="0">
                          <a:solidFill>
                            <a:srgbClr val="000000"/>
                          </a:solidFill>
                          <a:effectLst/>
                          <a:latin typeface="ＭＳ 明朝"/>
                        </a:rPr>
                        <a:t>㎡、延床</a:t>
                      </a:r>
                      <a:r>
                        <a:rPr lang="en-US" altLang="ja-JP" sz="1000" b="0" i="0" u="none" strike="noStrike" dirty="0">
                          <a:solidFill>
                            <a:srgbClr val="000000"/>
                          </a:solidFill>
                          <a:effectLst/>
                          <a:latin typeface="Century"/>
                        </a:rPr>
                        <a:t>4</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134</a:t>
                      </a:r>
                      <a:r>
                        <a:rPr lang="ja-JP" altLang="en-US" sz="1000" b="0" i="0" u="none" strike="noStrike" dirty="0">
                          <a:solidFill>
                            <a:srgbClr val="000000"/>
                          </a:solidFill>
                          <a:effectLst/>
                          <a:latin typeface="ＭＳ 明朝"/>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66">
                <a:tc>
                  <a:txBody>
                    <a:bodyPr/>
                    <a:lstStyle/>
                    <a:p>
                      <a:pPr algn="l" fontAlgn="t"/>
                      <a:r>
                        <a:rPr lang="en-US" altLang="ja-JP" sz="1000" b="0" i="0" u="none" strike="noStrike">
                          <a:solidFill>
                            <a:srgbClr val="000000"/>
                          </a:solidFill>
                          <a:effectLst/>
                          <a:latin typeface="Century"/>
                        </a:rPr>
                        <a:t>2015</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1</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プロロジス日本法人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咲洲地区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「プロロジスパーク大阪</a:t>
                      </a:r>
                      <a:r>
                        <a:rPr lang="en-US" altLang="ja-JP" sz="1000" b="0" i="0" u="none" strike="noStrike" dirty="0">
                          <a:solidFill>
                            <a:srgbClr val="000000"/>
                          </a:solidFill>
                          <a:effectLst/>
                          <a:latin typeface="ＭＳ 明朝"/>
                        </a:rPr>
                        <a:t>5</a:t>
                      </a:r>
                      <a:r>
                        <a:rPr lang="ja-JP" altLang="en-US" sz="1000" b="0" i="0" u="none" strike="noStrike" dirty="0">
                          <a:solidFill>
                            <a:srgbClr val="000000"/>
                          </a:solidFill>
                          <a:effectLst/>
                          <a:latin typeface="ＭＳ 明朝"/>
                        </a:rPr>
                        <a:t>」。敷地面積</a:t>
                      </a:r>
                      <a:r>
                        <a:rPr lang="en-US" altLang="ja-JP" sz="1000" b="0" i="0" u="none" strike="noStrike" dirty="0">
                          <a:solidFill>
                            <a:srgbClr val="000000"/>
                          </a:solidFill>
                          <a:effectLst/>
                          <a:latin typeface="ＭＳ 明朝"/>
                        </a:rPr>
                        <a:t>4</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ＭＳ 明朝"/>
                        </a:rPr>
                        <a:t>500㎡</a:t>
                      </a:r>
                      <a:r>
                        <a:rPr lang="ja-JP" altLang="en-US" sz="1000" b="0" i="0" u="none" strike="noStrike" dirty="0" err="1">
                          <a:solidFill>
                            <a:srgbClr val="000000"/>
                          </a:solidFill>
                          <a:effectLst/>
                          <a:latin typeface="ＭＳ 明朝"/>
                        </a:rPr>
                        <a:t>。</a:t>
                      </a:r>
                      <a:r>
                        <a:rPr lang="ja-JP" altLang="en-US" sz="1000" b="0" i="0" u="none" strike="noStrike" dirty="0">
                          <a:solidFill>
                            <a:srgbClr val="000000"/>
                          </a:solidFill>
                          <a:effectLst/>
                          <a:latin typeface="ＭＳ 明朝"/>
                        </a:rPr>
                        <a:t>延床面積</a:t>
                      </a:r>
                      <a:r>
                        <a:rPr lang="en-US" altLang="ja-JP" sz="1000" b="0" i="0" u="none" strike="noStrike" dirty="0">
                          <a:solidFill>
                            <a:srgbClr val="000000"/>
                          </a:solidFill>
                          <a:effectLst/>
                          <a:latin typeface="ＭＳ 明朝"/>
                        </a:rPr>
                        <a:t>9</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ＭＳ 明朝"/>
                        </a:rPr>
                        <a:t>5,100㎡</a:t>
                      </a:r>
                      <a:r>
                        <a:rPr lang="ja-JP" altLang="en-US" sz="1000" b="0" i="0" u="none" strike="noStrike" dirty="0" err="1">
                          <a:solidFill>
                            <a:srgbClr val="000000"/>
                          </a:solidFill>
                          <a:effectLst/>
                          <a:latin typeface="ＭＳ 明朝"/>
                        </a:rPr>
                        <a:t>。</a:t>
                      </a:r>
                      <a:r>
                        <a:rPr lang="ja-JP" altLang="en-US" sz="1000" b="0" i="0" u="none" strike="noStrike" dirty="0">
                          <a:solidFill>
                            <a:srgbClr val="000000"/>
                          </a:solidFill>
                          <a:effectLst/>
                          <a:latin typeface="ＭＳ 明朝"/>
                        </a:rPr>
                        <a:t> </a:t>
                      </a:r>
                      <a:br>
                        <a:rPr lang="ja-JP" altLang="en-US" sz="1000" b="0" i="0" u="none" strike="noStrike" dirty="0">
                          <a:solidFill>
                            <a:srgbClr val="000000"/>
                          </a:solidFill>
                          <a:effectLst/>
                          <a:latin typeface="ＭＳ 明朝"/>
                        </a:rPr>
                      </a:br>
                      <a:endParaRPr lang="ja-JP" altLang="en-US" sz="1000" b="0" i="0" u="none" strike="noStrike" dirty="0">
                        <a:solidFill>
                          <a:srgbClr val="000000"/>
                        </a:solidFill>
                        <a:effectLst/>
                        <a:latin typeface="ＭＳ 明朝"/>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81">
                <a:tc>
                  <a:txBody>
                    <a:bodyPr/>
                    <a:lstStyle/>
                    <a:p>
                      <a:pPr algn="l" fontAlgn="t"/>
                      <a:r>
                        <a:rPr lang="en-US" altLang="ja-JP" sz="1000" b="0" i="0" u="none" strike="noStrike">
                          <a:solidFill>
                            <a:srgbClr val="000000"/>
                          </a:solidFill>
                          <a:effectLst/>
                          <a:latin typeface="Century"/>
                        </a:rPr>
                        <a:t>2015</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4</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住友倉庫</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咲洲地区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a:solidFill>
                            <a:srgbClr val="000000"/>
                          </a:solidFill>
                          <a:effectLst/>
                          <a:latin typeface="ＭＳ 明朝"/>
                        </a:rPr>
                        <a:t>新倉庫「（仮称）南港北倉庫」</a:t>
                      </a:r>
                      <a:r>
                        <a:rPr lang="ja-JP" altLang="en-US" sz="1000" b="0" i="0" u="none" strike="noStrike">
                          <a:solidFill>
                            <a:srgbClr val="000000"/>
                          </a:solidFill>
                          <a:effectLst/>
                          <a:latin typeface="ＭＳ Ｐ明朝"/>
                        </a:rPr>
                        <a:t>（敷地面積</a:t>
                      </a:r>
                      <a:r>
                        <a:rPr lang="en-US" altLang="ja-JP" sz="1000" b="0" i="0" u="none" strike="noStrike">
                          <a:solidFill>
                            <a:srgbClr val="000000"/>
                          </a:solidFill>
                          <a:effectLst/>
                          <a:latin typeface="ＭＳ Ｐ明朝"/>
                        </a:rPr>
                        <a:t>1</a:t>
                      </a:r>
                      <a:r>
                        <a:rPr lang="ja-JP" altLang="en-US" sz="1000" b="0" i="0" u="none" strike="noStrike">
                          <a:solidFill>
                            <a:srgbClr val="000000"/>
                          </a:solidFill>
                          <a:effectLst/>
                          <a:latin typeface="ＭＳ Ｐ明朝"/>
                        </a:rPr>
                        <a:t>万</a:t>
                      </a:r>
                      <a:r>
                        <a:rPr lang="en-US" altLang="ja-JP" sz="1000" b="0" i="0" u="none" strike="noStrike">
                          <a:solidFill>
                            <a:srgbClr val="000000"/>
                          </a:solidFill>
                          <a:effectLst/>
                          <a:latin typeface="ＭＳ Ｐ明朝"/>
                        </a:rPr>
                        <a:t>2692㎡</a:t>
                      </a:r>
                      <a:r>
                        <a:rPr lang="ja-JP" altLang="en-US" sz="1000" b="0" i="0" u="none" strike="noStrike">
                          <a:solidFill>
                            <a:srgbClr val="000000"/>
                          </a:solidFill>
                          <a:effectLst/>
                          <a:latin typeface="ＭＳ Ｐ明朝"/>
                        </a:rPr>
                        <a:t>、延床面積約</a:t>
                      </a:r>
                      <a:r>
                        <a:rPr lang="en-US" altLang="ja-JP" sz="1000" b="0" i="0" u="none" strike="noStrike">
                          <a:solidFill>
                            <a:srgbClr val="000000"/>
                          </a:solidFill>
                          <a:effectLst/>
                          <a:latin typeface="ＭＳ Ｐ明朝"/>
                        </a:rPr>
                        <a:t>3</a:t>
                      </a:r>
                      <a:r>
                        <a:rPr lang="ja-JP" altLang="en-US" sz="1000" b="0" i="0" u="none" strike="noStrike">
                          <a:solidFill>
                            <a:srgbClr val="000000"/>
                          </a:solidFill>
                          <a:effectLst/>
                          <a:latin typeface="ＭＳ Ｐ明朝"/>
                        </a:rPr>
                        <a:t>万㎡）</a:t>
                      </a:r>
                      <a:r>
                        <a:rPr lang="ja-JP" altLang="en-US" sz="1000" b="0" i="0" u="none" strike="noStrike">
                          <a:solidFill>
                            <a:srgbClr val="000000"/>
                          </a:solidFill>
                          <a:effectLst/>
                          <a:latin typeface="ＭＳ 明朝"/>
                        </a:rPr>
                        <a:t>の建設工事に３月下旬着手。</a:t>
                      </a:r>
                      <a:r>
                        <a:rPr lang="en-US" altLang="ja-JP" sz="1000" b="0" i="0" u="none" strike="noStrike">
                          <a:solidFill>
                            <a:srgbClr val="000000"/>
                          </a:solidFill>
                          <a:effectLst/>
                          <a:latin typeface="Century"/>
                        </a:rPr>
                        <a:t>15</a:t>
                      </a:r>
                      <a:r>
                        <a:rPr lang="ja-JP" altLang="en-US" sz="1000" b="0" i="0" u="none" strike="noStrike">
                          <a:solidFill>
                            <a:srgbClr val="000000"/>
                          </a:solidFill>
                          <a:effectLst/>
                          <a:latin typeface="ＭＳ 明朝"/>
                        </a:rPr>
                        <a:t>年４月末の完成を目指す。</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81">
                <a:tc>
                  <a:txBody>
                    <a:bodyPr/>
                    <a:lstStyle/>
                    <a:p>
                      <a:pPr algn="l" fontAlgn="t"/>
                      <a:r>
                        <a:rPr lang="en-US" altLang="ja-JP" sz="1000" b="0" i="0" u="none" strike="noStrike">
                          <a:solidFill>
                            <a:srgbClr val="000000"/>
                          </a:solidFill>
                          <a:effectLst/>
                          <a:latin typeface="Century"/>
                        </a:rPr>
                        <a:t>2015</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4</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a:solidFill>
                            <a:srgbClr val="000000"/>
                          </a:solidFill>
                          <a:effectLst/>
                          <a:latin typeface="ＭＳ 明朝"/>
                        </a:rPr>
                        <a:t>上組</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夢洲地区</a:t>
                      </a:r>
                      <a:br>
                        <a:rPr lang="ja-JP" altLang="en-US" sz="1000" b="0" i="0" u="none" strike="noStrike" dirty="0">
                          <a:solidFill>
                            <a:srgbClr val="000000"/>
                          </a:solidFill>
                          <a:effectLst/>
                          <a:latin typeface="ＭＳ 明朝"/>
                        </a:rPr>
                      </a:br>
                      <a:r>
                        <a:rPr lang="ja-JP" altLang="en-US" sz="1000" b="0" i="0" u="none" strike="noStrike" dirty="0">
                          <a:solidFill>
                            <a:srgbClr val="000000"/>
                          </a:solidFill>
                          <a:effectLst/>
                          <a:latin typeface="ＭＳ 明朝"/>
                        </a:rPr>
                        <a:t>（先行開発地区）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高機能物流倉庫を運営し、太陽光パネル等を取扱う。</a:t>
                      </a:r>
                      <a:br>
                        <a:rPr lang="ja-JP" altLang="en-US" sz="1000" b="0" i="0" u="none" strike="noStrike" dirty="0">
                          <a:solidFill>
                            <a:srgbClr val="000000"/>
                          </a:solidFill>
                          <a:effectLst/>
                          <a:latin typeface="ＭＳ 明朝"/>
                        </a:rPr>
                      </a:br>
                      <a:r>
                        <a:rPr lang="ja-JP" altLang="en-US" sz="1000" b="0" i="0" u="none" strike="noStrike" dirty="0">
                          <a:solidFill>
                            <a:srgbClr val="000000"/>
                          </a:solidFill>
                          <a:effectLst/>
                          <a:latin typeface="ＭＳ 明朝"/>
                        </a:rPr>
                        <a:t>（敷地面積</a:t>
                      </a:r>
                      <a:r>
                        <a:rPr lang="en-US" altLang="ja-JP" sz="1000" b="0" i="0" u="none" strike="noStrike" dirty="0">
                          <a:solidFill>
                            <a:srgbClr val="000000"/>
                          </a:solidFill>
                          <a:effectLst/>
                          <a:latin typeface="Century"/>
                        </a:rPr>
                        <a:t>4</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541</a:t>
                      </a:r>
                      <a:r>
                        <a:rPr lang="ja-JP" altLang="en-US" sz="1000" b="0" i="0" u="none" strike="noStrike" dirty="0">
                          <a:solidFill>
                            <a:srgbClr val="000000"/>
                          </a:solidFill>
                          <a:effectLst/>
                          <a:latin typeface="ＭＳ 明朝"/>
                        </a:rPr>
                        <a:t>㎡）</a:t>
                      </a:r>
                      <a:r>
                        <a:rPr lang="en-US" altLang="ja-JP" sz="1000" b="0" i="0" u="none" strike="noStrike" dirty="0">
                          <a:solidFill>
                            <a:srgbClr val="000000"/>
                          </a:solidFill>
                          <a:effectLst/>
                          <a:latin typeface="ＭＳ 明朝"/>
                        </a:rPr>
                        <a:t>※</a:t>
                      </a:r>
                      <a:r>
                        <a:rPr lang="ja-JP" altLang="en-US" sz="1000" b="0" i="0" u="none" strike="noStrike" dirty="0">
                          <a:solidFill>
                            <a:srgbClr val="000000"/>
                          </a:solidFill>
                          <a:effectLst/>
                          <a:latin typeface="ＭＳ 明朝"/>
                        </a:rPr>
                        <a:t>特区制度対象</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81">
                <a:tc>
                  <a:txBody>
                    <a:bodyPr/>
                    <a:lstStyle/>
                    <a:p>
                      <a:pPr algn="l" fontAlgn="t"/>
                      <a:r>
                        <a:rPr lang="en-US" altLang="ja-JP" sz="1000" b="0" i="0" u="none" strike="noStrike">
                          <a:solidFill>
                            <a:srgbClr val="000000"/>
                          </a:solidFill>
                          <a:effectLst/>
                          <a:latin typeface="Century"/>
                        </a:rPr>
                        <a:t>2016</a:t>
                      </a:r>
                      <a:r>
                        <a:rPr lang="ja-JP" altLang="en-US" sz="1000" b="0" i="0" u="none" strike="noStrike">
                          <a:solidFill>
                            <a:srgbClr val="000000"/>
                          </a:solidFill>
                          <a:effectLst/>
                          <a:latin typeface="ＭＳ Ｐ明朝"/>
                        </a:rPr>
                        <a:t>年</a:t>
                      </a:r>
                      <a:r>
                        <a:rPr lang="en-US" altLang="ja-JP" sz="1000" b="0" i="0" u="none" strike="noStrike">
                          <a:solidFill>
                            <a:srgbClr val="000000"/>
                          </a:solidFill>
                          <a:effectLst/>
                          <a:latin typeface="Century"/>
                        </a:rPr>
                        <a:t>7</a:t>
                      </a:r>
                      <a:r>
                        <a:rPr lang="ja-JP" altLang="en-US" sz="1000" b="0" i="0" u="none" strike="noStrike">
                          <a:solidFill>
                            <a:srgbClr val="000000"/>
                          </a:solidFill>
                          <a:effectLst/>
                          <a:latin typeface="ＭＳ Ｐ明朝"/>
                        </a:rPr>
                        <a:t>月（予定）</a:t>
                      </a:r>
                      <a:endParaRPr lang="ja-JP" altLang="en-US" sz="1000" b="0" i="0" u="none" strike="noStrike">
                        <a:solidFill>
                          <a:srgbClr val="000000"/>
                        </a:solidFill>
                        <a:effectLst/>
                        <a:latin typeface="Century"/>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山九</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1000" b="0" i="0" u="none" strike="noStrike" dirty="0">
                          <a:solidFill>
                            <a:srgbClr val="000000"/>
                          </a:solidFill>
                          <a:effectLst/>
                          <a:latin typeface="ＭＳ 明朝"/>
                        </a:rPr>
                        <a:t>夢洲地区</a:t>
                      </a:r>
                      <a:br>
                        <a:rPr lang="ja-JP" altLang="en-US" sz="1000" b="0" i="0" u="none" strike="noStrike" dirty="0">
                          <a:solidFill>
                            <a:srgbClr val="000000"/>
                          </a:solidFill>
                          <a:effectLst/>
                          <a:latin typeface="ＭＳ 明朝"/>
                        </a:rPr>
                      </a:br>
                      <a:r>
                        <a:rPr lang="ja-JP" altLang="en-US" sz="1000" b="0" i="0" u="none" strike="noStrike" dirty="0">
                          <a:solidFill>
                            <a:srgbClr val="000000"/>
                          </a:solidFill>
                          <a:effectLst/>
                          <a:latin typeface="ＭＳ 明朝"/>
                        </a:rPr>
                        <a:t>（先行開発地区）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ja-JP" altLang="en-US" sz="1000" b="0" i="0" u="none" strike="noStrike" dirty="0">
                          <a:solidFill>
                            <a:srgbClr val="000000"/>
                          </a:solidFill>
                          <a:effectLst/>
                          <a:latin typeface="ＭＳ 明朝"/>
                        </a:rPr>
                        <a:t>高機能物流倉庫を運営し、高度な医療の提供に資する医療機器等を取扱う。（敷地面積</a:t>
                      </a:r>
                      <a:r>
                        <a:rPr lang="en-US" altLang="ja-JP" sz="1000" b="0" i="0" u="none" strike="noStrike" dirty="0">
                          <a:solidFill>
                            <a:srgbClr val="000000"/>
                          </a:solidFill>
                          <a:effectLst/>
                          <a:latin typeface="Century"/>
                        </a:rPr>
                        <a:t>4</a:t>
                      </a:r>
                      <a:r>
                        <a:rPr lang="ja-JP" altLang="en-US" sz="1000" b="0" i="0" u="none" strike="noStrike" dirty="0">
                          <a:solidFill>
                            <a:srgbClr val="000000"/>
                          </a:solidFill>
                          <a:effectLst/>
                          <a:latin typeface="ＭＳ 明朝"/>
                        </a:rPr>
                        <a:t>万</a:t>
                      </a:r>
                      <a:r>
                        <a:rPr lang="en-US" altLang="ja-JP" sz="1000" b="0" i="0" u="none" strike="noStrike" dirty="0">
                          <a:solidFill>
                            <a:srgbClr val="000000"/>
                          </a:solidFill>
                          <a:effectLst/>
                          <a:latin typeface="Century"/>
                        </a:rPr>
                        <a:t>2936</a:t>
                      </a:r>
                      <a:r>
                        <a:rPr lang="ja-JP" altLang="en-US" sz="1000" b="0" i="0" u="none" strike="noStrike" dirty="0">
                          <a:solidFill>
                            <a:srgbClr val="000000"/>
                          </a:solidFill>
                          <a:effectLst/>
                          <a:latin typeface="ＭＳ 明朝"/>
                        </a:rPr>
                        <a:t>㎡）</a:t>
                      </a:r>
                      <a:r>
                        <a:rPr lang="en-US" altLang="ja-JP" sz="1000" b="0" i="0" u="none" strike="noStrike" dirty="0">
                          <a:solidFill>
                            <a:srgbClr val="000000"/>
                          </a:solidFill>
                          <a:effectLst/>
                          <a:latin typeface="ＭＳ 明朝"/>
                        </a:rPr>
                        <a:t>※</a:t>
                      </a:r>
                      <a:r>
                        <a:rPr lang="ja-JP" altLang="en-US" sz="1000" b="0" i="0" u="none" strike="noStrike" dirty="0">
                          <a:solidFill>
                            <a:srgbClr val="000000"/>
                          </a:solidFill>
                          <a:effectLst/>
                          <a:latin typeface="ＭＳ 明朝"/>
                        </a:rPr>
                        <a:t>特区制度対象</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1494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二等辺三角形 6"/>
          <p:cNvSpPr/>
          <p:nvPr/>
        </p:nvSpPr>
        <p:spPr>
          <a:xfrm rot="10800000">
            <a:off x="3209139" y="4709646"/>
            <a:ext cx="2730178" cy="32561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テキスト ボックス 1"/>
          <p:cNvSpPr txBox="1"/>
          <p:nvPr/>
        </p:nvSpPr>
        <p:spPr>
          <a:xfrm>
            <a:off x="263372" y="404664"/>
            <a:ext cx="8621713" cy="4093428"/>
          </a:xfrm>
          <a:prstGeom prst="rect">
            <a:avLst/>
          </a:prstGeom>
          <a:noFill/>
          <a:ln>
            <a:solidFill>
              <a:schemeClr val="accent1">
                <a:shade val="50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61938" indent="-261938">
              <a:lnSpc>
                <a:spcPts val="26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期区域については、「みどり」を軸とした質の高いまちづくりの実現をめざし、まちづくりの方針を作成するとともに、新駅設置等の基盤整備の取組みを進めていく。</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また、関連法案が整備されることを前提として、内外からの多くの集客や高い経済波及効果が期待できるＩＲ（統合型リゾート）について、夢洲を軸としたベイエリア（大阪臨海部）などへの立地に向けた取組みを進めていく。</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ブランドの核となる大阪都心部が、大阪都市圏全体の成長をけん引</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ためには、ポテンシャルの高い企業集積や活発な民間投資を活かしつつ、特区制度の活用や「グランドデザイン・大阪」の推進等により、さらに都市機能を高度化していくことが必要。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8326" y="5190841"/>
            <a:ext cx="8491803" cy="1107996"/>
          </a:xfrm>
          <a:prstGeom prst="rect">
            <a:avLst/>
          </a:prstGeom>
          <a:solidFill>
            <a:schemeClr val="accent2">
              <a:lumMod val="60000"/>
              <a:lumOff val="40000"/>
            </a:schemeClr>
          </a:solidFill>
          <a:ln w="19050" cap="flat" cmpd="sng" algn="ctr">
            <a:solidFill>
              <a:sysClr val="windowText" lastClr="000000"/>
            </a:solidFill>
            <a:prstDash val="solid"/>
          </a:ln>
          <a:effec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auto">
              <a:spcBef>
                <a:spcPts val="0"/>
              </a:spcBef>
              <a:spcAft>
                <a:spcPts val="0"/>
              </a:spcAft>
              <a:defRPr/>
            </a:pPr>
            <a:r>
              <a:rPr kumimoji="0" lang="ja-JP" altLang="en-US" sz="2200" kern="100" dirty="0">
                <a:latin typeface="Meiryo UI" panose="020B0604030504040204" pitchFamily="50" charset="-128"/>
                <a:ea typeface="Meiryo UI" panose="020B0604030504040204" pitchFamily="50" charset="-128"/>
                <a:cs typeface="Meiryo UI" panose="020B0604030504040204" pitchFamily="50" charset="-128"/>
              </a:rPr>
              <a:t>国家戦略特区</a:t>
            </a: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・国際戦略総合</a:t>
            </a:r>
            <a:r>
              <a:rPr kumimoji="0" lang="ja-JP" altLang="en-US" sz="2200" kern="100" dirty="0">
                <a:latin typeface="Meiryo UI" panose="020B0604030504040204" pitchFamily="50" charset="-128"/>
                <a:ea typeface="Meiryo UI" panose="020B0604030504040204" pitchFamily="50" charset="-128"/>
                <a:cs typeface="Meiryo UI" panose="020B0604030504040204" pitchFamily="50" charset="-128"/>
              </a:rPr>
              <a:t>特区の指定や活発な民間投資</a:t>
            </a: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を踏まえ、</a:t>
            </a:r>
            <a:endParaRPr kumimoji="0" lang="en-US" altLang="ja-JP" sz="2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2200" kern="10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期区域」のまちづくりやベイエリアの立地促進等に取組み、</a:t>
            </a:r>
            <a:endParaRPr kumimoji="0" lang="en-US" altLang="ja-JP" sz="2200" kern="100" dirty="0">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kumimoji="0" lang="ja-JP" altLang="en-US" sz="2200" kern="100" dirty="0" smtClean="0">
                <a:latin typeface="Meiryo UI" panose="020B0604030504040204" pitchFamily="50" charset="-128"/>
                <a:ea typeface="Meiryo UI" panose="020B0604030504040204" pitchFamily="50" charset="-128"/>
                <a:cs typeface="Meiryo UI" panose="020B0604030504040204" pitchFamily="50" charset="-128"/>
              </a:rPr>
              <a:t>大阪都心部を大阪の</a:t>
            </a:r>
            <a:r>
              <a:rPr kumimoji="0" lang="ja-JP" altLang="en-US" sz="2200" kern="100" dirty="0">
                <a:latin typeface="Meiryo UI" panose="020B0604030504040204" pitchFamily="50" charset="-128"/>
                <a:ea typeface="Meiryo UI" panose="020B0604030504040204" pitchFamily="50" charset="-128"/>
                <a:cs typeface="Meiryo UI" panose="020B0604030504040204" pitchFamily="50" charset="-128"/>
              </a:rPr>
              <a:t>成長をけん引する中核拠点に</a:t>
            </a:r>
          </a:p>
        </p:txBody>
      </p:sp>
      <p:sp>
        <p:nvSpPr>
          <p:cNvPr id="13" name="テキスト ボックス 1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20389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961710" y="2895326"/>
            <a:ext cx="6210690" cy="461665"/>
          </a:xfrm>
          <a:prstGeom prst="rect">
            <a:avLst/>
          </a:prstGeom>
          <a:noFill/>
        </p:spPr>
        <p:txBody>
          <a:bodyPr wrap="square" rtlCol="0" anchor="ctr">
            <a:spAutoFit/>
          </a:bodyPr>
          <a:lstStyle/>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これまで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の取組と成果</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7035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2662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276529663"/>
              </p:ext>
            </p:extLst>
          </p:nvPr>
        </p:nvGraphicFramePr>
        <p:xfrm>
          <a:off x="379223" y="1217589"/>
          <a:ext cx="8385553" cy="4812249"/>
        </p:xfrm>
        <a:graphic>
          <a:graphicData uri="http://schemas.openxmlformats.org/drawingml/2006/table">
            <a:tbl>
              <a:tblPr firstRow="1" bandRow="1">
                <a:tableStyleId>{5940675A-B579-460E-94D1-54222C63F5DA}</a:tableStyleId>
              </a:tblPr>
              <a:tblGrid>
                <a:gridCol w="210912"/>
                <a:gridCol w="1827618"/>
                <a:gridCol w="1094795"/>
                <a:gridCol w="1104270"/>
                <a:gridCol w="1104270"/>
                <a:gridCol w="1104270"/>
                <a:gridCol w="1939418"/>
              </a:tblGrid>
              <a:tr h="439259">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53007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15795">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txBody>
                  <a:tcPr anchor="ctr"/>
                </a:tc>
              </a:tr>
              <a:tr h="651603">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4882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大阪府外国人訪問率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「訪日外国人の消費動向」</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348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関空外国人旅客数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新関西国際空港会社発表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3526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イベント集客数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光のルネサンス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御堂筋イルミネーション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大阪マラソン</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329</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主催者発表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年度より、民間団体と連携し、</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新たに光のルネサンスを含む「大</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阪・光の饗宴」として実施</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517</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tr>
            </a:tbl>
          </a:graphicData>
        </a:graphic>
      </p:graphicFrame>
      <p:sp>
        <p:nvSpPr>
          <p:cNvPr id="10" name="正方形/長方形 4"/>
          <p:cNvSpPr>
            <a:spLocks noChangeArrowheads="1"/>
          </p:cNvSpPr>
          <p:nvPr/>
        </p:nvSpPr>
        <p:spPr bwMode="auto">
          <a:xfrm>
            <a:off x="251520" y="627912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うち日本人宿泊者数は、延べ宿泊者数から外国人宿泊者数を引いて算出。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4"/>
          <p:cNvSpPr>
            <a:spLocks noChangeArrowheads="1"/>
          </p:cNvSpPr>
          <p:nvPr/>
        </p:nvSpPr>
        <p:spPr bwMode="auto">
          <a:xfrm>
            <a:off x="251520" y="6495147"/>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光のルネサンスと御堂筋イルミネーションは、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年より来場者が減少しているが、各エリアプログラムへの来場者が分散したことによるもの。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～内外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の集客力向上～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1520" y="789585"/>
            <a:ext cx="1800200" cy="369332"/>
          </a:xfrm>
          <a:prstGeom prst="rect">
            <a:avLst/>
          </a:prstGeom>
          <a:noFill/>
        </p:spPr>
        <p:txBody>
          <a:bodyPr wrap="square" rtlCol="0" anchor="ctr">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4"/>
          <p:cNvSpPr>
            <a:spLocks noChangeArrowheads="1"/>
          </p:cNvSpPr>
          <p:nvPr/>
        </p:nvSpPr>
        <p:spPr bwMode="auto">
          <a:xfrm>
            <a:off x="251520" y="6063099"/>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35701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100018"/>
            <a:ext cx="8928992" cy="6563335"/>
          </a:xfrm>
          <a:prstGeom prst="rect">
            <a:avLst/>
          </a:prstGeom>
          <a:noFill/>
        </p:spPr>
        <p:txBody>
          <a:bodyPr wrap="square" rtlCol="0">
            <a:spAutoFit/>
          </a:bodyPr>
          <a:lstStyle/>
          <a:p>
            <a:pPr lvl="0"/>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延べ宿泊者数は、増加傾向。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H25</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の外国人宿泊者数は、非常に高い伸びを示したが、</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日本人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延べ</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宿泊者数</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は微減。</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の大阪府訪問率は、減少傾向が続いていたが、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H25</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は持ち直し。</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関空</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の外国人旅客数は、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LCC</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の就航拡大や東南アジア向けのビザ緩和等を背景に、前年度比</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増と大きく伸び、開港以来過去最高となっている。</a:t>
            </a: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（１）世界的な創造都市、国際エンターテイメント都市の創出</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都市魅力向上については、</a:t>
            </a:r>
            <a:r>
              <a:rPr lang="en-US" altLang="ja-JP" sz="1250" u="sng"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H24.12</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に策定した大阪都市魅力創造戦略に基づき、水と光とみどりのまちづくり、御堂筋イルミネーション、大阪マラソン、大阪ミュージアム構想など、大阪市をはじめとする府内市町村や民間と連携した取組みを実施するとともに、大阪観光局による戦略的な観光集客を展開。</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国際エンターテイメント都市に向けた動きとしては、</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 H23</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月、万博記念公園南側ゾーン活性化事業者を決定し、</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月、工事着手。</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年度の主要施設オープンに向け、事業者による工事進行中。また、万博記念公園「太陽の塔」については、耐震工事及び内部公開にむけた取組みを推進。</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カジノを含めた統合型リゾートについては、 </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ja-JP"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ja-JP" sz="1250" dirty="0" smtClean="0">
                <a:latin typeface="Meiryo UI" panose="020B0604030504040204" pitchFamily="50" charset="-128"/>
                <a:ea typeface="Meiryo UI" panose="020B0604030504040204" pitchFamily="50" charset="-128"/>
                <a:cs typeface="Meiryo UI" panose="020B0604030504040204" pitchFamily="50" charset="-128"/>
              </a:rPr>
              <a:t>月に基本コンセプト案</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をまとめたが、国の法整備がまだなされておらず、その動きを注視している状況。</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誘致については、</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月に開催された世界最大級の国際金融関係会議</a:t>
            </a:r>
            <a:r>
              <a:rPr lang="en-US" altLang="ja-JP" sz="1250" dirty="0" err="1" smtClean="0">
                <a:latin typeface="Meiryo UI" panose="020B0604030504040204" pitchFamily="50" charset="-128"/>
                <a:ea typeface="Meiryo UI" panose="020B0604030504040204" pitchFamily="50" charset="-128"/>
                <a:cs typeface="Meiryo UI" panose="020B0604030504040204" pitchFamily="50" charset="-128"/>
              </a:rPr>
              <a:t>Sibos</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（サイボス）で、大阪の国際会議開催能力を世界にアピール。</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月には、</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50" dirty="0" smtClean="0">
                <a:latin typeface="Meiryo UI" pitchFamily="50" charset="-128"/>
                <a:ea typeface="Meiryo UI" pitchFamily="50" charset="-128"/>
              </a:rPr>
              <a:t>主催者団体に大阪の魅力を伝える「大阪</a:t>
            </a:r>
            <a:r>
              <a:rPr lang="en-US" altLang="ja-JP" sz="1250" dirty="0" smtClean="0">
                <a:latin typeface="Meiryo UI" pitchFamily="50" charset="-128"/>
                <a:ea typeface="Meiryo UI" pitchFamily="50" charset="-128"/>
              </a:rPr>
              <a:t>MICE</a:t>
            </a:r>
            <a:r>
              <a:rPr lang="ja-JP" altLang="en-US" sz="1250" dirty="0" smtClean="0">
                <a:latin typeface="Meiryo UI" pitchFamily="50" charset="-128"/>
                <a:ea typeface="Meiryo UI" pitchFamily="50" charset="-128"/>
              </a:rPr>
              <a:t>ディスティネーション・ショーケース」を開催するなど、大阪観光局を中心に取組みを進めている。</a:t>
            </a:r>
            <a:endParaRPr lang="en-US" altLang="ja-JP" sz="1250" dirty="0" smtClean="0">
              <a:latin typeface="Meiryo UI" pitchFamily="50" charset="-128"/>
              <a:ea typeface="Meiryo UI" pitchFamily="50" charset="-128"/>
              <a:cs typeface="Meiryo UI" panose="020B0604030504040204" pitchFamily="50" charset="-128"/>
            </a:endParaRPr>
          </a:p>
          <a:p>
            <a:pPr marL="182563" indent="-182563"/>
            <a:endParaRPr lang="en-US" altLang="ja-JP" sz="1250" dirty="0" smtClean="0">
              <a:latin typeface="Meiryo UI" pitchFamily="50" charset="-128"/>
              <a:ea typeface="Meiryo UI"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（２）関空観光ハブ化の推進</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就航ネットワークの強化、内際乗継機能の強化については、</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Peach</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Aviation</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」が、関空を拠点に就航を開始（</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H24.3</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）するとともに、</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専用ターミナルも開業（</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H24.10</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5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中国人向け観光ビザの発給要件の緩和に加え、東南アジア諸国についてもビザの免除や数次ビザの滞在期間の延長などが実現。中国人向けの数次観光ビザが認められた沖縄県と連携したツアー造成やシンガポール、タイなどでの関空、関西の</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など大阪・関西への誘客を促進。</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関空周辺の観光魅力向上として、りんくうタウンのクールジャパンフロントをコンセプトとしたまちづくりについては、まちの開発運営を担う事業者の募集を</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月に開始。また、関空アクセス改善については、その効果等の検討段階。</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（３）関西観光ポータル化の推進</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　海外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トッププロモーション</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KANSAI</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国際観光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YEAR2014</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の取組みなど、関西広域連合による関西全域での観光魅力の向上・</a:t>
            </a:r>
            <a:r>
              <a:rPr lang="en-US" altLang="ja-JP" sz="125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50" dirty="0" smtClean="0">
                <a:latin typeface="Meiryo UI" panose="020B0604030504040204" pitchFamily="50" charset="-128"/>
                <a:ea typeface="Meiryo UI" panose="020B0604030504040204" pitchFamily="50" charset="-128"/>
                <a:cs typeface="Meiryo UI" panose="020B0604030504040204" pitchFamily="50" charset="-128"/>
              </a:rPr>
              <a:t>◇　大阪としての観光魅力の向上としては、「りんくうタウン・泉佐野市域」地域活性化総合特区</a:t>
            </a:r>
            <a:r>
              <a:rPr lang="ja-JP" altLang="en-US" sz="1250" dirty="0" smtClean="0">
                <a:latin typeface="Meiryo UI" panose="020B0604030504040204" pitchFamily="50" charset="-128"/>
                <a:ea typeface="Meiryo UI" panose="020B0604030504040204" pitchFamily="50" charset="-128"/>
                <a:cs typeface="Meiryo UI" panose="020B0604030504040204" pitchFamily="50" charset="-128"/>
              </a:rPr>
              <a:t>の活用</a:t>
            </a:r>
            <a:r>
              <a:rPr kumimoji="1" lang="ja-JP" altLang="en-US" sz="1250" dirty="0" smtClean="0">
                <a:latin typeface="Meiryo UI" panose="020B0604030504040204" pitchFamily="50" charset="-128"/>
                <a:ea typeface="Meiryo UI" panose="020B0604030504040204" pitchFamily="50" charset="-128"/>
                <a:cs typeface="Meiryo UI" panose="020B0604030504040204" pitchFamily="50" charset="-128"/>
              </a:rPr>
              <a:t>や、大阪市と大阪商工会議所による推進会議の設置等によるクルーズ客船誘致など観光メニューの多様化に向けた取組みを実施。</a:t>
            </a:r>
            <a:endParaRPr kumimoji="1" lang="en-US" altLang="ja-JP" sz="12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0189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843729123"/>
              </p:ext>
            </p:extLst>
          </p:nvPr>
        </p:nvGraphicFramePr>
        <p:xfrm>
          <a:off x="165027" y="1278059"/>
          <a:ext cx="8833779" cy="5220997"/>
        </p:xfrm>
        <a:graphic>
          <a:graphicData uri="http://schemas.openxmlformats.org/drawingml/2006/table">
            <a:tbl>
              <a:tblPr firstRow="1" bandRow="1">
                <a:tableStyleId>{5940675A-B579-460E-94D1-54222C63F5DA}</a:tableStyleId>
              </a:tblPr>
              <a:tblGrid>
                <a:gridCol w="1347601"/>
                <a:gridCol w="823534"/>
                <a:gridCol w="1197867"/>
                <a:gridCol w="1197867"/>
                <a:gridCol w="1197867"/>
                <a:gridCol w="1197867"/>
                <a:gridCol w="1871176"/>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587333">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65021">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「使える英語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プロジェクト事業」等における府内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高校の受験実績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TOEIC</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大阪府教育委員会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982789">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TOEFL</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大阪府教育委員会</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229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大阪の外国人留学生数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10,791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807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高校卒業者就職率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defTabSz="914400" rtl="0" eaLnBrk="1" latinLnBrk="0" hangingPunct="1">
                        <a:tabLst>
                          <a:tab pos="92075" algn="l"/>
                        </a:tabLst>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90.5</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文部科学省「高等学校卒業者の就職状況に関する調査」</a:t>
                      </a: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r>
              <a:tr h="936104">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労働力率　　［　］は全国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defTabSz="914400" rtl="0" eaLnBrk="1" latinLnBrk="0" hangingPunct="1">
                        <a:tabLst>
                          <a:tab pos="92075" algn="l"/>
                        </a:tabLst>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63.8</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defTabSz="914400" rtl="0" eaLnBrk="1" latinLnBrk="0" hangingPunct="1">
                        <a:tabLst>
                          <a:tab pos="92075" algn="l"/>
                        </a:tabLst>
                      </a:pP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65.3</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68.9</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65.7</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69.7</a:t>
                      </a:r>
                      <a:r>
                        <a:rPr kumimoji="1" lang="ja-JP" altLang="en-US" sz="1200" kern="1200" noProof="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indent="0" algn="ctr">
                        <a:tabLst>
                          <a:tab pos="0"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0"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tab pos="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0663" y="805354"/>
            <a:ext cx="1800200" cy="369332"/>
          </a:xfrm>
          <a:prstGeom prst="rect">
            <a:avLst/>
          </a:prstGeom>
          <a:noFill/>
        </p:spPr>
        <p:txBody>
          <a:bodyPr wrap="square" rtlCol="0" anchor="b">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4242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88000" y="980728"/>
            <a:ext cx="2231232"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各機関の景況判断</a:t>
            </a:r>
          </a:p>
        </p:txBody>
      </p:sp>
      <p:graphicFrame>
        <p:nvGraphicFramePr>
          <p:cNvPr id="7" name="表 6"/>
          <p:cNvGraphicFramePr>
            <a:graphicFrameLocks noGrp="1"/>
          </p:cNvGraphicFramePr>
          <p:nvPr>
            <p:extLst>
              <p:ext uri="{D42A27DB-BD31-4B8C-83A1-F6EECF244321}">
                <p14:modId xmlns:p14="http://schemas.microsoft.com/office/powerpoint/2010/main" val="511199769"/>
              </p:ext>
            </p:extLst>
          </p:nvPr>
        </p:nvGraphicFramePr>
        <p:xfrm>
          <a:off x="467544" y="1457440"/>
          <a:ext cx="8424937" cy="3600415"/>
        </p:xfrm>
        <a:graphic>
          <a:graphicData uri="http://schemas.openxmlformats.org/drawingml/2006/table">
            <a:tbl>
              <a:tblPr firstRow="1" firstCol="1" bandRow="1"/>
              <a:tblGrid>
                <a:gridCol w="792088"/>
                <a:gridCol w="1258778"/>
                <a:gridCol w="2051834"/>
                <a:gridCol w="4322237"/>
              </a:tblGrid>
              <a:tr h="553910">
                <a:tc rowSpan="5">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中心</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大阪産業経済</a:t>
                      </a: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リサーチセンター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「大阪経済の情勢」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基調としては緩やかに回復している</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日銀大阪支店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「近畿地域金融経済概況」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「近畿地域の景気</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、消費税率引き上げに伴う駆け込み需要の反動がみられているが、</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基調としては緩やかに回復している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近畿経済産業局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「近畿経済の動向」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基調としては着実に持ち直している</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「月例経済報告」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景気は、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緩やかな回復基調が続いている</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が、消費税率引上げに伴う駆け込み需要の反動により、</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このところ弱い動きもみられる</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pPr algn="just">
                        <a:lnSpc>
                          <a:spcPct val="100000"/>
                        </a:lnSpc>
                        <a:spcAft>
                          <a:spcPts val="0"/>
                        </a:spcAft>
                      </a:pPr>
                      <a:endParaRPr lang="ja-JP" sz="1200" kern="100" dirty="0">
                        <a:solidFill>
                          <a:srgbClr val="FF0000"/>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「金融経済月報」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「わが国の景気は</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消費税率引き上げに伴う駆け込み需要の反動がみられているが、</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基調的には緩やかな回復を続けている。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5">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近畿財務局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「管内経済情勢報告」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管内経済は、消費税率引上げに伴う駆け込み需要及びその反動がみられるものの、引き続き持ち直している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指標中心）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テキスト ボックス 9"/>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323528" y="332656"/>
            <a:ext cx="8622000" cy="41171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直近の景況感についても、「基調としては緩やかに回復」</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80658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4624"/>
            <a:ext cx="9036496" cy="6963445"/>
          </a:xfrm>
          <a:prstGeom prst="rect">
            <a:avLst/>
          </a:prstGeom>
          <a:noFill/>
        </p:spPr>
        <p:txBody>
          <a:bodyPr wrap="square" rtlCol="0">
            <a:spAutoFit/>
          </a:bodyPr>
          <a:lstStyle/>
          <a:p>
            <a:pPr lvl="0"/>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小</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・中学校の学力に</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ついて、</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全国学力・学習状況</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おいて</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小学校</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概ね</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全国</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平均に並んでいるが、中学校は依然として全国</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との</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差は大きい。</a:t>
            </a: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、府内の外国人留学生数は横ばいが続く。潜在労働力の活用については、出産・子育て期</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(35</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44</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歳のいわゆる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M</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字カーブ</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の底</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の部分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の女性</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の労働力率は改善傾向が続くものの、全国との差は広がっている。</a:t>
            </a:r>
          </a:p>
          <a:p>
            <a:pPr marL="182563" indent="-182563">
              <a:lnSpc>
                <a:spcPts val="12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（１）国際競争を勝ち抜くハイエンド人材の育成</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English Frontier High Schools</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の指定等の高校教育の充実に加え、国際化戦略に基づくグローバル人材の育成、産業人材育成戦略に基づく成長産業を担う人材の育成・確保の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府立</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大学と市立大学について、強い大阪を実現する知的インフラ拠点をめざした新大学ビジョンを策定（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月）</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この間の</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大学</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統合に関する議論の状況を踏まえ、両大学で、主体的に大阪における公立大学のあり方について検討を進める。</a:t>
            </a:r>
          </a:p>
          <a:p>
            <a:pPr marL="177800" indent="-177800">
              <a:lnSpc>
                <a:spcPts val="14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nSpc>
                <a:spcPts val="14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２）外国人高度専門人材等の受け入れ拡大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国際化戦略に基づく海外での留学プロモーションや外国人留学生を対象とした府内企業へのインターンシップ事業などの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実施。特区においては、外国人医師等の臨床修練制度の規制緩和が実現</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nSpc>
                <a:spcPts val="14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小</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中</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学校における</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学力に</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、小学校は全国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水準を維持しているものの、中学校は全国水準に達していないことから、</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より課題の大きい中学校に対する重点的な支援を実施</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英語教育の充実については</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小・中・高校における指導方法の研究等を行う</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使える英語プロジェクト」を</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また、英語教育改革プロジェクトチームにおいて、大阪市で実施しているフォニックスの指導等の把握と今後の取組みの方向性を整理</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中学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校</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卒業時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自由な学校選択の機会</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保障</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私立高校等の授業料無償化制度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産業界のニーズに応える人材育成に向け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、産学官連携や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産業人材育成を見据えた職業訓練の展開など高等職業技術専門校の機能を充実。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（４）地域の強みを活かす労働市場の構築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に実施した雇用実態把握調査を踏まえ、産業人材育成戦略に基づく</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実施。また、ハローワークの地方移管は未だ実現していないが、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月にハローワーク業務と府雇用施策との一体的実施について国へ提案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にリニューアルオープンした</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しごとﾌｨｰﾙﾄﾞにおいて、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のカウンセリング</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とハローワークの豊富な求人情報に基づく効果的な</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マッチング実施。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（５）成長を支えるセーフティネットの整備・活躍の場づくり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　 「安心こども基金」を活用した保育所整備や大阪スマイル・チャイルド事業など子育て世代が安心して働くための環境整備事業を実施。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ハローワークと一体的に運営する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しごとフィールドに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おいて、若年者、中高年齢者など、さまざまな人が能力を発揮できる雇用機会の確保に向けた事業を展開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からは、「働くママ応援コーナー」を設置し、仕事と子育ての両立を支援。</a:t>
            </a:r>
            <a:endParaRPr lang="en-US" altLang="ja-JP" sz="13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64969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159259584"/>
              </p:ext>
            </p:extLst>
          </p:nvPr>
        </p:nvGraphicFramePr>
        <p:xfrm>
          <a:off x="316283" y="1011930"/>
          <a:ext cx="8568951" cy="5026659"/>
        </p:xfrm>
        <a:graphic>
          <a:graphicData uri="http://schemas.openxmlformats.org/drawingml/2006/table">
            <a:tbl>
              <a:tblPr firstRow="1" bandRow="1">
                <a:tableStyleId>{5940675A-B579-460E-94D1-54222C63F5DA}</a:tableStyleId>
              </a:tblPr>
              <a:tblGrid>
                <a:gridCol w="670903"/>
                <a:gridCol w="1399578"/>
                <a:gridCol w="1222754"/>
                <a:gridCol w="1195829"/>
                <a:gridCol w="1195829"/>
                <a:gridCol w="1195829"/>
                <a:gridCol w="1688229"/>
              </a:tblGrid>
              <a:tr h="495050">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571211">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国際戦略総合特区の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認定プロジェクト数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大阪府政策企画部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2727">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医薬品製造品出荷額等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1211">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リチウムイオン蓄電池生産量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167,770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Ah</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166,285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Ah</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129,040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Ah</a:t>
                      </a: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近畿経済産業局</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「主要部品生産実績」</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1211">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太陽電池モジュール生産量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近畿経済産業局</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「主要部品生産実績」</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1211">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144,220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145,649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135,756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146,374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121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114,272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132,392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135,387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152,542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9505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工場立地件数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経済産業省「工場立地動向」</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9505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外国企業数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東洋経済新報社「外資系企業総覧」</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2727">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金融機関提案型融資実績</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大阪府商工労働部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6" name="直線コネクタ 5"/>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1520" y="620688"/>
            <a:ext cx="1800200"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3570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7950" y="44624"/>
            <a:ext cx="8833780" cy="6894195"/>
          </a:xfrm>
          <a:prstGeom prst="rect">
            <a:avLst/>
          </a:prstGeom>
          <a:noFill/>
        </p:spPr>
        <p:txBody>
          <a:bodyPr wrap="square" rtlCol="0">
            <a:spAutoFit/>
          </a:bodyPr>
          <a:lstStyle/>
          <a:p>
            <a:pPr lvl="0"/>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95250" indent="825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近畿圏の輸出額は減少傾向が続いていたが、</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は鉄鋼・半導体製品などの増加により持ち直し。経済状況は全般的に持ち直しの傾向にある。</a:t>
            </a:r>
          </a:p>
          <a:p>
            <a:pPr marL="95250" lvl="0" indent="825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この間、国際戦略総合特</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区の国からの指定、全国最多のプロジェクト認定、地域独自の地方税の軽減措置など、産業・技術力強化に向けた基盤を構築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域内においては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、民間投資</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が着実に進んでおり、イノベーションの芽が育ちつつ</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あるが、規制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改革の実現は一部に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留まる。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月には、新たに国家戦略特区の指定を獲得、さらにビジネスしやすい環境整備をめざす。</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95250" lvl="0" indent="82550"/>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府県市が共同申請した「関西イノベーション国際戦略総合特区」が国の指定を獲得。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(H26.5)</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まで</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全国最多の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プロジェクトが計画認定。ライフサイエンス分野では、彩都における医薬関連企業の研究所新設、医薬基盤研究所にオールジャパンの創薬支援ネットワークの本部機能を担う「創薬支援戦略室」が設置されるととも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関西支部も</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設置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 25</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月より薬事戦略相談開始、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月より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GMP</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実地調査開始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新エネルギー分野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」のサポートにより、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KIX</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水素グリッドプロジェクトが国の補助事業に採択されるなど、イノベー　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創出に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向けた動きが加速。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（２）世界市場に打って出る大阪産業・大阪企業への支援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アジアをはじめとした世界市場への海外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トッププロモーション（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～）、内外に向けた販路開拓支援（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～）、金融機関提案型融資（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～）、バイオベンチャー等海外展開支援事業（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より、海外展開や新事業進出などの中小企業のチャレンジを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応援する取組みを実施。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（３）生活支援型サービス産業・都市型サービス産業の強化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大阪府・大阪市において、医療・健康づくりサービスの向上と大阪のポテンシャルを活かした関連産業振興方策について、戦略的観点から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検討するため「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大阪府市医療戦略会議」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を設置（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具体的戦略を柱とする提言をとりまとめ（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trike="dblStrike"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ものづくり企業等とのコラボレーションにより、付加価値の高い製品等を創出するクリエイティブ産業振興の取組みを実施。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（４）対内投資促進による国際競争力の強化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国際戦略総合特区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の取組みと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ともに、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にうめ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きた先行開発区域が</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ちびらき。グローバルイノベーション創出拠点「大阪イノベーションハブ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」における取組みが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本格化。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（５）ハイエンドなものづくりの推進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ものづくりビジネスセンター大阪（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）の運営によるモノづくりに関するワンストップサービス支援や（地独）大阪府立産業技術総合研究所・（地独）大阪市立工業研究所による技術の高度化支援を実施。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（６）成長分野に挑戦する企業への支援・経済活動の新陳代謝の促進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制度融資を展開し、金融機関提案型融資の創設・推進や金融セーフティネットを維持。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新エネルギー産業分野など成長分野への中小企業の参入促進施策を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展開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37371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05576760"/>
              </p:ext>
            </p:extLst>
          </p:nvPr>
        </p:nvGraphicFramePr>
        <p:xfrm>
          <a:off x="132242" y="1294851"/>
          <a:ext cx="8876383" cy="4870453"/>
        </p:xfrm>
        <a:graphic>
          <a:graphicData uri="http://schemas.openxmlformats.org/drawingml/2006/table">
            <a:tbl>
              <a:tblPr firstRow="1" bandRow="1">
                <a:tableStyleId>{5940675A-B579-460E-94D1-54222C63F5DA}</a:tableStyleId>
              </a:tblPr>
              <a:tblGrid>
                <a:gridCol w="242902"/>
                <a:gridCol w="1766551"/>
                <a:gridCol w="1265211"/>
                <a:gridCol w="1265211"/>
                <a:gridCol w="1265211"/>
                <a:gridCol w="1265211"/>
                <a:gridCol w="1806086"/>
              </a:tblGrid>
              <a:tr h="554862">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616513">
                <a:tc rowSpan="5">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vert="eaVert"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国際線就航都市数・便数（週）（夏期）</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国際定期便運航計画</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16513">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国内線就航都市数・便数（日）（夏期）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ＪＴＢ時刻表</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月号</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16513">
                <a:tc vMerge="1">
                  <a:txBody>
                    <a:bodyPr/>
                    <a:lstStyle/>
                    <a:p>
                      <a:endParaRPr kumimoji="1" lang="ja-JP" altLang="en-US" sz="1200" dirty="0">
                        <a:latin typeface="HGPｺﾞｼｯｸE" pitchFamily="50" charset="-128"/>
                        <a:ea typeface="HGPｺﾞｼｯｸE"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（週）（夏期）</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新関西国際空港</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調べ</a:t>
                      </a:r>
                    </a:p>
                  </a:txBody>
                  <a:tcPr anchor="ctr"/>
                </a:tc>
              </a:tr>
              <a:tr h="369908">
                <a:tc vMerge="1">
                  <a:txBody>
                    <a:bodyPr/>
                    <a:lstStyle/>
                    <a:p>
                      <a:endParaRPr kumimoji="1" lang="ja-JP" altLang="en-US"/>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国際線貨物便発着回数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14,501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14,772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13,637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13,611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p>
                  </a:txBody>
                  <a:tcPr anchor="ctr"/>
                </a:tc>
                <a:tc>
                  <a:txBody>
                    <a:bodyPr/>
                    <a:lstStyle/>
                    <a:p>
                      <a:pPr marL="182563" marR="0" lvl="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新関西国際空港</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調べ</a:t>
                      </a:r>
                    </a:p>
                  </a:txBody>
                  <a:tcPr anchor="ctr"/>
                </a:tc>
              </a:tr>
              <a:tr h="616513">
                <a:tc vMerge="1">
                  <a:txBody>
                    <a:bodyPr/>
                    <a:lstStyle/>
                    <a:p>
                      <a:endParaRPr kumimoji="1" lang="ja-JP" altLang="en-US" sz="1200" dirty="0">
                        <a:latin typeface="HGPｺﾞｼｯｸE" pitchFamily="50" charset="-128"/>
                        <a:ea typeface="HGPｺﾞｼｯｸE"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医薬品貿易額・取扱量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輸出・輸入金額合計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百億円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関西空港税関支署発表</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貿易統計</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9908">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阪神港総貨物量</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17,081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万トン</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17,511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万トン</a:t>
                      </a:r>
                    </a:p>
                  </a:txBody>
                  <a:tcPr anchor="ctr"/>
                </a:tc>
                <a:tc>
                  <a:txBody>
                    <a:bodyPr/>
                    <a:lstStyle/>
                    <a:p>
                      <a:pPr marL="182563" marR="0" lvl="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17,361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万トン</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17,530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109723">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～アジア活力の取り込み強化・物流人流インフラの活用～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22761" y="812635"/>
            <a:ext cx="1800200"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18790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5110" y="98916"/>
            <a:ext cx="8833780" cy="6709529"/>
          </a:xfrm>
          <a:prstGeom prst="rect">
            <a:avLst/>
          </a:prstGeom>
          <a:noFill/>
        </p:spPr>
        <p:txBody>
          <a:bodyPr wrap="square" rtlCol="0">
            <a:spAutoFit/>
          </a:bodyPr>
          <a:lstStyle/>
          <a:p>
            <a:pPr lvl="0"/>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関西国際空港については、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年の国際線就航便数は、過去</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番目となる週</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便（夏期）を記録。国際線の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便数は大幅増加。</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の貨物便は前年を下回るものの、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月以降は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か月連続で前年を上回っており、回復傾向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阪神港については総貨物量、外貿定期コンテナ航路便数ともに横ばい状態。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高速道路については、淀川左岸線延伸部の環境影響評価着手、淀川左岸線や大和川線の一部開通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鉄道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については、関空高速アクセスの効果検証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。北陸</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新幹線については、ルート提案などの環境整備が進むものの、具体化についてはこれからの状況</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（１）関西国際空港の国際ハブ化</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関西国際空港については、関空促進協議会事業や国際戦略総合特区制度を活用し、旅客・貨物便の就航充実と国際貨物取扱機能強化を展開。関空を拠点とする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LCC(Peach</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Aviation</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の就航開始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(H24.3)</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専用ターミナルオープン（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）、フェデックスの北太平洋地区ハブの開設（</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H26.4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）などが実現。併せて、国際戦略総合特区制度を活用した医薬品等輸出入手続（薬監証明手続）電子化の実証実験もスタート（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関西国際空港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の財務構造の改善と</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国際拠点空港化を図るため、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月、大阪国際空港との経営統合が実現。今後、コンセッションを実施予定。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月に国際コンテナ戦略港湾として選定された阪神港においては、各種インセンティブ制度等による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集貨機能</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の強化策や産業の立地促進による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創貨策</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に加え、大阪・神戸両港埠頭公社の株式会社化（</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H23.4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）および両港埠頭株式会社の特例港湾運営会社指定（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）等民の視点による港湾経営の実現に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向けた取組みなど</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。また、大阪湾諸港の港湾管理一元化に向け、まずは大阪府・大阪市の港湾管理の一元化に向けた取組みを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検討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中。</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（３）物流を支える高速道路機能の強化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高速道路については、阪神高速道路における対距離制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料金の導入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）、新名神高速道路の抜本的見直し区間の着</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工許可（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H24.4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）、淀川左岸線延伸部の環境影響</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評価方法書</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公告・縦覧（</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）、阪神圏高速道路におけるシームレスな料金体系の実現を国と確認（</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）など、ネットワーク</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の機能強化に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向けた取組みを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。また、大阪</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都市再生環状道路を構成する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、大和川線と淀川</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左岸</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線の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一部が開通（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H25.3</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（４）人流を支える鉄道アクセス・ネットワーク強化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鉄道について、なにわ筋線・関空リニア等の関空アクセス改善に向けた効果等を検討。また、今後の事業可否について個別に検討が必要な路線などを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明示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した公共交通戦略を策定（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）。北陸新幹線について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関西広域連合で、敦賀</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～大阪間の最適ルート（米原ルート）を国へ提案していくことを決定（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H25.4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）し、府としても同ルートでの整備を国へ提言（</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）。リニア中央新幹線については、東京</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大阪間の全線同時開業に向けた活動を強力に展開するため、経済界と自治体が連携した協議会を立ち上げるための予算を確保（</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52568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620602480"/>
              </p:ext>
            </p:extLst>
          </p:nvPr>
        </p:nvGraphicFramePr>
        <p:xfrm>
          <a:off x="287524" y="980728"/>
          <a:ext cx="8568951" cy="5711484"/>
        </p:xfrm>
        <a:graphic>
          <a:graphicData uri="http://schemas.openxmlformats.org/drawingml/2006/table">
            <a:tbl>
              <a:tblPr firstRow="1" bandRow="1">
                <a:tableStyleId>{5940675A-B579-460E-94D1-54222C63F5DA}</a:tableStyleId>
              </a:tblPr>
              <a:tblGrid>
                <a:gridCol w="237336"/>
                <a:gridCol w="237336"/>
                <a:gridCol w="1289524"/>
                <a:gridCol w="1152128"/>
                <a:gridCol w="1656184"/>
                <a:gridCol w="1296144"/>
                <a:gridCol w="1188132"/>
                <a:gridCol w="1512167"/>
              </a:tblGrid>
              <a:tr h="474033">
                <a:tc gridSpan="3">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6">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1334314">
                <a:tc rowSpan="3">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都市再生の取組</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tcPr>
                </a:tc>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都市再生緊急整備地域</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100" dirty="0">
                        <a:solidFill>
                          <a:srgbClr val="FF0000"/>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（都市再生緊急整備地域）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○大阪ビジネスパーク駅周辺・天満橋駅周辺地域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（特定都市再生緊急整備地域）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○大阪駅周辺・中之島・御堂筋周辺地域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○大阪コスモスクエア駅周辺地域</a:t>
                      </a:r>
                    </a:p>
                  </a:txBody>
                  <a:tcPr anchor="ctr"/>
                </a:tc>
                <a:tc>
                  <a:txBody>
                    <a:bodyPr/>
                    <a:lstStyle/>
                    <a:p>
                      <a:pPr marL="182563" indent="-182563" algn="ctr">
                        <a:tabLst>
                          <a:tab pos="92075" algn="l"/>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大阪府政策企画部</a:t>
                      </a:r>
                      <a:endParaRPr kumimoji="1" lang="en-US" altLang="ja-JP"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大阪府都市整備部</a:t>
                      </a:r>
                      <a:endParaRPr kumimoji="1" lang="en-US" altLang="ja-JP"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大阪市都市計画局</a:t>
                      </a:r>
                    </a:p>
                  </a:txBody>
                  <a:tcPr anchor="ctr"/>
                </a:tc>
              </a:tr>
              <a:tr h="351135">
                <a:tc vMerge="1">
                  <a:txBody>
                    <a:bodyPr/>
                    <a:lstStyle/>
                    <a:p>
                      <a:endParaRPr kumimoji="1" lang="ja-JP" altLang="en-US" sz="1000" dirty="0">
                        <a:latin typeface="HGPｺﾞｼｯｸE" pitchFamily="50" charset="-128"/>
                        <a:ea typeface="HGPｺﾞｼｯｸE" pitchFamily="50" charset="-128"/>
                      </a:endParaRPr>
                    </a:p>
                  </a:txBody>
                  <a:tcPr>
                    <a:lnR w="12700" cap="flat" cmpd="sng" algn="ctr">
                      <a:solidFill>
                        <a:schemeClr val="tx1"/>
                      </a:solidFill>
                      <a:prstDash val="solid"/>
                      <a:round/>
                      <a:headEnd type="none" w="med" len="med"/>
                      <a:tailEnd type="none" w="med" len="med"/>
                    </a:lnR>
                  </a:tcPr>
                </a:tc>
                <a:tc row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○難波５丁目地区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l">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○今橋３丁目地区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○大深町地区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○梅田一丁目地区</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○伏見町</a:t>
                      </a:r>
                      <a:endPar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三丁目地区</a:t>
                      </a: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90407">
                <a:tc vMerge="1">
                  <a:txBody>
                    <a:bodyPr/>
                    <a:lstStyle/>
                    <a:p>
                      <a:endParaRPr kumimoji="1" lang="ja-JP" altLang="en-US" sz="1200" dirty="0">
                        <a:latin typeface="HGPｺﾞｼｯｸE" pitchFamily="50" charset="-128"/>
                        <a:ea typeface="HGPｺﾞｼｯｸE" pitchFamily="50" charset="-128"/>
                      </a:endParaRP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sz="1100" dirty="0">
                        <a:latin typeface="HGPｺﾞｼｯｸE" pitchFamily="50" charset="-128"/>
                        <a:ea typeface="HGPｺﾞｼｯｸE"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民間都市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再生事業計画</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0" indent="0" algn="ctr">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○難波再開発地区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○中之島３丁目共同開発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○大阪・中之島</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プロジェクト等</a:t>
                      </a:r>
                    </a:p>
                  </a:txBody>
                  <a:tcPr anchor="ctr"/>
                </a:tc>
                <a:tc>
                  <a:txBody>
                    <a:bodyPr/>
                    <a:lstStyle/>
                    <a:p>
                      <a:pPr marL="182563" indent="-182563" algn="ctr">
                        <a:tabLst>
                          <a:tab pos="92075" algn="l"/>
                        </a:tabLst>
                      </a:pP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05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64511">
                <a:tc grid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固定価格買取制度再生可能</a:t>
                      </a: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エネルギー設備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認定件数・出力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17,983</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p>
                      <a:pPr marL="182563" indent="-182563"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313,481kW</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18,762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282,805kw</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3863">
                <a:tc grid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住宅用太陽光発電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補助金交付件数・出力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24,958kw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8,729</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35,091kw</a:t>
                      </a:r>
                      <a:endParaRPr kumimoji="1" lang="ja-JP" altLang="en-US" sz="12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49,223kw</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12,676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53,239kw</a:t>
                      </a:r>
                    </a:p>
                  </a:txBody>
                  <a:tcPr anchor="ctr"/>
                </a:tc>
                <a:tc>
                  <a:txBody>
                    <a:bodyPr/>
                    <a:lstStyle/>
                    <a:p>
                      <a:pPr marL="0" indent="0">
                        <a:tabLst>
                          <a:tab pos="92075" algn="l"/>
                        </a:tabLst>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J-PEC</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「住宅用太陽光発電補助金交付決定件数」</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7839">
                <a:tc grid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みどりの風促進区域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うち規制緩和適用路線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大阪府環境農林水産部</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8944">
                <a:tc grid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8" name="直線矢印コネクタ 7"/>
          <p:cNvCxnSpPr/>
          <p:nvPr/>
        </p:nvCxnSpPr>
        <p:spPr>
          <a:xfrm>
            <a:off x="5004048" y="1844824"/>
            <a:ext cx="216024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184068" y="2060848"/>
            <a:ext cx="1440160"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51520" y="148570"/>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これまでの取組と成果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2761" y="620688"/>
            <a:ext cx="1800200"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指標の動き</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91590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3" y="188640"/>
            <a:ext cx="8928993" cy="6837769"/>
          </a:xfrm>
          <a:prstGeom prst="rect">
            <a:avLst/>
          </a:prstGeom>
          <a:noFill/>
        </p:spPr>
        <p:txBody>
          <a:bodyPr wrap="square" rtlCol="0">
            <a:spAutoFit/>
          </a:bodyPr>
          <a:lstStyle/>
          <a:p>
            <a:pPr lvl="0">
              <a:lnSpc>
                <a:spcPts val="13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これまでの取組成果</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r>
              <a:rPr lang="ja-JP" altLang="en-US" sz="1300" dirty="0">
                <a:latin typeface="Meiryo UI" panose="020B0604030504040204" pitchFamily="50" charset="-128"/>
                <a:ea typeface="Meiryo UI" panose="020B0604030504040204" pitchFamily="50" charset="-128"/>
                <a:cs typeface="Meiryo UI" panose="020B0604030504040204" pitchFamily="50" charset="-128"/>
              </a:rPr>
              <a:t>　　都市再生については、「都市再生緊急整備地域」「国際戦略総合特区」の指定などにより</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、大阪駅周辺地区やあべの地区、中之島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地区等における民間都市開発事業が進展。エネルギーについては、固定価格買取制度が始まったこともあり、太陽光発電の導入実績が、伸びを示している。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（１）企業・人材・情報が集い、技術革新が生まれる都市づくり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月に「特定都市再生緊急整備地域」に指定された「大阪駅周辺・中之島・御堂筋周辺地域」等において、指定による規制緩和・税制優遇等を活用した民間都市開発事業が進展。今後は、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月の「関西イノベーション国際戦略総合特区」指定を活用し、「大阪駅周辺地区」「夢洲・咲洲地区」等において、更なる都市機能の高度化を図っていく。</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首都機能バックアップに向けた動きとしては、政府業務継続計画（首都直下地震対策）において、大阪を東京圏外の代替拠点の候補の一つとしつつ、その在り方等については今後の検討課題とされた。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２）地域の既存資産を活かした都市づくり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月、大都市・大阪の将来の都市空間の姿を示す「グランドデザイン・大阪」を策定。今後、これに基づき、地域の持つストックやポテンシャルを踏まえた大阪都心部の再生に取り組んでいく。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南海トラフ巨大地震に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大阪府防災会議等において、府の地域特性を踏まえた詳細な被害想定の検討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踏まえ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月、府地域防災計画及び府石油コンビナート等防災計画を改訂。この計画に基づき、「地震防災アクションプラン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」を改訂し、対策を推進する。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（３）新たなエネルギー社会の構築と環境先進都市づくり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新たなエネルギー社会の構築に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府内でも夢洲地区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咲洲地区、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泉大津市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の廃棄物最終処分場、泉南市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の南部水みらいセンター、岬町の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多奈川地区多目的公園等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メガソーラー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発電導入が進展。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また、スマートコミュニティ実証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も咲洲地区で展開。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月、省エネの推進や再生可能エネルギーの普及拡大に向けた情報提供・相談・マッチング等を行う「おおさかスマートエネルギーセンター」を大阪府と大阪市共同で設置。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再生可能エネルギーの普及拡大」、「エネルギー消費の抑制」、「電力需要の平準化と電力供給の安定化」の３つを取組みの柱とし、太陽光発電等の導入目標値を掲げた「おおさかエネルギー地産地消推進プラン」を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（４）みどりを活かした都市づくり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みどりの整備では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、海と山をつなぐ「みどりの風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の軸」の形成をめざして、「みどりの風促進区域」（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路線・約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200km</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月指定）で重点的に緑化に取り組んでいく。また、「ウェルカムガーデン新大阪」等の都心部のシンボリックなみどりづくりなど、民間活力を活用したみどり環境の整備を実施。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（５）農空間の多面的な機能を活かした都市づくり・都市農業の再生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農業においては、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年度の「準農家制度」の導入やＨ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年度に設置した農地中間管理機構の活用などにより、企業や都市住民の新規参入を促進していく。また、大阪産（もん）の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次産業化に取り組む事業者の新商品開発への技術支援など新たな食ビジネスの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展開に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向けた魅力ある商品づくりを実施。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食品の輸出促進策として、経済界と連携して、食輸出セミナーや物産展の開催などを実施。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13223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17694" y="2895326"/>
            <a:ext cx="6210690" cy="461665"/>
          </a:xfrm>
          <a:prstGeom prst="rect">
            <a:avLst/>
          </a:prstGeom>
          <a:noFill/>
        </p:spPr>
        <p:txBody>
          <a:bodyPr wrap="square" rtlCol="0" anchor="ctr">
            <a:spAutoFit/>
          </a:bodyPr>
          <a:lstStyle/>
          <a:p>
            <a:pPr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今後の施策方針（事務局案）</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5504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9756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07504" y="764704"/>
            <a:ext cx="8712968" cy="5709255"/>
          </a:xfrm>
          <a:prstGeom prst="rect">
            <a:avLst/>
          </a:prstGeom>
        </p:spPr>
        <p:txBody>
          <a:bodyPr wrap="square">
            <a:spAutoFit/>
          </a:bodyPr>
          <a:lstStyle/>
          <a:p>
            <a:pPr marL="174625" indent="-174625">
              <a:lnSpc>
                <a:spcPts val="3000"/>
              </a:lnSpc>
              <a:spcBef>
                <a:spcPts val="600"/>
              </a:spcBef>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○総括</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000"/>
              </a:lnSpc>
              <a:spcBef>
                <a:spcPts val="600"/>
              </a:spcBef>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（成果）</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・経済や雇用の状況は、緩やかな回復傾向</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・来阪外国人客数が</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突破し、過去最高となる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PMDA</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関西支部開設</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、医薬品・医薬機器関連産業の振興に向けた環境整備が進捗</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・「大阪電力選べる環境づくり協議会」の設立により、需要者側が自ら選択して電力を調達できる環境づくりが進む。</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・大阪を含む関西圏が国家戦略特区の区域指定を受け、医療等イノベーション拠点、チャレンジ人材支援を区域方針として決定</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・グランフロント大阪、あべのハルカスともに来場者数が目標を上回る水準で推移するなど、民による都心開発が大きく進展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74625">
              <a:lnSpc>
                <a:spcPts val="3000"/>
              </a:lnSpc>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0" lang="en-US" altLang="ja-JP" sz="19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9386" y="87015"/>
            <a:ext cx="6862893"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の施策方針　（事務局案</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933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340768"/>
            <a:ext cx="8622000" cy="5162312"/>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近畿の生産・輸出は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、海外経済の持ち直しや円安を受け、徐々に持ち直しの状況。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年央以降の円高や欧州危機を発端とする海外経済減速・新興国需要の停滞の影響により</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にかけて弱めの動きで推移した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大阪の生産は、海外</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経済の持ち直しにより</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年前半は上昇傾向</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で推移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したが、夏</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以降、足踏み状態で推移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した。しかし、消費増税前の駆け込み需要の影響により、年末から</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年初にかけて上昇している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増税後も持ち直している。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近畿の輸出は、回復傾向にあるがこの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ところ増勢</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が鈍化</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品目別では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、生産は電子</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部品・デバイスの生産活動が大きく影響。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電気機器（半導体等電子部品等）が増加に大きく</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41064" y="806318"/>
            <a:ext cx="1595309" cy="400110"/>
          </a:xfrm>
          <a:prstGeom prst="rect">
            <a:avLst/>
          </a:prstGeom>
        </p:spPr>
        <p:txBody>
          <a:bodyPr wrap="none">
            <a:spAutoFit/>
          </a:bodyPr>
          <a:lstStyle/>
          <a:p>
            <a:pPr marL="271463" indent="-271463" algn="just"/>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生産・輸出</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分析②</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9870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07504" y="764703"/>
            <a:ext cx="8856984" cy="477054"/>
          </a:xfrm>
          <a:prstGeom prst="rect">
            <a:avLst/>
          </a:prstGeom>
        </p:spPr>
        <p:txBody>
          <a:bodyPr wrap="square">
            <a:spAutoFit/>
          </a:bodyPr>
          <a:lstStyle/>
          <a:p>
            <a:pPr marL="174625" indent="-174625">
              <a:lnSpc>
                <a:spcPts val="3000"/>
              </a:lnSpc>
              <a:spcBef>
                <a:spcPts val="600"/>
              </a:spcBef>
              <a:buNone/>
            </a:pPr>
            <a:r>
              <a:rPr kumimoji="0"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（阻害要因等の現状から導かれる今後の課題）</a:t>
            </a:r>
            <a:endParaRPr kumimoji="0"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9386" y="87015"/>
            <a:ext cx="6862893"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の施策方針　（事務局案</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p:nvPr/>
        </p:nvSpPr>
        <p:spPr>
          <a:xfrm>
            <a:off x="204449" y="1268760"/>
            <a:ext cx="8735102" cy="554254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・グローバル人材の育成・呼び込み、外国人高度人材の就業・生活環境の改善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・就労可能な者の労働意欲をより一層高める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・潜在的な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労働力である女性や高齢者の就業促進</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・「医療・福祉分野」の人材育成、マッチング</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・医療戦略会議の提言</a:t>
            </a:r>
            <a:r>
              <a:rPr lang="ja-JP" altLang="en-US" dirty="0">
                <a:latin typeface="Meiryo UI" panose="020B0604030504040204" pitchFamily="50" charset="-128"/>
                <a:ea typeface="Meiryo UI" panose="020B0604030504040204" pitchFamily="50" charset="-128"/>
                <a:cs typeface="Meiryo UI" panose="020B0604030504040204" pitchFamily="50" charset="-128"/>
              </a:rPr>
              <a:t>内容を踏まえ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先進都市の具体化に向けたアクション</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・国家戦略特区を活用して、世界有数のライフイノベーション拠点の形成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・規制緩和を通じ、大阪にイノベーションを生み出す企業・人材を集める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・企業のグローバル市場への</a:t>
            </a:r>
            <a:r>
              <a:rPr lang="ja-JP" altLang="en-US" dirty="0">
                <a:latin typeface="Meiryo UI" panose="020B0604030504040204" pitchFamily="50" charset="-128"/>
                <a:ea typeface="Meiryo UI" panose="020B0604030504040204" pitchFamily="50" charset="-128"/>
                <a:cs typeface="Meiryo UI" panose="020B0604030504040204" pitchFamily="50" charset="-128"/>
              </a:rPr>
              <a:t>挑戦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をサポート。海外から大阪への投資を呼び込む</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・関空をハブとした京阪神への人の流れを強化。高付加価値商品の取扱機能の強化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・経営統合による国際コンテナ戦略港湾・阪神港の機能強化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・都市圏域内のネットワーク強化・利便性向上、リニアの全線同時開業に向けた道筋の確立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年の五輪に向け、関西各都市・府内市町村との連携による内外からの集客の戦略的展開</a:t>
            </a:r>
          </a:p>
          <a:p>
            <a:pPr marL="174625">
              <a:lnSpc>
                <a:spcPts val="2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・大阪・関西の知名度アップや</a:t>
            </a:r>
            <a:r>
              <a:rPr lang="en-US" altLang="ja-JP" dirty="0">
                <a:latin typeface="Meiryo UI" panose="020B0604030504040204" pitchFamily="50" charset="-128"/>
                <a:ea typeface="Meiryo UI" panose="020B0604030504040204" pitchFamily="50" charset="-128"/>
                <a:cs typeface="Meiryo UI" panose="020B0604030504040204" pitchFamily="50" charset="-128"/>
              </a:rPr>
              <a:t>IR</a:t>
            </a:r>
            <a:r>
              <a:rPr lang="ja-JP" altLang="en-US" dirty="0">
                <a:latin typeface="Meiryo UI" panose="020B0604030504040204" pitchFamily="50" charset="-128"/>
                <a:ea typeface="Meiryo UI" panose="020B0604030504040204" pitchFamily="50" charset="-128"/>
                <a:cs typeface="Meiryo UI" panose="020B0604030504040204" pitchFamily="50" charset="-128"/>
              </a:rPr>
              <a:t>の立地等により世界へアピール</a:t>
            </a: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確保</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・大阪・関西がポテンシャルを有する新エネルギー産業の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振興</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・東西二極の一極である大阪・関西として防災への対応の着実な推進</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25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期」のまちづくり等により、大阪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都心部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をけん引する中核拠点に</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28427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4061"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29386" y="87015"/>
            <a:ext cx="6862893"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の施策方針　（事務局案</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07504" y="796512"/>
            <a:ext cx="8136904"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○「大阪の成長戦略」の改訂</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4595" y="1340768"/>
            <a:ext cx="8667885" cy="5201424"/>
          </a:xfrm>
          <a:prstGeom prst="rect">
            <a:avLst/>
          </a:prstGeom>
          <a:noFill/>
        </p:spPr>
        <p:txBody>
          <a:bodyPr wrap="square" rtlCol="0">
            <a:spAutoFit/>
          </a:bodyPr>
          <a:lstStyle/>
          <a:p>
            <a:pPr marL="176213" indent="-176213">
              <a:lnSpc>
                <a:spcPts val="24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東西二極の一極として日本の成長を牽引していく「強い大阪」を目指</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章までの現状分析などから導かれる課題や、</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dirty="0">
                <a:latin typeface="Meiryo UI" panose="020B0604030504040204" pitchFamily="50" charset="-128"/>
                <a:ea typeface="Meiryo UI" panose="020B0604030504040204" pitchFamily="50" charset="-128"/>
                <a:cs typeface="Meiryo UI" panose="020B0604030504040204" pitchFamily="50" charset="-128"/>
              </a:rPr>
              <a:t>の新たな成長</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戦略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の内容、</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進捗状況なども踏まえながら、秋頃を目途に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成長戦略の</a:t>
            </a:r>
            <a:r>
              <a:rPr lang="ja-JP" altLang="ja-JP" dirty="0">
                <a:latin typeface="Meiryo UI" panose="020B0604030504040204" pitchFamily="50" charset="-128"/>
                <a:ea typeface="Meiryo UI" panose="020B0604030504040204" pitchFamily="50" charset="-128"/>
                <a:cs typeface="Meiryo UI" panose="020B0604030504040204" pitchFamily="50" charset="-128"/>
              </a:rPr>
              <a:t>改訂を行う</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改訂にあたっての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着眼点</a:t>
            </a:r>
            <a:r>
              <a:rPr lang="ja-JP" altLang="ja-JP" dirty="0">
                <a:latin typeface="Meiryo UI" panose="020B0604030504040204" pitchFamily="50" charset="-128"/>
                <a:ea typeface="Meiryo UI" panose="020B0604030504040204" pitchFamily="50" charset="-128"/>
                <a:cs typeface="Meiryo UI" panose="020B0604030504040204" pitchFamily="50" charset="-128"/>
              </a:rPr>
              <a:t>としては、</a:t>
            </a: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a:latin typeface="Meiryo UI" panose="020B0604030504040204" pitchFamily="50" charset="-128"/>
                <a:ea typeface="Meiryo UI" panose="020B0604030504040204" pitchFamily="50" charset="-128"/>
                <a:cs typeface="Meiryo UI" panose="020B0604030504040204" pitchFamily="50" charset="-128"/>
              </a:rPr>
              <a:t>（１</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ja-JP" b="1" dirty="0">
                <a:latin typeface="Meiryo UI" panose="020B0604030504040204" pitchFamily="50" charset="-128"/>
                <a:ea typeface="Meiryo UI" panose="020B0604030504040204" pitchFamily="50" charset="-128"/>
                <a:cs typeface="Meiryo UI" panose="020B0604030504040204" pitchFamily="50" charset="-128"/>
              </a:rPr>
              <a:t>を</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磨く</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戦略特区の指定等を踏まえた「次なる成長の一手」を</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打つ</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ex</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）医療戦略の推進、うめきた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期、公共交通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a:latin typeface="Meiryo UI" panose="020B0604030504040204" pitchFamily="50" charset="-128"/>
                <a:ea typeface="Meiryo UI" panose="020B0604030504040204" pitchFamily="50" charset="-128"/>
                <a:cs typeface="Meiryo UI" panose="020B0604030504040204" pitchFamily="50" charset="-128"/>
              </a:rPr>
              <a:t>（２</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ja-JP" b="1" dirty="0">
                <a:latin typeface="Meiryo UI" panose="020B0604030504040204" pitchFamily="50" charset="-128"/>
                <a:ea typeface="Meiryo UI" panose="020B0604030504040204" pitchFamily="50" charset="-128"/>
                <a:cs typeface="Meiryo UI" panose="020B0604030504040204" pitchFamily="50" charset="-128"/>
              </a:rPr>
              <a:t>を</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dirty="0">
                <a:latin typeface="Meiryo UI" panose="020B0604030504040204" pitchFamily="50" charset="-128"/>
                <a:ea typeface="Meiryo UI" panose="020B0604030504040204" pitchFamily="50" charset="-128"/>
                <a:cs typeface="Meiryo UI" panose="020B0604030504040204" pitchFamily="50" charset="-128"/>
              </a:rPr>
              <a:t>だけでなく</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広域的な</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大阪都市圏」として総合力を発揮する　</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ex</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）リニアの大阪同時開通の実現、大阪都市圏を挙げた産業力・観光力強化</a:t>
            </a:r>
          </a:p>
          <a:p>
            <a:pPr>
              <a:lnSpc>
                <a:spcPts val="24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a:latin typeface="Meiryo UI" panose="020B0604030504040204" pitchFamily="50" charset="-128"/>
                <a:ea typeface="Meiryo UI" panose="020B0604030504040204" pitchFamily="50" charset="-128"/>
                <a:cs typeface="Meiryo UI" panose="020B0604030504040204" pitchFamily="50" charset="-128"/>
              </a:rPr>
              <a:t>（３</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ja-JP" b="1" dirty="0">
                <a:latin typeface="Meiryo UI" panose="020B0604030504040204" pitchFamily="50" charset="-128"/>
                <a:ea typeface="Meiryo UI" panose="020B0604030504040204" pitchFamily="50" charset="-128"/>
                <a:cs typeface="Meiryo UI" panose="020B0604030504040204" pitchFamily="50" charset="-128"/>
              </a:rPr>
              <a:t>を</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売り込む</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dirty="0">
                <a:latin typeface="Meiryo UI" panose="020B0604030504040204" pitchFamily="50" charset="-128"/>
                <a:ea typeface="Meiryo UI" panose="020B0604030504040204" pitchFamily="50" charset="-128"/>
                <a:cs typeface="Meiryo UI" panose="020B0604030504040204" pitchFamily="50" charset="-128"/>
              </a:rPr>
              <a:t>に魅力を発揮する「</a:t>
            </a:r>
            <a:r>
              <a:rPr lang="en-US" altLang="ja-JP" dirty="0">
                <a:latin typeface="Meiryo UI" panose="020B0604030504040204" pitchFamily="50" charset="-128"/>
                <a:ea typeface="Meiryo UI" panose="020B0604030504040204" pitchFamily="50" charset="-128"/>
                <a:cs typeface="Meiryo UI" panose="020B0604030504040204" pitchFamily="50" charset="-128"/>
              </a:rPr>
              <a:t>OSAKA</a:t>
            </a:r>
            <a:r>
              <a:rPr lang="ja-JP" altLang="ja-JP" dirty="0">
                <a:latin typeface="Meiryo UI" panose="020B0604030504040204" pitchFamily="50" charset="-128"/>
                <a:ea typeface="Meiryo UI" panose="020B0604030504040204" pitchFamily="50" charset="-128"/>
                <a:cs typeface="Meiryo UI" panose="020B0604030504040204" pitchFamily="50" charset="-128"/>
              </a:rPr>
              <a:t>」の都市力・ブランド力向上を図る　</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ex</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立地</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インバウンド（観光集客等）、アウトバウンド（企業の海外進出等）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40542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55905"/>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源泉（骨子）</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12190" y="1134036"/>
            <a:ext cx="8715087" cy="2366972"/>
          </a:xfrm>
          <a:prstGeom prst="roundRect">
            <a:avLst>
              <a:gd name="adj" fmla="val 790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内外の集客力</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五輪に向け都市魅力の取組みを戦略的に展開、</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取組み</a:t>
            </a:r>
            <a:endPar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関西の各都市が持つ強みをパッケージングした魅力の打ち出し</a:t>
            </a:r>
          </a:p>
          <a:p>
            <a:pPr marL="355600" indent="-355600">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シンボルイヤーの取組み（</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プロジェクト等</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などを通じた、</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全域で</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の都市魅力アップ</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14310" y="3717032"/>
            <a:ext cx="8712968" cy="2880320"/>
          </a:xfrm>
          <a:prstGeom prst="roundRect">
            <a:avLst>
              <a:gd name="adj" fmla="val 574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国家戦略特区の規制緩和等による世界で一番グローバル人材が活躍しやすい環境づくり</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「大阪府教育振興基本計画」の推進等による成長をけん引する“人”づくり、成長を支える“人”づくり</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人口</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社会の到来</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を踏まえ、</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はじめ多様な人材がチャレンジでき、活躍できる</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環境づくりや</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トランポリン型セーフティネットの</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20" y="764704"/>
            <a:ext cx="8568952"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今後の取組みの方向性を成長のための</a:t>
            </a:r>
            <a:r>
              <a:rPr lang="ja-JP" altLang="en-US" dirty="0">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源泉ごとにまとめると、次のとおり</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26713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107504" y="750190"/>
            <a:ext cx="8833860" cy="3038850"/>
          </a:xfrm>
          <a:prstGeom prst="roundRect">
            <a:avLst>
              <a:gd name="adj" fmla="val 574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強みを活かす産業・技術の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国家戦略特区の規制緩和等による世界で一番創業・ビジネスしやすい環境づくり</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医療先進都市の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形成、医療</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・健康づくり関連産業の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新エネルギー分野について、大阪・関西のポテンシャルを活用した産業振興を図る</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p>
          <a:p>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55905"/>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源泉（骨子）</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30628" y="4221088"/>
            <a:ext cx="8810736" cy="2232248"/>
          </a:xfrm>
          <a:prstGeom prst="roundRect">
            <a:avLst>
              <a:gd name="adj" fmla="val 1160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、国際観光の玄関口としての人流機能</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高品質・高付加価値商品の物流拠点としての関空・阪神港の機能充実</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大阪都市圏が東西二極の一極を担うための広域交通インフラの確保</a:t>
            </a:r>
          </a:p>
          <a:p>
            <a:pPr marL="449263" indent="-449263">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既存ストックのフル活用・組換えによる都市基盤強化（公共交通戦略等</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29705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107504" y="764704"/>
            <a:ext cx="8712968" cy="2592288"/>
          </a:xfrm>
          <a:prstGeom prst="roundRect">
            <a:avLst>
              <a:gd name="adj" fmla="val 846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3538" indent="-363538">
              <a:lnSpc>
                <a:spcPts val="3000"/>
              </a:lnSpc>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大阪の顔となる都心部のまちづくり（うめきた</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期、ベイエリア等</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新たなエネルギー社会に向けた再生</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可能エネルギーの普及拡大、発電事業者の参入</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の基盤となる最高水準の安全・安心の</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（災害対策、首都機能バックアップ等）</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55905"/>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源泉（骨子）</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981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10300</Words>
  <Application>Microsoft Office PowerPoint</Application>
  <PresentationFormat>画面に合わせる (4:3)</PresentationFormat>
  <Paragraphs>2783</Paragraphs>
  <Slides>94</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94</vt:i4>
      </vt:variant>
    </vt:vector>
  </HeadingPairs>
  <TitlesOfParts>
    <vt:vector size="96" baseType="lpstr">
      <vt:lpstr>Office テーマ</vt:lpstr>
      <vt:lpstr>ワークシート</vt:lpstr>
      <vt:lpstr>データでみる 「大阪の成長戦略」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2014-07-10T23:56:52Z</dcterms:created>
  <dcterms:modified xsi:type="dcterms:W3CDTF">2018-08-01T07:59:40Z</dcterms:modified>
</cp:coreProperties>
</file>