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65" d="100"/>
          <a:sy n="65" d="100"/>
        </p:scale>
        <p:origin x="-108"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85800" y="2322607"/>
            <a:ext cx="7772400" cy="81836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500" dirty="0" smtClean="0">
                <a:latin typeface="Meiryo UI" panose="020B0604030504040204" pitchFamily="50" charset="-128"/>
                <a:ea typeface="Meiryo UI" panose="020B0604030504040204" pitchFamily="50" charset="-128"/>
                <a:cs typeface="Meiryo UI" panose="020B0604030504040204" pitchFamily="50" charset="-128"/>
              </a:rPr>
              <a:t>参考資料</a:t>
            </a:r>
            <a:r>
              <a:rPr lang="ja-JP" altLang="en-US" sz="2500" dirty="0">
                <a:latin typeface="Meiryo UI" panose="020B0604030504040204" pitchFamily="50" charset="-128"/>
                <a:ea typeface="Meiryo UI" panose="020B0604030504040204" pitchFamily="50" charset="-128"/>
                <a:cs typeface="Meiryo UI" panose="020B0604030504040204" pitchFamily="50" charset="-128"/>
              </a:rPr>
              <a:t>２</a:t>
            </a:r>
          </a:p>
        </p:txBody>
      </p:sp>
      <p:cxnSp>
        <p:nvCxnSpPr>
          <p:cNvPr id="6" name="直線コネクタ 5"/>
          <p:cNvCxnSpPr/>
          <p:nvPr/>
        </p:nvCxnSpPr>
        <p:spPr>
          <a:xfrm>
            <a:off x="1979712" y="3140968"/>
            <a:ext cx="5616624" cy="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187624" y="3861048"/>
            <a:ext cx="7056784" cy="769441"/>
          </a:xfrm>
          <a:prstGeom prst="rect">
            <a:avLst/>
          </a:prstGeom>
          <a:noFill/>
          <a:ln>
            <a:solidFill>
              <a:schemeClr val="accent1"/>
            </a:solidFill>
          </a:ln>
        </p:spPr>
        <p:txBody>
          <a:bodyPr wrap="square" rtlCol="0">
            <a:spAutoFit/>
          </a:bodyPr>
          <a:lstStyle/>
          <a:p>
            <a:pPr algn="ct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成長戦略改訂時（平成</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月）における課題意識</a:t>
            </a:r>
            <a:endParaRPr lang="en-US" altLang="ja-JP"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［点検・強化の趣旨、課題］</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7964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「大阪の成長戦略」の点検・強化について</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59395" name="Text Box 3"/>
          <p:cNvSpPr txBox="1">
            <a:spLocks noChangeArrowheads="1"/>
          </p:cNvSpPr>
          <p:nvPr/>
        </p:nvSpPr>
        <p:spPr bwMode="auto">
          <a:xfrm>
            <a:off x="-107950" y="549275"/>
            <a:ext cx="9251950" cy="438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900">
                <a:latin typeface="HGPｺﾞｼｯｸE" pitchFamily="50" charset="-128"/>
                <a:ea typeface="HGPｺﾞｼｯｸE" pitchFamily="50" charset="-128"/>
              </a:rPr>
              <a:t>　　</a:t>
            </a:r>
            <a:endParaRPr lang="en-US" altLang="ja-JP">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900">
                <a:latin typeface="HGPｺﾞｼｯｸE" pitchFamily="50" charset="-128"/>
                <a:ea typeface="HGPｺﾞｼｯｸE" pitchFamily="50" charset="-128"/>
              </a:rPr>
              <a:t>　　　</a:t>
            </a:r>
            <a:endParaRPr lang="en-US" altLang="ja-JP" sz="900">
              <a:latin typeface="HGPｺﾞｼｯｸE" pitchFamily="50" charset="-128"/>
              <a:ea typeface="HGPｺﾞｼｯｸE" pitchFamily="50" charset="-128"/>
            </a:endParaRPr>
          </a:p>
          <a:p>
            <a:pPr eaLnBrk="1" hangingPunct="1"/>
            <a:r>
              <a:rPr lang="ja-JP" altLang="en-US" sz="2000">
                <a:latin typeface="HGPｺﾞｼｯｸE" pitchFamily="50" charset="-128"/>
                <a:ea typeface="HGPｺﾞｼｯｸE" pitchFamily="50" charset="-128"/>
              </a:rPr>
              <a:t>　　</a:t>
            </a:r>
            <a:r>
              <a:rPr lang="ja-JP" altLang="en-US" sz="2400">
                <a:latin typeface="HGPｺﾞｼｯｸE" pitchFamily="50" charset="-128"/>
                <a:ea typeface="HGPｺﾞｼｯｸE" pitchFamily="50" charset="-128"/>
              </a:rPr>
              <a:t>＊「大阪の成長戦略」の策定（平成</a:t>
            </a:r>
            <a:r>
              <a:rPr lang="en-US" altLang="ja-JP" sz="2400">
                <a:latin typeface="HGPｺﾞｼｯｸE" pitchFamily="50" charset="-128"/>
                <a:ea typeface="HGPｺﾞｼｯｸE" pitchFamily="50" charset="-128"/>
              </a:rPr>
              <a:t>22</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12</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28</a:t>
            </a:r>
            <a:r>
              <a:rPr lang="ja-JP" altLang="en-US" sz="2400">
                <a:latin typeface="HGPｺﾞｼｯｸE" pitchFamily="50" charset="-128"/>
                <a:ea typeface="HGPｺﾞｼｯｸE" pitchFamily="50" charset="-128"/>
              </a:rPr>
              <a:t>日）以降に生じた</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社会経済情勢の変化を受け、</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以下の２つの視点から、戦略の点検・強化を実施。</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■視点１：平成</a:t>
            </a:r>
            <a:r>
              <a:rPr lang="en-US" altLang="ja-JP" sz="2400">
                <a:latin typeface="HGPｺﾞｼｯｸE" pitchFamily="50" charset="-128"/>
                <a:ea typeface="HGPｺﾞｼｯｸE" pitchFamily="50" charset="-128"/>
              </a:rPr>
              <a:t>23</a:t>
            </a:r>
            <a:r>
              <a:rPr lang="ja-JP" altLang="en-US" sz="2400">
                <a:latin typeface="HGPｺﾞｼｯｸE" pitchFamily="50" charset="-128"/>
                <a:ea typeface="HGPｺﾞｼｯｸE" pitchFamily="50" charset="-128"/>
              </a:rPr>
              <a:t>年</a:t>
            </a:r>
            <a:r>
              <a:rPr lang="en-US" altLang="ja-JP" sz="2400">
                <a:latin typeface="HGPｺﾞｼｯｸE" pitchFamily="50" charset="-128"/>
                <a:ea typeface="HGPｺﾞｼｯｸE" pitchFamily="50" charset="-128"/>
              </a:rPr>
              <a:t>3</a:t>
            </a:r>
            <a:r>
              <a:rPr lang="ja-JP" altLang="en-US" sz="2400">
                <a:latin typeface="HGPｺﾞｼｯｸE" pitchFamily="50" charset="-128"/>
                <a:ea typeface="HGPｺﾞｼｯｸE" pitchFamily="50" charset="-128"/>
              </a:rPr>
              <a:t>月</a:t>
            </a:r>
            <a:r>
              <a:rPr lang="en-US" altLang="ja-JP" sz="2400">
                <a:latin typeface="HGPｺﾞｼｯｸE" pitchFamily="50" charset="-128"/>
                <a:ea typeface="HGPｺﾞｼｯｸE" pitchFamily="50" charset="-128"/>
              </a:rPr>
              <a:t>11</a:t>
            </a:r>
            <a:r>
              <a:rPr lang="ja-JP" altLang="en-US" sz="2400">
                <a:latin typeface="HGPｺﾞｼｯｸE" pitchFamily="50" charset="-128"/>
                <a:ea typeface="HGPｺﾞｼｯｸE" pitchFamily="50" charset="-128"/>
              </a:rPr>
              <a:t>日に発生した東日本大震災の影響を</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踏まえ、顕在化した新たな課題へ対応する。</a:t>
            </a:r>
            <a:endParaRPr lang="en-US" altLang="ja-JP" sz="2400">
              <a:latin typeface="HGPｺﾞｼｯｸE" pitchFamily="50" charset="-128"/>
              <a:ea typeface="HGPｺﾞｼｯｸE" pitchFamily="50" charset="-128"/>
            </a:endParaRPr>
          </a:p>
          <a:p>
            <a:pPr eaLnBrk="1" hangingPunct="1"/>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■視点２：大阪の成長に向けた取組について、大阪府・大阪市の</a:t>
            </a:r>
            <a:endParaRPr lang="en-US" altLang="ja-JP" sz="2400">
              <a:latin typeface="HGPｺﾞｼｯｸE" pitchFamily="50" charset="-128"/>
              <a:ea typeface="HGPｺﾞｼｯｸE" pitchFamily="50" charset="-128"/>
            </a:endParaRPr>
          </a:p>
          <a:p>
            <a:pPr eaLnBrk="1" hangingPunct="1"/>
            <a:r>
              <a:rPr lang="ja-JP" altLang="en-US" sz="2400">
                <a:latin typeface="HGPｺﾞｼｯｸE" pitchFamily="50" charset="-128"/>
                <a:ea typeface="HGPｺﾞｼｯｸE" pitchFamily="50" charset="-128"/>
              </a:rPr>
              <a:t>　　　　　　　　　全体最適化を図る。</a:t>
            </a:r>
            <a:endParaRPr lang="en-US" altLang="ja-JP" sz="2400">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endParaRPr lang="en-US" altLang="ja-JP">
              <a:solidFill>
                <a:srgbClr val="000000"/>
              </a:solidFill>
              <a:latin typeface="HGPｺﾞｼｯｸE" pitchFamily="50" charset="-128"/>
              <a:ea typeface="HGPｺﾞｼｯｸE" pitchFamily="50" charset="-128"/>
            </a:endParaRPr>
          </a:p>
          <a:p>
            <a:endParaRPr lang="en-US" altLang="ja-JP">
              <a:solidFill>
                <a:srgbClr val="0070C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145944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0" y="0"/>
            <a:ext cx="9144000" cy="552450"/>
          </a:xfrm>
          <a:prstGeom prst="rect">
            <a:avLst/>
          </a:prstGeom>
          <a:gradFill rotWithShape="1">
            <a:gsLst>
              <a:gs pos="0">
                <a:srgbClr val="FF3300"/>
              </a:gs>
              <a:gs pos="50000">
                <a:schemeClr val="bg1"/>
              </a:gs>
              <a:gs pos="100000">
                <a:srgbClr val="FF3300"/>
              </a:gs>
            </a:gsLst>
            <a:lin ang="5400000" scaled="1"/>
          </a:gradFill>
          <a:ln w="9525">
            <a:noFill/>
            <a:miter lim="800000"/>
            <a:headEnd/>
            <a:tailEnd/>
          </a:ln>
          <a:effectLst/>
        </p:spPr>
        <p:txBody>
          <a:bodyPr wrap="none" lIns="91435" tIns="45717" rIns="91435" bIns="45717" anchor="ctr"/>
          <a:lstStyle/>
          <a:p>
            <a:pPr defTabSz="912813">
              <a:defRPr/>
            </a:pPr>
            <a:r>
              <a:rPr lang="ja-JP" altLang="en-US" sz="2600" dirty="0">
                <a:solidFill>
                  <a:srgbClr val="000000"/>
                </a:solidFill>
                <a:ea typeface="HGPｺﾞｼｯｸE" pitchFamily="50" charset="-128"/>
              </a:rPr>
              <a:t>　視点１：東日本大震災の影響を踏まえた点検・強化</a:t>
            </a:r>
            <a:r>
              <a:rPr lang="ja-JP" altLang="en-US" dirty="0">
                <a:solidFill>
                  <a:srgbClr val="000000"/>
                </a:solidFill>
                <a:latin typeface="HGPｺﾞｼｯｸE" pitchFamily="50" charset="-128"/>
                <a:ea typeface="HGPｺﾞｼｯｸE" pitchFamily="50" charset="-128"/>
              </a:rPr>
              <a:t>　［</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r>
              <a:rPr lang="ja-JP" altLang="en-US" sz="2600" dirty="0">
                <a:solidFill>
                  <a:srgbClr val="000000"/>
                </a:solidFill>
                <a:ea typeface="HGPｺﾞｼｯｸE" pitchFamily="50" charset="-128"/>
              </a:rPr>
              <a:t>　</a:t>
            </a:r>
            <a:endParaRPr lang="ja-JP" altLang="en-US" sz="2600" dirty="0">
              <a:solidFill>
                <a:srgbClr val="000000"/>
              </a:solidFill>
              <a:ea typeface="ＭＳ Ｐゴシック" pitchFamily="50" charset="-128"/>
            </a:endParaRPr>
          </a:p>
        </p:txBody>
      </p:sp>
      <p:sp>
        <p:nvSpPr>
          <p:cNvPr id="60419" name="Text Box 3"/>
          <p:cNvSpPr txBox="1">
            <a:spLocks noChangeArrowheads="1"/>
          </p:cNvSpPr>
          <p:nvPr/>
        </p:nvSpPr>
        <p:spPr bwMode="auto">
          <a:xfrm>
            <a:off x="-107950" y="523875"/>
            <a:ext cx="925195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900"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＊平成</a:t>
            </a:r>
            <a:r>
              <a:rPr lang="en-US" altLang="ja-JP" dirty="0" smtClean="0">
                <a:latin typeface="HGPｺﾞｼｯｸE" pitchFamily="50" charset="-128"/>
                <a:ea typeface="HGPｺﾞｼｯｸE" pitchFamily="50" charset="-128"/>
              </a:rPr>
              <a:t>23</a:t>
            </a:r>
            <a:r>
              <a:rPr lang="ja-JP" altLang="en-US" dirty="0" smtClean="0">
                <a:latin typeface="HGPｺﾞｼｯｸE" pitchFamily="50" charset="-128"/>
                <a:ea typeface="HGPｺﾞｼｯｸE" pitchFamily="50" charset="-128"/>
              </a:rPr>
              <a:t>年</a:t>
            </a:r>
            <a:r>
              <a:rPr lang="en-US" altLang="ja-JP" dirty="0" smtClean="0">
                <a:latin typeface="HGPｺﾞｼｯｸE" pitchFamily="50" charset="-128"/>
                <a:ea typeface="HGPｺﾞｼｯｸE" pitchFamily="50" charset="-128"/>
              </a:rPr>
              <a:t>3</a:t>
            </a:r>
            <a:r>
              <a:rPr lang="ja-JP" altLang="en-US" dirty="0" smtClean="0">
                <a:latin typeface="HGPｺﾞｼｯｸE" pitchFamily="50" charset="-128"/>
                <a:ea typeface="HGPｺﾞｼｯｸE" pitchFamily="50" charset="-128"/>
              </a:rPr>
              <a:t>月</a:t>
            </a:r>
            <a:r>
              <a:rPr lang="en-US" altLang="ja-JP" dirty="0" smtClean="0">
                <a:latin typeface="HGPｺﾞｼｯｸE" pitchFamily="50" charset="-128"/>
                <a:ea typeface="HGPｺﾞｼｯｸE" pitchFamily="50" charset="-128"/>
              </a:rPr>
              <a:t>11</a:t>
            </a:r>
            <a:r>
              <a:rPr lang="ja-JP" altLang="en-US" dirty="0" smtClean="0">
                <a:latin typeface="HGPｺﾞｼｯｸE" pitchFamily="50" charset="-128"/>
                <a:ea typeface="HGPｺﾞｼｯｸE" pitchFamily="50" charset="-128"/>
              </a:rPr>
              <a:t>日、未曽有の大災害、東日本大震災が発生。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solidFill>
                  <a:srgbClr val="00B050"/>
                </a:solidFill>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この震災は、直接的な被害の大きさに加え、</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原子力発電所の事故とそれに伴う電力供給不足により、</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日本の広範な地域で、経済活動・都市機能、国民生活に大きな影響を与えた。</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＊直接的被害を免れた大阪においては、大震災による経済への直接的な影響は、</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短期的・限定的であったが、我が国全体では大震災による災害リスクや電力制約を受けて、</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グローバル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企業を中心に、国内を回避して、海外への移転を検討する企業が増加。</a:t>
            </a:r>
          </a:p>
          <a:p>
            <a:pPr eaLnBrk="1" hangingPunct="1">
              <a:defRPr/>
            </a:pPr>
            <a:r>
              <a:rPr lang="ja-JP" altLang="en-US" dirty="0" smtClean="0">
                <a:latin typeface="HGPｺﾞｼｯｸE" pitchFamily="50" charset="-128"/>
                <a:ea typeface="HGPｺﾞｼｯｸE" pitchFamily="50" charset="-128"/>
              </a:rPr>
              <a:t>     我が国の危機に、大阪・関西が東京、そして東日本のバックアップ</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を果たすことの</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重要性を再認識。今こそ集中型の国土構造を分散型へと大きく転換することが不可欠。</a:t>
            </a:r>
            <a:endParaRPr lang="en-US" altLang="ja-JP" dirty="0" smtClean="0">
              <a:latin typeface="HGPｺﾞｼｯｸE" pitchFamily="50" charset="-128"/>
              <a:ea typeface="HGPｺﾞｼｯｸE" pitchFamily="50" charset="-128"/>
            </a:endParaRPr>
          </a:p>
          <a:p>
            <a:pPr eaLnBrk="1" hangingPunct="1">
              <a:defRPr/>
            </a:pPr>
            <a:r>
              <a:rPr lang="ja-JP" altLang="en-US" sz="900" dirty="0" smtClean="0">
                <a:latin typeface="HGPｺﾞｼｯｸE" pitchFamily="50" charset="-128"/>
                <a:ea typeface="HGPｺﾞｼｯｸE" pitchFamily="50" charset="-128"/>
              </a:rPr>
              <a:t> </a:t>
            </a:r>
            <a:endParaRPr lang="en-US" altLang="ja-JP" sz="900"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＊さらに、本年</a:t>
            </a:r>
            <a:r>
              <a:rPr lang="en-US" altLang="ja-JP" dirty="0" smtClean="0">
                <a:latin typeface="HGPｺﾞｼｯｸE" pitchFamily="50" charset="-128"/>
                <a:ea typeface="HGPｺﾞｼｯｸE" pitchFamily="50" charset="-128"/>
              </a:rPr>
              <a:t>5</a:t>
            </a:r>
            <a:r>
              <a:rPr lang="ja-JP" altLang="en-US" dirty="0" smtClean="0">
                <a:latin typeface="HGPｺﾞｼｯｸE" pitchFamily="50" charset="-128"/>
                <a:ea typeface="HGPｺﾞｼｯｸE" pitchFamily="50" charset="-128"/>
              </a:rPr>
              <a:t>月に、国内の原子力発電所が全停止。</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我が国のエネルギー戦略を白紙から見直すことが不可避となった。</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とりわけ、原発依存度が高い大阪・関西が持続可能な成長を実現するためには、</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中長期的に原子力発電への依存度を低下させるなど、</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「安全」「安定」「適正価格」なエネルギー供給体制を確立するとともに、</a:t>
            </a:r>
            <a:endParaRPr lang="en-US" altLang="ja-JP" dirty="0" smtClean="0">
              <a:latin typeface="HGPｺﾞｼｯｸE" pitchFamily="50" charset="-128"/>
              <a:ea typeface="HGPｺﾞｼｯｸE" pitchFamily="50" charset="-128"/>
            </a:endParaRPr>
          </a:p>
          <a:p>
            <a:pPr marL="355600" indent="-355600" eaLnBrk="1" hangingPunct="1">
              <a:defRPr/>
            </a:pPr>
            <a:r>
              <a:rPr lang="ja-JP" altLang="en-US" dirty="0" smtClean="0">
                <a:latin typeface="HGPｺﾞｼｯｸE" pitchFamily="50" charset="-128"/>
                <a:ea typeface="HGPｺﾞｼｯｸE" pitchFamily="50" charset="-128"/>
              </a:rPr>
              <a:t>　　 新エネルギー</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産業や技術力の高い企業の集積といった大阪・関西のポテンシャル</a:t>
            </a:r>
            <a:r>
              <a:rPr lang="ja-JP" altLang="en-US" baseline="30000"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を活かし、新たなエネルギー社会づくりの先導役を担っていくことが不可欠。</a:t>
            </a:r>
            <a:endParaRPr lang="en-US" altLang="ja-JP" dirty="0" smtClean="0">
              <a:latin typeface="HGPｺﾞｼｯｸE" pitchFamily="50" charset="-128"/>
              <a:ea typeface="HGPｺﾞｼｯｸE" pitchFamily="50" charset="-128"/>
            </a:endParaRPr>
          </a:p>
          <a:p>
            <a:pPr eaLnBrk="1" hangingPunct="1">
              <a:defRPr/>
            </a:pPr>
            <a:endParaRPr lang="en-US" altLang="ja-JP" sz="900"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＊こうした状況の下、</a:t>
            </a:r>
            <a:r>
              <a:rPr lang="ja-JP" altLang="ja-JP" dirty="0" smtClean="0">
                <a:latin typeface="HGPｺﾞｼｯｸE" pitchFamily="50" charset="-128"/>
                <a:ea typeface="HGPｺﾞｼｯｸE" pitchFamily="50" charset="-128"/>
              </a:rPr>
              <a:t>大震災</a:t>
            </a:r>
            <a:r>
              <a:rPr lang="ja-JP" altLang="en-US" dirty="0" smtClean="0">
                <a:latin typeface="HGPｺﾞｼｯｸE" pitchFamily="50" charset="-128"/>
                <a:ea typeface="HGPｺﾞｼｯｸE" pitchFamily="50" charset="-128"/>
              </a:rPr>
              <a:t>を教訓とした新たな課題に対処し、</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「高付加価値</a:t>
            </a:r>
            <a:r>
              <a:rPr lang="ja-JP" altLang="en-US" baseline="30000" dirty="0">
                <a:latin typeface="HGPｺﾞｼｯｸE" pitchFamily="50" charset="-128"/>
                <a:ea typeface="HGPｺﾞｼｯｸE" pitchFamily="50" charset="-128"/>
              </a:rPr>
              <a:t>＊</a:t>
            </a:r>
            <a:r>
              <a:rPr lang="ja-JP" altLang="ja-JP" dirty="0" smtClean="0">
                <a:latin typeface="HGPｺﾞｼｯｸE" pitchFamily="50" charset="-128"/>
                <a:ea typeface="HGPｺﾞｼｯｸE" pitchFamily="50" charset="-128"/>
              </a:rPr>
              <a:t>を創出する都市」</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「アジアと日本各地を結び、集積・交流・分配機能を発揮する都市」をめざ</a:t>
            </a:r>
            <a:r>
              <a:rPr lang="ja-JP" altLang="en-US" dirty="0" smtClean="0">
                <a:latin typeface="HGPｺﾞｼｯｸE" pitchFamily="50" charset="-128"/>
                <a:ea typeface="HGPｺﾞｼｯｸE" pitchFamily="50" charset="-128"/>
              </a:rPr>
              <a:t>す大阪として、</a:t>
            </a:r>
            <a:endParaRPr lang="ja-JP" altLang="ja-JP" dirty="0" smtClean="0">
              <a:latin typeface="HGPｺﾞｼｯｸE" pitchFamily="50" charset="-128"/>
              <a:ea typeface="HGPｺﾞｼｯｸE" pitchFamily="50" charset="-128"/>
            </a:endParaRPr>
          </a:p>
          <a:p>
            <a:pPr>
              <a:defRPr/>
            </a:pPr>
            <a:r>
              <a:rPr lang="ja-JP" altLang="en-US" dirty="0" smtClean="0">
                <a:latin typeface="HGPｺﾞｼｯｸE" pitchFamily="50" charset="-128"/>
                <a:ea typeface="HGPｺﾞｼｯｸE" pitchFamily="50" charset="-128"/>
              </a:rPr>
              <a:t>　　 </a:t>
            </a:r>
            <a:r>
              <a:rPr lang="ja-JP" altLang="ja-JP" dirty="0" smtClean="0">
                <a:latin typeface="HGPｺﾞｼｯｸE" pitchFamily="50" charset="-128"/>
                <a:ea typeface="HGPｺﾞｼｯｸE" pitchFamily="50" charset="-128"/>
              </a:rPr>
              <a:t>日本全体の成長に貢献する</a:t>
            </a:r>
            <a:r>
              <a:rPr lang="ja-JP" altLang="en-US" dirty="0" smtClean="0">
                <a:latin typeface="HGPｺﾞｼｯｸE" pitchFamily="50" charset="-128"/>
                <a:ea typeface="HGPｺﾞｼｯｸE" pitchFamily="50" charset="-128"/>
              </a:rPr>
              <a:t>観点から</a:t>
            </a:r>
            <a:r>
              <a:rPr lang="ja-JP" altLang="ja-JP" dirty="0" smtClean="0">
                <a:latin typeface="HGPｺﾞｼｯｸE" pitchFamily="50" charset="-128"/>
                <a:ea typeface="HGPｺﾞｼｯｸE" pitchFamily="50" charset="-128"/>
              </a:rPr>
              <a:t>、「大阪の成長戦略」</a:t>
            </a:r>
            <a:r>
              <a:rPr lang="ja-JP" altLang="en-US" dirty="0" smtClean="0">
                <a:latin typeface="HGPｺﾞｼｯｸE" pitchFamily="50" charset="-128"/>
                <a:ea typeface="HGPｺﾞｼｯｸE" pitchFamily="50" charset="-128"/>
              </a:rPr>
              <a:t>を点検・強化する。</a:t>
            </a:r>
            <a:endParaRPr lang="en-US" altLang="ja-JP" dirty="0" smtClean="0">
              <a:latin typeface="HGPｺﾞｼｯｸE" pitchFamily="50" charset="-128"/>
              <a:ea typeface="HGPｺﾞｼｯｸE" pitchFamily="50" charset="-128"/>
            </a:endParaRPr>
          </a:p>
        </p:txBody>
      </p:sp>
    </p:spTree>
    <p:extLst>
      <p:ext uri="{BB962C8B-B14F-4D97-AF65-F5344CB8AC3E}">
        <p14:creationId xmlns:p14="http://schemas.microsoft.com/office/powerpoint/2010/main" val="42513268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2700" y="561975"/>
            <a:ext cx="9023350" cy="71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pitchFamily="50" charset="-128"/>
              </a:defRPr>
            </a:lvl1pPr>
            <a:lvl2pPr marL="742950" indent="-285750" defTabSz="912813" eaLnBrk="0" hangingPunct="0">
              <a:defRPr kumimoji="1">
                <a:solidFill>
                  <a:schemeClr val="tx1"/>
                </a:solidFill>
                <a:latin typeface="Arial" charset="0"/>
                <a:ea typeface="ＭＳ Ｐゴシック" pitchFamily="50" charset="-128"/>
              </a:defRPr>
            </a:lvl2pPr>
            <a:lvl3pPr marL="1143000" indent="-228600" defTabSz="912813" eaLnBrk="0" hangingPunct="0">
              <a:defRPr kumimoji="1">
                <a:solidFill>
                  <a:schemeClr val="tx1"/>
                </a:solidFill>
                <a:latin typeface="Arial" charset="0"/>
                <a:ea typeface="ＭＳ Ｐゴシック" pitchFamily="50" charset="-128"/>
              </a:defRPr>
            </a:lvl3pPr>
            <a:lvl4pPr marL="1600200" indent="-228600" defTabSz="912813" eaLnBrk="0" hangingPunct="0">
              <a:defRPr kumimoji="1">
                <a:solidFill>
                  <a:schemeClr val="tx1"/>
                </a:solidFill>
                <a:latin typeface="Arial" charset="0"/>
                <a:ea typeface="ＭＳ Ｐゴシック" pitchFamily="50" charset="-128"/>
              </a:defRPr>
            </a:lvl4pPr>
            <a:lvl5pPr marL="2057400" indent="-228600" defTabSz="912813" eaLnBrk="0" hangingPunct="0">
              <a:defRPr kumimoji="1">
                <a:solidFill>
                  <a:schemeClr val="tx1"/>
                </a:solidFill>
                <a:latin typeface="Arial" charset="0"/>
                <a:ea typeface="ＭＳ Ｐゴシック" pitchFamily="50"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ja-JP" altLang="en-US" dirty="0" smtClean="0">
                <a:solidFill>
                  <a:srgbClr val="000000"/>
                </a:solidFill>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「大阪の再生」には、大阪の「成長」を通じて、セーフティネットの確立や将来に必要な都</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市基盤の整備などの「安心・安全」をめざし、その「安心・安全」のもと、さらなる成長を</a:t>
            </a:r>
            <a:r>
              <a:rPr lang="ja-JP" altLang="en-US" dirty="0" err="1" smtClean="0">
                <a:latin typeface="HGPｺﾞｼｯｸE" pitchFamily="50" charset="-128"/>
                <a:ea typeface="HGPｺﾞｼｯｸE" pitchFamily="50" charset="-128"/>
              </a:rPr>
              <a:t>めざ</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すという「よき循環」の実現を図ることが重要である。そのため、大阪の成長に向けて、これ</a:t>
            </a:r>
            <a:endParaRPr lang="en-US" altLang="ja-JP" dirty="0" smtClean="0">
              <a:latin typeface="HGPｺﾞｼｯｸE" pitchFamily="50" charset="-128"/>
              <a:ea typeface="HGPｺﾞｼｯｸE" pitchFamily="50" charset="-128"/>
            </a:endParaRPr>
          </a:p>
          <a:p>
            <a:pPr marL="223838" indent="-223838" eaLnBrk="1" hangingPunct="1">
              <a:defRPr/>
            </a:pPr>
            <a:r>
              <a:rPr lang="ja-JP" altLang="en-US" dirty="0" smtClean="0">
                <a:latin typeface="HGPｺﾞｼｯｸE" pitchFamily="50" charset="-128"/>
                <a:ea typeface="HGPｺﾞｼｯｸE" pitchFamily="50" charset="-128"/>
              </a:rPr>
              <a:t>　 までの二元行政にとらわれず、大阪府・大阪市の「全体最適」化を図る観点から、限られた　財源や人員等の経営資源の効率的活用と重点化を図る取組を強化することで、最大・最適な政策効果や投資効果をめざす。</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＊そのため、大阪府・大阪市が成長に向けた取組の点検・強化を行い、大阪府・大阪市</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の成長戦略を「大阪の成長戦略」へ一本化し、広域的な視点のもと施策・事業を一体的に</a:t>
            </a:r>
            <a:endParaRPr lang="en-US" altLang="ja-JP" dirty="0" smtClean="0">
              <a:latin typeface="HGPｺﾞｼｯｸE" pitchFamily="50" charset="-128"/>
              <a:ea typeface="HGPｺﾞｼｯｸE" pitchFamily="50" charset="-128"/>
            </a:endParaRPr>
          </a:p>
          <a:p>
            <a:pPr eaLnBrk="1" hangingPunct="1">
              <a:defRPr/>
            </a:pPr>
            <a:r>
              <a:rPr lang="en-US" altLang="ja-JP" dirty="0" smtClean="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進めることとする。</a:t>
            </a:r>
            <a:endParaRPr lang="en-US" altLang="ja-JP" dirty="0" smtClean="0">
              <a:latin typeface="HGPｺﾞｼｯｸE" pitchFamily="50" charset="-128"/>
              <a:ea typeface="HGPｺﾞｼｯｸE" pitchFamily="50" charset="-128"/>
            </a:endParaRPr>
          </a:p>
          <a:p>
            <a:pPr eaLnBrk="1" hangingPunct="1">
              <a:defRPr/>
            </a:pP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r>
              <a:rPr lang="ja-JP" altLang="en-US" dirty="0">
                <a:latin typeface="HGPｺﾞｼｯｸE" pitchFamily="50" charset="-128"/>
                <a:ea typeface="HGPｺﾞｼｯｸE" pitchFamily="50" charset="-128"/>
              </a:rPr>
              <a:t>　</a:t>
            </a:r>
            <a:r>
              <a:rPr lang="ja-JP" altLang="en-US" dirty="0" smtClean="0">
                <a:latin typeface="HGPｺﾞｼｯｸE" pitchFamily="50" charset="-128"/>
                <a:ea typeface="HGPｺﾞｼｯｸE" pitchFamily="50" charset="-128"/>
              </a:rPr>
              <a:t>　　　</a:t>
            </a:r>
            <a:endParaRPr lang="en-US" altLang="ja-JP" dirty="0">
              <a:latin typeface="HGPｺﾞｼｯｸE" pitchFamily="50" charset="-128"/>
              <a:ea typeface="HGPｺﾞｼｯｸE" pitchFamily="50" charset="-128"/>
            </a:endParaRPr>
          </a:p>
          <a:p>
            <a:pPr eaLnBrk="1" hangingPunct="1">
              <a:defRPr/>
            </a:pPr>
            <a:endParaRPr lang="en-US" altLang="ja-JP" dirty="0" smtClean="0">
              <a:latin typeface="HGPｺﾞｼｯｸE" pitchFamily="50" charset="-128"/>
              <a:ea typeface="HGPｺﾞｼｯｸE" pitchFamily="50" charset="-128"/>
            </a:endParaRPr>
          </a:p>
          <a:p>
            <a:pPr eaLnBrk="1" hangingPunct="1">
              <a:defRPr/>
            </a:pPr>
            <a:endParaRPr lang="en-US" altLang="ja-JP" dirty="0">
              <a:latin typeface="HGPｺﾞｼｯｸE" pitchFamily="50" charset="-128"/>
              <a:ea typeface="HGPｺﾞｼｯｸE" pitchFamily="50" charset="-128"/>
            </a:endParaRPr>
          </a:p>
          <a:p>
            <a:pPr eaLnBrk="1" hangingPunct="1">
              <a:lnSpc>
                <a:spcPts val="1200"/>
              </a:lnSpc>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a:solidFill>
                <a:srgbClr val="000000"/>
              </a:solidFill>
              <a:latin typeface="HGPｺﾞｼｯｸE" pitchFamily="50" charset="-128"/>
              <a:ea typeface="HGPｺﾞｼｯｸE" pitchFamily="50" charset="-128"/>
            </a:endParaRPr>
          </a:p>
          <a:p>
            <a:pPr eaLnBrk="1" hangingPunct="1">
              <a:defRPr/>
            </a:pPr>
            <a:r>
              <a:rPr lang="ja-JP" altLang="en-US" dirty="0" smtClean="0">
                <a:solidFill>
                  <a:srgbClr val="000000"/>
                </a:solidFill>
                <a:latin typeface="HGPｺﾞｼｯｸE" pitchFamily="50" charset="-128"/>
                <a:ea typeface="HGPｺﾞｼｯｸE" pitchFamily="50" charset="-128"/>
              </a:rPr>
              <a:t>＊なお、「新たな大都市制度」が実現するまでは、現行法制度に基づく権限・財源の枠組を</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smtClean="0">
                <a:solidFill>
                  <a:srgbClr val="000000"/>
                </a:solidFill>
                <a:latin typeface="HGPｺﾞｼｯｸE" pitchFamily="50" charset="-128"/>
                <a:ea typeface="HGPｺﾞｼｯｸE" pitchFamily="50" charset="-128"/>
              </a:rPr>
              <a:t>　 ベースにせざるを得ない部分が大きい。そのため、将来の「新たな大都市制度」を見据え　つつ、当面</a:t>
            </a:r>
            <a:r>
              <a:rPr lang="ja-JP" altLang="en-US" dirty="0" smtClean="0">
                <a:latin typeface="HGPｺﾞｼｯｸE" pitchFamily="50" charset="-128"/>
                <a:ea typeface="HGPｺﾞｼｯｸE" pitchFamily="50" charset="-128"/>
              </a:rPr>
              <a:t>は、</a:t>
            </a:r>
            <a:r>
              <a:rPr lang="ja-JP" altLang="en-US" dirty="0" smtClean="0">
                <a:solidFill>
                  <a:srgbClr val="000000"/>
                </a:solidFill>
                <a:latin typeface="HGPｺﾞｼｯｸE" pitchFamily="50" charset="-128"/>
                <a:ea typeface="HGPｺﾞｼｯｸE" pitchFamily="50" charset="-128"/>
              </a:rPr>
              <a:t>現行法制度やこれまでの経過に基づく役割を果たしながら、成長に向けた連携・協調を図っていく。</a:t>
            </a:r>
            <a:endParaRPr lang="en-US" altLang="ja-JP" dirty="0" smtClean="0">
              <a:solidFill>
                <a:srgbClr val="000000"/>
              </a:solidFill>
              <a:latin typeface="HGPｺﾞｼｯｸE" pitchFamily="50" charset="-128"/>
              <a:ea typeface="HGPｺﾞｼｯｸE" pitchFamily="50" charset="-128"/>
            </a:endParaRPr>
          </a:p>
          <a:p>
            <a:pPr marL="231775" indent="-231775" eaLnBrk="1" hangingPunct="1">
              <a:defRPr/>
            </a:pPr>
            <a:r>
              <a:rPr lang="ja-JP" altLang="en-US" dirty="0">
                <a:solidFill>
                  <a:srgbClr val="000000"/>
                </a:solidFill>
                <a:latin typeface="HGPｺﾞｼｯｸE" pitchFamily="50" charset="-128"/>
                <a:ea typeface="HGPｺﾞｼｯｸE" pitchFamily="50" charset="-128"/>
              </a:rPr>
              <a:t>　</a:t>
            </a:r>
            <a:r>
              <a:rPr lang="ja-JP" altLang="en-US" dirty="0" smtClean="0">
                <a:solidFill>
                  <a:srgbClr val="000000"/>
                </a:solidFill>
                <a:latin typeface="HGPｺﾞｼｯｸE" pitchFamily="50" charset="-128"/>
                <a:ea typeface="HGPｺﾞｼｯｸE" pitchFamily="50" charset="-128"/>
              </a:rPr>
              <a:t>　</a:t>
            </a: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en-US" altLang="ja-JP" dirty="0" smtClean="0">
              <a:solidFill>
                <a:srgbClr val="000000"/>
              </a:solidFill>
              <a:latin typeface="HGPｺﾞｼｯｸE" pitchFamily="50" charset="-128"/>
              <a:ea typeface="HGPｺﾞｼｯｸE" pitchFamily="50" charset="-128"/>
            </a:endParaRPr>
          </a:p>
          <a:p>
            <a:pPr eaLnBrk="1" hangingPunct="1">
              <a:defRPr/>
            </a:pPr>
            <a:endParaRPr lang="ja-JP" altLang="en-US" sz="1400" dirty="0" smtClean="0">
              <a:solidFill>
                <a:srgbClr val="000000"/>
              </a:solidFill>
              <a:ea typeface="HGPｺﾞｼｯｸE" pitchFamily="50" charset="-128"/>
            </a:endParaRPr>
          </a:p>
        </p:txBody>
      </p:sp>
      <p:sp>
        <p:nvSpPr>
          <p:cNvPr id="2"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defRPr/>
            </a:pPr>
            <a:r>
              <a:rPr kumimoji="0" lang="ja-JP" altLang="en-US" sz="2100" dirty="0">
                <a:solidFill>
                  <a:srgbClr val="000000"/>
                </a:solidFill>
                <a:latin typeface="Verdana" pitchFamily="34" charset="0"/>
                <a:ea typeface="HGPｺﾞｼｯｸE" pitchFamily="50" charset="-128"/>
              </a:rPr>
              <a:t>視点２：大阪府・大阪市の全体最適化を図る観点からの点検・強化</a:t>
            </a:r>
            <a:r>
              <a:rPr lang="ja-JP" altLang="en-US" sz="1700" dirty="0">
                <a:solidFill>
                  <a:srgbClr val="000000"/>
                </a:solidFill>
                <a:latin typeface="HGPｺﾞｼｯｸE" pitchFamily="50" charset="-128"/>
                <a:ea typeface="HGPｺﾞｼｯｸE" pitchFamily="50" charset="-128"/>
              </a:rPr>
              <a:t>［</a:t>
            </a:r>
            <a:r>
              <a:rPr lang="en-US" altLang="ja-JP" sz="1700" dirty="0">
                <a:solidFill>
                  <a:srgbClr val="000000"/>
                </a:solidFill>
                <a:latin typeface="HGPｺﾞｼｯｸE" pitchFamily="50" charset="-128"/>
                <a:ea typeface="HGPｺﾞｼｯｸE" pitchFamily="50" charset="-128"/>
              </a:rPr>
              <a:t>24</a:t>
            </a:r>
            <a:r>
              <a:rPr lang="ja-JP" altLang="en-US" sz="1700" dirty="0">
                <a:solidFill>
                  <a:srgbClr val="000000"/>
                </a:solidFill>
                <a:latin typeface="HGPｺﾞｼｯｸE" pitchFamily="50" charset="-128"/>
                <a:ea typeface="HGPｺﾞｼｯｸE" pitchFamily="50" charset="-128"/>
              </a:rPr>
              <a:t>年</a:t>
            </a:r>
            <a:r>
              <a:rPr lang="en-US" altLang="ja-JP" sz="1700" dirty="0">
                <a:solidFill>
                  <a:srgbClr val="000000"/>
                </a:solidFill>
                <a:latin typeface="HGPｺﾞｼｯｸE" pitchFamily="50" charset="-128"/>
                <a:ea typeface="HGPｺﾞｼｯｸE" pitchFamily="50" charset="-128"/>
              </a:rPr>
              <a:t>8</a:t>
            </a:r>
            <a:r>
              <a:rPr lang="ja-JP" altLang="en-US" sz="1700" dirty="0">
                <a:solidFill>
                  <a:srgbClr val="000000"/>
                </a:solidFill>
                <a:latin typeface="HGPｺﾞｼｯｸE" pitchFamily="50" charset="-128"/>
                <a:ea typeface="HGPｺﾞｼｯｸE" pitchFamily="50" charset="-128"/>
              </a:rPr>
              <a:t>月追記］</a:t>
            </a:r>
          </a:p>
        </p:txBody>
      </p:sp>
      <p:sp>
        <p:nvSpPr>
          <p:cNvPr id="4" name="右中かっこ 3"/>
          <p:cNvSpPr/>
          <p:nvPr/>
        </p:nvSpPr>
        <p:spPr bwMode="auto">
          <a:xfrm>
            <a:off x="4824413" y="3484563"/>
            <a:ext cx="288925" cy="57626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61445" name="テキスト ボックス 4"/>
          <p:cNvSpPr txBox="1">
            <a:spLocks noChangeArrowheads="1"/>
          </p:cNvSpPr>
          <p:nvPr/>
        </p:nvSpPr>
        <p:spPr bwMode="auto">
          <a:xfrm>
            <a:off x="5111750" y="3579813"/>
            <a:ext cx="36718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「大阪の成長戦略」へ一本化</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　　　</a:t>
            </a:r>
          </a:p>
        </p:txBody>
      </p:sp>
      <p:sp>
        <p:nvSpPr>
          <p:cNvPr id="6" name="角丸四角形 5"/>
          <p:cNvSpPr/>
          <p:nvPr/>
        </p:nvSpPr>
        <p:spPr bwMode="auto">
          <a:xfrm>
            <a:off x="360363" y="3417888"/>
            <a:ext cx="8243887" cy="2027237"/>
          </a:xfrm>
          <a:prstGeom prst="roundRect">
            <a:avLst>
              <a:gd name="adj" fmla="val 9131"/>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447" name="テキスト ボックス 2"/>
          <p:cNvSpPr txBox="1">
            <a:spLocks noChangeArrowheads="1"/>
          </p:cNvSpPr>
          <p:nvPr/>
        </p:nvSpPr>
        <p:spPr bwMode="auto">
          <a:xfrm>
            <a:off x="360363" y="3449638"/>
            <a:ext cx="46069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latin typeface="HGPｺﾞｼｯｸE" pitchFamily="50" charset="-128"/>
                <a:ea typeface="HGPｺﾞｼｯｸE" pitchFamily="50" charset="-128"/>
              </a:rPr>
              <a:t>・大阪府：大阪の成長戦略（</a:t>
            </a:r>
            <a:r>
              <a:rPr lang="en-US" altLang="ja-JP">
                <a:solidFill>
                  <a:srgbClr val="000000"/>
                </a:solidFill>
                <a:latin typeface="HGPｺﾞｼｯｸE" pitchFamily="50" charset="-128"/>
                <a:ea typeface="HGPｺﾞｼｯｸE" pitchFamily="50" charset="-128"/>
              </a:rPr>
              <a:t>H22.12</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a:p>
            <a:pPr eaLnBrk="1" hangingPunct="1"/>
            <a:r>
              <a:rPr lang="ja-JP" altLang="en-US">
                <a:solidFill>
                  <a:srgbClr val="000000"/>
                </a:solidFill>
                <a:latin typeface="HGPｺﾞｼｯｸE" pitchFamily="50" charset="-128"/>
                <a:ea typeface="HGPｺﾞｼｯｸE" pitchFamily="50" charset="-128"/>
              </a:rPr>
              <a:t>・大阪市：大阪市経済成長戦略（</a:t>
            </a:r>
            <a:r>
              <a:rPr lang="en-US" altLang="ja-JP">
                <a:solidFill>
                  <a:srgbClr val="000000"/>
                </a:solidFill>
                <a:latin typeface="HGPｺﾞｼｯｸE" pitchFamily="50" charset="-128"/>
                <a:ea typeface="HGPｺﾞｼｯｸE" pitchFamily="50" charset="-128"/>
              </a:rPr>
              <a:t>H23.3</a:t>
            </a:r>
            <a:r>
              <a:rPr lang="ja-JP" altLang="en-US">
                <a:solidFill>
                  <a:srgbClr val="000000"/>
                </a:solidFill>
                <a:latin typeface="HGPｺﾞｼｯｸE" pitchFamily="50" charset="-128"/>
                <a:ea typeface="HGPｺﾞｼｯｸE" pitchFamily="50" charset="-128"/>
              </a:rPr>
              <a:t>策定）</a:t>
            </a:r>
            <a:endParaRPr lang="en-US" altLang="ja-JP">
              <a:solidFill>
                <a:srgbClr val="000000"/>
              </a:solidFill>
              <a:latin typeface="HGPｺﾞｼｯｸE" pitchFamily="50" charset="-128"/>
              <a:ea typeface="HGPｺﾞｼｯｸE" pitchFamily="50" charset="-128"/>
            </a:endParaRPr>
          </a:p>
        </p:txBody>
      </p:sp>
      <p:sp>
        <p:nvSpPr>
          <p:cNvPr id="61448" name="テキスト ボックス 2"/>
          <p:cNvSpPr txBox="1">
            <a:spLocks noChangeArrowheads="1"/>
          </p:cNvSpPr>
          <p:nvPr/>
        </p:nvSpPr>
        <p:spPr bwMode="auto">
          <a:xfrm>
            <a:off x="449263" y="6653213"/>
            <a:ext cx="46085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a:solidFill>
                <a:srgbClr val="000000"/>
              </a:solidFill>
              <a:latin typeface="HGPｺﾞｼｯｸE" pitchFamily="50" charset="-128"/>
              <a:ea typeface="HGPｺﾞｼｯｸE" pitchFamily="50" charset="-128"/>
            </a:endParaRPr>
          </a:p>
        </p:txBody>
      </p:sp>
      <p:sp>
        <p:nvSpPr>
          <p:cNvPr id="5" name="正方形/長方形 4"/>
          <p:cNvSpPr/>
          <p:nvPr/>
        </p:nvSpPr>
        <p:spPr>
          <a:xfrm>
            <a:off x="719138" y="4116388"/>
            <a:ext cx="7453312" cy="1147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dirty="0">
              <a:solidFill>
                <a:schemeClr val="tx1"/>
              </a:solidFill>
            </a:endParaRPr>
          </a:p>
          <a:p>
            <a:pPr>
              <a:defRPr/>
            </a:pPr>
            <a:endParaRPr lang="en-US" altLang="ja-JP" dirty="0">
              <a:solidFill>
                <a:schemeClr val="tx1"/>
              </a:solidFill>
            </a:endParaRPr>
          </a:p>
          <a:p>
            <a:pPr>
              <a:defRPr/>
            </a:pPr>
            <a:r>
              <a:rPr lang="ja-JP" altLang="en-US" sz="1600" dirty="0">
                <a:solidFill>
                  <a:schemeClr val="tx1"/>
                </a:solidFill>
                <a:latin typeface="HGPｺﾞｼｯｸE" pitchFamily="50" charset="-128"/>
                <a:ea typeface="HGPｺﾞｼｯｸE" pitchFamily="50" charset="-128"/>
              </a:rPr>
              <a:t>■一本化による効果</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１．全体最適化による高い効果の発揮</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２．大阪市域の強みの活用</a:t>
            </a:r>
            <a:endParaRPr lang="en-US" altLang="ja-JP" sz="1600" dirty="0">
              <a:solidFill>
                <a:schemeClr val="tx1"/>
              </a:solidFill>
              <a:latin typeface="HGPｺﾞｼｯｸE" pitchFamily="50" charset="-128"/>
              <a:ea typeface="HGPｺﾞｼｯｸE" pitchFamily="50" charset="-128"/>
            </a:endParaRPr>
          </a:p>
          <a:p>
            <a:pPr>
              <a:defRPr/>
            </a:pPr>
            <a:r>
              <a:rPr lang="ja-JP" altLang="en-US" sz="1600" dirty="0">
                <a:solidFill>
                  <a:schemeClr val="tx1"/>
                </a:solidFill>
                <a:latin typeface="HGPｺﾞｼｯｸE" pitchFamily="50" charset="-128"/>
                <a:ea typeface="HGPｺﾞｼｯｸE" pitchFamily="50" charset="-128"/>
              </a:rPr>
              <a:t>　 ３．「成長」と「安心・安全」の「よき循環」のより円滑な実現</a:t>
            </a:r>
            <a:endParaRPr lang="en-US" altLang="ja-JP" sz="1600" dirty="0">
              <a:solidFill>
                <a:schemeClr val="tx1"/>
              </a:solidFill>
              <a:latin typeface="HGPｺﾞｼｯｸE" pitchFamily="50" charset="-128"/>
              <a:ea typeface="HGPｺﾞｼｯｸE" pitchFamily="50" charset="-128"/>
            </a:endParaRPr>
          </a:p>
          <a:p>
            <a:pPr algn="ctr">
              <a:defRPr/>
            </a:pPr>
            <a:endParaRPr lang="en-US" altLang="ja-JP" dirty="0">
              <a:solidFill>
                <a:schemeClr val="tx1"/>
              </a:solidFill>
            </a:endParaRPr>
          </a:p>
          <a:p>
            <a:pPr algn="ctr">
              <a:defRPr/>
            </a:pPr>
            <a:endParaRPr lang="ja-JP" altLang="en-US" dirty="0">
              <a:solidFill>
                <a:schemeClr val="tx1"/>
              </a:solidFill>
            </a:endParaRPr>
          </a:p>
        </p:txBody>
      </p:sp>
    </p:spTree>
    <p:extLst>
      <p:ext uri="{BB962C8B-B14F-4D97-AF65-F5344CB8AC3E}">
        <p14:creationId xmlns:p14="http://schemas.microsoft.com/office/powerpoint/2010/main" val="867679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95288" y="665163"/>
            <a:ext cx="8748712"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sz="2800">
              <a:solidFill>
                <a:srgbClr val="000000"/>
              </a:solidFill>
            </a:endParaRPr>
          </a:p>
          <a:p>
            <a:pPr eaLnBrk="1" hangingPunct="1"/>
            <a:r>
              <a:rPr lang="ja-JP" altLang="en-US">
                <a:solidFill>
                  <a:srgbClr val="000000"/>
                </a:solidFill>
              </a:rPr>
              <a:t>　</a:t>
            </a:r>
          </a:p>
          <a:p>
            <a:pPr eaLnBrk="1" hangingPunct="1"/>
            <a:r>
              <a:rPr lang="ja-JP" altLang="en-US">
                <a:solidFill>
                  <a:srgbClr val="000000"/>
                </a:solidFill>
              </a:rPr>
              <a:t>　</a:t>
            </a:r>
          </a:p>
        </p:txBody>
      </p:sp>
      <p:sp>
        <p:nvSpPr>
          <p:cNvPr id="81923" name="AutoShape 3"/>
          <p:cNvSpPr>
            <a:spLocks noChangeArrowheads="1"/>
          </p:cNvSpPr>
          <p:nvPr/>
        </p:nvSpPr>
        <p:spPr bwMode="auto">
          <a:xfrm>
            <a:off x="0" y="1920875"/>
            <a:ext cx="3995738" cy="49276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tIns="0"/>
          <a:lstStyle/>
          <a:p>
            <a:pPr defTabSz="912813"/>
            <a:r>
              <a:rPr lang="ja-JP" altLang="en-US">
                <a:solidFill>
                  <a:srgbClr val="3333CC"/>
                </a:solidFill>
                <a:ea typeface="HGPｺﾞｼｯｸE" pitchFamily="50" charset="-128"/>
              </a:rPr>
              <a:t>◇　課題</a:t>
            </a:r>
            <a:endParaRPr lang="en-US" altLang="ja-JP" sz="700">
              <a:solidFill>
                <a:srgbClr val="000000"/>
              </a:solidFill>
              <a:ea typeface="HGPｺﾞｼｯｸE" pitchFamily="50" charset="-128"/>
            </a:endParaRPr>
          </a:p>
          <a:p>
            <a:pPr defTabSz="912813">
              <a:lnSpc>
                <a:spcPts val="1500"/>
              </a:lnSpc>
            </a:pPr>
            <a:r>
              <a:rPr lang="ja-JP" altLang="en-US" sz="1400">
                <a:ea typeface="HGPｺﾞｼｯｸE" pitchFamily="50" charset="-128"/>
              </a:rPr>
              <a:t>・大阪・関西は、原発依存度が高く、全国で最も電</a:t>
            </a:r>
            <a:endParaRPr lang="en-US" altLang="ja-JP" sz="1400">
              <a:ea typeface="HGPｺﾞｼｯｸE" pitchFamily="50" charset="-128"/>
            </a:endParaRPr>
          </a:p>
          <a:p>
            <a:pPr defTabSz="912813">
              <a:lnSpc>
                <a:spcPts val="1500"/>
              </a:lnSpc>
            </a:pPr>
            <a:r>
              <a:rPr lang="ja-JP" altLang="en-US" sz="1400">
                <a:ea typeface="HGPｺﾞｼｯｸE" pitchFamily="50" charset="-128"/>
              </a:rPr>
              <a:t>　力需給がひっ迫。企業の域外・海外への移転の</a:t>
            </a:r>
            <a:endParaRPr lang="en-US" altLang="ja-JP" sz="1400">
              <a:ea typeface="HGPｺﾞｼｯｸE" pitchFamily="50" charset="-128"/>
            </a:endParaRPr>
          </a:p>
          <a:p>
            <a:pPr defTabSz="912813">
              <a:lnSpc>
                <a:spcPts val="1500"/>
              </a:lnSpc>
            </a:pPr>
            <a:r>
              <a:rPr lang="ja-JP" altLang="en-US" sz="1400">
                <a:ea typeface="HGPｺﾞｼｯｸE" pitchFamily="50" charset="-128"/>
              </a:rPr>
              <a:t>　懸念もあり、エネルギー需給構造の転換が急務。</a:t>
            </a:r>
            <a:endParaRPr lang="en-US" altLang="ja-JP" sz="1400">
              <a:ea typeface="HGPｺﾞｼｯｸE" pitchFamily="50" charset="-128"/>
            </a:endParaRPr>
          </a:p>
          <a:p>
            <a:pPr defTabSz="912813">
              <a:lnSpc>
                <a:spcPts val="1500"/>
              </a:lnSpc>
            </a:pPr>
            <a:r>
              <a:rPr lang="ja-JP" altLang="en-US" sz="1400">
                <a:ea typeface="HGPｺﾞｼｯｸE" pitchFamily="50" charset="-128"/>
              </a:rPr>
              <a:t>・我が国全体が新たなエネルギー社会づくりへと</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大きく舵を切る中で、大阪・関西としては、これら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のリスクに委縮するだけではなく、むしろ成長へ</a:t>
            </a:r>
            <a:endParaRPr lang="en-US" altLang="ja-JP" sz="1400">
              <a:ea typeface="HGPｺﾞｼｯｸE" pitchFamily="50" charset="-128"/>
            </a:endParaRPr>
          </a:p>
          <a:p>
            <a:pPr defTabSz="912813">
              <a:lnSpc>
                <a:spcPts val="1500"/>
              </a:lnSpc>
            </a:pPr>
            <a:r>
              <a:rPr lang="ja-JP" altLang="en-US" sz="1400">
                <a:ea typeface="HGPｺﾞｼｯｸE" pitchFamily="50" charset="-128"/>
              </a:rPr>
              <a:t>　のシーズ（種・源泉）、新しい社会づくりへの転換</a:t>
            </a:r>
            <a:endParaRPr lang="en-US" altLang="ja-JP" sz="1400">
              <a:ea typeface="HGPｺﾞｼｯｸE" pitchFamily="50" charset="-128"/>
            </a:endParaRPr>
          </a:p>
          <a:p>
            <a:pPr defTabSz="912813">
              <a:lnSpc>
                <a:spcPts val="1500"/>
              </a:lnSpc>
            </a:pPr>
            <a:r>
              <a:rPr lang="ja-JP" altLang="en-US" sz="1400">
                <a:ea typeface="HGPｺﾞｼｯｸE" pitchFamily="50" charset="-128"/>
              </a:rPr>
              <a:t>　を図る機会ととらえることが重要。</a:t>
            </a:r>
            <a:endParaRPr lang="en-US" altLang="ja-JP" sz="1400">
              <a:ea typeface="HGPｺﾞｼｯｸE" pitchFamily="50" charset="-128"/>
            </a:endParaRPr>
          </a:p>
          <a:p>
            <a:pPr defTabSz="912813">
              <a:lnSpc>
                <a:spcPts val="1500"/>
              </a:lnSpc>
            </a:pPr>
            <a:r>
              <a:rPr lang="ja-JP" altLang="en-US" sz="1400">
                <a:ea typeface="HGPｺﾞｼｯｸE" pitchFamily="50" charset="-128"/>
              </a:rPr>
              <a:t>・「安全」「安定」「適正価格」な電力供給体制の構築</a:t>
            </a:r>
            <a:endParaRPr lang="en-US" altLang="ja-JP" sz="1400">
              <a:ea typeface="HGPｺﾞｼｯｸE" pitchFamily="50" charset="-128"/>
            </a:endParaRPr>
          </a:p>
          <a:p>
            <a:pPr defTabSz="912813">
              <a:lnSpc>
                <a:spcPts val="1500"/>
              </a:lnSpc>
            </a:pPr>
            <a:r>
              <a:rPr lang="ja-JP" altLang="en-US" sz="1400">
                <a:ea typeface="HGPｺﾞｼｯｸE" pitchFamily="50" charset="-128"/>
              </a:rPr>
              <a:t>　に向けた需給トータルの政策パッケージの提示、</a:t>
            </a:r>
            <a:endParaRPr lang="en-US" altLang="ja-JP" sz="1400">
              <a:ea typeface="HGPｺﾞｼｯｸE" pitchFamily="50" charset="-128"/>
            </a:endParaRPr>
          </a:p>
          <a:p>
            <a:pPr defTabSz="912813">
              <a:lnSpc>
                <a:spcPts val="1500"/>
              </a:lnSpc>
            </a:pPr>
            <a:r>
              <a:rPr lang="ja-JP" altLang="en-US" sz="1400">
                <a:ea typeface="HGPｺﾞｼｯｸE" pitchFamily="50" charset="-128"/>
              </a:rPr>
              <a:t>　大阪・関西の産業・技術の高い集積を活かした</a:t>
            </a:r>
            <a:endParaRPr lang="en-US" altLang="ja-JP" sz="1400">
              <a:ea typeface="HGPｺﾞｼｯｸE" pitchFamily="50" charset="-128"/>
            </a:endParaRPr>
          </a:p>
          <a:p>
            <a:pPr defTabSz="912813">
              <a:lnSpc>
                <a:spcPts val="1500"/>
              </a:lnSpc>
            </a:pPr>
            <a:r>
              <a:rPr lang="ja-JP" altLang="en-US" sz="1400">
                <a:ea typeface="HGPｺﾞｼｯｸE" pitchFamily="50" charset="-128"/>
              </a:rPr>
              <a:t>　新エネルギー</a:t>
            </a:r>
            <a:r>
              <a:rPr lang="ja-JP" altLang="en-US" sz="1400" baseline="30000">
                <a:ea typeface="HGPｺﾞｼｯｸE" pitchFamily="50" charset="-128"/>
              </a:rPr>
              <a:t>＊</a:t>
            </a:r>
            <a:r>
              <a:rPr lang="ja-JP" altLang="en-US" sz="1400">
                <a:ea typeface="HGPｺﾞｼｯｸE" pitchFamily="50" charset="-128"/>
              </a:rPr>
              <a:t>関連産業の振興が必要。</a:t>
            </a:r>
            <a:endParaRPr lang="en-US" altLang="ja-JP" sz="1400">
              <a:ea typeface="HGPｺﾞｼｯｸE" pitchFamily="50" charset="-128"/>
            </a:endParaRPr>
          </a:p>
          <a:p>
            <a:pPr defTabSz="912813">
              <a:lnSpc>
                <a:spcPts val="1500"/>
              </a:lnSpc>
            </a:pPr>
            <a:r>
              <a:rPr lang="ja-JP" altLang="en-US" sz="1400">
                <a:ea typeface="HGPｺﾞｼｯｸE" pitchFamily="50" charset="-128"/>
              </a:rPr>
              <a:t>・現在、大阪府・大阪市において、原発依存度の低</a:t>
            </a:r>
            <a:endParaRPr lang="en-US" altLang="ja-JP" sz="1400">
              <a:ea typeface="HGPｺﾞｼｯｸE" pitchFamily="50" charset="-128"/>
            </a:endParaRPr>
          </a:p>
          <a:p>
            <a:pPr defTabSz="912813">
              <a:lnSpc>
                <a:spcPts val="1500"/>
              </a:lnSpc>
            </a:pPr>
            <a:r>
              <a:rPr lang="ja-JP" altLang="en-US" sz="1400">
                <a:ea typeface="HGPｺﾞｼｯｸE" pitchFamily="50" charset="-128"/>
              </a:rPr>
              <a:t>　下、需要者サイドからの電力システム改革、再生</a:t>
            </a:r>
            <a:endParaRPr lang="en-US" altLang="ja-JP" sz="1400">
              <a:ea typeface="HGPｺﾞｼｯｸE" pitchFamily="50" charset="-128"/>
            </a:endParaRPr>
          </a:p>
          <a:p>
            <a:pPr defTabSz="912813">
              <a:lnSpc>
                <a:spcPts val="1500"/>
              </a:lnSpc>
            </a:pPr>
            <a:r>
              <a:rPr lang="ja-JP" altLang="en-US" sz="1400">
                <a:ea typeface="HGPｺﾞｼｯｸE" pitchFamily="50" charset="-128"/>
              </a:rPr>
              <a:t>　可能エネルギーの推進などを柱とする「府市エネ</a:t>
            </a:r>
            <a:endParaRPr lang="en-US" altLang="ja-JP" sz="1400">
              <a:ea typeface="HGPｺﾞｼｯｸE" pitchFamily="50" charset="-128"/>
            </a:endParaRPr>
          </a:p>
          <a:p>
            <a:pPr defTabSz="912813">
              <a:lnSpc>
                <a:spcPts val="1500"/>
              </a:lnSpc>
            </a:pPr>
            <a:r>
              <a:rPr lang="ja-JP" altLang="en-US" sz="1400">
                <a:ea typeface="HGPｺﾞｼｯｸE" pitchFamily="50" charset="-128"/>
              </a:rPr>
              <a:t>　ルギ－戦略」が検討されていることから、策定後、</a:t>
            </a:r>
            <a:endParaRPr lang="en-US" altLang="ja-JP" sz="1400">
              <a:ea typeface="HGPｺﾞｼｯｸE" pitchFamily="50" charset="-128"/>
            </a:endParaRPr>
          </a:p>
          <a:p>
            <a:pPr defTabSz="912813">
              <a:lnSpc>
                <a:spcPts val="1500"/>
              </a:lnSpc>
            </a:pPr>
            <a:r>
              <a:rPr lang="ja-JP" altLang="en-US" sz="1400">
                <a:ea typeface="HGPｺﾞｼｯｸE" pitchFamily="50" charset="-128"/>
              </a:rPr>
              <a:t>　その方向性を踏まえ、成長に向けた取組を再度</a:t>
            </a:r>
            <a:endParaRPr lang="en-US" altLang="ja-JP" sz="1400">
              <a:ea typeface="HGPｺﾞｼｯｸE" pitchFamily="50" charset="-128"/>
            </a:endParaRPr>
          </a:p>
          <a:p>
            <a:pPr defTabSz="912813">
              <a:lnSpc>
                <a:spcPts val="1500"/>
              </a:lnSpc>
            </a:pPr>
            <a:r>
              <a:rPr lang="ja-JP" altLang="en-US" sz="1400">
                <a:ea typeface="HGPｺﾞｼｯｸE" pitchFamily="50" charset="-128"/>
              </a:rPr>
              <a:t>　点検する。</a:t>
            </a:r>
            <a:endParaRPr lang="en-US" altLang="ja-JP" sz="1400">
              <a:ea typeface="HGPｺﾞｼｯｸE" pitchFamily="50" charset="-128"/>
            </a:endParaRPr>
          </a:p>
          <a:p>
            <a:pPr defTabSz="912813">
              <a:lnSpc>
                <a:spcPts val="1000"/>
              </a:lnSpc>
            </a:pPr>
            <a:endParaRPr lang="en-US" altLang="ja-JP" sz="1400">
              <a:ea typeface="HGPｺﾞｼｯｸE" pitchFamily="50" charset="-128"/>
            </a:endParaRPr>
          </a:p>
          <a:p>
            <a:pPr defTabSz="912813">
              <a:lnSpc>
                <a:spcPts val="1100"/>
              </a:lnSpc>
            </a:pPr>
            <a:r>
              <a:rPr lang="ja-JP" altLang="en-US" sz="1100">
                <a:ea typeface="HGPｺﾞｼｯｸE" pitchFamily="50" charset="-128"/>
              </a:rPr>
              <a:t>（具体例）</a:t>
            </a:r>
            <a:endParaRPr lang="en-US" altLang="ja-JP" sz="1100">
              <a:ea typeface="HGPｺﾞｼｯｸE" pitchFamily="50" charset="-128"/>
            </a:endParaRPr>
          </a:p>
          <a:p>
            <a:pPr defTabSz="912813">
              <a:lnSpc>
                <a:spcPts val="1100"/>
              </a:lnSpc>
            </a:pPr>
            <a:r>
              <a:rPr lang="ja-JP" altLang="en-US" sz="1100">
                <a:ea typeface="HGPｺﾞｼｯｸE" pitchFamily="50" charset="-128"/>
              </a:rPr>
              <a:t>　・民間事業者と連携した大阪らしい電力のあり方検討</a:t>
            </a:r>
            <a:endParaRPr lang="en-US" altLang="ja-JP" sz="1100">
              <a:ea typeface="HGPｺﾞｼｯｸE" pitchFamily="50" charset="-128"/>
            </a:endParaRPr>
          </a:p>
          <a:p>
            <a:pPr defTabSz="912813">
              <a:lnSpc>
                <a:spcPts val="1100"/>
              </a:lnSpc>
            </a:pPr>
            <a:r>
              <a:rPr lang="ja-JP" altLang="en-US" sz="1100">
                <a:ea typeface="HGPｺﾞｼｯｸE" pitchFamily="50" charset="-128"/>
              </a:rPr>
              <a:t>　・大阪・関西での企業活動の持続に向けた、持続的で、「安全」</a:t>
            </a:r>
            <a:endParaRPr lang="en-US" altLang="ja-JP" sz="1100">
              <a:ea typeface="HGPｺﾞｼｯｸE" pitchFamily="50" charset="-128"/>
            </a:endParaRPr>
          </a:p>
          <a:p>
            <a:pPr defTabSz="912813">
              <a:lnSpc>
                <a:spcPts val="1100"/>
              </a:lnSpc>
            </a:pPr>
            <a:r>
              <a:rPr lang="ja-JP" altLang="en-US" sz="1100">
                <a:ea typeface="HGPｺﾞｼｯｸE" pitchFamily="50" charset="-128"/>
              </a:rPr>
              <a:t>　　「安定」「適正価格」なエネルギー社会の構築</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・新たなエネルギー社会構築への機運の高まりを踏まえ、</a:t>
            </a:r>
            <a:endParaRPr lang="en-US" altLang="ja-JP" sz="1100">
              <a:ea typeface="HGPｺﾞｼｯｸE" pitchFamily="50" charset="-128"/>
            </a:endParaRPr>
          </a:p>
          <a:p>
            <a:pPr defTabSz="912813">
              <a:lnSpc>
                <a:spcPts val="1100"/>
              </a:lnSpc>
            </a:pPr>
            <a:r>
              <a:rPr lang="ja-JP" altLang="en-US" sz="1100">
                <a:ea typeface="HGPｺﾞｼｯｸE" pitchFamily="50" charset="-128"/>
              </a:rPr>
              <a:t>　　新エネルギーに関する大阪・関西の高い集積を活用した</a:t>
            </a:r>
            <a:endParaRPr lang="en-US" altLang="ja-JP" sz="1100">
              <a:ea typeface="HGPｺﾞｼｯｸE" pitchFamily="50" charset="-128"/>
            </a:endParaRPr>
          </a:p>
          <a:p>
            <a:pPr defTabSz="912813">
              <a:lnSpc>
                <a:spcPts val="1100"/>
              </a:lnSpc>
            </a:pPr>
            <a:r>
              <a:rPr lang="ja-JP" altLang="en-US" sz="1100">
                <a:ea typeface="HGPｺﾞｼｯｸE" pitchFamily="50" charset="-128"/>
              </a:rPr>
              <a:t>　　産業振興</a:t>
            </a:r>
            <a:endParaRPr lang="en-US" altLang="ja-JP" sz="1100">
              <a:ea typeface="HGPｺﾞｼｯｸE" pitchFamily="50" charset="-128"/>
            </a:endParaRPr>
          </a:p>
        </p:txBody>
      </p:sp>
      <p:sp>
        <p:nvSpPr>
          <p:cNvPr id="29" name="Rectangle 8"/>
          <p:cNvSpPr>
            <a:spLocks noChangeArrowheads="1"/>
          </p:cNvSpPr>
          <p:nvPr/>
        </p:nvSpPr>
        <p:spPr bwMode="auto">
          <a:xfrm>
            <a:off x="0" y="430213"/>
            <a:ext cx="9144000" cy="1323975"/>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ja-JP" altLang="en-US" sz="1600" dirty="0">
                <a:latin typeface="Arial"/>
                <a:ea typeface="HGPｺﾞｼｯｸE" pitchFamily="50" charset="-128"/>
              </a:rPr>
              <a:t>　東日本大震災以降「地震国・日本」における原発リスクが顕在化。日本の電力供給体制の脆弱さが露呈</a:t>
            </a:r>
            <a:endParaRPr lang="en-US" altLang="ja-JP" sz="1600" dirty="0">
              <a:latin typeface="Arial"/>
              <a:ea typeface="HGPｺﾞｼｯｸE" pitchFamily="50" charset="-128"/>
            </a:endParaRPr>
          </a:p>
          <a:p>
            <a:pPr defTabSz="912813">
              <a:defRPr/>
            </a:pPr>
            <a:r>
              <a:rPr lang="ja-JP" altLang="en-US" sz="1600" dirty="0">
                <a:latin typeface="Arial"/>
                <a:ea typeface="HGPｺﾞｼｯｸE" pitchFamily="50" charset="-128"/>
              </a:rPr>
              <a:t>　電力制約の長期化は企業の域外・海外シフト</a:t>
            </a:r>
            <a:r>
              <a:rPr lang="ja-JP" altLang="en-US" sz="1600" baseline="30000" dirty="0">
                <a:latin typeface="Arial"/>
                <a:ea typeface="HGPｺﾞｼｯｸE" pitchFamily="50" charset="-128"/>
              </a:rPr>
              <a:t>＊</a:t>
            </a:r>
            <a:r>
              <a:rPr lang="ja-JP" altLang="en-US" sz="1600" dirty="0">
                <a:latin typeface="Arial"/>
                <a:ea typeface="HGPｺﾞｼｯｸE" pitchFamily="50" charset="-128"/>
              </a:rPr>
              <a:t>を加速し、企業の呼び込みを阻害する恐れがあり、大阪の成長にとっても中長期的なリスク</a:t>
            </a:r>
          </a:p>
          <a:p>
            <a:pPr defTabSz="912813">
              <a:defRPr/>
            </a:pPr>
            <a:r>
              <a:rPr lang="ja-JP" altLang="en-US" sz="1600" dirty="0">
                <a:latin typeface="Arial"/>
                <a:ea typeface="HGPｺﾞｼｯｸE" pitchFamily="50" charset="-128"/>
              </a:rPr>
              <a:t>　これからの「持続可能な成長」「強い日本」「強い大阪」、暮らしやすい「やさしい大阪」を支えるため、「安全」「安定」「適正価格」な新たなエネルギー社会の構築とともに関連産業の振興が求められる</a:t>
            </a:r>
          </a:p>
        </p:txBody>
      </p:sp>
      <p:sp>
        <p:nvSpPr>
          <p:cNvPr id="30" name="Text Box 21"/>
          <p:cNvSpPr txBox="1">
            <a:spLocks noChangeArrowheads="1"/>
          </p:cNvSpPr>
          <p:nvPr/>
        </p:nvSpPr>
        <p:spPr bwMode="auto">
          <a:xfrm>
            <a:off x="0" y="0"/>
            <a:ext cx="9144000" cy="43021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200" dirty="0">
                <a:solidFill>
                  <a:srgbClr val="000000"/>
                </a:solidFill>
                <a:latin typeface="Arial"/>
                <a:ea typeface="HGPｺﾞｼｯｸE" pitchFamily="50" charset="-128"/>
              </a:rPr>
              <a:t>大震災の教訓を踏まえた課題１：新たなエネルギー社会づくり</a:t>
            </a:r>
            <a:r>
              <a:rPr lang="ja-JP" altLang="en-US" dirty="0">
                <a:solidFill>
                  <a:srgbClr val="000000"/>
                </a:solidFill>
                <a:latin typeface="Arial"/>
                <a:ea typeface="HGPｺﾞｼｯｸE" pitchFamily="50" charset="-128"/>
              </a:rPr>
              <a:t>　</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192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pSp>
        <p:nvGrpSpPr>
          <p:cNvPr id="81927" name="グループ化 3"/>
          <p:cNvGrpSpPr>
            <a:grpSpLocks/>
          </p:cNvGrpSpPr>
          <p:nvPr/>
        </p:nvGrpSpPr>
        <p:grpSpPr bwMode="auto">
          <a:xfrm>
            <a:off x="6772275" y="4191000"/>
            <a:ext cx="2305050" cy="2589213"/>
            <a:chOff x="9312277" y="4190407"/>
            <a:chExt cx="2305101" cy="2589294"/>
          </a:xfrm>
        </p:grpSpPr>
        <p:sp>
          <p:nvSpPr>
            <p:cNvPr id="60" name="正方形/長方形 59"/>
            <p:cNvSpPr/>
            <p:nvPr/>
          </p:nvSpPr>
          <p:spPr>
            <a:xfrm>
              <a:off x="9312277" y="4190407"/>
              <a:ext cx="2305101" cy="2589294"/>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rgbClr val="000000"/>
                  </a:solidFill>
                  <a:ea typeface="HGPｺﾞｼｯｸE" pitchFamily="50" charset="-128"/>
                </a:rPr>
                <a:t>大阪・関西の新ｴﾈﾙｷﾞｰ産業集積</a:t>
              </a:r>
              <a:endParaRPr lang="ja-JP" altLang="en-US" sz="8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◆電池産業の高い集積</a:t>
              </a:r>
            </a:p>
            <a:p>
              <a:pPr defTabSz="912813">
                <a:defRPr/>
              </a:pPr>
              <a:r>
                <a:rPr lang="ja-JP" altLang="en-US" sz="1000" dirty="0">
                  <a:solidFill>
                    <a:srgbClr val="000000"/>
                  </a:solidFill>
                  <a:ea typeface="HGPｺﾞｼｯｸE" pitchFamily="50" charset="-128"/>
                </a:rPr>
                <a:t>　　関西地域の国内シェア</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（２０１０）　</a:t>
              </a:r>
            </a:p>
            <a:p>
              <a:pPr defTabSz="912813">
                <a:defRPr/>
              </a:pPr>
              <a:r>
                <a:rPr lang="ja-JP" altLang="en-US" sz="1000" dirty="0">
                  <a:solidFill>
                    <a:srgbClr val="000000"/>
                  </a:solidFill>
                  <a:ea typeface="HGPｺﾞｼｯｸE" pitchFamily="50" charset="-128"/>
                </a:rPr>
                <a:t>　　　リチウムイオン電池</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：８２％</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太陽電池：７８％</a:t>
              </a: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⇒総合特区</a:t>
              </a:r>
              <a:r>
                <a:rPr lang="ja-JP" altLang="en-US" sz="1000" baseline="30000" dirty="0">
                  <a:solidFill>
                    <a:srgbClr val="000000"/>
                  </a:solidFill>
                  <a:ea typeface="HGPｺﾞｼｯｸE" pitchFamily="50" charset="-128"/>
                </a:rPr>
                <a:t>＊</a:t>
              </a:r>
              <a:r>
                <a:rPr lang="ja-JP" altLang="en-US" sz="1000" dirty="0">
                  <a:solidFill>
                    <a:srgbClr val="000000"/>
                  </a:solidFill>
                  <a:ea typeface="HGPｺﾞｼｯｸE" pitchFamily="50" charset="-128"/>
                </a:rPr>
                <a:t>で大幅増（</a:t>
              </a:r>
              <a:r>
                <a:rPr lang="en-US" altLang="ja-JP" sz="1000" dirty="0">
                  <a:solidFill>
                    <a:srgbClr val="000000"/>
                  </a:solidFill>
                  <a:ea typeface="HGPｺﾞｼｯｸE" pitchFamily="50" charset="-128"/>
                </a:rPr>
                <a:t>2025</a:t>
              </a:r>
              <a:r>
                <a:rPr lang="ja-JP" altLang="en-US" sz="1000" dirty="0">
                  <a:solidFill>
                    <a:srgbClr val="000000"/>
                  </a:solidFill>
                  <a:ea typeface="HGPｺﾞｼｯｸE" pitchFamily="50" charset="-128"/>
                </a:rPr>
                <a:t>年：ﾘﾁｳﾑ</a:t>
              </a:r>
              <a:endParaRPr lang="en-US" altLang="ja-JP" sz="1000" dirty="0">
                <a:solidFill>
                  <a:srgbClr val="000000"/>
                </a:solidFill>
                <a:ea typeface="HGPｺﾞｼｯｸE" pitchFamily="50" charset="-128"/>
              </a:endParaRPr>
            </a:p>
            <a:p>
              <a:pPr defTabSz="912813">
                <a:defRPr/>
              </a:pPr>
              <a:r>
                <a:rPr lang="ja-JP" altLang="en-US" sz="1000" dirty="0">
                  <a:solidFill>
                    <a:srgbClr val="000000"/>
                  </a:solidFill>
                  <a:ea typeface="HGPｺﾞｼｯｸE" pitchFamily="50" charset="-128"/>
                </a:rPr>
                <a:t>　　ｲｵﾝ電池</a:t>
              </a:r>
              <a:r>
                <a:rPr lang="en-US" altLang="ja-JP" sz="1000" dirty="0">
                  <a:solidFill>
                    <a:srgbClr val="000000"/>
                  </a:solidFill>
                  <a:ea typeface="HGPｺﾞｼｯｸE" pitchFamily="50" charset="-128"/>
                </a:rPr>
                <a:t>16</a:t>
              </a:r>
              <a:r>
                <a:rPr lang="ja-JP" altLang="en-US" sz="1000" dirty="0">
                  <a:solidFill>
                    <a:srgbClr val="000000"/>
                  </a:solidFill>
                  <a:ea typeface="HGPｺﾞｼｯｸE" pitchFamily="50" charset="-128"/>
                </a:rPr>
                <a:t>倍強、太陽電池</a:t>
              </a:r>
              <a:r>
                <a:rPr lang="en-US" altLang="ja-JP" sz="1000" dirty="0">
                  <a:solidFill>
                    <a:srgbClr val="000000"/>
                  </a:solidFill>
                  <a:ea typeface="HGPｺﾞｼｯｸE" pitchFamily="50" charset="-128"/>
                </a:rPr>
                <a:t>4</a:t>
              </a:r>
              <a:r>
                <a:rPr lang="ja-JP" altLang="en-US" sz="1000" dirty="0">
                  <a:solidFill>
                    <a:srgbClr val="000000"/>
                  </a:solidFill>
                  <a:ea typeface="HGPｺﾞｼｯｸE" pitchFamily="50" charset="-128"/>
                </a:rPr>
                <a:t>倍強）</a:t>
              </a:r>
              <a:endParaRPr lang="en-US" altLang="ja-JP" sz="1000" dirty="0">
                <a:solidFill>
                  <a:srgbClr val="000000"/>
                </a:solidFill>
                <a:ea typeface="HGPｺﾞｼｯｸE" pitchFamily="50" charset="-128"/>
              </a:endParaRPr>
            </a:p>
            <a:p>
              <a:pP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2007" name="Text Box 29"/>
            <p:cNvSpPr txBox="1">
              <a:spLocks noChangeArrowheads="1"/>
            </p:cNvSpPr>
            <p:nvPr/>
          </p:nvSpPr>
          <p:spPr bwMode="auto">
            <a:xfrm>
              <a:off x="9440689" y="6088181"/>
              <a:ext cx="216058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近畿経済産業局「平成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年度主要製品生産実績」、経済産業省「平成</a:t>
              </a:r>
              <a:r>
                <a:rPr lang="en-US" altLang="ja-JP" sz="700">
                  <a:latin typeface="HGPｺﾞｼｯｸE" pitchFamily="50" charset="-128"/>
                  <a:ea typeface="HGPｺﾞｼｯｸE" pitchFamily="50" charset="-128"/>
                </a:rPr>
                <a:t>22</a:t>
              </a:r>
              <a:r>
                <a:rPr lang="ja-JP" altLang="en-US" sz="700">
                  <a:latin typeface="HGPｺﾞｼｯｸE" pitchFamily="50" charset="-128"/>
                  <a:ea typeface="HGPｺﾞｼｯｸE" pitchFamily="50" charset="-128"/>
                </a:rPr>
                <a:t>年生産動態統計調査」</a:t>
              </a:r>
            </a:p>
          </p:txBody>
        </p:sp>
        <p:pic>
          <p:nvPicPr>
            <p:cNvPr id="82008"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6227" y="5027801"/>
              <a:ext cx="2068319" cy="1106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1" name="正方形/長方形 20"/>
          <p:cNvSpPr/>
          <p:nvPr/>
        </p:nvSpPr>
        <p:spPr>
          <a:xfrm>
            <a:off x="6464300" y="1916113"/>
            <a:ext cx="2632075"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電力不足による関西経済への影響</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◆関西企業の節電に関するアンケート（大商）</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電力不足が将来も続いた場合（製造業）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・生産・営業を抑制せざるを得ない：</a:t>
            </a:r>
            <a:r>
              <a:rPr lang="en-US" altLang="ja-JP" sz="1000" dirty="0">
                <a:solidFill>
                  <a:schemeClr val="tx1"/>
                </a:solidFill>
                <a:ea typeface="HGPｺﾞｼｯｸE" pitchFamily="50" charset="-128"/>
              </a:rPr>
              <a:t>31</a:t>
            </a:r>
            <a:r>
              <a:rPr lang="ja-JP" altLang="en-US" sz="1000" dirty="0">
                <a:solidFill>
                  <a:schemeClr val="tx1"/>
                </a:solidFill>
                <a:ea typeface="HGPｺﾞｼｯｸE" pitchFamily="50" charset="-128"/>
              </a:rPr>
              <a:t>％</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・取引先の生産抑制による受注減懸念</a:t>
            </a:r>
            <a:r>
              <a:rPr lang="en-US" altLang="ja-JP" sz="1000" dirty="0">
                <a:solidFill>
                  <a:schemeClr val="tx1"/>
                </a:solidFill>
                <a:ea typeface="HGPｺﾞｼｯｸE" pitchFamily="50" charset="-128"/>
              </a:rPr>
              <a:t>26%</a:t>
            </a:r>
          </a:p>
          <a:p>
            <a:pPr defTabSz="912813">
              <a:defRPr/>
            </a:pPr>
            <a:r>
              <a:rPr lang="ja-JP" altLang="en-US" sz="1000" dirty="0">
                <a:solidFill>
                  <a:schemeClr val="tx1"/>
                </a:solidFill>
                <a:latin typeface="HGPｺﾞｼｯｸE" pitchFamily="50" charset="-128"/>
                <a:ea typeface="HGPｺﾞｼｯｸE" pitchFamily="50" charset="-128"/>
              </a:rPr>
              <a:t>◆今夏の関西企業の生産シフトの動き</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A</a:t>
            </a:r>
            <a:r>
              <a:rPr lang="ja-JP" altLang="en-US" sz="1000" dirty="0">
                <a:solidFill>
                  <a:schemeClr val="tx1"/>
                </a:solidFill>
                <a:latin typeface="HGPｺﾞｼｯｸE" pitchFamily="50" charset="-128"/>
                <a:ea typeface="HGPｺﾞｼｯｸE" pitchFamily="50" charset="-128"/>
              </a:rPr>
              <a:t>社（機械・設備）：広島県や熊本県の工場</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での代替生産を検討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B</a:t>
            </a:r>
            <a:r>
              <a:rPr lang="ja-JP" altLang="en-US" sz="1000" dirty="0">
                <a:solidFill>
                  <a:schemeClr val="tx1"/>
                </a:solidFill>
                <a:latin typeface="HGPｺﾞｼｯｸE" pitchFamily="50" charset="-128"/>
                <a:ea typeface="HGPｺﾞｼｯｸE" pitchFamily="50" charset="-128"/>
              </a:rPr>
              <a:t>社（繊維・化学）：研究所の研究員を愛知</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県などに移すことを検討</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C</a:t>
            </a:r>
            <a:r>
              <a:rPr lang="ja-JP" altLang="en-US" sz="1000" dirty="0">
                <a:solidFill>
                  <a:schemeClr val="tx1"/>
                </a:solidFill>
                <a:latin typeface="HGPｺﾞｼｯｸE" pitchFamily="50" charset="-128"/>
                <a:ea typeface="HGPｺﾞｼｯｸE" pitchFamily="50" charset="-128"/>
              </a:rPr>
              <a:t>社（食品）：需給がひっ迫すれば関東に生</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産をシフト　　　　　　　　　　　　　　　　　等</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⇒現時点では、他地域への生産シフトが中心</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であるが、長期化すれば流出の恐れ</a:t>
            </a:r>
            <a:endParaRPr lang="en-US" altLang="ja-JP" sz="1000" dirty="0">
              <a:solidFill>
                <a:schemeClr val="tx1"/>
              </a:solidFill>
              <a:latin typeface="HGPｺﾞｼｯｸE" pitchFamily="50" charset="-128"/>
              <a:ea typeface="HGPｺﾞｼｯｸE" pitchFamily="50" charset="-128"/>
            </a:endParaRPr>
          </a:p>
          <a:p>
            <a:pPr defTabSz="912813">
              <a:defRPr/>
            </a:pPr>
            <a:endParaRPr lang="en-US" altLang="ja-JP" sz="1000" dirty="0">
              <a:solidFill>
                <a:srgbClr val="FF0000"/>
              </a:solidFill>
              <a:latin typeface="HGPｺﾞｼｯｸE" pitchFamily="50" charset="-128"/>
              <a:ea typeface="HGPｺﾞｼｯｸE" pitchFamily="50" charset="-128"/>
            </a:endParaRPr>
          </a:p>
          <a:p>
            <a:pPr defTabSz="912813">
              <a:defRPr/>
            </a:pPr>
            <a:r>
              <a:rPr lang="ja-JP" altLang="en-US" sz="1000" dirty="0">
                <a:solidFill>
                  <a:srgbClr val="FF0000"/>
                </a:solidFill>
                <a:latin typeface="HGPｺﾞｼｯｸE" pitchFamily="50" charset="-128"/>
                <a:ea typeface="HGPｺﾞｼｯｸE" pitchFamily="50" charset="-128"/>
              </a:rPr>
              <a:t>　</a:t>
            </a:r>
            <a:endParaRPr lang="en-US" altLang="ja-JP" sz="1000" dirty="0">
              <a:solidFill>
                <a:srgbClr val="FF0000"/>
              </a:solidFill>
              <a:latin typeface="HGPｺﾞｼｯｸE" pitchFamily="50" charset="-128"/>
              <a:ea typeface="HGPｺﾞｼｯｸE" pitchFamily="50" charset="-128"/>
            </a:endParaRPr>
          </a:p>
        </p:txBody>
      </p:sp>
      <p:grpSp>
        <p:nvGrpSpPr>
          <p:cNvPr id="81929" name="グループ化 2"/>
          <p:cNvGrpSpPr>
            <a:grpSpLocks/>
          </p:cNvGrpSpPr>
          <p:nvPr/>
        </p:nvGrpSpPr>
        <p:grpSpPr bwMode="auto">
          <a:xfrm>
            <a:off x="4064000" y="4191000"/>
            <a:ext cx="2632075" cy="2925763"/>
            <a:chOff x="4046537" y="1920304"/>
            <a:chExt cx="5049838" cy="2030662"/>
          </a:xfrm>
        </p:grpSpPr>
        <p:sp>
          <p:nvSpPr>
            <p:cNvPr id="59" name="正方形/長方形 58"/>
            <p:cNvSpPr/>
            <p:nvPr/>
          </p:nvSpPr>
          <p:spPr>
            <a:xfrm>
              <a:off x="4046537" y="1920304"/>
              <a:ext cx="5049838" cy="17970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100" dirty="0">
                  <a:solidFill>
                    <a:schemeClr val="tx1"/>
                  </a:solidFill>
                  <a:ea typeface="HGPｺﾞｼｯｸE" pitchFamily="50" charset="-128"/>
                </a:rPr>
                <a:t>震災後、全国で進むエネルギー構造転換</a:t>
              </a:r>
              <a:endParaRPr lang="en-US" altLang="ja-JP" sz="1100" dirty="0">
                <a:solidFill>
                  <a:schemeClr val="tx1"/>
                </a:solidFill>
                <a:ea typeface="HGPｺﾞｼｯｸE" pitchFamily="50" charset="-128"/>
              </a:endParaRPr>
            </a:p>
          </p:txBody>
        </p:sp>
        <p:sp>
          <p:nvSpPr>
            <p:cNvPr id="2" name="テキスト ボックス 1"/>
            <p:cNvSpPr txBox="1"/>
            <p:nvPr/>
          </p:nvSpPr>
          <p:spPr>
            <a:xfrm>
              <a:off x="4067858" y="2044810"/>
              <a:ext cx="5028517" cy="1906156"/>
            </a:xfrm>
            <a:prstGeom prst="rect">
              <a:avLst/>
            </a:prstGeom>
            <a:noFill/>
          </p:spPr>
          <p:txBody>
            <a:bodyPr>
              <a:spAutoFit/>
            </a:bodyPr>
            <a:lstStyle/>
            <a:p>
              <a:pPr defTabSz="912813">
                <a:defRPr/>
              </a:pPr>
              <a:r>
                <a:rPr lang="ja-JP" altLang="en-US" sz="900" dirty="0">
                  <a:ea typeface="HGPｺﾞｼｯｸE" pitchFamily="50" charset="-128"/>
                </a:rPr>
                <a:t>◆計画公表済の大規模太陽光発電システム</a:t>
              </a: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endParaRPr lang="en-US" altLang="ja-JP" sz="950" dirty="0">
                <a:ea typeface="HGPｺﾞｼｯｸE" pitchFamily="50" charset="-128"/>
              </a:endParaRPr>
            </a:p>
            <a:p>
              <a:pPr defTabSz="912813">
                <a:defRPr/>
              </a:pPr>
              <a:r>
                <a:rPr lang="ja-JP" altLang="en-US" sz="900" dirty="0">
                  <a:ea typeface="HGPｺﾞｼｯｸE" pitchFamily="50" charset="-128"/>
                </a:rPr>
                <a:t>◆全国のスマートコミュニティ</a:t>
              </a:r>
              <a:r>
                <a:rPr lang="ja-JP" altLang="en-US" sz="900" baseline="30000" dirty="0">
                  <a:ea typeface="HGPｺﾞｼｯｸE" pitchFamily="50" charset="-128"/>
                </a:rPr>
                <a:t>＊</a:t>
              </a:r>
              <a:r>
                <a:rPr lang="ja-JP" altLang="en-US" sz="900" dirty="0">
                  <a:ea typeface="HGPｺﾞｼｯｸE" pitchFamily="50" charset="-128"/>
                </a:rPr>
                <a:t>の取組</a:t>
              </a:r>
              <a:endParaRPr lang="en-US" altLang="ja-JP" sz="900" dirty="0">
                <a:ea typeface="HGPｺﾞｼｯｸE" pitchFamily="50" charset="-128"/>
              </a:endParaRPr>
            </a:p>
            <a:p>
              <a:pPr defTabSz="912813">
                <a:defRPr/>
              </a:pPr>
              <a:r>
                <a:rPr lang="ja-JP" altLang="en-US" sz="700" dirty="0">
                  <a:ea typeface="HGPｺﾞｼｯｸE" pitchFamily="50" charset="-128"/>
                </a:rPr>
                <a:t>（</a:t>
              </a:r>
              <a:r>
                <a:rPr lang="ja-JP" altLang="en-US" sz="700" dirty="0">
                  <a:latin typeface="HGPｺﾞｼｯｸE" pitchFamily="50" charset="-128"/>
                  <a:ea typeface="HGPｺﾞｼｯｸE" pitchFamily="50" charset="-128"/>
                </a:rPr>
                <a:t>「スマートコミュニティ構想普及支援事業」</a:t>
              </a:r>
              <a:r>
                <a:rPr lang="en-US" altLang="ja-JP" sz="700" dirty="0">
                  <a:latin typeface="HGPｺﾞｼｯｸE" pitchFamily="50" charset="-128"/>
                  <a:ea typeface="HGPｺﾞｼｯｸE" pitchFamily="50" charset="-128"/>
                </a:rPr>
                <a:t>H23</a:t>
              </a:r>
              <a:r>
                <a:rPr lang="ja-JP" altLang="en-US" sz="700" dirty="0">
                  <a:latin typeface="HGPｺﾞｼｯｸE" pitchFamily="50" charset="-128"/>
                  <a:ea typeface="HGPｺﾞｼｯｸE" pitchFamily="50" charset="-128"/>
                </a:rPr>
                <a:t>採択案件）</a:t>
              </a:r>
              <a:endParaRPr lang="en-US" altLang="ja-JP" sz="7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endParaRPr lang="en-US" altLang="ja-JP" sz="900" dirty="0">
                <a:latin typeface="HGPｺﾞｼｯｸE" pitchFamily="50" charset="-128"/>
                <a:ea typeface="HGPｺﾞｼｯｸE" pitchFamily="50" charset="-128"/>
              </a:endParaRPr>
            </a:p>
            <a:p>
              <a:pPr defTabSz="912813">
                <a:defRPr/>
              </a:pPr>
              <a:r>
                <a:rPr lang="ja-JP" altLang="en-US" sz="900" dirty="0">
                  <a:latin typeface="HGPｺﾞｼｯｸE" pitchFamily="50" charset="-128"/>
                  <a:ea typeface="HGPｺﾞｼｯｸE" pitchFamily="50" charset="-128"/>
                </a:rPr>
                <a:t>◆スマートハウス関連市場は、</a:t>
              </a:r>
              <a:r>
                <a:rPr lang="en-US" altLang="ja-JP" sz="900" dirty="0">
                  <a:latin typeface="HGPｺﾞｼｯｸE" pitchFamily="50" charset="-128"/>
                  <a:ea typeface="HGPｺﾞｼｯｸE" pitchFamily="50" charset="-128"/>
                </a:rPr>
                <a:t>2020</a:t>
              </a:r>
              <a:r>
                <a:rPr lang="ja-JP" altLang="en-US" sz="900" dirty="0">
                  <a:latin typeface="HGPｺﾞｼｯｸE" pitchFamily="50" charset="-128"/>
                  <a:ea typeface="HGPｺﾞｼｯｸE" pitchFamily="50" charset="-128"/>
                </a:rPr>
                <a:t>年には</a:t>
              </a:r>
              <a:r>
                <a:rPr lang="en-US" altLang="ja-JP" sz="900" dirty="0">
                  <a:latin typeface="HGPｺﾞｼｯｸE" pitchFamily="50" charset="-128"/>
                  <a:ea typeface="HGPｺﾞｼｯｸE" pitchFamily="50" charset="-128"/>
                </a:rPr>
                <a:t>2.8</a:t>
              </a:r>
              <a:r>
                <a:rPr lang="ja-JP" altLang="en-US" sz="900" dirty="0">
                  <a:latin typeface="HGPｺﾞｼｯｸE" pitchFamily="50" charset="-128"/>
                  <a:ea typeface="HGPｺﾞｼｯｸE" pitchFamily="50" charset="-128"/>
                </a:rPr>
                <a:t>倍に</a:t>
              </a:r>
              <a:endParaRPr lang="en-US" altLang="ja-JP" sz="900" dirty="0">
                <a:latin typeface="HGPｺﾞｼｯｸE" pitchFamily="50" charset="-128"/>
                <a:ea typeface="HGPｺﾞｼｯｸE" pitchFamily="50" charset="-128"/>
              </a:endParaRPr>
            </a:p>
            <a:p>
              <a:pPr defTabSz="912813">
                <a:defRPr/>
              </a:pPr>
              <a:endParaRPr lang="en-US" altLang="ja-JP" sz="900" dirty="0">
                <a:solidFill>
                  <a:srgbClr val="FF0000"/>
                </a:solidFill>
                <a:ea typeface="HGPｺﾞｼｯｸE" pitchFamily="50" charset="-128"/>
              </a:endParaRPr>
            </a:p>
            <a:p>
              <a:pPr defTabSz="912813">
                <a:defRPr/>
              </a:pPr>
              <a:r>
                <a:rPr lang="ja-JP" altLang="en-US" sz="900" dirty="0">
                  <a:solidFill>
                    <a:srgbClr val="FF0000"/>
                  </a:solidFill>
                  <a:ea typeface="HGPｺﾞｼｯｸE" pitchFamily="50" charset="-128"/>
                </a:rPr>
                <a:t>　</a:t>
              </a:r>
              <a:endParaRPr lang="ja-JP" altLang="en-US" sz="900" dirty="0">
                <a:ea typeface="ＭＳ Ｐゴシック" pitchFamily="50" charset="-128"/>
              </a:endParaRPr>
            </a:p>
          </p:txBody>
        </p:sp>
      </p:grpSp>
      <p:sp>
        <p:nvSpPr>
          <p:cNvPr id="17" name="正方形/長方形 16"/>
          <p:cNvSpPr/>
          <p:nvPr/>
        </p:nvSpPr>
        <p:spPr>
          <a:xfrm>
            <a:off x="4046538" y="1916113"/>
            <a:ext cx="2322512" cy="22034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関西の厳しい電力事情</a:t>
            </a:r>
            <a:endParaRPr lang="en-US" altLang="ja-JP" sz="1200" dirty="0">
              <a:solidFill>
                <a:schemeClr val="tx1"/>
              </a:solidFill>
              <a:ea typeface="HGPｺﾞｼｯｸE" pitchFamily="50" charset="-128"/>
            </a:endParaRPr>
          </a:p>
          <a:p>
            <a:pPr defTabSz="912813">
              <a:defRPr/>
            </a:pPr>
            <a:endParaRPr lang="en-US" altLang="ja-JP" sz="12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defTabSz="912813">
              <a:defRPr/>
            </a:pPr>
            <a:endParaRPr lang="en-US" altLang="ja-JP" sz="1200" dirty="0">
              <a:solidFill>
                <a:srgbClr val="FF0000"/>
              </a:solidFill>
              <a:ea typeface="HGPｺﾞｼｯｸE" pitchFamily="50" charset="-128"/>
            </a:endParaRPr>
          </a:p>
          <a:p>
            <a:pPr>
              <a:defRPr/>
            </a:pPr>
            <a:endParaRPr lang="en-US" altLang="ja-JP" sz="1050" dirty="0">
              <a:solidFill>
                <a:schemeClr val="tx1"/>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pic>
        <p:nvPicPr>
          <p:cNvPr id="81931" name="図 17"/>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65600" y="2454275"/>
            <a:ext cx="2068513" cy="133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2" name="テキスト ボックス 18"/>
          <p:cNvSpPr txBox="1">
            <a:spLocks noChangeArrowheads="1"/>
          </p:cNvSpPr>
          <p:nvPr/>
        </p:nvSpPr>
        <p:spPr bwMode="auto">
          <a:xfrm>
            <a:off x="4064000" y="2101850"/>
            <a:ext cx="2489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関西は、需給ギャップ見込みが突出して</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大きい。</a:t>
            </a:r>
            <a:endParaRPr lang="en-US" altLang="ja-JP" sz="1000">
              <a:latin typeface="HGPｺﾞｼｯｸE" pitchFamily="50" charset="-128"/>
              <a:ea typeface="HGPｺﾞｼｯｸE" pitchFamily="50" charset="-128"/>
            </a:endParaRPr>
          </a:p>
        </p:txBody>
      </p:sp>
      <p:sp>
        <p:nvSpPr>
          <p:cNvPr id="20" name="テキスト ボックス 19"/>
          <p:cNvSpPr txBox="1"/>
          <p:nvPr/>
        </p:nvSpPr>
        <p:spPr>
          <a:xfrm>
            <a:off x="3854450" y="3657600"/>
            <a:ext cx="2735263" cy="461963"/>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「今夏の電力需給対策について」（</a:t>
            </a:r>
            <a:r>
              <a:rPr lang="en-US" altLang="ja-JP" sz="700" dirty="0">
                <a:latin typeface="HGPｺﾞｼｯｸE" pitchFamily="50" charset="-128"/>
                <a:ea typeface="HGPｺﾞｼｯｸE" pitchFamily="50" charset="-128"/>
              </a:rPr>
              <a:t>H24.5.18</a:t>
            </a:r>
            <a:r>
              <a:rPr lang="ja-JP" altLang="en-US" sz="700" dirty="0">
                <a:latin typeface="HGPｺﾞｼｯｸE" pitchFamily="50" charset="-128"/>
                <a:ea typeface="HGPｺﾞｼｯｸE" pitchFamily="50" charset="-128"/>
              </a:rPr>
              <a:t>　電力需給に</a:t>
            </a:r>
            <a:endParaRPr lang="en-US" altLang="ja-JP" sz="700" dirty="0">
              <a:latin typeface="HGPｺﾞｼｯｸE" pitchFamily="50" charset="-128"/>
              <a:ea typeface="HGPｺﾞｼｯｸE" pitchFamily="50" charset="-128"/>
            </a:endParaRPr>
          </a:p>
          <a:p>
            <a:pPr marL="108000">
              <a:defRPr/>
            </a:pPr>
            <a:r>
              <a:rPr lang="ja-JP" altLang="en-US" sz="700" dirty="0">
                <a:latin typeface="HGPｺﾞｼｯｸE" pitchFamily="50" charset="-128"/>
                <a:ea typeface="HGPｺﾞｼｯｸE" pitchFamily="50" charset="-128"/>
              </a:rPr>
              <a:t>　　関する検討会合／エネルギー・環境会議事務局）より作成</a:t>
            </a:r>
            <a:endParaRPr lang="en-US" altLang="ja-JP" sz="700" dirty="0">
              <a:latin typeface="HGPｺﾞｼｯｸE" pitchFamily="50" charset="-128"/>
              <a:ea typeface="HGPｺﾞｼｯｸE" pitchFamily="50" charset="-128"/>
            </a:endParaRPr>
          </a:p>
        </p:txBody>
      </p:sp>
      <p:sp>
        <p:nvSpPr>
          <p:cNvPr id="5" name="円/楕円 4"/>
          <p:cNvSpPr/>
          <p:nvPr/>
        </p:nvSpPr>
        <p:spPr>
          <a:xfrm>
            <a:off x="4489450" y="2471738"/>
            <a:ext cx="234950" cy="1185862"/>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aphicFrame>
        <p:nvGraphicFramePr>
          <p:cNvPr id="6" name="表 5"/>
          <p:cNvGraphicFramePr>
            <a:graphicFrameLocks noGrp="1"/>
          </p:cNvGraphicFramePr>
          <p:nvPr/>
        </p:nvGraphicFramePr>
        <p:xfrm>
          <a:off x="4232275" y="4581525"/>
          <a:ext cx="2400299" cy="808038"/>
        </p:xfrm>
        <a:graphic>
          <a:graphicData uri="http://schemas.openxmlformats.org/drawingml/2006/table">
            <a:tbl>
              <a:tblPr firstRow="1" bandRow="1">
                <a:tableStyleId>{5940675A-B579-460E-94D1-54222C63F5DA}</a:tableStyleId>
              </a:tblPr>
              <a:tblGrid>
                <a:gridCol w="527718"/>
                <a:gridCol w="285772"/>
                <a:gridCol w="506474"/>
                <a:gridCol w="307016"/>
                <a:gridCol w="485230"/>
                <a:gridCol w="288089"/>
              </a:tblGrid>
              <a:tr h="19819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４</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r>
              <a:tr h="19819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２</a:t>
                      </a:r>
                      <a:endParaRPr kumimoji="1" lang="ja-JP" altLang="en-US" sz="700" dirty="0">
                        <a:latin typeface="HGPｺﾞｼｯｸE" pitchFamily="50" charset="-128"/>
                        <a:ea typeface="HGPｺﾞｼｯｸE" pitchFamily="50" charset="-128"/>
                      </a:endParaRPr>
                    </a:p>
                  </a:txBody>
                  <a:tcPr marL="91458" marR="91458" marT="45738" marB="45738"/>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　計　　</a:t>
                      </a:r>
                      <a:r>
                        <a:rPr kumimoji="1" lang="en-US" altLang="ja-JP" sz="700" dirty="0" smtClean="0">
                          <a:latin typeface="HGPｺﾞｼｯｸE" pitchFamily="50" charset="-128"/>
                          <a:ea typeface="HGPｺﾞｼｯｸE" pitchFamily="50" charset="-128"/>
                        </a:rPr>
                        <a:t>25</a:t>
                      </a:r>
                    </a:p>
                    <a:p>
                      <a:pPr algn="ctr"/>
                      <a:r>
                        <a:rPr kumimoji="1" lang="ja-JP" altLang="en-US" sz="700" dirty="0" smtClean="0">
                          <a:latin typeface="HGPｺﾞｼｯｸE" pitchFamily="50" charset="-128"/>
                          <a:ea typeface="HGPｺﾞｼｯｸE" pitchFamily="50" charset="-128"/>
                        </a:rPr>
                        <a:t>（</a:t>
                      </a:r>
                      <a:r>
                        <a:rPr kumimoji="1" lang="en-US" altLang="ja-JP" sz="700" dirty="0" smtClean="0">
                          <a:latin typeface="HGPｺﾞｼｯｸE" pitchFamily="50" charset="-128"/>
                          <a:ea typeface="HGPｺﾞｼｯｸE" pitchFamily="50" charset="-128"/>
                        </a:rPr>
                        <a:t>106.3</a:t>
                      </a:r>
                      <a:r>
                        <a:rPr kumimoji="1" lang="ja-JP" altLang="en-US" sz="700" dirty="0" smtClean="0">
                          <a:latin typeface="HGPｺﾞｼｯｸE" pitchFamily="50" charset="-128"/>
                          <a:ea typeface="HGPｺﾞｼｯｸE" pitchFamily="50" charset="-128"/>
                        </a:rPr>
                        <a:t>千</a:t>
                      </a:r>
                      <a:r>
                        <a:rPr kumimoji="1" lang="en-US" altLang="ja-JP" sz="700" dirty="0" smtClean="0">
                          <a:latin typeface="HGPｺﾞｼｯｸE" pitchFamily="50" charset="-128"/>
                          <a:ea typeface="HGPｺﾞｼｯｸE" pitchFamily="50" charset="-128"/>
                        </a:rPr>
                        <a:t>Kw</a:t>
                      </a:r>
                      <a:r>
                        <a:rPr kumimoji="1" lang="ja-JP" altLang="en-US" sz="700" dirty="0" smtClean="0">
                          <a:latin typeface="HGPｺﾞｼｯｸE" pitchFamily="50" charset="-128"/>
                          <a:ea typeface="HGPｺﾞｼｯｸE" pitchFamily="50" charset="-128"/>
                        </a:rPr>
                        <a:t>）</a:t>
                      </a:r>
                      <a:endParaRPr kumimoji="1" lang="ja-JP" altLang="en-US" sz="700" dirty="0">
                        <a:latin typeface="HGPｺﾞｼｯｸE" pitchFamily="50" charset="-128"/>
                        <a:ea typeface="HGPｺﾞｼｯｸE" pitchFamily="50" charset="-128"/>
                      </a:endParaRPr>
                    </a:p>
                  </a:txBody>
                  <a:tcPr marL="91458" marR="91458" marT="45738" marB="45738"/>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21344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L="91458" marR="91458" marT="45738" marB="4573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L="91458" marR="91458" marT="45738" marB="45738"/>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L="91458" marR="91458" marT="45738" marB="45738"/>
                </a:tc>
                <a:tc gridSpan="2" vMerge="1">
                  <a:txBody>
                    <a:bodyPr/>
                    <a:lstStyle/>
                    <a:p>
                      <a:pPr algn="ctr"/>
                      <a:endParaRPr kumimoji="1" lang="ja-JP" altLang="en-US" sz="700" dirty="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
        <p:nvSpPr>
          <p:cNvPr id="23" name="テキスト ボックス 22"/>
          <p:cNvSpPr txBox="1"/>
          <p:nvPr/>
        </p:nvSpPr>
        <p:spPr>
          <a:xfrm>
            <a:off x="4073525" y="5227638"/>
            <a:ext cx="2736850" cy="354012"/>
          </a:xfrm>
          <a:prstGeom prst="rect">
            <a:avLst/>
          </a:prstGeom>
          <a:noFill/>
        </p:spPr>
        <p:txBody>
          <a:bodyPr>
            <a:spAutoFit/>
          </a:bodyPr>
          <a:lstStyle/>
          <a:p>
            <a:pPr>
              <a:defRPr/>
            </a:pPr>
            <a:endParaRPr lang="en-US" altLang="ja-JP" sz="1000" dirty="0">
              <a:solidFill>
                <a:srgbClr val="FF0000"/>
              </a:solidFill>
              <a:ea typeface="ＭＳ Ｐゴシック" pitchFamily="50" charset="-128"/>
            </a:endParaRPr>
          </a:p>
          <a:p>
            <a:pPr marL="108000">
              <a:defRPr/>
            </a:pPr>
            <a:r>
              <a:rPr lang="en-US" altLang="ja-JP" sz="700" dirty="0">
                <a:latin typeface="HGPｺﾞｼｯｸE" pitchFamily="50" charset="-128"/>
                <a:ea typeface="HGPｺﾞｼｯｸE" pitchFamily="50" charset="-128"/>
              </a:rPr>
              <a:t>※</a:t>
            </a:r>
            <a:r>
              <a:rPr lang="ja-JP" altLang="en-US" sz="700" dirty="0">
                <a:latin typeface="HGPｺﾞｼｯｸE" pitchFamily="50" charset="-128"/>
                <a:ea typeface="HGPｺﾞｼｯｸE" pitchFamily="50" charset="-128"/>
              </a:rPr>
              <a:t>電気事業者連合会ホームページより（</a:t>
            </a:r>
            <a:r>
              <a:rPr lang="en-US" altLang="ja-JP" sz="700" dirty="0">
                <a:latin typeface="HGPｺﾞｼｯｸE" pitchFamily="50" charset="-128"/>
                <a:ea typeface="HGPｺﾞｼｯｸE" pitchFamily="50" charset="-128"/>
              </a:rPr>
              <a:t>2012.2</a:t>
            </a:r>
            <a:r>
              <a:rPr lang="ja-JP" altLang="en-US" sz="700">
                <a:latin typeface="HGPｺﾞｼｯｸE" pitchFamily="50" charset="-128"/>
                <a:ea typeface="HGPｺﾞｼｯｸE" pitchFamily="50" charset="-128"/>
              </a:rPr>
              <a:t>末現在</a:t>
            </a:r>
            <a:r>
              <a:rPr lang="ja-JP" altLang="en-US" sz="700" dirty="0">
                <a:latin typeface="HGPｺﾞｼｯｸE" pitchFamily="50" charset="-128"/>
                <a:ea typeface="HGPｺﾞｼｯｸE" pitchFamily="50" charset="-128"/>
              </a:rPr>
              <a:t>）</a:t>
            </a:r>
            <a:endParaRPr lang="en-US" altLang="ja-JP" sz="700" dirty="0">
              <a:latin typeface="HGPｺﾞｼｯｸE" pitchFamily="50" charset="-128"/>
              <a:ea typeface="HGPｺﾞｼｯｸE" pitchFamily="50" charset="-128"/>
            </a:endParaRPr>
          </a:p>
        </p:txBody>
      </p:sp>
      <p:graphicFrame>
        <p:nvGraphicFramePr>
          <p:cNvPr id="24" name="表 23"/>
          <p:cNvGraphicFramePr>
            <a:graphicFrameLocks noGrp="1"/>
          </p:cNvGraphicFramePr>
          <p:nvPr/>
        </p:nvGraphicFramePr>
        <p:xfrm>
          <a:off x="4246563" y="5845175"/>
          <a:ext cx="2376487" cy="793752"/>
        </p:xfrm>
        <a:graphic>
          <a:graphicData uri="http://schemas.openxmlformats.org/drawingml/2006/table">
            <a:tbl>
              <a:tblPr firstRow="1" bandRow="1">
                <a:tableStyleId>{5940675A-B579-460E-94D1-54222C63F5DA}</a:tableStyleId>
              </a:tblPr>
              <a:tblGrid>
                <a:gridCol w="527613"/>
                <a:gridCol w="285715"/>
                <a:gridCol w="506373"/>
                <a:gridCol w="306955"/>
                <a:gridCol w="461799"/>
                <a:gridCol w="288032"/>
              </a:tblGrid>
              <a:tr h="198438">
                <a:tc>
                  <a:txBody>
                    <a:bodyPr/>
                    <a:lstStyle/>
                    <a:p>
                      <a:pPr algn="ctr"/>
                      <a:r>
                        <a:rPr kumimoji="1" lang="ja-JP" altLang="en-US" sz="700" dirty="0" smtClean="0">
                          <a:latin typeface="HGPｺﾞｼｯｸE" pitchFamily="50" charset="-128"/>
                          <a:ea typeface="HGPｺﾞｼｯｸE" pitchFamily="50" charset="-128"/>
                        </a:rPr>
                        <a:t>北海道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２</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北  陸</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九  州</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９</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東</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北</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en-US" altLang="ja-JP" sz="700" dirty="0" smtClean="0">
                          <a:latin typeface="HGPｺﾞｼｯｸE" pitchFamily="50" charset="-128"/>
                          <a:ea typeface="HGPｺﾞｼｯｸE" pitchFamily="50" charset="-128"/>
                        </a:rPr>
                        <a:t>12</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関  西</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沖  縄</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１</a:t>
                      </a:r>
                      <a:endParaRPr kumimoji="1" lang="ja-JP" altLang="en-US" sz="700" dirty="0">
                        <a:latin typeface="HGPｺﾞｼｯｸE" pitchFamily="50" charset="-128"/>
                        <a:ea typeface="HGPｺﾞｼｯｸE" pitchFamily="50" charset="-128"/>
                      </a:endParaRPr>
                    </a:p>
                  </a:txBody>
                  <a:tcPr marT="45793" marB="45793"/>
                </a:tc>
              </a:tr>
              <a:tr h="198438">
                <a:tc>
                  <a:txBody>
                    <a:bodyPr/>
                    <a:lstStyle/>
                    <a:p>
                      <a:pPr algn="ctr"/>
                      <a:r>
                        <a:rPr kumimoji="1" lang="ja-JP" altLang="en-US" sz="700" dirty="0" smtClean="0">
                          <a:latin typeface="HGPｺﾞｼｯｸE" pitchFamily="50" charset="-128"/>
                          <a:ea typeface="HGPｺﾞｼｯｸE" pitchFamily="50" charset="-128"/>
                        </a:rPr>
                        <a:t>関  東</a:t>
                      </a:r>
                      <a:endParaRPr kumimoji="1" lang="ja-JP" altLang="en-US" sz="700" dirty="0">
                        <a:latin typeface="HGPｺﾞｼｯｸE" pitchFamily="50" charset="-128"/>
                        <a:ea typeface="HGPｺﾞｼｯｸE" pitchFamily="50" charset="-128"/>
                      </a:endParaRPr>
                    </a:p>
                  </a:txBody>
                  <a:tcPr marT="45793" marB="45793"/>
                </a:tc>
                <a:tc>
                  <a:txBody>
                    <a:bodyPr/>
                    <a:lstStyle/>
                    <a:p>
                      <a:pPr algn="ctr"/>
                      <a:r>
                        <a:rPr kumimoji="1" lang="ja-JP" altLang="en-US" sz="700" dirty="0" smtClean="0">
                          <a:latin typeface="HGPｺﾞｼｯｸE" pitchFamily="50" charset="-128"/>
                          <a:ea typeface="HGPｺﾞｼｯｸE" pitchFamily="50" charset="-128"/>
                        </a:rPr>
                        <a:t>３</a:t>
                      </a:r>
                      <a:endParaRPr kumimoji="1" lang="ja-JP" altLang="en-US" sz="700" dirty="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ja-JP" altLang="en-US" sz="700" dirty="0">
                        <a:latin typeface="HGPｺﾞｼｯｸE" pitchFamily="50" charset="-128"/>
                        <a:ea typeface="HGPｺﾞｼｯｸE" pitchFamily="50" charset="-128"/>
                      </a:endParaRPr>
                    </a:p>
                  </a:txBody>
                  <a:tcPr marT="45793" marB="45793"/>
                </a:tc>
                <a:tc rowSpan="2" gridSpan="2">
                  <a:txBody>
                    <a:bodyPr/>
                    <a:lstStyle/>
                    <a:p>
                      <a:pPr algn="ctr"/>
                      <a:endParaRPr kumimoji="1" lang="en-US" altLang="ja-JP" sz="700" dirty="0" smtClean="0">
                        <a:latin typeface="HGPｺﾞｼｯｸE" pitchFamily="50" charset="-128"/>
                        <a:ea typeface="HGPｺﾞｼｯｸE" pitchFamily="50" charset="-128"/>
                      </a:endParaRPr>
                    </a:p>
                    <a:p>
                      <a:pPr algn="ctr"/>
                      <a:r>
                        <a:rPr kumimoji="1" lang="ja-JP" altLang="en-US" sz="700" dirty="0" smtClean="0">
                          <a:latin typeface="HGPｺﾞｼｯｸE" pitchFamily="50" charset="-128"/>
                          <a:ea typeface="HGPｺﾞｼｯｸE" pitchFamily="50" charset="-128"/>
                        </a:rPr>
                        <a:t>合</a:t>
                      </a:r>
                      <a:r>
                        <a:rPr kumimoji="1" lang="ja-JP" altLang="en-US" sz="700" baseline="0" dirty="0" smtClean="0">
                          <a:latin typeface="HGPｺﾞｼｯｸE" pitchFamily="50" charset="-128"/>
                          <a:ea typeface="HGPｺﾞｼｯｸE" pitchFamily="50" charset="-128"/>
                        </a:rPr>
                        <a:t>  </a:t>
                      </a:r>
                      <a:r>
                        <a:rPr kumimoji="1" lang="ja-JP" altLang="en-US" sz="700" dirty="0" smtClean="0">
                          <a:latin typeface="HGPｺﾞｼｯｸE" pitchFamily="50" charset="-128"/>
                          <a:ea typeface="HGPｺﾞｼｯｸE" pitchFamily="50" charset="-128"/>
                        </a:rPr>
                        <a:t>計   </a:t>
                      </a:r>
                      <a:r>
                        <a:rPr kumimoji="1" lang="en-US" altLang="ja-JP" sz="700" dirty="0" smtClean="0">
                          <a:latin typeface="HGPｺﾞｼｯｸE" pitchFamily="50" charset="-128"/>
                          <a:ea typeface="HGPｺﾞｼｯｸE" pitchFamily="50" charset="-128"/>
                        </a:rPr>
                        <a:t>48</a:t>
                      </a:r>
                    </a:p>
                  </a:txBody>
                  <a:tcPr marT="45793" marB="45793"/>
                </a:tc>
                <a:tc rowSpan="2" hMerge="1">
                  <a:txBody>
                    <a:bodyPr/>
                    <a:lstStyle/>
                    <a:p>
                      <a:pPr algn="ctr"/>
                      <a:endParaRPr kumimoji="1" lang="ja-JP" altLang="en-US" sz="700" dirty="0">
                        <a:latin typeface="HGPｺﾞｼｯｸE" pitchFamily="50" charset="-128"/>
                        <a:ea typeface="HGPｺﾞｼｯｸE" pitchFamily="50" charset="-128"/>
                      </a:endParaRPr>
                    </a:p>
                  </a:txBody>
                  <a:tcPr/>
                </a:tc>
              </a:tr>
              <a:tr h="1984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中  部</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６</a:t>
                      </a:r>
                      <a:endParaRPr kumimoji="1" lang="en-US" altLang="ja-JP" sz="700" dirty="0" smtClean="0">
                        <a:latin typeface="HGPｺﾞｼｯｸE" pitchFamily="50" charset="-128"/>
                        <a:ea typeface="HGPｺﾞｼｯｸE" pitchFamily="50" charset="-128"/>
                      </a:endParaRPr>
                    </a:p>
                  </a:txBody>
                  <a:tcPr marT="45793" marB="4579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HGPｺﾞｼｯｸE" pitchFamily="50" charset="-128"/>
                          <a:ea typeface="HGPｺﾞｼｯｸE" pitchFamily="50" charset="-128"/>
                        </a:rPr>
                        <a:t>四  国</a:t>
                      </a:r>
                    </a:p>
                  </a:txBody>
                  <a:tcPr marT="45793" marB="45793"/>
                </a:tc>
                <a:tc>
                  <a:txBody>
                    <a:bodyPr/>
                    <a:lstStyle/>
                    <a:p>
                      <a:pPr algn="ctr"/>
                      <a:r>
                        <a:rPr kumimoji="1" lang="ja-JP" altLang="en-US" sz="700" dirty="0" smtClean="0">
                          <a:latin typeface="HGPｺﾞｼｯｸE" pitchFamily="50" charset="-128"/>
                          <a:ea typeface="HGPｺﾞｼｯｸE" pitchFamily="50" charset="-128"/>
                        </a:rPr>
                        <a:t>０</a:t>
                      </a:r>
                      <a:endParaRPr kumimoji="1" lang="ja-JP" altLang="en-US" sz="700" dirty="0">
                        <a:latin typeface="HGPｺﾞｼｯｸE" pitchFamily="50" charset="-128"/>
                        <a:ea typeface="HGPｺﾞｼｯｸE" pitchFamily="50" charset="-128"/>
                      </a:endParaRPr>
                    </a:p>
                  </a:txBody>
                  <a:tcPr marT="45793" marB="45793"/>
                </a:tc>
                <a:tc gridSpan="2" vMerge="1">
                  <a:txBody>
                    <a:bodyPr/>
                    <a:lstStyle/>
                    <a:p>
                      <a:pPr algn="ctr"/>
                      <a:endParaRPr kumimoji="1" lang="en-US" altLang="ja-JP" sz="700" dirty="0" smtClean="0">
                        <a:latin typeface="HGPｺﾞｼｯｸE" pitchFamily="50" charset="-128"/>
                        <a:ea typeface="HGPｺﾞｼｯｸE" pitchFamily="50" charset="-128"/>
                      </a:endParaRPr>
                    </a:p>
                  </a:txBody>
                  <a:tcPr/>
                </a:tc>
                <a:tc hMerge="1" vMerge="1">
                  <a:txBody>
                    <a:bodyPr/>
                    <a:lstStyle/>
                    <a:p>
                      <a:pPr algn="ctr"/>
                      <a:endParaRPr kumimoji="1" lang="ja-JP" altLang="en-US" sz="700" dirty="0">
                        <a:latin typeface="HGPｺﾞｼｯｸE" pitchFamily="50" charset="-128"/>
                        <a:ea typeface="HGPｺﾞｼｯｸE" pitchFamily="50" charset="-128"/>
                      </a:endParaRPr>
                    </a:p>
                  </a:txBody>
                  <a:tcPr/>
                </a:tc>
              </a:tr>
            </a:tbl>
          </a:graphicData>
        </a:graphic>
      </p:graphicFrame>
    </p:spTree>
    <p:extLst>
      <p:ext uri="{BB962C8B-B14F-4D97-AF65-F5344CB8AC3E}">
        <p14:creationId xmlns:p14="http://schemas.microsoft.com/office/powerpoint/2010/main" val="1762971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41750" y="1435100"/>
            <a:ext cx="5254625" cy="54229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200" dirty="0">
                <a:solidFill>
                  <a:srgbClr val="000000"/>
                </a:solidFill>
                <a:latin typeface="HGPｺﾞｼｯｸE" pitchFamily="50" charset="-128"/>
                <a:ea typeface="HGPｺﾞｼｯｸE" pitchFamily="50" charset="-128"/>
              </a:rPr>
              <a:t>集中型国土構造の課題</a:t>
            </a:r>
            <a:endParaRPr lang="en-US" altLang="ja-JP" sz="1000" dirty="0">
              <a:solidFill>
                <a:srgbClr val="000000"/>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◆政治・行政・経済の中枢機能の過度の集中</a:t>
            </a:r>
          </a:p>
          <a:p>
            <a:pPr>
              <a:defRPr/>
            </a:pPr>
            <a:r>
              <a:rPr lang="ja-JP" altLang="en-US" sz="1100" dirty="0">
                <a:solidFill>
                  <a:schemeClr val="tx1"/>
                </a:solidFill>
                <a:latin typeface="HGPｺﾞｼｯｸE" pitchFamily="50" charset="-128"/>
                <a:ea typeface="HGPｺﾞｼｯｸE" pitchFamily="50" charset="-128"/>
              </a:rPr>
              <a:t>　　政治・行政：国会や全ての中央省庁が東京に集中</a:t>
            </a:r>
          </a:p>
          <a:p>
            <a:pPr>
              <a:defRPr/>
            </a:pPr>
            <a:r>
              <a:rPr lang="ja-JP" altLang="en-US" sz="1100" dirty="0">
                <a:solidFill>
                  <a:schemeClr val="tx1"/>
                </a:solidFill>
                <a:latin typeface="HGPｺﾞｼｯｸE" pitchFamily="50" charset="-128"/>
                <a:ea typeface="HGPｺﾞｼｯｸE" pitchFamily="50" charset="-128"/>
              </a:rPr>
              <a:t>　　　　　　　　　 全省庁が業務継続計画を策定しているが、</a:t>
            </a:r>
          </a:p>
          <a:p>
            <a:pPr>
              <a:defRPr/>
            </a:pPr>
            <a:r>
              <a:rPr lang="ja-JP" altLang="en-US" sz="1100" dirty="0">
                <a:solidFill>
                  <a:schemeClr val="tx1"/>
                </a:solidFill>
                <a:latin typeface="HGPｺﾞｼｯｸE" pitchFamily="50" charset="-128"/>
                <a:ea typeface="HGPｺﾞｼｯｸE" pitchFamily="50" charset="-128"/>
              </a:rPr>
              <a:t>　　　             首都圏以外でのバックアップの想定は見当たらない</a:t>
            </a:r>
          </a:p>
          <a:p>
            <a:pPr>
              <a:defRPr/>
            </a:pPr>
            <a:r>
              <a:rPr lang="ja-JP" altLang="en-US" sz="1100" dirty="0">
                <a:solidFill>
                  <a:schemeClr val="tx1"/>
                </a:solidFill>
                <a:latin typeface="HGPｺﾞｼｯｸE" pitchFamily="50" charset="-128"/>
                <a:ea typeface="HGPｺﾞｼｯｸE" pitchFamily="50" charset="-128"/>
              </a:rPr>
              <a:t>　　経済　　　　：資本金１００億円以上の企業本社は</a:t>
            </a:r>
            <a:r>
              <a:rPr lang="en-US" altLang="ja-JP" sz="1100" dirty="0">
                <a:solidFill>
                  <a:schemeClr val="tx1"/>
                </a:solidFill>
                <a:latin typeface="HGPｺﾞｼｯｸE" pitchFamily="50" charset="-128"/>
                <a:ea typeface="HGPｺﾞｼｯｸE" pitchFamily="50" charset="-128"/>
              </a:rPr>
              <a:t>65%</a:t>
            </a:r>
            <a:r>
              <a:rPr lang="ja-JP" altLang="en-US" sz="1100" dirty="0">
                <a:solidFill>
                  <a:schemeClr val="tx1"/>
                </a:solidFill>
                <a:latin typeface="HGPｺﾞｼｯｸE" pitchFamily="50" charset="-128"/>
                <a:ea typeface="HGPｺﾞｼｯｸE" pitchFamily="50" charset="-128"/>
              </a:rPr>
              <a:t>強が東京圏に集中</a:t>
            </a:r>
          </a:p>
          <a:p>
            <a:pPr>
              <a:defRPr/>
            </a:pPr>
            <a:r>
              <a:rPr lang="ja-JP" altLang="en-US" sz="1100" dirty="0">
                <a:solidFill>
                  <a:schemeClr val="tx1"/>
                </a:solidFill>
                <a:latin typeface="HGPｺﾞｼｯｸE" pitchFamily="50" charset="-128"/>
                <a:ea typeface="HGPｺﾞｼｯｸE" pitchFamily="50" charset="-128"/>
              </a:rPr>
              <a:t>　　交流機能　：羽田国際化や容量拡大によりさらに首都圏空港へ一極集中</a:t>
            </a:r>
          </a:p>
          <a:p>
            <a:pPr>
              <a:defRPr/>
            </a:pPr>
            <a:r>
              <a:rPr lang="ja-JP" altLang="en-US" sz="1100" dirty="0">
                <a:solidFill>
                  <a:schemeClr val="tx1"/>
                </a:solidFill>
                <a:latin typeface="HGPｺﾞｼｯｸE" pitchFamily="50" charset="-128"/>
                <a:ea typeface="HGPｺﾞｼｯｸE" pitchFamily="50" charset="-128"/>
              </a:rPr>
              <a:t>　　⇒首都圏での非常事態における日本全体への被害は甚大</a:t>
            </a:r>
          </a:p>
          <a:p>
            <a:pPr>
              <a:defRPr/>
            </a:pPr>
            <a:r>
              <a:rPr lang="ja-JP" altLang="en-US" sz="1100" dirty="0">
                <a:solidFill>
                  <a:schemeClr val="tx1"/>
                </a:solidFill>
                <a:latin typeface="HGPｺﾞｼｯｸE" pitchFamily="50" charset="-128"/>
                <a:ea typeface="HGPｺﾞｼｯｸE" pitchFamily="50" charset="-128"/>
              </a:rPr>
              <a:t>　　 　（首都直下地震の被害想定額は約</a:t>
            </a:r>
            <a:r>
              <a:rPr lang="en-US" altLang="ja-JP" sz="1100" dirty="0">
                <a:solidFill>
                  <a:schemeClr val="tx1"/>
                </a:solidFill>
                <a:latin typeface="HGPｺﾞｼｯｸE" pitchFamily="50" charset="-128"/>
                <a:ea typeface="HGPｺﾞｼｯｸE" pitchFamily="50" charset="-128"/>
              </a:rPr>
              <a:t>112</a:t>
            </a:r>
            <a:r>
              <a:rPr lang="ja-JP" altLang="en-US" sz="1100" dirty="0">
                <a:solidFill>
                  <a:schemeClr val="tx1"/>
                </a:solidFill>
                <a:latin typeface="HGPｺﾞｼｯｸE" pitchFamily="50" charset="-128"/>
                <a:ea typeface="HGPｺﾞｼｯｸE" pitchFamily="50" charset="-128"/>
              </a:rPr>
              <a:t>兆円（直接</a:t>
            </a:r>
            <a:r>
              <a:rPr lang="en-US" altLang="ja-JP" sz="1100" dirty="0">
                <a:solidFill>
                  <a:schemeClr val="tx1"/>
                </a:solidFill>
                <a:latin typeface="HGPｺﾞｼｯｸE" pitchFamily="50" charset="-128"/>
                <a:ea typeface="HGPｺﾞｼｯｸE" pitchFamily="50" charset="-128"/>
              </a:rPr>
              <a:t>67</a:t>
            </a:r>
            <a:r>
              <a:rPr lang="ja-JP" altLang="en-US" sz="1100" dirty="0">
                <a:solidFill>
                  <a:schemeClr val="tx1"/>
                </a:solidFill>
                <a:latin typeface="HGPｺﾞｼｯｸE" pitchFamily="50" charset="-128"/>
                <a:ea typeface="HGPｺﾞｼｯｸE" pitchFamily="50" charset="-128"/>
              </a:rPr>
              <a:t>兆円、間接</a:t>
            </a:r>
            <a:r>
              <a:rPr lang="en-US" altLang="ja-JP" sz="1100" dirty="0">
                <a:solidFill>
                  <a:schemeClr val="tx1"/>
                </a:solidFill>
                <a:latin typeface="HGPｺﾞｼｯｸE" pitchFamily="50" charset="-128"/>
                <a:ea typeface="HGPｺﾞｼｯｸE" pitchFamily="50" charset="-128"/>
              </a:rPr>
              <a:t>45</a:t>
            </a:r>
            <a:r>
              <a:rPr lang="ja-JP" altLang="en-US" sz="1100" dirty="0">
                <a:solidFill>
                  <a:schemeClr val="tx1"/>
                </a:solidFill>
                <a:latin typeface="HGPｺﾞｼｯｸE" pitchFamily="50" charset="-128"/>
                <a:ea typeface="HGPｺﾞｼｯｸE" pitchFamily="50" charset="-128"/>
              </a:rPr>
              <a:t>兆円））　</a:t>
            </a:r>
          </a:p>
          <a:p>
            <a:pPr>
              <a:defRPr/>
            </a:pPr>
            <a:r>
              <a:rPr lang="ja-JP" altLang="en-US" sz="1100" dirty="0">
                <a:solidFill>
                  <a:schemeClr val="tx1"/>
                </a:solidFill>
                <a:latin typeface="HGPｺﾞｼｯｸE" pitchFamily="50" charset="-128"/>
                <a:ea typeface="HGPｺﾞｼｯｸE" pitchFamily="50" charset="-128"/>
              </a:rPr>
              <a:t>　　　　</a:t>
            </a:r>
            <a:r>
              <a:rPr lang="en-US" altLang="ja-JP" sz="1100" dirty="0">
                <a:solidFill>
                  <a:schemeClr val="tx1"/>
                </a:solidFill>
                <a:latin typeface="HGPｺﾞｼｯｸE" pitchFamily="50" charset="-128"/>
                <a:ea typeface="HGPｺﾞｼｯｸE" pitchFamily="50" charset="-128"/>
              </a:rPr>
              <a:t>※</a:t>
            </a:r>
            <a:r>
              <a:rPr lang="ja-JP" altLang="en-US" sz="1100" dirty="0">
                <a:solidFill>
                  <a:schemeClr val="tx1"/>
                </a:solidFill>
                <a:latin typeface="HGPｺﾞｼｯｸE" pitchFamily="50" charset="-128"/>
                <a:ea typeface="HGPｺﾞｼｯｸE" pitchFamily="50" charset="-128"/>
              </a:rPr>
              <a:t>中央防災会議による東京湾北部地震の被害想定より</a:t>
            </a:r>
            <a:endParaRPr lang="en-US" altLang="ja-JP" sz="1100" dirty="0">
              <a:solidFill>
                <a:schemeClr val="tx1"/>
              </a:solidFill>
              <a:latin typeface="HGPｺﾞｼｯｸE" pitchFamily="50" charset="-128"/>
              <a:ea typeface="HGPｺﾞｼｯｸE" pitchFamily="50" charset="-128"/>
            </a:endParaRPr>
          </a:p>
          <a:p>
            <a:pPr>
              <a:defRPr/>
            </a:pPr>
            <a:r>
              <a:rPr lang="ja-JP" altLang="en-US" sz="1100" dirty="0">
                <a:solidFill>
                  <a:schemeClr val="tx1"/>
                </a:solidFill>
                <a:latin typeface="HGPｺﾞｼｯｸE" pitchFamily="50" charset="-128"/>
                <a:ea typeface="HGPｺﾞｼｯｸE" pitchFamily="50" charset="-128"/>
              </a:rPr>
              <a:t>◆分散型国土構造における広域交通インフラの確保</a:t>
            </a:r>
          </a:p>
          <a:p>
            <a:pPr>
              <a:defRPr/>
            </a:pPr>
            <a:r>
              <a:rPr lang="ja-JP" altLang="en-US" sz="1100" dirty="0">
                <a:solidFill>
                  <a:schemeClr val="tx1"/>
                </a:solidFill>
                <a:latin typeface="HGPｺﾞｼｯｸE" pitchFamily="50" charset="-128"/>
                <a:ea typeface="HGPｺﾞｼｯｸE" pitchFamily="50" charset="-128"/>
              </a:rPr>
              <a:t>　　鉄道　　　　：東京～大阪を結ぶ新幹線は、東海道新幹線のみ</a:t>
            </a:r>
          </a:p>
          <a:p>
            <a:pPr>
              <a:defRPr/>
            </a:pPr>
            <a:r>
              <a:rPr lang="ja-JP" altLang="en-US" sz="1100" dirty="0">
                <a:solidFill>
                  <a:schemeClr val="tx1"/>
                </a:solidFill>
                <a:latin typeface="HGPｺﾞｼｯｸE" pitchFamily="50" charset="-128"/>
                <a:ea typeface="HGPｺﾞｼｯｸE" pitchFamily="50" charset="-128"/>
              </a:rPr>
              <a:t>　　高速道路　：関西圏～中部圏を結ぶ国幹道は名神高速</a:t>
            </a:r>
            <a:r>
              <a:rPr lang="ja-JP" altLang="en-US" sz="1100">
                <a:solidFill>
                  <a:schemeClr val="tx1"/>
                </a:solidFill>
                <a:latin typeface="HGPｺﾞｼｯｸE" pitchFamily="50" charset="-128"/>
                <a:ea typeface="HGPｺﾞｼｯｸE" pitchFamily="50" charset="-128"/>
              </a:rPr>
              <a:t>道路のみ</a:t>
            </a:r>
            <a:endParaRPr lang="en-US" altLang="ja-JP" sz="1100" dirty="0">
              <a:solidFill>
                <a:schemeClr val="tx1"/>
              </a:solidFill>
              <a:latin typeface="HGPｺﾞｼｯｸE" pitchFamily="50" charset="-128"/>
              <a:ea typeface="HGPｺﾞｼｯｸE" pitchFamily="50" charset="-128"/>
            </a:endParaRPr>
          </a:p>
          <a:p>
            <a:pPr>
              <a:defRPr/>
            </a:pPr>
            <a:r>
              <a:rPr lang="en-US" altLang="ja-JP" sz="1100" dirty="0">
                <a:solidFill>
                  <a:schemeClr val="tx1"/>
                </a:solidFill>
                <a:latin typeface="HGPｺﾞｼｯｸE" pitchFamily="50" charset="-128"/>
                <a:ea typeface="HGPｺﾞｼｯｸE" pitchFamily="50" charset="-128"/>
              </a:rPr>
              <a:t>    </a:t>
            </a:r>
            <a:r>
              <a:rPr lang="ja-JP" altLang="en-US" sz="1100" dirty="0">
                <a:solidFill>
                  <a:schemeClr val="tx1"/>
                </a:solidFill>
                <a:ea typeface="HGPｺﾞｼｯｸE" pitchFamily="50" charset="-128"/>
              </a:rPr>
              <a:t>⇒東西二極を結ぶ複数のルートを備えた広域交通インフラの確保が重要</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（早急なリニア中央新幹線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の大阪までの全線同時開業・北陸新幹線</a:t>
            </a:r>
            <a:r>
              <a:rPr lang="ja-JP" altLang="en-US" sz="1100" baseline="30000" dirty="0">
                <a:solidFill>
                  <a:schemeClr val="tx1"/>
                </a:solidFill>
                <a:ea typeface="HGPｺﾞｼｯｸE" pitchFamily="50" charset="-128"/>
              </a:rPr>
              <a:t>＊</a:t>
            </a:r>
            <a:r>
              <a:rPr lang="ja-JP" altLang="en-US" sz="1100" dirty="0">
                <a:solidFill>
                  <a:schemeClr val="tx1"/>
                </a:solidFill>
                <a:ea typeface="HGPｺﾞｼｯｸE" pitchFamily="50" charset="-128"/>
              </a:rPr>
              <a:t>の大阪まで</a:t>
            </a:r>
            <a:endParaRPr lang="en-US" altLang="ja-JP" sz="1100" dirty="0">
              <a:solidFill>
                <a:schemeClr val="tx1"/>
              </a:solidFill>
              <a:ea typeface="HGPｺﾞｼｯｸE" pitchFamily="50" charset="-128"/>
            </a:endParaRPr>
          </a:p>
          <a:p>
            <a:pPr marL="252000">
              <a:defRPr/>
            </a:pPr>
            <a:r>
              <a:rPr lang="ja-JP" altLang="en-US" sz="1100" dirty="0">
                <a:solidFill>
                  <a:schemeClr val="tx1"/>
                </a:solidFill>
                <a:ea typeface="HGPｺﾞｼｯｸE" pitchFamily="50" charset="-128"/>
              </a:rPr>
              <a:t>のフル規格での整備）</a:t>
            </a:r>
            <a:endParaRPr lang="en-US" altLang="ja-JP" sz="1100" dirty="0">
              <a:solidFill>
                <a:schemeClr val="tx1"/>
              </a:solidFill>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endParaRPr lang="en-US" altLang="ja-JP" sz="1200" dirty="0">
              <a:solidFill>
                <a:srgbClr val="000000"/>
              </a:solidFill>
              <a:latin typeface="HGPｺﾞｼｯｸE" pitchFamily="50" charset="-128"/>
              <a:ea typeface="HGPｺﾞｼｯｸE" pitchFamily="50" charset="-128"/>
            </a:endParaRPr>
          </a:p>
          <a:p>
            <a:pPr>
              <a:defRPr/>
            </a:pPr>
            <a:r>
              <a:rPr lang="en-US" altLang="ja-JP" sz="1200" dirty="0">
                <a:solidFill>
                  <a:srgbClr val="000000"/>
                </a:solidFill>
                <a:latin typeface="HGPｺﾞｼｯｸE" pitchFamily="50" charset="-128"/>
                <a:ea typeface="HGPｺﾞｼｯｸE" pitchFamily="50" charset="-128"/>
              </a:rPr>
              <a:t>     </a:t>
            </a:r>
            <a:endParaRPr lang="ja-JP" altLang="en-US" sz="1200" dirty="0">
              <a:solidFill>
                <a:srgbClr val="000000"/>
              </a:solidFill>
              <a:latin typeface="HGPｺﾞｼｯｸE" pitchFamily="50" charset="-128"/>
              <a:ea typeface="HGPｺﾞｼｯｸE" pitchFamily="50" charset="-128"/>
            </a:endParaRPr>
          </a:p>
          <a:p>
            <a:pPr>
              <a:defRPr/>
            </a:pPr>
            <a:endParaRPr lang="ja-JP" altLang="en-US" sz="1200" dirty="0">
              <a:solidFill>
                <a:srgbClr val="000000"/>
              </a:solidFill>
              <a:latin typeface="HGPｺﾞｼｯｸE" pitchFamily="50" charset="-128"/>
              <a:ea typeface="HGPｺﾞｼｯｸE" pitchFamily="50" charset="-128"/>
            </a:endParaRPr>
          </a:p>
        </p:txBody>
      </p:sp>
      <p:sp>
        <p:nvSpPr>
          <p:cNvPr id="82947" name="AutoShape 3"/>
          <p:cNvSpPr>
            <a:spLocks noChangeArrowheads="1"/>
          </p:cNvSpPr>
          <p:nvPr/>
        </p:nvSpPr>
        <p:spPr bwMode="auto">
          <a:xfrm>
            <a:off x="0" y="1435100"/>
            <a:ext cx="3779838" cy="5422900"/>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・東西二極の一極である大阪・関西として、</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空港・港湾などの世界との交流機能や</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経済中枢機能の東西二極化など、集中型から</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分散型の国土構造への転換を図るとともに、</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東西二極を結ぶ複数のルートを備えた</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広域交通インフラ</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を確保することが重要。</a:t>
            </a:r>
            <a:endParaRPr lang="en-US" altLang="ja-JP" sz="1400">
              <a:solidFill>
                <a:srgbClr val="000000"/>
              </a:solidFill>
              <a:ea typeface="HGPｺﾞｼｯｸE" pitchFamily="50" charset="-128"/>
            </a:endParaRPr>
          </a:p>
          <a:p>
            <a:pPr defTabSz="912813">
              <a:lnSpc>
                <a:spcPts val="1100"/>
              </a:lnSpc>
            </a:pP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・「集客力」「産業・技術」「物流人流インフラ」</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などを中心に、施策の強化やスピードアップ、</a:t>
            </a:r>
            <a:endParaRPr lang="en-US" altLang="ja-JP" sz="1400">
              <a:solidFill>
                <a:srgbClr val="000000"/>
              </a:solidFill>
              <a:ea typeface="HGPｺﾞｼｯｸE" pitchFamily="50" charset="-128"/>
            </a:endParaRPr>
          </a:p>
          <a:p>
            <a:pPr defTabSz="912813">
              <a:lnSpc>
                <a:spcPts val="1700"/>
              </a:lnSpc>
            </a:pPr>
            <a:r>
              <a:rPr lang="ja-JP" altLang="en-US" sz="1400">
                <a:solidFill>
                  <a:srgbClr val="000000"/>
                </a:solidFill>
                <a:ea typeface="HGPｺﾞｼｯｸE" pitchFamily="50" charset="-128"/>
              </a:rPr>
              <a:t>　国への働きかけなどを進めることが必要。</a:t>
            </a:r>
            <a:endParaRPr lang="en-US" altLang="ja-JP" sz="1400">
              <a:solidFill>
                <a:srgbClr val="000000"/>
              </a:solidFill>
              <a:ea typeface="HGPｺﾞｼｯｸE" pitchFamily="50" charset="-128"/>
            </a:endParaRPr>
          </a:p>
          <a:p>
            <a:pPr defTabSz="912813"/>
            <a:endParaRPr lang="en-US" altLang="ja-JP" sz="400">
              <a:solidFill>
                <a:srgbClr val="000000"/>
              </a:solidFill>
              <a:ea typeface="HGPｺﾞｼｯｸE" pitchFamily="50" charset="-128"/>
            </a:endParaRPr>
          </a:p>
          <a:p>
            <a:pPr defTabSz="912813"/>
            <a:r>
              <a:rPr lang="ja-JP" altLang="en-US" sz="1200">
                <a:ea typeface="HGPｺﾞｼｯｸE" pitchFamily="50" charset="-128"/>
              </a:rPr>
              <a:t>　（具体例）</a:t>
            </a:r>
            <a:endParaRPr lang="en-US" altLang="ja-JP" sz="1200">
              <a:ea typeface="HGPｺﾞｼｯｸE" pitchFamily="50" charset="-128"/>
            </a:endParaRPr>
          </a:p>
          <a:p>
            <a:pPr defTabSz="912813"/>
            <a:r>
              <a:rPr lang="ja-JP" altLang="en-US" sz="1200">
                <a:ea typeface="HGPｺﾞｼｯｸE" pitchFamily="50" charset="-128"/>
              </a:rPr>
              <a:t>　・大震災を踏まえた強い国土構造の構築</a:t>
            </a:r>
            <a:endParaRPr lang="en-US" altLang="ja-JP" sz="1200">
              <a:ea typeface="HGPｺﾞｼｯｸE" pitchFamily="50" charset="-128"/>
            </a:endParaRPr>
          </a:p>
          <a:p>
            <a:pPr defTabSz="912813"/>
            <a:r>
              <a:rPr lang="ja-JP" altLang="en-US" sz="1200">
                <a:ea typeface="HGPｺﾞｼｯｸE" pitchFamily="50" charset="-128"/>
              </a:rPr>
              <a:t>　・大阪・関西の首都機能バックアップ</a:t>
            </a:r>
            <a:r>
              <a:rPr lang="ja-JP" altLang="en-US" sz="1200" baseline="30000">
                <a:ea typeface="HGPｺﾞｼｯｸE" pitchFamily="50" charset="-128"/>
              </a:rPr>
              <a:t>＊</a:t>
            </a:r>
            <a:r>
              <a:rPr lang="ja-JP" altLang="en-US" sz="1200">
                <a:ea typeface="HGPｺﾞｼｯｸE" pitchFamily="50" charset="-128"/>
              </a:rPr>
              <a:t>拠点としての</a:t>
            </a:r>
            <a:endParaRPr lang="en-US" altLang="ja-JP" sz="1200">
              <a:ea typeface="HGPｺﾞｼｯｸE" pitchFamily="50" charset="-128"/>
            </a:endParaRPr>
          </a:p>
          <a:p>
            <a:pPr defTabSz="912813"/>
            <a:r>
              <a:rPr lang="ja-JP" altLang="en-US" sz="1200">
                <a:ea typeface="HGPｺﾞｼｯｸE" pitchFamily="50" charset="-128"/>
              </a:rPr>
              <a:t>　　早急な位置づけ</a:t>
            </a:r>
            <a:endParaRPr lang="en-US" altLang="ja-JP" sz="1200">
              <a:ea typeface="HGPｺﾞｼｯｸE" pitchFamily="50" charset="-128"/>
            </a:endParaRPr>
          </a:p>
          <a:p>
            <a:pPr defTabSz="912813"/>
            <a:r>
              <a:rPr lang="ja-JP" altLang="en-US" sz="1200">
                <a:ea typeface="HGPｺﾞｼｯｸE" pitchFamily="50" charset="-128"/>
              </a:rPr>
              <a:t>　・企業活動のウィズアウト・ジャパン（日本外し）の動き</a:t>
            </a:r>
            <a:endParaRPr lang="en-US" altLang="ja-JP" sz="1200">
              <a:ea typeface="HGPｺﾞｼｯｸE" pitchFamily="50" charset="-128"/>
            </a:endParaRPr>
          </a:p>
          <a:p>
            <a:pPr defTabSz="912813"/>
            <a:r>
              <a:rPr lang="ja-JP" altLang="en-US" sz="1200">
                <a:ea typeface="HGPｺﾞｼｯｸE" pitchFamily="50" charset="-128"/>
              </a:rPr>
              <a:t>　　に対応した、立地競争力の更なる強化、企業の国際</a:t>
            </a:r>
            <a:endParaRPr lang="en-US" altLang="ja-JP" sz="1200">
              <a:ea typeface="HGPｺﾞｼｯｸE" pitchFamily="50" charset="-128"/>
            </a:endParaRPr>
          </a:p>
          <a:p>
            <a:pPr defTabSz="912813"/>
            <a:r>
              <a:rPr lang="ja-JP" altLang="en-US" sz="1200">
                <a:ea typeface="HGPｺﾞｼｯｸE" pitchFamily="50" charset="-128"/>
              </a:rPr>
              <a:t>　　競争力の確保</a:t>
            </a:r>
            <a:endParaRPr lang="en-US" altLang="ja-JP" sz="1200">
              <a:ea typeface="HGPｺﾞｼｯｸE" pitchFamily="50" charset="-128"/>
            </a:endParaRPr>
          </a:p>
          <a:p>
            <a:pPr defTabSz="912813"/>
            <a:r>
              <a:rPr lang="ja-JP" altLang="en-US" sz="1200">
                <a:ea typeface="HGPｺﾞｼｯｸE" pitchFamily="50" charset="-128"/>
              </a:rPr>
              <a:t>　・震災の影響から回復傾向にある訪日観光について、</a:t>
            </a:r>
            <a:endParaRPr lang="en-US" altLang="ja-JP" sz="1200">
              <a:ea typeface="HGPｺﾞｼｯｸE" pitchFamily="50" charset="-128"/>
            </a:endParaRPr>
          </a:p>
          <a:p>
            <a:pPr defTabSz="912813"/>
            <a:r>
              <a:rPr lang="ja-JP" altLang="en-US" sz="1200">
                <a:ea typeface="HGPｺﾞｼｯｸE" pitchFamily="50" charset="-128"/>
              </a:rPr>
              <a:t>　　我が国の成長への貢献に向けた拡大の先導</a:t>
            </a:r>
            <a:endParaRPr lang="en-US" altLang="ja-JP" sz="1200">
              <a:ea typeface="HGPｺﾞｼｯｸE" pitchFamily="50" charset="-128"/>
            </a:endParaRPr>
          </a:p>
          <a:p>
            <a:pPr defTabSz="912813"/>
            <a:r>
              <a:rPr lang="ja-JP" altLang="en-US" sz="1200">
                <a:ea typeface="HGPｺﾞｼｯｸE" pitchFamily="50" charset="-128"/>
              </a:rPr>
              <a:t>　・東西二極の一極として「強い大阪・関西」をめざす</a:t>
            </a:r>
            <a:endParaRPr lang="en-US" altLang="ja-JP" sz="1200">
              <a:ea typeface="HGPｺﾞｼｯｸE" pitchFamily="50" charset="-128"/>
            </a:endParaRPr>
          </a:p>
          <a:p>
            <a:pPr defTabSz="912813"/>
            <a:r>
              <a:rPr lang="ja-JP" altLang="en-US" sz="1200">
                <a:ea typeface="HGPｺﾞｼｯｸE" pitchFamily="50" charset="-128"/>
              </a:rPr>
              <a:t>　　ための、あらゆる分野での人材育成・集積力の強化</a:t>
            </a:r>
            <a:endParaRPr lang="en-US" altLang="ja-JP" sz="1200">
              <a:ea typeface="HGPｺﾞｼｯｸE" pitchFamily="50" charset="-128"/>
            </a:endParaRPr>
          </a:p>
          <a:p>
            <a:pPr defTabSz="912813"/>
            <a:r>
              <a:rPr lang="ja-JP" altLang="en-US" sz="1200">
                <a:ea typeface="HGPｺﾞｼｯｸE" pitchFamily="50" charset="-128"/>
              </a:rPr>
              <a:t>　・総合特区の活用等による、大阪の強みや大阪という</a:t>
            </a:r>
            <a:endParaRPr lang="en-US" altLang="ja-JP" sz="1200">
              <a:ea typeface="HGPｺﾞｼｯｸE" pitchFamily="50" charset="-128"/>
            </a:endParaRPr>
          </a:p>
          <a:p>
            <a:pPr defTabSz="912813"/>
            <a:r>
              <a:rPr lang="ja-JP" altLang="en-US" sz="1200">
                <a:ea typeface="HGPｺﾞｼｯｸE" pitchFamily="50" charset="-128"/>
              </a:rPr>
              <a:t>　　都市のポテンシャル</a:t>
            </a:r>
            <a:r>
              <a:rPr lang="ja-JP" altLang="en-US" sz="1200" baseline="30000">
                <a:ea typeface="HGPｺﾞｼｯｸE" pitchFamily="50" charset="-128"/>
              </a:rPr>
              <a:t>＊</a:t>
            </a:r>
            <a:r>
              <a:rPr lang="ja-JP" altLang="en-US" sz="1200">
                <a:ea typeface="HGPｺﾞｼｯｸE" pitchFamily="50" charset="-128"/>
              </a:rPr>
              <a:t>の最大限の活用</a:t>
            </a:r>
            <a:endParaRPr lang="en-US" altLang="ja-JP" sz="1200">
              <a:ea typeface="HGPｺﾞｼｯｸE" pitchFamily="50" charset="-128"/>
            </a:endParaRPr>
          </a:p>
        </p:txBody>
      </p:sp>
      <p:sp>
        <p:nvSpPr>
          <p:cNvPr id="29" name="Rectangle 8"/>
          <p:cNvSpPr>
            <a:spLocks noChangeArrowheads="1"/>
          </p:cNvSpPr>
          <p:nvPr/>
        </p:nvSpPr>
        <p:spPr bwMode="auto">
          <a:xfrm>
            <a:off x="0" y="461963"/>
            <a:ext cx="9144000" cy="830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　東日本大震災では、首都圏を含む広範な範囲が被災することにより、経済や国民生活全般にわたる我が国の危機管理のあり方そのものを根底から揺るがすものとなった。大阪・関西がこれまで繰り返し主張してきたとおり、国土構造そのものを集中型から分散型へと転換することの重要性が改めて明らかに</a:t>
            </a:r>
          </a:p>
        </p:txBody>
      </p:sp>
      <p:sp>
        <p:nvSpPr>
          <p:cNvPr id="30" name="Text Box 21"/>
          <p:cNvSpPr txBox="1">
            <a:spLocks noChangeArrowheads="1"/>
          </p:cNvSpPr>
          <p:nvPr/>
        </p:nvSpPr>
        <p:spPr bwMode="auto">
          <a:xfrm>
            <a:off x="0" y="0"/>
            <a:ext cx="9144000" cy="461963"/>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2400" dirty="0">
                <a:solidFill>
                  <a:srgbClr val="000000"/>
                </a:solidFill>
                <a:latin typeface="Arial"/>
                <a:ea typeface="HGPｺﾞｼｯｸE" pitchFamily="50" charset="-128"/>
              </a:rPr>
              <a:t>大震災の教訓を踏まえた課題２：国土構造の東西二極化</a:t>
            </a:r>
            <a:r>
              <a:rPr lang="ja-JP" altLang="en-US" dirty="0">
                <a:solidFill>
                  <a:srgbClr val="000000"/>
                </a:solidFill>
                <a:latin typeface="HGPｺﾞｼｯｸE" pitchFamily="50" charset="-128"/>
                <a:ea typeface="HGPｺﾞｼｯｸE" pitchFamily="50" charset="-128"/>
              </a:rPr>
              <a:t>［</a:t>
            </a:r>
            <a:r>
              <a:rPr lang="en-US" altLang="ja-JP" dirty="0">
                <a:solidFill>
                  <a:srgbClr val="000000"/>
                </a:solidFill>
                <a:latin typeface="HGPｺﾞｼｯｸE" pitchFamily="50" charset="-128"/>
                <a:ea typeface="HGPｺﾞｼｯｸE" pitchFamily="50" charset="-128"/>
              </a:rPr>
              <a:t>24</a:t>
            </a:r>
            <a:r>
              <a:rPr lang="ja-JP" altLang="en-US" dirty="0">
                <a:solidFill>
                  <a:srgbClr val="000000"/>
                </a:solidFill>
                <a:latin typeface="HGPｺﾞｼｯｸE" pitchFamily="50" charset="-128"/>
                <a:ea typeface="HGPｺﾞｼｯｸE" pitchFamily="50" charset="-128"/>
              </a:rPr>
              <a:t>年</a:t>
            </a:r>
            <a:r>
              <a:rPr lang="en-US" altLang="ja-JP" dirty="0">
                <a:solidFill>
                  <a:srgbClr val="000000"/>
                </a:solidFill>
                <a:latin typeface="HGPｺﾞｼｯｸE" pitchFamily="50" charset="-128"/>
                <a:ea typeface="HGPｺﾞｼｯｸE" pitchFamily="50" charset="-128"/>
              </a:rPr>
              <a:t>8</a:t>
            </a:r>
            <a:r>
              <a:rPr lang="ja-JP" altLang="en-US" dirty="0">
                <a:solidFill>
                  <a:srgbClr val="000000"/>
                </a:solidFill>
                <a:latin typeface="HGPｺﾞｼｯｸE" pitchFamily="50" charset="-128"/>
                <a:ea typeface="HGPｺﾞｼｯｸE" pitchFamily="50" charset="-128"/>
              </a:rPr>
              <a:t>月追記］</a:t>
            </a:r>
          </a:p>
        </p:txBody>
      </p:sp>
      <p:sp>
        <p:nvSpPr>
          <p:cNvPr id="82950"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solidFill>
                <a:srgbClr val="000000"/>
              </a:solidFill>
            </a:endParaRPr>
          </a:p>
        </p:txBody>
      </p:sp>
      <p:sp>
        <p:nvSpPr>
          <p:cNvPr id="4" name="正方形/長方形 3"/>
          <p:cNvSpPr/>
          <p:nvPr/>
        </p:nvSpPr>
        <p:spPr>
          <a:xfrm>
            <a:off x="4392613" y="5300663"/>
            <a:ext cx="44450" cy="144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5" name="正方形/長方形 4"/>
          <p:cNvSpPr/>
          <p:nvPr/>
        </p:nvSpPr>
        <p:spPr>
          <a:xfrm>
            <a:off x="4392613" y="5572125"/>
            <a:ext cx="50800" cy="58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6" name="正方形/長方形 5"/>
          <p:cNvSpPr/>
          <p:nvPr/>
        </p:nvSpPr>
        <p:spPr>
          <a:xfrm>
            <a:off x="4572000" y="4679950"/>
            <a:ext cx="71438" cy="477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7" name="正方形/長方形 6"/>
          <p:cNvSpPr/>
          <p:nvPr/>
        </p:nvSpPr>
        <p:spPr>
          <a:xfrm>
            <a:off x="5534025" y="4689475"/>
            <a:ext cx="46038" cy="4683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8" name="正方形/長方形 7"/>
          <p:cNvSpPr/>
          <p:nvPr/>
        </p:nvSpPr>
        <p:spPr>
          <a:xfrm>
            <a:off x="5414963" y="5124450"/>
            <a:ext cx="295275" cy="460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 name="正方形/長方形 8"/>
          <p:cNvSpPr/>
          <p:nvPr/>
        </p:nvSpPr>
        <p:spPr>
          <a:xfrm>
            <a:off x="5395913" y="5143500"/>
            <a:ext cx="142875" cy="4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pic>
        <p:nvPicPr>
          <p:cNvPr id="8295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2613" y="4183063"/>
            <a:ext cx="4327525" cy="256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958" name="Text Box 109"/>
          <p:cNvSpPr txBox="1">
            <a:spLocks noChangeArrowheads="1"/>
          </p:cNvSpPr>
          <p:nvPr/>
        </p:nvSpPr>
        <p:spPr bwMode="auto">
          <a:xfrm>
            <a:off x="8675688" y="6553200"/>
            <a:ext cx="4683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defRPr kumimoji="1">
                <a:solidFill>
                  <a:schemeClr val="tx1"/>
                </a:solidFill>
                <a:latin typeface="Arial" charset="0"/>
                <a:ea typeface="ＭＳ Ｐゴシック" charset="-128"/>
              </a:defRPr>
            </a:lvl1pPr>
            <a:lvl2pPr marL="742950" indent="-285750" defTabSz="912813" eaLnBrk="0" hangingPunct="0">
              <a:defRPr kumimoji="1">
                <a:solidFill>
                  <a:schemeClr val="tx1"/>
                </a:solidFill>
                <a:latin typeface="Arial" charset="0"/>
                <a:ea typeface="ＭＳ Ｐゴシック" charset="-128"/>
              </a:defRPr>
            </a:lvl2pPr>
            <a:lvl3pPr marL="1143000" indent="-228600" defTabSz="912813" eaLnBrk="0" hangingPunct="0">
              <a:defRPr kumimoji="1">
                <a:solidFill>
                  <a:schemeClr val="tx1"/>
                </a:solidFill>
                <a:latin typeface="Arial" charset="0"/>
                <a:ea typeface="ＭＳ Ｐゴシック" charset="-128"/>
              </a:defRPr>
            </a:lvl3pPr>
            <a:lvl4pPr marL="1600200" indent="-228600" defTabSz="912813" eaLnBrk="0" hangingPunct="0">
              <a:defRPr kumimoji="1">
                <a:solidFill>
                  <a:schemeClr val="tx1"/>
                </a:solidFill>
                <a:latin typeface="Arial" charset="0"/>
                <a:ea typeface="ＭＳ Ｐゴシック" charset="-128"/>
              </a:defRPr>
            </a:lvl4pPr>
            <a:lvl5pPr marL="2057400" indent="-228600" defTabSz="912813" eaLnBrk="0" hangingPunct="0">
              <a:defRPr kumimoji="1">
                <a:solidFill>
                  <a:schemeClr val="tx1"/>
                </a:solidFill>
                <a:latin typeface="Arial" charset="0"/>
                <a:ea typeface="ＭＳ Ｐゴシック" charset="-128"/>
              </a:defRPr>
            </a:lvl5pPr>
            <a:lvl6pPr marL="2514600" indent="-228600" defTabSz="912813"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12813"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12813"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12813"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a:t>１４</a:t>
            </a:r>
            <a:endParaRPr lang="ja-JP" altLang="en-US" sz="1400"/>
          </a:p>
        </p:txBody>
      </p:sp>
    </p:spTree>
    <p:extLst>
      <p:ext uri="{BB962C8B-B14F-4D97-AF65-F5344CB8AC3E}">
        <p14:creationId xmlns:p14="http://schemas.microsoft.com/office/powerpoint/2010/main" val="2064712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6821488" y="1565275"/>
            <a:ext cx="22145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latin typeface="HGPｺﾞｼｯｸE" pitchFamily="50" charset="-128"/>
                <a:ea typeface="HGPｺﾞｼｯｸE" pitchFamily="50" charset="-128"/>
              </a:rPr>
              <a:t>サービス業は大阪市内に集積</a:t>
            </a:r>
            <a:endParaRPr lang="en-US" altLang="ja-JP" sz="1200" dirty="0">
              <a:solidFill>
                <a:schemeClr val="tx1"/>
              </a:solidFill>
              <a:latin typeface="HGPｺﾞｼｯｸE" pitchFamily="50" charset="-128"/>
              <a:ea typeface="HGPｺﾞｼｯｸE" pitchFamily="50" charset="-128"/>
            </a:endParaRPr>
          </a:p>
          <a:p>
            <a:pPr defTabSz="912813">
              <a:defRPr/>
            </a:pPr>
            <a:endParaRPr lang="en-US" altLang="ja-JP" sz="400" dirty="0">
              <a:solidFill>
                <a:schemeClr val="tx1"/>
              </a:solidFill>
              <a:latin typeface="HGPｺﾞｼｯｸE" pitchFamily="50" charset="-128"/>
              <a:ea typeface="HGPｺﾞｼｯｸE" pitchFamily="50" charset="-128"/>
            </a:endParaRPr>
          </a:p>
          <a:p>
            <a:pPr defTabSz="912813">
              <a:defRPr/>
            </a:pPr>
            <a:r>
              <a:rPr lang="ja-JP" altLang="en-US" sz="1100" dirty="0">
                <a:solidFill>
                  <a:schemeClr val="tx1"/>
                </a:solidFill>
                <a:latin typeface="HGPｺﾞｼｯｸE" pitchFamily="50" charset="-128"/>
                <a:ea typeface="HGPｺﾞｼｯｸE" pitchFamily="50" charset="-128"/>
              </a:rPr>
              <a:t>サービス業の総生産（名目）は、大阪市が約</a:t>
            </a:r>
            <a:r>
              <a:rPr lang="en-US" altLang="ja-JP" sz="1100" dirty="0">
                <a:solidFill>
                  <a:schemeClr val="tx1"/>
                </a:solidFill>
                <a:latin typeface="HGPｺﾞｼｯｸE" pitchFamily="50" charset="-128"/>
                <a:ea typeface="HGPｺﾞｼｯｸE" pitchFamily="50" charset="-128"/>
              </a:rPr>
              <a:t>6</a:t>
            </a:r>
            <a:r>
              <a:rPr lang="ja-JP" altLang="en-US" sz="1100" dirty="0">
                <a:solidFill>
                  <a:schemeClr val="tx1"/>
                </a:solidFill>
                <a:latin typeface="HGPｺﾞｼｯｸE" pitchFamily="50" charset="-128"/>
                <a:ea typeface="HGPｺﾞｼｯｸE" pitchFamily="50" charset="-128"/>
              </a:rPr>
              <a:t>割を占める</a:t>
            </a:r>
            <a:endParaRPr lang="en-US" altLang="ja-JP" sz="110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endParaRPr lang="en-US" altLang="ja-JP" sz="105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（参考）東京都のサービス業の</a:t>
            </a:r>
            <a:endParaRPr lang="en-US" altLang="ja-JP" sz="1000" dirty="0">
              <a:solidFill>
                <a:schemeClr val="tx1"/>
              </a:solidFill>
              <a:latin typeface="HGPｺﾞｼｯｸE" pitchFamily="50" charset="-128"/>
              <a:ea typeface="HGPｺﾞｼｯｸE" pitchFamily="50" charset="-128"/>
            </a:endParaRPr>
          </a:p>
          <a:p>
            <a:pPr defTabSz="912813">
              <a:defRPr/>
            </a:pPr>
            <a:r>
              <a:rPr lang="ja-JP" altLang="en-US" sz="1000" dirty="0">
                <a:solidFill>
                  <a:schemeClr val="tx1"/>
                </a:solidFill>
                <a:latin typeface="HGPｺﾞｼｯｸE" pitchFamily="50" charset="-128"/>
                <a:ea typeface="HGPｺﾞｼｯｸE" pitchFamily="50" charset="-128"/>
              </a:rPr>
              <a:t>  　　　 </a:t>
            </a:r>
            <a:r>
              <a:rPr lang="en-US" altLang="ja-JP" sz="1000" dirty="0">
                <a:solidFill>
                  <a:schemeClr val="tx1"/>
                </a:solidFill>
                <a:latin typeface="HGPｺﾞｼｯｸE" pitchFamily="50" charset="-128"/>
                <a:ea typeface="HGPｺﾞｼｯｸE" pitchFamily="50" charset="-128"/>
              </a:rPr>
              <a:t>H8</a:t>
            </a:r>
            <a:r>
              <a:rPr lang="ja-JP" altLang="en-US" sz="1000" dirty="0">
                <a:solidFill>
                  <a:schemeClr val="tx1"/>
                </a:solidFill>
                <a:latin typeface="HGPｺﾞｼｯｸE" pitchFamily="50" charset="-128"/>
                <a:ea typeface="HGPｺﾞｼｯｸE" pitchFamily="50" charset="-128"/>
              </a:rPr>
              <a:t>→</a:t>
            </a:r>
            <a:r>
              <a:rPr lang="en-US" altLang="ja-JP" sz="1000" dirty="0">
                <a:solidFill>
                  <a:schemeClr val="tx1"/>
                </a:solidFill>
                <a:latin typeface="HGPｺﾞｼｯｸE" pitchFamily="50" charset="-128"/>
                <a:ea typeface="HGPｺﾞｼｯｸE" pitchFamily="50" charset="-128"/>
              </a:rPr>
              <a:t>H21</a:t>
            </a:r>
            <a:r>
              <a:rPr lang="ja-JP" altLang="en-US" sz="1000" dirty="0">
                <a:solidFill>
                  <a:schemeClr val="tx1"/>
                </a:solidFill>
                <a:latin typeface="HGPｺﾞｼｯｸE" pitchFamily="50" charset="-128"/>
                <a:ea typeface="HGPｺﾞｼｯｸE" pitchFamily="50" charset="-128"/>
              </a:rPr>
              <a:t>の伸びは、＋</a:t>
            </a:r>
            <a:r>
              <a:rPr lang="en-US" altLang="ja-JP" sz="1000" dirty="0">
                <a:solidFill>
                  <a:schemeClr val="tx1"/>
                </a:solidFill>
                <a:latin typeface="HGPｺﾞｼｯｸE" pitchFamily="50" charset="-128"/>
                <a:ea typeface="HGPｺﾞｼｯｸE" pitchFamily="50" charset="-128"/>
              </a:rPr>
              <a:t>25.6%</a:t>
            </a: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100" dirty="0">
              <a:solidFill>
                <a:srgbClr val="FF0000"/>
              </a:solidFill>
              <a:ea typeface="HGPｺﾞｼｯｸE" pitchFamily="50" charset="-128"/>
            </a:endParaRPr>
          </a:p>
          <a:p>
            <a:pPr defTabSz="912813">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15" name="正方形/長方形 14"/>
          <p:cNvSpPr/>
          <p:nvPr/>
        </p:nvSpPr>
        <p:spPr>
          <a:xfrm>
            <a:off x="5705475" y="4270375"/>
            <a:ext cx="3330575"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大阪市域が有する観光ポテンシャル</a:t>
            </a:r>
            <a:endParaRPr lang="en-US" altLang="ja-JP" sz="1200" baseline="300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◆大阪府の訪日外国人訪問率は近年上昇</a:t>
            </a:r>
            <a:endParaRPr lang="en-US" altLang="ja-JP" sz="12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endParaRPr lang="en-US" altLang="ja-JP" sz="11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◆都市・観光地別で大阪市が全国第</a:t>
            </a:r>
            <a:r>
              <a:rPr lang="en-US" altLang="ja-JP" sz="1100" dirty="0">
                <a:solidFill>
                  <a:schemeClr val="tx1"/>
                </a:solidFill>
                <a:ea typeface="HGPｺﾞｼｯｸE" pitchFamily="50" charset="-128"/>
              </a:rPr>
              <a:t>4</a:t>
            </a:r>
            <a:r>
              <a:rPr lang="ja-JP" altLang="en-US" sz="1100" dirty="0">
                <a:solidFill>
                  <a:schemeClr val="tx1"/>
                </a:solidFill>
                <a:ea typeface="HGPｺﾞｼｯｸE" pitchFamily="50" charset="-128"/>
              </a:rPr>
              <a:t>位</a:t>
            </a:r>
            <a:endParaRPr lang="en-US" altLang="ja-JP" sz="110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endParaRPr lang="en-US" altLang="ja-JP" sz="10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⇒大阪府訪問者の</a:t>
            </a:r>
            <a:r>
              <a:rPr lang="en-US" altLang="ja-JP" sz="1100" dirty="0">
                <a:solidFill>
                  <a:schemeClr val="tx1"/>
                </a:solidFill>
                <a:ea typeface="HGPｺﾞｼｯｸE" pitchFamily="50" charset="-128"/>
              </a:rPr>
              <a:t>95</a:t>
            </a:r>
            <a:r>
              <a:rPr lang="ja-JP" altLang="en-US" sz="1100" dirty="0">
                <a:solidFill>
                  <a:schemeClr val="tx1"/>
                </a:solidFill>
                <a:ea typeface="HGPｺﾞｼｯｸE" pitchFamily="50" charset="-128"/>
              </a:rPr>
              <a:t>％以上が、大阪市を訪問</a:t>
            </a:r>
            <a:endParaRPr lang="en-US" altLang="ja-JP" sz="1100" dirty="0">
              <a:solidFill>
                <a:schemeClr val="tx1"/>
              </a:solidFill>
              <a:ea typeface="HGPｺﾞｼｯｸE" pitchFamily="50" charset="-128"/>
            </a:endParaRPr>
          </a:p>
          <a:p>
            <a:pPr algn="ctr" defTabSz="912813">
              <a:defRPr/>
            </a:pPr>
            <a:endParaRPr lang="ja-JP" altLang="en-US" sz="1200" dirty="0">
              <a:solidFill>
                <a:srgbClr val="000000"/>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60" name="正方形/長方形 59"/>
          <p:cNvSpPr/>
          <p:nvPr/>
        </p:nvSpPr>
        <p:spPr>
          <a:xfrm>
            <a:off x="2862263" y="4271963"/>
            <a:ext cx="2789237" cy="25431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他地域との経済力比較</a:t>
            </a:r>
            <a:endParaRPr lang="en-US" altLang="ja-JP" sz="120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◆名目ＧＲＰ</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S60</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H17</a:t>
            </a:r>
            <a:r>
              <a:rPr lang="ja-JP" altLang="en-US" sz="900" dirty="0">
                <a:solidFill>
                  <a:schemeClr val="tx1"/>
                </a:solidFill>
                <a:latin typeface="HGPｺﾞｼｯｸE" pitchFamily="50" charset="-128"/>
                <a:ea typeface="HGPｺﾞｼｯｸE" pitchFamily="50" charset="-128"/>
              </a:rPr>
              <a:t>のＧＲＰ）</a:t>
            </a:r>
            <a:endParaRPr lang="en-US" altLang="ja-JP" sz="900" dirty="0">
              <a:solidFill>
                <a:schemeClr val="tx1"/>
              </a:solidFill>
              <a:latin typeface="HGPｺﾞｼｯｸE" pitchFamily="50" charset="-128"/>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endParaRPr lang="en-US" altLang="ja-JP" sz="850" dirty="0">
              <a:solidFill>
                <a:schemeClr val="tx1"/>
              </a:solidFill>
              <a:ea typeface="HGPｺﾞｼｯｸE" pitchFamily="50" charset="-128"/>
            </a:endParaRPr>
          </a:p>
          <a:p>
            <a:pPr defTabSz="912813">
              <a:defRPr/>
            </a:pPr>
            <a:r>
              <a:rPr lang="ja-JP" altLang="en-US" sz="1100" dirty="0">
                <a:solidFill>
                  <a:schemeClr val="tx1"/>
                </a:solidFill>
                <a:ea typeface="HGPｺﾞｼｯｸE" pitchFamily="50" charset="-128"/>
              </a:rPr>
              <a:t>◆事業所数</a:t>
            </a:r>
            <a:r>
              <a:rPr lang="ja-JP" altLang="en-US" sz="900" dirty="0">
                <a:solidFill>
                  <a:schemeClr val="tx1"/>
                </a:solidFill>
                <a:latin typeface="HGPｺﾞｼｯｸE" pitchFamily="50" charset="-128"/>
                <a:ea typeface="HGPｺﾞｼｯｸE" pitchFamily="50" charset="-128"/>
              </a:rPr>
              <a:t>（</a:t>
            </a:r>
            <a:r>
              <a:rPr lang="en-US" altLang="ja-JP" sz="900" dirty="0">
                <a:solidFill>
                  <a:schemeClr val="tx1"/>
                </a:solidFill>
                <a:latin typeface="HGPｺﾞｼｯｸE" pitchFamily="50" charset="-128"/>
                <a:ea typeface="HGPｺﾞｼｯｸE" pitchFamily="50" charset="-128"/>
              </a:rPr>
              <a:t>S61</a:t>
            </a:r>
            <a:r>
              <a:rPr lang="ja-JP" altLang="en-US" sz="900" dirty="0">
                <a:solidFill>
                  <a:schemeClr val="tx1"/>
                </a:solidFill>
                <a:latin typeface="HGPｺﾞｼｯｸE" pitchFamily="50" charset="-128"/>
                <a:ea typeface="HGPｺﾞｼｯｸE" pitchFamily="50" charset="-128"/>
              </a:rPr>
              <a:t>時点を</a:t>
            </a:r>
            <a:r>
              <a:rPr lang="en-US" altLang="ja-JP" sz="900" dirty="0">
                <a:solidFill>
                  <a:schemeClr val="tx1"/>
                </a:solidFill>
                <a:latin typeface="HGPｺﾞｼｯｸE" pitchFamily="50" charset="-128"/>
                <a:ea typeface="HGPｺﾞｼｯｸE" pitchFamily="50" charset="-128"/>
              </a:rPr>
              <a:t>100</a:t>
            </a:r>
            <a:r>
              <a:rPr lang="ja-JP" altLang="en-US" sz="900" dirty="0">
                <a:solidFill>
                  <a:schemeClr val="tx1"/>
                </a:solidFill>
                <a:latin typeface="HGPｺﾞｼｯｸE" pitchFamily="50" charset="-128"/>
                <a:ea typeface="HGPｺﾞｼｯｸE" pitchFamily="50" charset="-128"/>
              </a:rPr>
              <a:t>とした</a:t>
            </a:r>
            <a:r>
              <a:rPr lang="en-US" altLang="ja-JP" sz="900" dirty="0">
                <a:solidFill>
                  <a:schemeClr val="tx1"/>
                </a:solidFill>
                <a:latin typeface="HGPｺﾞｼｯｸE" pitchFamily="50" charset="-128"/>
                <a:ea typeface="HGPｺﾞｼｯｸE" pitchFamily="50" charset="-128"/>
              </a:rPr>
              <a:t>H18</a:t>
            </a:r>
            <a:r>
              <a:rPr lang="ja-JP" altLang="en-US" sz="900" dirty="0">
                <a:solidFill>
                  <a:schemeClr val="tx1"/>
                </a:solidFill>
                <a:latin typeface="HGPｺﾞｼｯｸE" pitchFamily="50" charset="-128"/>
                <a:ea typeface="HGPｺﾞｼｯｸE" pitchFamily="50" charset="-128"/>
              </a:rPr>
              <a:t>の事業所数）</a:t>
            </a:r>
            <a:endParaRPr lang="en-US" altLang="ja-JP" sz="900" dirty="0">
              <a:solidFill>
                <a:schemeClr val="tx1"/>
              </a:solidFill>
              <a:latin typeface="HGPｺﾞｼｯｸE" pitchFamily="50" charset="-128"/>
              <a:ea typeface="HGPｺﾞｼｯｸE" pitchFamily="50" charset="-128"/>
            </a:endParaRPr>
          </a:p>
          <a:p>
            <a:pPr>
              <a:defRPr/>
            </a:pPr>
            <a:r>
              <a:rPr lang="ja-JP" altLang="en-US" sz="1200" dirty="0">
                <a:solidFill>
                  <a:schemeClr val="tx1"/>
                </a:solidFill>
                <a:latin typeface="HGPｺﾞｼｯｸE" pitchFamily="50" charset="-128"/>
                <a:ea typeface="HGPｺﾞｼｯｸE" pitchFamily="50" charset="-128"/>
              </a:rPr>
              <a:t>　　</a:t>
            </a: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p:txBody>
      </p:sp>
      <p:sp>
        <p:nvSpPr>
          <p:cNvPr id="83973" name="AutoShape 3"/>
          <p:cNvSpPr>
            <a:spLocks noChangeArrowheads="1"/>
          </p:cNvSpPr>
          <p:nvPr/>
        </p:nvSpPr>
        <p:spPr bwMode="auto">
          <a:xfrm>
            <a:off x="14288" y="1565275"/>
            <a:ext cx="2757487" cy="5270500"/>
          </a:xfrm>
          <a:prstGeom prst="roundRect">
            <a:avLst>
              <a:gd name="adj" fmla="val 4671"/>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latin typeface="HGPｺﾞｼｯｸE" pitchFamily="50" charset="-128"/>
                <a:ea typeface="HGPｺﾞｼｯｸE" pitchFamily="50" charset="-128"/>
              </a:rPr>
              <a:t>・大阪市域の総生産額は府全体の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約半分（</a:t>
            </a:r>
            <a:r>
              <a:rPr lang="en-US" altLang="ja-JP" sz="1400">
                <a:latin typeface="HGPｺﾞｼｯｸE" pitchFamily="50" charset="-128"/>
                <a:ea typeface="HGPｺﾞｼｯｸE" pitchFamily="50" charset="-128"/>
              </a:rPr>
              <a:t>H21</a:t>
            </a:r>
            <a:r>
              <a:rPr lang="ja-JP" altLang="en-US" sz="1400">
                <a:latin typeface="HGPｺﾞｼｯｸE" pitchFamily="50" charset="-128"/>
                <a:ea typeface="HGPｺﾞｼｯｸE" pitchFamily="50" charset="-128"/>
              </a:rPr>
              <a:t>：</a:t>
            </a:r>
            <a:r>
              <a:rPr lang="en-US" altLang="ja-JP" sz="1400">
                <a:latin typeface="HGPｺﾞｼｯｸE" pitchFamily="50" charset="-128"/>
                <a:ea typeface="HGPｺﾞｼｯｸE" pitchFamily="50" charset="-128"/>
              </a:rPr>
              <a:t>54.9%</a:t>
            </a:r>
            <a:r>
              <a:rPr lang="ja-JP" altLang="en-US" sz="1400">
                <a:latin typeface="HGPｺﾞｼｯｸE" pitchFamily="50" charset="-128"/>
                <a:ea typeface="HGPｺﾞｼｯｸE" pitchFamily="50" charset="-128"/>
              </a:rPr>
              <a:t>）を占めるが、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他地域の都市と比べると、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その伸びは低迷傾向にある。</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・サービス産業の高い集積などの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経済ポテンシャル</a:t>
            </a:r>
            <a:r>
              <a:rPr lang="ja-JP" altLang="en-US" sz="1400" baseline="30000">
                <a:latin typeface="HGPｺﾞｼｯｸE" pitchFamily="50" charset="-128"/>
                <a:ea typeface="HGPｺﾞｼｯｸE" pitchFamily="50" charset="-128"/>
              </a:rPr>
              <a:t>＊</a:t>
            </a:r>
            <a:r>
              <a:rPr lang="ja-JP" altLang="en-US" sz="1400">
                <a:latin typeface="HGPｺﾞｼｯｸE" pitchFamily="50" charset="-128"/>
                <a:ea typeface="HGPｺﾞｼｯｸE" pitchFamily="50" charset="-128"/>
              </a:rPr>
              <a:t>を活かし、</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大阪・関西、更には、我が国の</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成長エンジンとして、大阪都心部</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　を再生することが課題。</a:t>
            </a:r>
            <a:endParaRPr lang="en-US" altLang="ja-JP" sz="1400">
              <a:latin typeface="HGPｺﾞｼｯｸE" pitchFamily="50" charset="-128"/>
              <a:ea typeface="HGPｺﾞｼｯｸE" pitchFamily="50" charset="-128"/>
            </a:endParaRPr>
          </a:p>
          <a:p>
            <a:pPr defTabSz="912813"/>
            <a:r>
              <a:rPr lang="ja-JP" altLang="en-US" sz="1400">
                <a:latin typeface="HGPｺﾞｼｯｸE" pitchFamily="50" charset="-128"/>
                <a:ea typeface="HGPｺﾞｼｯｸE" pitchFamily="50" charset="-128"/>
              </a:rPr>
              <a:t>・大阪市域の集客力は、府域</a:t>
            </a:r>
            <a:r>
              <a:rPr lang="ja-JP" altLang="en-US" sz="1400">
                <a:ea typeface="HGPｺﾞｼｯｸE" pitchFamily="50" charset="-128"/>
              </a:rPr>
              <a:t>にお</a:t>
            </a:r>
            <a:endParaRPr lang="en-US" altLang="ja-JP" sz="1400">
              <a:ea typeface="HGPｺﾞｼｯｸE" pitchFamily="50" charset="-128"/>
            </a:endParaRPr>
          </a:p>
          <a:p>
            <a:pPr defTabSz="912813"/>
            <a:r>
              <a:rPr lang="ja-JP" altLang="en-US" sz="1400">
                <a:ea typeface="HGPｺﾞｼｯｸE" pitchFamily="50" charset="-128"/>
              </a:rPr>
              <a:t>　いて圧倒的なシェア</a:t>
            </a:r>
            <a:r>
              <a:rPr lang="ja-JP" altLang="en-US" sz="1400" baseline="30000">
                <a:ea typeface="HGPｺﾞｼｯｸE" pitchFamily="50" charset="-128"/>
              </a:rPr>
              <a:t>＊</a:t>
            </a:r>
            <a:r>
              <a:rPr lang="ja-JP" altLang="en-US" sz="1400">
                <a:ea typeface="HGPｺﾞｼｯｸE" pitchFamily="50" charset="-128"/>
              </a:rPr>
              <a:t>。</a:t>
            </a:r>
            <a:endParaRPr lang="en-US" altLang="ja-JP" sz="1400">
              <a:ea typeface="HGPｺﾞｼｯｸE" pitchFamily="50" charset="-128"/>
            </a:endParaRPr>
          </a:p>
          <a:p>
            <a:pPr defTabSz="912813"/>
            <a:r>
              <a:rPr lang="ja-JP" altLang="en-US" sz="1400">
                <a:ea typeface="HGPｺﾞｼｯｸE" pitchFamily="50" charset="-128"/>
              </a:rPr>
              <a:t>　大阪府・大阪市が一体となって取</a:t>
            </a:r>
            <a:endParaRPr lang="en-US" altLang="ja-JP" sz="1400">
              <a:ea typeface="HGPｺﾞｼｯｸE" pitchFamily="50" charset="-128"/>
            </a:endParaRPr>
          </a:p>
          <a:p>
            <a:pPr defTabSz="912813"/>
            <a:r>
              <a:rPr lang="ja-JP" altLang="en-US" sz="1400">
                <a:ea typeface="HGPｺﾞｼｯｸE" pitchFamily="50" charset="-128"/>
              </a:rPr>
              <a:t>　り組む都市魅力創造は、大阪全</a:t>
            </a:r>
            <a:endParaRPr lang="en-US" altLang="ja-JP" sz="1400">
              <a:ea typeface="HGPｺﾞｼｯｸE" pitchFamily="50" charset="-128"/>
            </a:endParaRPr>
          </a:p>
          <a:p>
            <a:pPr defTabSz="912813"/>
            <a:r>
              <a:rPr lang="ja-JP" altLang="en-US" sz="1400">
                <a:ea typeface="HGPｺﾞｼｯｸE" pitchFamily="50" charset="-128"/>
              </a:rPr>
              <a:t>　体の新たな集客へとつながるも</a:t>
            </a:r>
            <a:endParaRPr lang="en-US" altLang="ja-JP" sz="1400">
              <a:ea typeface="HGPｺﾞｼｯｸE" pitchFamily="50" charset="-128"/>
            </a:endParaRPr>
          </a:p>
          <a:p>
            <a:pPr defTabSz="912813"/>
            <a:r>
              <a:rPr lang="ja-JP" altLang="en-US" sz="1400">
                <a:ea typeface="HGPｺﾞｼｯｸE" pitchFamily="50" charset="-128"/>
              </a:rPr>
              <a:t>　のであり、更なるステップアップの</a:t>
            </a:r>
            <a:endParaRPr lang="en-US" altLang="ja-JP" sz="1400">
              <a:ea typeface="HGPｺﾞｼｯｸE" pitchFamily="50" charset="-128"/>
            </a:endParaRPr>
          </a:p>
          <a:p>
            <a:pPr defTabSz="912813"/>
            <a:r>
              <a:rPr lang="ja-JP" altLang="en-US" sz="1400">
                <a:ea typeface="HGPｺﾞｼｯｸE" pitchFamily="50" charset="-128"/>
              </a:rPr>
              <a:t>　カギを握るもの。</a:t>
            </a:r>
            <a:endParaRPr lang="en-US" altLang="ja-JP" sz="1400">
              <a:ea typeface="HGPｺﾞｼｯｸE" pitchFamily="50" charset="-128"/>
            </a:endParaRPr>
          </a:p>
          <a:p>
            <a:pPr defTabSz="912813"/>
            <a:r>
              <a:rPr lang="ja-JP" altLang="en-US" sz="1200">
                <a:ea typeface="HGPｺﾞｼｯｸE" pitchFamily="50" charset="-128"/>
              </a:rPr>
              <a:t>（具体例）</a:t>
            </a:r>
            <a:endParaRPr lang="en-US" altLang="ja-JP" sz="1600">
              <a:ea typeface="HGPｺﾞｼｯｸE" pitchFamily="50" charset="-128"/>
            </a:endParaRPr>
          </a:p>
          <a:p>
            <a:pPr defTabSz="912813"/>
            <a:r>
              <a:rPr lang="ja-JP" altLang="en-US" sz="1100">
                <a:ea typeface="HGPｺﾞｼｯｸE" pitchFamily="50" charset="-128"/>
              </a:rPr>
              <a:t>　・健康医療産業、クリエイティブ産業</a:t>
            </a:r>
            <a:r>
              <a:rPr lang="ja-JP" altLang="en-US" sz="1100" baseline="30000">
                <a:ea typeface="HGPｺﾞｼｯｸE" pitchFamily="50" charset="-128"/>
              </a:rPr>
              <a:t>＊</a:t>
            </a:r>
            <a:r>
              <a:rPr lang="ja-JP" altLang="en-US" sz="1100">
                <a:ea typeface="HGPｺﾞｼｯｸE" pitchFamily="50" charset="-128"/>
              </a:rPr>
              <a:t>等</a:t>
            </a:r>
            <a:endParaRPr lang="en-US" altLang="ja-JP" sz="1100">
              <a:ea typeface="HGPｺﾞｼｯｸE" pitchFamily="50" charset="-128"/>
            </a:endParaRPr>
          </a:p>
          <a:p>
            <a:pPr defTabSz="912813"/>
            <a:r>
              <a:rPr lang="ja-JP" altLang="en-US" sz="1100">
                <a:ea typeface="HGPｺﾞｼｯｸE" pitchFamily="50" charset="-128"/>
              </a:rPr>
              <a:t>　　の都市型サービス産業の振興　</a:t>
            </a:r>
            <a:endParaRPr lang="en-US" altLang="ja-JP" sz="1100">
              <a:ea typeface="HGPｺﾞｼｯｸE" pitchFamily="50" charset="-128"/>
            </a:endParaRPr>
          </a:p>
          <a:p>
            <a:pPr defTabSz="912813"/>
            <a:r>
              <a:rPr lang="ja-JP" altLang="en-US" sz="1100">
                <a:ea typeface="HGPｺﾞｼｯｸE" pitchFamily="50" charset="-128"/>
              </a:rPr>
              <a:t>　・うめきた先行開発区域における世界から</a:t>
            </a:r>
            <a:endParaRPr lang="en-US" altLang="ja-JP" sz="1100">
              <a:ea typeface="HGPｺﾞｼｯｸE" pitchFamily="50" charset="-128"/>
            </a:endParaRPr>
          </a:p>
          <a:p>
            <a:pPr defTabSz="912813"/>
            <a:r>
              <a:rPr lang="ja-JP" altLang="en-US" sz="1100">
                <a:ea typeface="HGPｺﾞｼｯｸE" pitchFamily="50" charset="-128"/>
              </a:rPr>
              <a:t>　　人材、資金、情報を呼び込むグローバル</a:t>
            </a:r>
            <a:r>
              <a:rPr lang="ja-JP" altLang="en-US" sz="1100" baseline="30000">
                <a:ea typeface="HGPｺﾞｼｯｸE" pitchFamily="50" charset="-128"/>
              </a:rPr>
              <a:t>＊</a:t>
            </a:r>
            <a:endParaRPr lang="en-US" altLang="ja-JP" sz="1100" baseline="30000">
              <a:ea typeface="HGPｺﾞｼｯｸE" pitchFamily="50" charset="-128"/>
            </a:endParaRPr>
          </a:p>
          <a:p>
            <a:pPr defTabSz="912813"/>
            <a:r>
              <a:rPr lang="ja-JP" altLang="en-US" sz="1100">
                <a:ea typeface="HGPｺﾞｼｯｸE" pitchFamily="50" charset="-128"/>
              </a:rPr>
              <a:t>　　イノベーション創出拠点の形成</a:t>
            </a:r>
            <a:endParaRPr lang="en-US" altLang="ja-JP" sz="1100">
              <a:ea typeface="HGPｺﾞｼｯｸE" pitchFamily="50" charset="-128"/>
            </a:endParaRPr>
          </a:p>
          <a:p>
            <a:pPr defTabSz="912813"/>
            <a:r>
              <a:rPr lang="ja-JP" altLang="en-US" sz="1100">
                <a:ea typeface="HGPｺﾞｼｯｸE" pitchFamily="50" charset="-128"/>
              </a:rPr>
              <a:t>　・世界的な創造都市</a:t>
            </a:r>
            <a:r>
              <a:rPr lang="ja-JP" altLang="en-US" sz="1100">
                <a:solidFill>
                  <a:srgbClr val="000000"/>
                </a:solidFill>
                <a:ea typeface="HGPｺﾞｼｯｸE" pitchFamily="50" charset="-128"/>
              </a:rPr>
              <a:t>に向けた、大阪府・大</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阪市一体となった大阪の都市魅力創造</a:t>
            </a:r>
            <a:endParaRPr lang="en-US" altLang="ja-JP" sz="11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71500"/>
            <a:ext cx="9144000" cy="963613"/>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lnSpc>
                <a:spcPts val="1700"/>
              </a:lnSpc>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産業・集客面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a:t>
            </a:r>
            <a:r>
              <a:rPr lang="ja-JP" altLang="en-US" sz="1400" dirty="0">
                <a:latin typeface="Arial"/>
                <a:ea typeface="HGPｺﾞｼｯｸE" pitchFamily="50" charset="-128"/>
              </a:rPr>
              <a:t>大阪市域が府内総生産の半分以上を占めるなど、</a:t>
            </a:r>
            <a:r>
              <a:rPr lang="ja-JP" altLang="en-US" sz="1400" dirty="0">
                <a:solidFill>
                  <a:srgbClr val="000000"/>
                </a:solidFill>
                <a:latin typeface="Arial"/>
                <a:ea typeface="HGPｺﾞｼｯｸE" pitchFamily="50" charset="-128"/>
              </a:rPr>
              <a:t>大阪・関西の中心地である大阪都心部は「成長のけん引役」であるが、近年低成長が続いており、その再生が不可欠。また、インバウンド観光</a:t>
            </a:r>
            <a:r>
              <a:rPr lang="ja-JP" altLang="en-US" sz="1400" baseline="30000" dirty="0">
                <a:solidFill>
                  <a:srgbClr val="000000"/>
                </a:solidFill>
                <a:latin typeface="Arial"/>
                <a:ea typeface="HGPｺﾞｼｯｸE" pitchFamily="50" charset="-128"/>
              </a:rPr>
              <a:t>＊</a:t>
            </a:r>
            <a:r>
              <a:rPr lang="ja-JP" altLang="en-US" sz="1400" dirty="0">
                <a:solidFill>
                  <a:srgbClr val="000000"/>
                </a:solidFill>
                <a:latin typeface="Arial"/>
                <a:ea typeface="HGPｺﾞｼｯｸE" pitchFamily="50" charset="-128"/>
              </a:rPr>
              <a:t>が重要性を増す中、大阪都心部を中心に集客をけん引。今後、世界的な創造都市をめざし、大阪府・大阪市一体となって更なる都市魅力向上を図る必要</a:t>
            </a:r>
            <a:endParaRPr lang="en-US" altLang="ja-JP" sz="14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54038"/>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の再生①</a:t>
            </a:r>
            <a:r>
              <a:rPr lang="ja-JP" altLang="en-US" dirty="0">
                <a:solidFill>
                  <a:srgbClr val="000000"/>
                </a:solidFill>
                <a:latin typeface="Arial"/>
                <a:ea typeface="HGPｺﾞｼｯｸE" pitchFamily="50" charset="-128"/>
              </a:rPr>
              <a:t>　</a:t>
            </a:r>
            <a:endParaRPr lang="en-US" altLang="ja-JP"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3976"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graphicFrame>
        <p:nvGraphicFramePr>
          <p:cNvPr id="11" name="表 10"/>
          <p:cNvGraphicFramePr>
            <a:graphicFrameLocks noGrp="1"/>
          </p:cNvGraphicFramePr>
          <p:nvPr/>
        </p:nvGraphicFramePr>
        <p:xfrm>
          <a:off x="6300788" y="5367338"/>
          <a:ext cx="1943100" cy="1066800"/>
        </p:xfrm>
        <a:graphic>
          <a:graphicData uri="http://schemas.openxmlformats.org/drawingml/2006/table">
            <a:tbl>
              <a:tblPr firstRow="1" bandRow="1">
                <a:tableStyleId>{5940675A-B579-460E-94D1-54222C63F5DA}</a:tableStyleId>
              </a:tblPr>
              <a:tblGrid>
                <a:gridCol w="287867"/>
                <a:gridCol w="1151466"/>
                <a:gridCol w="503767"/>
              </a:tblGrid>
              <a:tr h="177421">
                <a:tc>
                  <a:txBody>
                    <a:bodyPr/>
                    <a:lstStyle/>
                    <a:p>
                      <a:pPr algn="ctr"/>
                      <a:r>
                        <a:rPr kumimoji="1" lang="ja-JP" altLang="en-US" sz="800" dirty="0" smtClean="0">
                          <a:latin typeface="HGPｺﾞｼｯｸE" pitchFamily="50" charset="-128"/>
                          <a:ea typeface="HGPｺﾞｼｯｸE" pitchFamily="50" charset="-128"/>
                        </a:rPr>
                        <a:t>１</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新宿・大久保</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34.8</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0085">
                <a:tc>
                  <a:txBody>
                    <a:bodyPr/>
                    <a:lstStyle/>
                    <a:p>
                      <a:pPr algn="ctr"/>
                      <a:r>
                        <a:rPr kumimoji="1" lang="ja-JP" altLang="en-US" sz="800" dirty="0" smtClean="0">
                          <a:latin typeface="HGPｺﾞｼｯｸE" pitchFamily="50" charset="-128"/>
                          <a:ea typeface="HGPｺﾞｼｯｸE" pitchFamily="50" charset="-128"/>
                        </a:rPr>
                        <a:t>２</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銀座・有楽町・日比谷</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28.4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0">
                <a:tc>
                  <a:txBody>
                    <a:bodyPr/>
                    <a:lstStyle/>
                    <a:p>
                      <a:pPr algn="ctr"/>
                      <a:r>
                        <a:rPr kumimoji="1" lang="ja-JP" altLang="en-US" sz="800" dirty="0" smtClean="0">
                          <a:latin typeface="HGPｺﾞｼｯｸE" pitchFamily="50" charset="-128"/>
                          <a:ea typeface="HGPｺﾞｼｯｸE" pitchFamily="50" charset="-128"/>
                        </a:rPr>
                        <a:t>３</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浅草</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27.4</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r h="185413">
                <a:tc>
                  <a:txBody>
                    <a:bodyPr/>
                    <a:lstStyle/>
                    <a:p>
                      <a:pPr algn="ctr"/>
                      <a:r>
                        <a:rPr kumimoji="1" lang="ja-JP" altLang="en-US" sz="800" b="1" dirty="0" smtClean="0">
                          <a:latin typeface="HGPｺﾞｼｯｸE" pitchFamily="50" charset="-128"/>
                          <a:ea typeface="HGPｺﾞｼｯｸE" pitchFamily="50" charset="-128"/>
                        </a:rPr>
                        <a:t>４</a:t>
                      </a:r>
                      <a:endParaRPr kumimoji="1" lang="ja-JP" altLang="en-US" sz="800" b="1" dirty="0">
                        <a:latin typeface="HGPｺﾞｼｯｸE" pitchFamily="50" charset="-128"/>
                        <a:ea typeface="HGPｺﾞｼｯｸE" pitchFamily="50" charset="-128"/>
                      </a:endParaRPr>
                    </a:p>
                  </a:txBody>
                  <a:tcPr marL="91388" marR="91388"/>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388" marR="91388"/>
                </a:tc>
                <a:tc>
                  <a:txBody>
                    <a:bodyPr/>
                    <a:lstStyle/>
                    <a:p>
                      <a:pPr algn="ctr"/>
                      <a:r>
                        <a:rPr kumimoji="1" lang="en-US" altLang="ja-JP" sz="800" b="1" dirty="0" smtClean="0">
                          <a:latin typeface="HGPｺﾞｼｯｸE" pitchFamily="50" charset="-128"/>
                          <a:ea typeface="HGPｺﾞｼｯｸE" pitchFamily="50" charset="-128"/>
                        </a:rPr>
                        <a:t>25.4</a:t>
                      </a:r>
                      <a:r>
                        <a:rPr kumimoji="1" lang="ja-JP" altLang="en-US" sz="800" b="1" dirty="0" smtClean="0">
                          <a:latin typeface="HGPｺﾞｼｯｸE" pitchFamily="50" charset="-128"/>
                          <a:ea typeface="HGPｺﾞｼｯｸE" pitchFamily="50" charset="-128"/>
                        </a:rPr>
                        <a:t>％</a:t>
                      </a:r>
                      <a:endParaRPr kumimoji="1" lang="ja-JP" altLang="en-US" sz="800" b="1" dirty="0">
                        <a:latin typeface="HGPｺﾞｼｯｸE" pitchFamily="50" charset="-128"/>
                        <a:ea typeface="HGPｺﾞｼｯｸE" pitchFamily="50" charset="-128"/>
                      </a:endParaRPr>
                    </a:p>
                  </a:txBody>
                  <a:tcPr marL="91388" marR="91388"/>
                </a:tc>
              </a:tr>
              <a:tr h="202258">
                <a:tc>
                  <a:txBody>
                    <a:bodyPr/>
                    <a:lstStyle/>
                    <a:p>
                      <a:pPr algn="ctr"/>
                      <a:r>
                        <a:rPr kumimoji="1" lang="ja-JP" altLang="en-US" sz="800" dirty="0" smtClean="0">
                          <a:latin typeface="HGPｺﾞｼｯｸE" pitchFamily="50" charset="-128"/>
                          <a:ea typeface="HGPｺﾞｼｯｸE" pitchFamily="50" charset="-128"/>
                        </a:rPr>
                        <a:t>５</a:t>
                      </a:r>
                      <a:endParaRPr kumimoji="1" lang="ja-JP" altLang="en-US" sz="800" dirty="0">
                        <a:latin typeface="HGPｺﾞｼｯｸE" pitchFamily="50" charset="-128"/>
                        <a:ea typeface="HGPｺﾞｼｯｸE" pitchFamily="50" charset="-128"/>
                      </a:endParaRPr>
                    </a:p>
                  </a:txBody>
                  <a:tcPr marL="91388" marR="91388"/>
                </a:tc>
                <a:tc>
                  <a:txBody>
                    <a:bodyPr/>
                    <a:lstStyle/>
                    <a:p>
                      <a:r>
                        <a:rPr kumimoji="1" lang="ja-JP" altLang="en-US" sz="800" dirty="0" smtClean="0">
                          <a:latin typeface="HGPｺﾞｼｯｸE" pitchFamily="50" charset="-128"/>
                          <a:ea typeface="HGPｺﾞｼｯｸE" pitchFamily="50" charset="-128"/>
                        </a:rPr>
                        <a:t>京都市</a:t>
                      </a:r>
                      <a:endParaRPr kumimoji="1" lang="ja-JP" altLang="en-US" sz="800" dirty="0">
                        <a:latin typeface="HGPｺﾞｼｯｸE" pitchFamily="50" charset="-128"/>
                        <a:ea typeface="HGPｺﾞｼｯｸE" pitchFamily="50" charset="-128"/>
                      </a:endParaRPr>
                    </a:p>
                  </a:txBody>
                  <a:tcPr marL="91388" marR="91388"/>
                </a:tc>
                <a:tc>
                  <a:txBody>
                    <a:bodyPr/>
                    <a:lstStyle/>
                    <a:p>
                      <a:pPr algn="ctr"/>
                      <a:r>
                        <a:rPr kumimoji="1" lang="en-US" altLang="ja-JP" sz="800" dirty="0" smtClean="0">
                          <a:latin typeface="HGPｺﾞｼｯｸE" pitchFamily="50" charset="-128"/>
                          <a:ea typeface="HGPｺﾞｼｯｸE" pitchFamily="50" charset="-128"/>
                        </a:rPr>
                        <a:t>23.6</a:t>
                      </a:r>
                      <a:r>
                        <a:rPr kumimoji="1" lang="ja-JP" altLang="en-US" sz="800" dirty="0" smtClean="0">
                          <a:latin typeface="HGPｺﾞｼｯｸE" pitchFamily="50" charset="-128"/>
                          <a:ea typeface="HGPｺﾞｼｯｸE" pitchFamily="50" charset="-128"/>
                        </a:rPr>
                        <a:t>％</a:t>
                      </a:r>
                      <a:endParaRPr kumimoji="1" lang="ja-JP" altLang="en-US" sz="800" dirty="0">
                        <a:latin typeface="HGPｺﾞｼｯｸE" pitchFamily="50" charset="-128"/>
                        <a:ea typeface="HGPｺﾞｼｯｸE" pitchFamily="50" charset="-128"/>
                      </a:endParaRPr>
                    </a:p>
                  </a:txBody>
                  <a:tcPr marL="91388" marR="91388"/>
                </a:tc>
              </a:tr>
            </a:tbl>
          </a:graphicData>
        </a:graphic>
      </p:graphicFrame>
      <p:pic>
        <p:nvPicPr>
          <p:cNvPr id="8400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6913" y="1830388"/>
            <a:ext cx="2297112" cy="2182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正方形/長方形 16"/>
          <p:cNvSpPr/>
          <p:nvPr/>
        </p:nvSpPr>
        <p:spPr>
          <a:xfrm>
            <a:off x="2862263" y="1565275"/>
            <a:ext cx="3941762" cy="264160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tIns="0"/>
          <a:lstStyle/>
          <a:p>
            <a:pPr algn="ctr" defTabSz="912813">
              <a:defRPr/>
            </a:pPr>
            <a:r>
              <a:rPr lang="ja-JP" altLang="en-US" sz="1200" dirty="0">
                <a:solidFill>
                  <a:schemeClr val="tx1"/>
                </a:solidFill>
                <a:ea typeface="HGPｺﾞｼｯｸE" pitchFamily="50" charset="-128"/>
              </a:rPr>
              <a:t>域内総生産（名目</a:t>
            </a:r>
            <a:r>
              <a:rPr lang="en-US" altLang="ja-JP" sz="1200" dirty="0">
                <a:solidFill>
                  <a:schemeClr val="tx1"/>
                </a:solidFill>
                <a:ea typeface="HGPｺﾞｼｯｸE" pitchFamily="50" charset="-128"/>
              </a:rPr>
              <a:t>GRP</a:t>
            </a:r>
            <a:r>
              <a:rPr lang="ja-JP" altLang="en-US" sz="1200" baseline="30000" dirty="0">
                <a:solidFill>
                  <a:schemeClr val="tx1"/>
                </a:solidFill>
                <a:ea typeface="HGPｺﾞｼｯｸE" pitchFamily="50" charset="-128"/>
              </a:rPr>
              <a:t>＊</a:t>
            </a:r>
            <a:r>
              <a:rPr lang="ja-JP" altLang="en-US" sz="1200" dirty="0">
                <a:solidFill>
                  <a:schemeClr val="tx1"/>
                </a:solidFill>
                <a:ea typeface="HGPｺﾞｼｯｸE" pitchFamily="50" charset="-128"/>
              </a:rPr>
              <a:t>）の推移</a:t>
            </a:r>
            <a:r>
              <a:rPr lang="ja-JP" altLang="en-US" sz="1100" dirty="0">
                <a:solidFill>
                  <a:schemeClr val="tx1"/>
                </a:solidFill>
                <a:ea typeface="HGPｺﾞｼｯｸE" pitchFamily="50" charset="-128"/>
              </a:rPr>
              <a:t>（関西・大阪府・大阪市）</a:t>
            </a:r>
            <a:endParaRPr lang="en-US" altLang="ja-JP" sz="110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20" name="テキスト ボックス 19"/>
          <p:cNvSpPr txBox="1"/>
          <p:nvPr/>
        </p:nvSpPr>
        <p:spPr>
          <a:xfrm>
            <a:off x="2862263" y="1725613"/>
            <a:ext cx="1751012" cy="2462212"/>
          </a:xfrm>
          <a:prstGeom prst="rect">
            <a:avLst/>
          </a:prstGeom>
          <a:noFill/>
        </p:spPr>
        <p:txBody>
          <a:bodyPr>
            <a:spAutoFit/>
          </a:bodyPr>
          <a:lstStyle/>
          <a:p>
            <a:pPr>
              <a:defRPr/>
            </a:pPr>
            <a:r>
              <a:rPr lang="ja-JP" altLang="en-US" sz="1100" dirty="0">
                <a:latin typeface="+mn-lt"/>
                <a:ea typeface="HGPｺﾞｼｯｸE" pitchFamily="50" charset="-128"/>
              </a:rPr>
              <a:t>大阪市域は、大阪府内の総生産の約半分を占めるが、近年、低成長が続き、シェアは減少</a:t>
            </a:r>
            <a:endParaRPr lang="en-US" altLang="ja-JP" sz="1100" dirty="0">
              <a:latin typeface="+mn-lt"/>
              <a:ea typeface="HGPｺﾞｼｯｸE" pitchFamily="50" charset="-128"/>
            </a:endParaRPr>
          </a:p>
          <a:p>
            <a:pPr>
              <a:defRPr/>
            </a:pPr>
            <a:endParaRPr lang="en-US" altLang="ja-JP" sz="600" dirty="0">
              <a:latin typeface="+mn-lt"/>
              <a:ea typeface="HGPｺﾞｼｯｸE" pitchFamily="50" charset="-128"/>
            </a:endParaRPr>
          </a:p>
          <a:p>
            <a:pPr>
              <a:defRPr/>
            </a:pPr>
            <a:r>
              <a:rPr lang="ja-JP" altLang="en-US" sz="1100" dirty="0">
                <a:latin typeface="HGPｺﾞｼｯｸE" pitchFamily="50" charset="-128"/>
                <a:ea typeface="HGPｺﾞｼｯｸE" pitchFamily="50" charset="-128"/>
              </a:rPr>
              <a:t>（Ｓ</a:t>
            </a:r>
            <a:r>
              <a:rPr lang="en-US" altLang="ja-JP" sz="1100" dirty="0">
                <a:latin typeface="HGPｺﾞｼｯｸE" pitchFamily="50" charset="-128"/>
                <a:ea typeface="HGPｺﾞｼｯｸE" pitchFamily="50" charset="-128"/>
              </a:rPr>
              <a:t>60</a:t>
            </a:r>
            <a:r>
              <a:rPr lang="ja-JP" altLang="en-US" sz="1100" dirty="0">
                <a:latin typeface="HGPｺﾞｼｯｸE" pitchFamily="50" charset="-128"/>
                <a:ea typeface="HGPｺﾞｼｯｸE" pitchFamily="50" charset="-128"/>
              </a:rPr>
              <a:t>年比で見た場合）</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・名目</a:t>
            </a:r>
            <a:r>
              <a:rPr lang="en-US" altLang="ja-JP" sz="1100" dirty="0">
                <a:latin typeface="HGPｺﾞｼｯｸE" pitchFamily="50" charset="-128"/>
                <a:ea typeface="HGPｺﾞｼｯｸE" pitchFamily="50" charset="-128"/>
              </a:rPr>
              <a:t>GRP</a:t>
            </a: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147.4</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122.1</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197.6</a:t>
            </a:r>
          </a:p>
          <a:p>
            <a:pPr>
              <a:defRPr/>
            </a:pPr>
            <a:r>
              <a:rPr lang="ja-JP" altLang="en-US" sz="1100" dirty="0">
                <a:latin typeface="HGPｺﾞｼｯｸE" pitchFamily="50" charset="-128"/>
                <a:ea typeface="HGPｺﾞｼｯｸE" pitchFamily="50" charset="-128"/>
              </a:rPr>
              <a:t>・関西でのシェア</a:t>
            </a:r>
            <a:endParaRPr lang="en-US" altLang="ja-JP" sz="1100" dirty="0">
              <a:latin typeface="HGPｺﾞｼｯｸE" pitchFamily="50" charset="-128"/>
              <a:ea typeface="HGPｺﾞｼｯｸE" pitchFamily="50" charset="-128"/>
            </a:endParaRPr>
          </a:p>
          <a:p>
            <a:pPr>
              <a:defRPr/>
            </a:pPr>
            <a:r>
              <a:rPr lang="ja-JP" altLang="en-US" sz="1100" dirty="0">
                <a:latin typeface="HGPｺﾞｼｯｸE" pitchFamily="50" charset="-128"/>
                <a:ea typeface="HGPｺﾞｼｯｸE" pitchFamily="50" charset="-128"/>
              </a:rPr>
              <a:t>　　大阪府：△</a:t>
            </a:r>
            <a:r>
              <a:rPr lang="en-US" altLang="ja-JP" sz="1100" dirty="0">
                <a:latin typeface="HGPｺﾞｼｯｸE" pitchFamily="50" charset="-128"/>
                <a:ea typeface="HGPｺﾞｼｯｸE" pitchFamily="50" charset="-128"/>
              </a:rPr>
              <a:t>0.5</a:t>
            </a:r>
          </a:p>
          <a:p>
            <a:pPr>
              <a:defRPr/>
            </a:pPr>
            <a:r>
              <a:rPr lang="ja-JP" altLang="en-US" sz="1100" dirty="0">
                <a:latin typeface="HGPｺﾞｼｯｸE" pitchFamily="50" charset="-128"/>
                <a:ea typeface="HGPｺﾞｼｯｸE" pitchFamily="50" charset="-128"/>
              </a:rPr>
              <a:t>　　　大阪市域    ：△</a:t>
            </a:r>
            <a:r>
              <a:rPr lang="en-US" altLang="ja-JP" sz="1100" dirty="0">
                <a:latin typeface="HGPｺﾞｼｯｸE" pitchFamily="50" charset="-128"/>
                <a:ea typeface="HGPｺﾞｼｯｸE" pitchFamily="50" charset="-128"/>
              </a:rPr>
              <a:t>5.6</a:t>
            </a:r>
          </a:p>
          <a:p>
            <a:pPr>
              <a:defRPr/>
            </a:pPr>
            <a:r>
              <a:rPr lang="ja-JP" altLang="en-US" sz="1100" dirty="0">
                <a:latin typeface="HGPｺﾞｼｯｸE" pitchFamily="50" charset="-128"/>
                <a:ea typeface="HGPｺﾞｼｯｸE" pitchFamily="50" charset="-128"/>
              </a:rPr>
              <a:t>　　　大阪市域外：＋</a:t>
            </a:r>
            <a:r>
              <a:rPr lang="en-US" altLang="ja-JP" sz="1100" dirty="0">
                <a:latin typeface="HGPｺﾞｼｯｸE" pitchFamily="50" charset="-128"/>
                <a:ea typeface="HGPｺﾞｼｯｸE" pitchFamily="50" charset="-128"/>
              </a:rPr>
              <a:t>5.0</a:t>
            </a:r>
          </a:p>
        </p:txBody>
      </p:sp>
      <p:sp>
        <p:nvSpPr>
          <p:cNvPr id="84006" name="テキスト ボックス 20"/>
          <p:cNvSpPr txBox="1">
            <a:spLocks noChangeArrowheads="1"/>
          </p:cNvSpPr>
          <p:nvPr/>
        </p:nvSpPr>
        <p:spPr bwMode="auto">
          <a:xfrm>
            <a:off x="4572000" y="399097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2" name="表 21"/>
          <p:cNvGraphicFramePr>
            <a:graphicFrameLocks noGrp="1"/>
          </p:cNvGraphicFramePr>
          <p:nvPr/>
        </p:nvGraphicFramePr>
        <p:xfrm>
          <a:off x="3032125" y="5780088"/>
          <a:ext cx="2449513" cy="852496"/>
        </p:xfrm>
        <a:graphic>
          <a:graphicData uri="http://schemas.openxmlformats.org/drawingml/2006/table">
            <a:tbl>
              <a:tblPr firstRow="1" bandRow="1">
                <a:tableStyleId>{5940675A-B579-460E-94D1-54222C63F5DA}</a:tableStyleId>
              </a:tblPr>
              <a:tblGrid>
                <a:gridCol w="792490"/>
                <a:gridCol w="456281"/>
                <a:gridCol w="768475"/>
                <a:gridCol w="432267"/>
              </a:tblGrid>
              <a:tr h="213122">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86.6</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東京</a:t>
                      </a:r>
                      <a:r>
                        <a:rPr kumimoji="1" lang="en-US" altLang="ja-JP" sz="800" dirty="0" smtClean="0">
                          <a:latin typeface="HGPｺﾞｼｯｸE" pitchFamily="50" charset="-128"/>
                          <a:ea typeface="HGPｺﾞｼｯｸE" pitchFamily="50" charset="-128"/>
                        </a:rPr>
                        <a:t>23</a:t>
                      </a:r>
                      <a:r>
                        <a:rPr kumimoji="1" lang="ja-JP" altLang="en-US" sz="800" dirty="0" smtClean="0">
                          <a:latin typeface="HGPｺﾞｼｯｸE" pitchFamily="50" charset="-128"/>
                          <a:ea typeface="HGPｺﾞｼｯｸE" pitchFamily="50" charset="-128"/>
                        </a:rPr>
                        <a:t>区</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83.7</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94.0</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93.0</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90.1</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dirty="0" smtClean="0">
                          <a:latin typeface="HGPｺﾞｼｯｸE" pitchFamily="50" charset="-128"/>
                          <a:ea typeface="HGPｺﾞｼｯｸE" pitchFamily="50" charset="-128"/>
                        </a:rPr>
                        <a:t>84.9</a:t>
                      </a:r>
                      <a:endParaRPr kumimoji="1" lang="ja-JP" altLang="en-US" sz="800" dirty="0">
                        <a:latin typeface="HGPｺﾞｼｯｸE" pitchFamily="50" charset="-128"/>
                        <a:ea typeface="HGPｺﾞｼｯｸE" pitchFamily="50" charset="-128"/>
                      </a:endParaRPr>
                    </a:p>
                  </a:txBody>
                  <a:tcPr marL="91486" marR="91486" marT="45602" marB="45602"/>
                </a:tc>
              </a:tr>
              <a:tr h="213122">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79.6</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602" marB="45602"/>
                </a:tc>
                <a:tc>
                  <a:txBody>
                    <a:bodyPr/>
                    <a:lstStyle/>
                    <a:p>
                      <a:pPr algn="ctr"/>
                      <a:r>
                        <a:rPr kumimoji="1" lang="en-US" altLang="ja-JP" sz="800" b="1" dirty="0" smtClean="0">
                          <a:latin typeface="HGPｺﾞｼｯｸE" pitchFamily="50" charset="-128"/>
                          <a:ea typeface="HGPｺﾞｼｯｸE" pitchFamily="50" charset="-128"/>
                        </a:rPr>
                        <a:t>72.9</a:t>
                      </a:r>
                      <a:endParaRPr kumimoji="1" lang="ja-JP" altLang="en-US" sz="800" b="1" dirty="0">
                        <a:latin typeface="HGPｺﾞｼｯｸE" pitchFamily="50" charset="-128"/>
                        <a:ea typeface="HGPｺﾞｼｯｸE" pitchFamily="50" charset="-128"/>
                      </a:endParaRPr>
                    </a:p>
                  </a:txBody>
                  <a:tcPr marL="91486" marR="91486" marT="45602" marB="45602"/>
                </a:tc>
              </a:tr>
            </a:tbl>
          </a:graphicData>
        </a:graphic>
      </p:graphicFrame>
      <p:graphicFrame>
        <p:nvGraphicFramePr>
          <p:cNvPr id="23" name="表 22"/>
          <p:cNvGraphicFramePr>
            <a:graphicFrameLocks noGrp="1"/>
          </p:cNvGraphicFramePr>
          <p:nvPr/>
        </p:nvGraphicFramePr>
        <p:xfrm>
          <a:off x="3032125" y="4689475"/>
          <a:ext cx="2449513" cy="854076"/>
        </p:xfrm>
        <a:graphic>
          <a:graphicData uri="http://schemas.openxmlformats.org/drawingml/2006/table">
            <a:tbl>
              <a:tblPr firstRow="1" bandRow="1">
                <a:tableStyleId>{5940675A-B579-460E-94D1-54222C63F5DA}</a:tableStyleId>
              </a:tblPr>
              <a:tblGrid>
                <a:gridCol w="792490"/>
                <a:gridCol w="456281"/>
                <a:gridCol w="768475"/>
                <a:gridCol w="432267"/>
              </a:tblGrid>
              <a:tr h="213519">
                <a:tc>
                  <a:txBody>
                    <a:bodyPr/>
                    <a:lstStyle/>
                    <a:p>
                      <a:r>
                        <a:rPr kumimoji="1" lang="ja-JP" altLang="en-US" sz="800" dirty="0" smtClean="0">
                          <a:latin typeface="HGPｺﾞｼｯｸE" pitchFamily="50" charset="-128"/>
                          <a:ea typeface="HGPｺﾞｼｯｸE" pitchFamily="50" charset="-128"/>
                        </a:rPr>
                        <a:t>東京都</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152.6</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神奈川県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156.3</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横浜市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160.3</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dirty="0" smtClean="0">
                          <a:latin typeface="HGPｺﾞｼｯｸE" pitchFamily="50" charset="-128"/>
                          <a:ea typeface="HGPｺﾞｼｯｸE" pitchFamily="50" charset="-128"/>
                        </a:rPr>
                        <a:t>愛知県</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160.9</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r>
                        <a:rPr kumimoji="1" lang="ja-JP" altLang="en-US" sz="800" dirty="0" smtClean="0">
                          <a:latin typeface="HGPｺﾞｼｯｸE" pitchFamily="50" charset="-128"/>
                          <a:ea typeface="HGPｺﾞｼｯｸE" pitchFamily="50" charset="-128"/>
                        </a:rPr>
                        <a:t>名古屋市</a:t>
                      </a:r>
                      <a:endParaRPr kumimoji="1" lang="ja-JP" altLang="en-US" sz="800"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dirty="0" smtClean="0">
                          <a:latin typeface="HGPｺﾞｼｯｸE" pitchFamily="50" charset="-128"/>
                          <a:ea typeface="HGPｺﾞｼｯｸE" pitchFamily="50" charset="-128"/>
                        </a:rPr>
                        <a:t>163.2</a:t>
                      </a:r>
                      <a:endParaRPr kumimoji="1" lang="ja-JP" altLang="en-US" sz="800" dirty="0">
                        <a:latin typeface="HGPｺﾞｼｯｸE" pitchFamily="50" charset="-128"/>
                        <a:ea typeface="HGPｺﾞｼｯｸE" pitchFamily="50" charset="-128"/>
                      </a:endParaRPr>
                    </a:p>
                  </a:txBody>
                  <a:tcPr marL="91486" marR="91486" marT="45754" marB="45754"/>
                </a:tc>
              </a:tr>
              <a:tr h="213519">
                <a:tc>
                  <a:txBody>
                    <a:bodyPr/>
                    <a:lstStyle/>
                    <a:p>
                      <a:r>
                        <a:rPr kumimoji="1" lang="ja-JP" altLang="en-US" sz="800" b="1" dirty="0" smtClean="0">
                          <a:latin typeface="HGPｺﾞｼｯｸE" pitchFamily="50" charset="-128"/>
                          <a:ea typeface="HGPｺﾞｼｯｸE" pitchFamily="50" charset="-128"/>
                        </a:rPr>
                        <a:t>大阪府</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134.6</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r>
                        <a:rPr kumimoji="1" lang="ja-JP" altLang="en-US" sz="800" b="1" dirty="0" smtClean="0">
                          <a:latin typeface="HGPｺﾞｼｯｸE" pitchFamily="50" charset="-128"/>
                          <a:ea typeface="HGPｺﾞｼｯｸE" pitchFamily="50" charset="-128"/>
                        </a:rPr>
                        <a:t>大阪市</a:t>
                      </a:r>
                      <a:endParaRPr kumimoji="1" lang="ja-JP" altLang="en-US" sz="800" b="1" dirty="0">
                        <a:latin typeface="HGPｺﾞｼｯｸE" pitchFamily="50" charset="-128"/>
                        <a:ea typeface="HGPｺﾞｼｯｸE" pitchFamily="50" charset="-128"/>
                      </a:endParaRPr>
                    </a:p>
                  </a:txBody>
                  <a:tcPr marL="91486" marR="91486" marT="45754" marB="45754"/>
                </a:tc>
                <a:tc>
                  <a:txBody>
                    <a:bodyPr/>
                    <a:lstStyle/>
                    <a:p>
                      <a:pPr algn="ctr"/>
                      <a:r>
                        <a:rPr kumimoji="1" lang="en-US" altLang="ja-JP" sz="800" b="1" dirty="0" smtClean="0">
                          <a:latin typeface="HGPｺﾞｼｯｸE" pitchFamily="50" charset="-128"/>
                          <a:ea typeface="HGPｺﾞｼｯｸE" pitchFamily="50" charset="-128"/>
                        </a:rPr>
                        <a:t>122.1</a:t>
                      </a:r>
                      <a:endParaRPr kumimoji="1" lang="ja-JP" altLang="en-US" sz="800" b="1" dirty="0">
                        <a:latin typeface="HGPｺﾞｼｯｸE" pitchFamily="50" charset="-128"/>
                        <a:ea typeface="HGPｺﾞｼｯｸE" pitchFamily="50" charset="-128"/>
                      </a:endParaRPr>
                    </a:p>
                  </a:txBody>
                  <a:tcPr marL="91486" marR="91486" marT="45754" marB="45754"/>
                </a:tc>
              </a:tr>
            </a:tbl>
          </a:graphicData>
        </a:graphic>
      </p:graphicFrame>
      <p:sp>
        <p:nvSpPr>
          <p:cNvPr id="84061" name="テキスト ボックス 23"/>
          <p:cNvSpPr txBox="1">
            <a:spLocks noChangeArrowheads="1"/>
          </p:cNvSpPr>
          <p:nvPr/>
        </p:nvSpPr>
        <p:spPr bwMode="auto">
          <a:xfrm>
            <a:off x="2887663" y="6613525"/>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5" name="表 24"/>
          <p:cNvGraphicFramePr>
            <a:graphicFrameLocks noGrp="1"/>
          </p:cNvGraphicFramePr>
          <p:nvPr/>
        </p:nvGraphicFramePr>
        <p:xfrm>
          <a:off x="6300788" y="4724400"/>
          <a:ext cx="1943100" cy="427038"/>
        </p:xfrm>
        <a:graphic>
          <a:graphicData uri="http://schemas.openxmlformats.org/drawingml/2006/table">
            <a:tbl>
              <a:tblPr firstRow="1" bandRow="1">
                <a:tableStyleId>{5940675A-B579-460E-94D1-54222C63F5DA}</a:tableStyleId>
              </a:tblPr>
              <a:tblGrid>
                <a:gridCol w="485775"/>
                <a:gridCol w="485775"/>
                <a:gridCol w="485775"/>
                <a:gridCol w="485775"/>
              </a:tblGrid>
              <a:tr h="213519">
                <a:tc>
                  <a:txBody>
                    <a:bodyPr/>
                    <a:lstStyle/>
                    <a:p>
                      <a:pPr algn="ctr"/>
                      <a:r>
                        <a:rPr kumimoji="1" lang="en-US" altLang="ja-JP" sz="800" dirty="0" smtClean="0">
                          <a:latin typeface="HGPｺﾞｼｯｸE" pitchFamily="50" charset="-128"/>
                          <a:ea typeface="HGPｺﾞｼｯｸE" pitchFamily="50" charset="-128"/>
                        </a:rPr>
                        <a:t>H16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H18</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H22</a:t>
                      </a:r>
                      <a:endParaRPr kumimoji="1" lang="ja-JP" altLang="en-US" sz="800" dirty="0">
                        <a:latin typeface="HGPｺﾞｼｯｸE" pitchFamily="50" charset="-128"/>
                        <a:ea typeface="HGPｺﾞｼｯｸE" pitchFamily="50" charset="-128"/>
                      </a:endParaRPr>
                    </a:p>
                  </a:txBody>
                  <a:tcPr marL="91388" marR="91388" marT="45754" marB="45754"/>
                </a:tc>
              </a:tr>
              <a:tr h="213519">
                <a:tc>
                  <a:txBody>
                    <a:bodyPr/>
                    <a:lstStyle/>
                    <a:p>
                      <a:pPr algn="ctr"/>
                      <a:r>
                        <a:rPr kumimoji="1" lang="en-US" altLang="ja-JP" sz="800" dirty="0" smtClean="0">
                          <a:latin typeface="HGPｺﾞｼｯｸE" pitchFamily="50" charset="-128"/>
                          <a:ea typeface="HGPｺﾞｼｯｸE" pitchFamily="50" charset="-128"/>
                        </a:rPr>
                        <a:t>21,6%</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23.7%</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25.0%</a:t>
                      </a:r>
                      <a:endParaRPr kumimoji="1" lang="ja-JP" altLang="en-US" sz="800" dirty="0">
                        <a:latin typeface="HGPｺﾞｼｯｸE" pitchFamily="50" charset="-128"/>
                        <a:ea typeface="HGPｺﾞｼｯｸE" pitchFamily="50" charset="-128"/>
                      </a:endParaRPr>
                    </a:p>
                  </a:txBody>
                  <a:tcPr marL="91388" marR="91388" marT="45754" marB="45754"/>
                </a:tc>
                <a:tc>
                  <a:txBody>
                    <a:bodyPr/>
                    <a:lstStyle/>
                    <a:p>
                      <a:pPr algn="ctr"/>
                      <a:r>
                        <a:rPr kumimoji="1" lang="en-US" altLang="ja-JP" sz="800" dirty="0" smtClean="0">
                          <a:latin typeface="HGPｺﾞｼｯｸE" pitchFamily="50" charset="-128"/>
                          <a:ea typeface="HGPｺﾞｼｯｸE" pitchFamily="50" charset="-128"/>
                        </a:rPr>
                        <a:t>26.1%</a:t>
                      </a:r>
                      <a:endParaRPr kumimoji="1" lang="ja-JP" altLang="en-US" sz="800" dirty="0">
                        <a:latin typeface="HGPｺﾞｼｯｸE" pitchFamily="50" charset="-128"/>
                        <a:ea typeface="HGPｺﾞｼｯｸE" pitchFamily="50" charset="-128"/>
                      </a:endParaRPr>
                    </a:p>
                  </a:txBody>
                  <a:tcPr marL="91388" marR="91388" marT="45754" marB="45754"/>
                </a:tc>
              </a:tr>
            </a:tbl>
          </a:graphicData>
        </a:graphic>
      </p:graphicFrame>
      <p:sp>
        <p:nvSpPr>
          <p:cNvPr id="84079" name="テキスト ボックス 25"/>
          <p:cNvSpPr txBox="1">
            <a:spLocks noChangeArrowheads="1"/>
          </p:cNvSpPr>
          <p:nvPr/>
        </p:nvSpPr>
        <p:spPr bwMode="auto">
          <a:xfrm>
            <a:off x="6084888" y="6413500"/>
            <a:ext cx="2735262"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en-US" altLang="zh-TW" sz="700">
                <a:latin typeface="HGPｺﾞｼｯｸE" pitchFamily="50" charset="-128"/>
                <a:ea typeface="HGPｺﾞｼｯｸE" pitchFamily="50" charset="-128"/>
              </a:rPr>
              <a:t>JNTO</a:t>
            </a:r>
            <a:r>
              <a:rPr lang="zh-TW" altLang="en-US" sz="700">
                <a:latin typeface="HGPｺﾞｼｯｸE" pitchFamily="50" charset="-128"/>
                <a:ea typeface="HGPｺﾞｼｯｸE" pitchFamily="50" charset="-128"/>
              </a:rPr>
              <a:t>訪日外客訪問地調査</a:t>
            </a:r>
            <a:r>
              <a:rPr lang="en-US" altLang="zh-TW" sz="700">
                <a:latin typeface="HGPｺﾞｼｯｸE" pitchFamily="50" charset="-128"/>
                <a:ea typeface="HGPｺﾞｼｯｸE" pitchFamily="50" charset="-128"/>
              </a:rPr>
              <a:t>2010</a:t>
            </a:r>
            <a:r>
              <a:rPr lang="ja-JP" altLang="en-US" sz="700">
                <a:latin typeface="HGPｺﾞｼｯｸE" pitchFamily="50" charset="-128"/>
                <a:ea typeface="HGPｺﾞｼｯｸE" pitchFamily="50" charset="-128"/>
              </a:rPr>
              <a:t>（</a:t>
            </a:r>
            <a:r>
              <a:rPr lang="en-US" altLang="ja-JP" sz="700">
                <a:latin typeface="HGPｺﾞｼｯｸE" pitchFamily="50" charset="-128"/>
                <a:ea typeface="HGPｺﾞｼｯｸE" pitchFamily="50" charset="-128"/>
              </a:rPr>
              <a:t>H23.1.26</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graphicFrame>
        <p:nvGraphicFramePr>
          <p:cNvPr id="28" name="表 27"/>
          <p:cNvGraphicFramePr>
            <a:graphicFrameLocks noGrp="1"/>
          </p:cNvGraphicFramePr>
          <p:nvPr/>
        </p:nvGraphicFramePr>
        <p:xfrm>
          <a:off x="6919913" y="2160588"/>
          <a:ext cx="2017712" cy="796925"/>
        </p:xfrm>
        <a:graphic>
          <a:graphicData uri="http://schemas.openxmlformats.org/drawingml/2006/table">
            <a:tbl>
              <a:tblPr firstRow="1" bandRow="1">
                <a:tableStyleId>{5940675A-B579-460E-94D1-54222C63F5DA}</a:tableStyleId>
              </a:tblPr>
              <a:tblGrid>
                <a:gridCol w="720611"/>
                <a:gridCol w="504428"/>
                <a:gridCol w="792673"/>
              </a:tblGrid>
              <a:tr h="223139">
                <a:tc>
                  <a:txBody>
                    <a:bodyPr/>
                    <a:lstStyle/>
                    <a:p>
                      <a:pPr algn="ctr"/>
                      <a:r>
                        <a:rPr kumimoji="1" lang="ja-JP" altLang="en-US" sz="800" b="0" dirty="0" smtClean="0">
                          <a:latin typeface="HGPｺﾞｼｯｸE" pitchFamily="50" charset="-128"/>
                          <a:ea typeface="HGPｺﾞｼｯｸE" pitchFamily="50" charset="-128"/>
                        </a:rPr>
                        <a:t>サービス業</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marT="45678" marB="45678"/>
                </a:tc>
              </a:tr>
              <a:tr h="223139">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8,708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9,436(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8.4)</a:t>
                      </a:r>
                      <a:endParaRPr kumimoji="1" lang="ja-JP" altLang="en-US" sz="800" b="0" dirty="0">
                        <a:latin typeface="HGPｺﾞｼｯｸE" pitchFamily="50" charset="-128"/>
                        <a:ea typeface="HGPｺﾞｼｯｸE" pitchFamily="50" charset="-128"/>
                      </a:endParaRPr>
                    </a:p>
                  </a:txBody>
                  <a:tcPr marL="91507" marR="91507" marT="45678" marB="45678"/>
                </a:tc>
              </a:tr>
              <a:tr h="35064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5,120</a:t>
                      </a:r>
                    </a:p>
                    <a:p>
                      <a:pPr algn="ctr"/>
                      <a:r>
                        <a:rPr kumimoji="1" lang="en-US" altLang="ja-JP" sz="800" b="0" dirty="0" smtClean="0">
                          <a:latin typeface="HGPｺﾞｼｯｸE" pitchFamily="50" charset="-128"/>
                          <a:ea typeface="HGPｺﾞｼｯｸE" pitchFamily="50" charset="-128"/>
                        </a:rPr>
                        <a:t>(58.8%)</a:t>
                      </a:r>
                      <a:endParaRPr kumimoji="1" lang="ja-JP" altLang="en-US" sz="800" b="0" dirty="0">
                        <a:latin typeface="HGPｺﾞｼｯｸE" pitchFamily="50" charset="-128"/>
                        <a:ea typeface="HGPｺﾞｼｯｸE" pitchFamily="50" charset="-128"/>
                      </a:endParaRPr>
                    </a:p>
                  </a:txBody>
                  <a:tcPr marL="91507" marR="91507" marT="45678" marB="45678"/>
                </a:tc>
                <a:tc>
                  <a:txBody>
                    <a:bodyPr/>
                    <a:lstStyle/>
                    <a:p>
                      <a:pPr algn="ctr"/>
                      <a:r>
                        <a:rPr kumimoji="1" lang="en-US" altLang="ja-JP" sz="800" b="0" dirty="0" smtClean="0">
                          <a:latin typeface="HGPｺﾞｼｯｸE" pitchFamily="50" charset="-128"/>
                          <a:ea typeface="HGPｺﾞｼｯｸE" pitchFamily="50" charset="-128"/>
                        </a:rPr>
                        <a:t>5,601(</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9.4)</a:t>
                      </a:r>
                    </a:p>
                    <a:p>
                      <a:pPr algn="ctr"/>
                      <a:r>
                        <a:rPr kumimoji="1" lang="en-US" altLang="ja-JP" sz="800" b="0" dirty="0" smtClean="0">
                          <a:latin typeface="HGPｺﾞｼｯｸE" pitchFamily="50" charset="-128"/>
                          <a:ea typeface="HGPｺﾞｼｯｸE" pitchFamily="50" charset="-128"/>
                        </a:rPr>
                        <a:t>(59.4%)</a:t>
                      </a:r>
                      <a:endParaRPr kumimoji="1" lang="ja-JP" altLang="en-US" sz="800" b="0" dirty="0">
                        <a:latin typeface="HGPｺﾞｼｯｸE" pitchFamily="50" charset="-128"/>
                        <a:ea typeface="HGPｺﾞｼｯｸE" pitchFamily="50" charset="-128"/>
                      </a:endParaRPr>
                    </a:p>
                  </a:txBody>
                  <a:tcPr marL="91507" marR="91507" marT="45678" marB="45678"/>
                </a:tc>
              </a:tr>
            </a:tbl>
          </a:graphicData>
        </a:graphic>
      </p:graphicFrame>
      <p:graphicFrame>
        <p:nvGraphicFramePr>
          <p:cNvPr id="31" name="表 30"/>
          <p:cNvGraphicFramePr>
            <a:graphicFrameLocks noGrp="1"/>
          </p:cNvGraphicFramePr>
          <p:nvPr/>
        </p:nvGraphicFramePr>
        <p:xfrm>
          <a:off x="6919913" y="2978150"/>
          <a:ext cx="2017712" cy="762000"/>
        </p:xfrm>
        <a:graphic>
          <a:graphicData uri="http://schemas.openxmlformats.org/drawingml/2006/table">
            <a:tbl>
              <a:tblPr firstRow="1" bandRow="1">
                <a:tableStyleId>{5940675A-B579-460E-94D1-54222C63F5DA}</a:tableStyleId>
              </a:tblPr>
              <a:tblGrid>
                <a:gridCol w="720611"/>
                <a:gridCol w="504428"/>
                <a:gridCol w="792673"/>
              </a:tblGrid>
              <a:tr h="160552">
                <a:tc>
                  <a:txBody>
                    <a:bodyPr/>
                    <a:lstStyle/>
                    <a:p>
                      <a:pPr algn="ctr"/>
                      <a:r>
                        <a:rPr kumimoji="1" lang="ja-JP" altLang="en-US" sz="800" b="0" dirty="0" smtClean="0">
                          <a:latin typeface="HGPｺﾞｼｯｸE" pitchFamily="50" charset="-128"/>
                          <a:ea typeface="HGPｺﾞｼｯｸE" pitchFamily="50" charset="-128"/>
                        </a:rPr>
                        <a:t>製造業</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H8</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H21</a:t>
                      </a:r>
                      <a:endParaRPr kumimoji="1" lang="ja-JP" altLang="en-US" sz="800" b="0" dirty="0">
                        <a:latin typeface="HGPｺﾞｼｯｸE" pitchFamily="50" charset="-128"/>
                        <a:ea typeface="HGPｺﾞｼｯｸE" pitchFamily="50" charset="-128"/>
                      </a:endParaRPr>
                    </a:p>
                  </a:txBody>
                  <a:tcPr marL="91507" marR="91507"/>
                </a:tc>
              </a:tr>
              <a:tr h="127413">
                <a:tc>
                  <a:txBody>
                    <a:bodyPr/>
                    <a:lstStyle/>
                    <a:p>
                      <a:r>
                        <a:rPr kumimoji="1" lang="ja-JP" altLang="en-US" sz="800" b="0" dirty="0" smtClean="0">
                          <a:latin typeface="HGPｺﾞｼｯｸE" pitchFamily="50" charset="-128"/>
                          <a:ea typeface="HGPｺﾞｼｯｸE" pitchFamily="50" charset="-128"/>
                        </a:rPr>
                        <a:t>大阪府</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7,957</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5,589(</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30</a:t>
                      </a:r>
                      <a:r>
                        <a:rPr kumimoji="1" lang="ja-JP" altLang="en-US" sz="800" b="0" dirty="0" smtClean="0">
                          <a:latin typeface="HGPｺﾞｼｯｸE" pitchFamily="50" charset="-128"/>
                          <a:ea typeface="HGPｺﾞｼｯｸE" pitchFamily="50" charset="-128"/>
                        </a:rPr>
                        <a:t>）</a:t>
                      </a:r>
                      <a:endParaRPr kumimoji="1" lang="ja-JP" altLang="en-US" sz="800" b="0" dirty="0">
                        <a:latin typeface="HGPｺﾞｼｯｸE" pitchFamily="50" charset="-128"/>
                        <a:ea typeface="HGPｺﾞｼｯｸE" pitchFamily="50" charset="-128"/>
                      </a:endParaRPr>
                    </a:p>
                  </a:txBody>
                  <a:tcPr marL="91507" marR="91507"/>
                </a:tc>
              </a:tr>
              <a:tr h="130077">
                <a:tc>
                  <a:txBody>
                    <a:bodyPr/>
                    <a:lstStyle/>
                    <a:p>
                      <a:r>
                        <a:rPr kumimoji="1" lang="ja-JP" altLang="en-US" sz="800" b="0" dirty="0" smtClean="0">
                          <a:latin typeface="HGPｺﾞｼｯｸE" pitchFamily="50" charset="-128"/>
                          <a:ea typeface="HGPｺﾞｼｯｸE" pitchFamily="50" charset="-128"/>
                        </a:rPr>
                        <a:t>うち大阪市</a:t>
                      </a:r>
                      <a:endParaRPr kumimoji="1" lang="en-US" altLang="ja-JP" sz="800" b="0" dirty="0" smtClean="0">
                        <a:latin typeface="HGPｺﾞｼｯｸE" pitchFamily="50" charset="-128"/>
                        <a:ea typeface="HGPｺﾞｼｯｸE" pitchFamily="50" charset="-128"/>
                      </a:endParaRPr>
                    </a:p>
                    <a:p>
                      <a:r>
                        <a:rPr kumimoji="1" lang="ja-JP" altLang="en-US" sz="800" b="0" dirty="0" smtClean="0">
                          <a:latin typeface="HGPｺﾞｼｯｸE" pitchFamily="50" charset="-128"/>
                          <a:ea typeface="HGPｺﾞｼｯｸE" pitchFamily="50" charset="-128"/>
                        </a:rPr>
                        <a:t>（府内ｼｪｱ）</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3,254</a:t>
                      </a:r>
                    </a:p>
                    <a:p>
                      <a:pPr algn="ctr"/>
                      <a:r>
                        <a:rPr kumimoji="1" lang="en-US" altLang="ja-JP" sz="800" b="0" dirty="0" smtClean="0">
                          <a:latin typeface="HGPｺﾞｼｯｸE" pitchFamily="50" charset="-128"/>
                          <a:ea typeface="HGPｺﾞｼｯｸE" pitchFamily="50" charset="-128"/>
                        </a:rPr>
                        <a:t>(40.9%)</a:t>
                      </a:r>
                      <a:endParaRPr kumimoji="1" lang="ja-JP" altLang="en-US" sz="800" b="0" dirty="0">
                        <a:latin typeface="HGPｺﾞｼｯｸE" pitchFamily="50" charset="-128"/>
                        <a:ea typeface="HGPｺﾞｼｯｸE" pitchFamily="50" charset="-128"/>
                      </a:endParaRPr>
                    </a:p>
                  </a:txBody>
                  <a:tcPr marL="91507" marR="91507"/>
                </a:tc>
                <a:tc>
                  <a:txBody>
                    <a:bodyPr/>
                    <a:lstStyle/>
                    <a:p>
                      <a:pPr algn="ctr"/>
                      <a:r>
                        <a:rPr kumimoji="1" lang="en-US" altLang="ja-JP" sz="800" b="0" dirty="0" smtClean="0">
                          <a:latin typeface="HGPｺﾞｼｯｸE" pitchFamily="50" charset="-128"/>
                          <a:ea typeface="HGPｺﾞｼｯｸE" pitchFamily="50" charset="-128"/>
                        </a:rPr>
                        <a:t>1,906</a:t>
                      </a:r>
                      <a:r>
                        <a:rPr kumimoji="1" lang="ja-JP" altLang="en-US" sz="800" b="0" dirty="0" smtClean="0">
                          <a:latin typeface="HGPｺﾞｼｯｸE" pitchFamily="50" charset="-128"/>
                          <a:ea typeface="HGPｺﾞｼｯｸE" pitchFamily="50" charset="-128"/>
                        </a:rPr>
                        <a:t>（△</a:t>
                      </a:r>
                      <a:r>
                        <a:rPr kumimoji="1" lang="en-US" altLang="ja-JP" sz="800" b="0" dirty="0" smtClean="0">
                          <a:latin typeface="HGPｺﾞｼｯｸE" pitchFamily="50" charset="-128"/>
                          <a:ea typeface="HGPｺﾞｼｯｸE" pitchFamily="50" charset="-128"/>
                        </a:rPr>
                        <a:t>41</a:t>
                      </a:r>
                      <a:r>
                        <a:rPr kumimoji="1" lang="ja-JP" altLang="en-US" sz="800" b="0" dirty="0" smtClean="0">
                          <a:latin typeface="HGPｺﾞｼｯｸE" pitchFamily="50" charset="-128"/>
                          <a:ea typeface="HGPｺﾞｼｯｸE" pitchFamily="50" charset="-128"/>
                        </a:rPr>
                        <a:t>）</a:t>
                      </a:r>
                      <a:endParaRPr kumimoji="1" lang="en-US" altLang="ja-JP" sz="800" b="0" dirty="0" smtClean="0">
                        <a:latin typeface="HGPｺﾞｼｯｸE" pitchFamily="50" charset="-128"/>
                        <a:ea typeface="HGPｺﾞｼｯｸE" pitchFamily="50" charset="-128"/>
                      </a:endParaRPr>
                    </a:p>
                    <a:p>
                      <a:pPr algn="ctr"/>
                      <a:r>
                        <a:rPr kumimoji="1" lang="en-US" altLang="ja-JP" sz="800" b="0" dirty="0" smtClean="0">
                          <a:latin typeface="HGPｺﾞｼｯｸE" pitchFamily="50" charset="-128"/>
                          <a:ea typeface="HGPｺﾞｼｯｸE" pitchFamily="50" charset="-128"/>
                        </a:rPr>
                        <a:t>(34.1%)</a:t>
                      </a:r>
                      <a:endParaRPr kumimoji="1" lang="ja-JP" altLang="en-US" sz="800" b="0" dirty="0">
                        <a:latin typeface="HGPｺﾞｼｯｸE" pitchFamily="50" charset="-128"/>
                        <a:ea typeface="HGPｺﾞｼｯｸE" pitchFamily="50" charset="-128"/>
                      </a:endParaRPr>
                    </a:p>
                  </a:txBody>
                  <a:tcPr marL="91507" marR="91507"/>
                </a:tc>
              </a:tr>
            </a:tbl>
          </a:graphicData>
        </a:graphic>
      </p:graphicFrame>
      <p:sp>
        <p:nvSpPr>
          <p:cNvPr id="84116" name="テキスト ボックス 31"/>
          <p:cNvSpPr txBox="1">
            <a:spLocks noChangeArrowheads="1"/>
          </p:cNvSpPr>
          <p:nvPr/>
        </p:nvSpPr>
        <p:spPr bwMode="auto">
          <a:xfrm>
            <a:off x="6732588" y="3719513"/>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平成</a:t>
            </a:r>
            <a:r>
              <a:rPr lang="en-US" altLang="ja-JP" sz="700">
                <a:latin typeface="HGPｺﾞｼｯｸE" pitchFamily="50" charset="-128"/>
                <a:ea typeface="HGPｺﾞｼｯｸE" pitchFamily="50" charset="-128"/>
              </a:rPr>
              <a:t>21</a:t>
            </a:r>
            <a:r>
              <a:rPr lang="ja-JP" altLang="en-US" sz="700">
                <a:latin typeface="HGPｺﾞｼｯｸE" pitchFamily="50" charset="-128"/>
                <a:ea typeface="HGPｺﾞｼｯｸE" pitchFamily="50" charset="-128"/>
              </a:rPr>
              <a:t>年度大阪府民経済計算、大阪市民経済計算</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380653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3138488" y="4079875"/>
            <a:ext cx="2898775" cy="2771775"/>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夢洲・咲洲のポテンシャル</a:t>
            </a:r>
            <a:endParaRPr lang="en-US" altLang="ja-JP" sz="1200" dirty="0">
              <a:solidFill>
                <a:schemeClr val="tx1"/>
              </a:solidFill>
              <a:ea typeface="HGPｺﾞｼｯｸE" pitchFamily="50" charset="-128"/>
            </a:endParaRPr>
          </a:p>
          <a:p>
            <a:pPr algn="ctr" defTabSz="912813">
              <a:defRPr/>
            </a:pPr>
            <a:r>
              <a:rPr lang="ja-JP" altLang="en-US" sz="1050" dirty="0">
                <a:solidFill>
                  <a:schemeClr val="tx1"/>
                </a:solidFill>
                <a:ea typeface="HGPｺﾞｼｯｸE" pitchFamily="50" charset="-128"/>
              </a:rPr>
              <a:t>　～ﾊﾞｯﾃﾘｰｽｰﾊﾟｰｸﾗｽﾀｰの中核拠点～</a:t>
            </a:r>
            <a:endParaRPr lang="en-US" altLang="ja-JP" sz="1050" dirty="0">
              <a:solidFill>
                <a:schemeClr val="tx1"/>
              </a:solidFill>
              <a:ea typeface="HGPｺﾞｼｯｸE" pitchFamily="50" charset="-128"/>
            </a:endParaRPr>
          </a:p>
          <a:p>
            <a:pPr defTabSz="912813">
              <a:lnSpc>
                <a:spcPts val="400"/>
              </a:lnSpc>
              <a:defRPr/>
            </a:pPr>
            <a:r>
              <a:rPr lang="ja-JP" altLang="en-US" sz="1200" dirty="0">
                <a:solidFill>
                  <a:schemeClr val="tx1"/>
                </a:solidFill>
                <a:ea typeface="HGPｺﾞｼｯｸE" pitchFamily="50" charset="-128"/>
              </a:rPr>
              <a:t>　　　</a:t>
            </a:r>
            <a:endParaRPr lang="en-US" altLang="ja-JP" sz="1200" dirty="0">
              <a:solidFill>
                <a:schemeClr val="tx1"/>
              </a:solidFill>
              <a:ea typeface="HGPｺﾞｼｯｸE" pitchFamily="50" charset="-128"/>
            </a:endParaRPr>
          </a:p>
          <a:p>
            <a:pPr defTabSz="912813">
              <a:lnSpc>
                <a:spcPts val="500"/>
              </a:lnSpc>
              <a:defRPr/>
            </a:pPr>
            <a:r>
              <a:rPr lang="ja-JP" altLang="en-US" sz="1000" dirty="0">
                <a:solidFill>
                  <a:schemeClr val="tx1"/>
                </a:solidFill>
                <a:ea typeface="HGPｺﾞｼｯｸE" pitchFamily="50" charset="-128"/>
              </a:rPr>
              <a:t>　　　</a:t>
            </a:r>
            <a:endParaRPr lang="en-US" altLang="ja-JP" sz="1000" dirty="0">
              <a:solidFill>
                <a:schemeClr val="tx1"/>
              </a:solidFill>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○国際戦略総合特区等を活用した世界</a:t>
            </a:r>
            <a:r>
              <a:rPr lang="en-US" altLang="ja-JP" sz="1000" dirty="0">
                <a:solidFill>
                  <a:schemeClr val="tx1"/>
                </a:solidFill>
                <a:latin typeface="HGPｺﾞｼｯｸE" pitchFamily="50" charset="-128"/>
                <a:ea typeface="HGPｺﾞｼｯｸE" pitchFamily="50" charset="-128"/>
              </a:rPr>
              <a:t>No1</a:t>
            </a:r>
            <a:r>
              <a:rPr lang="ja-JP" altLang="en-US" sz="1000" dirty="0">
                <a:solidFill>
                  <a:schemeClr val="tx1"/>
                </a:solidFill>
                <a:latin typeface="HGPｺﾞｼｯｸE" pitchFamily="50" charset="-128"/>
                <a:ea typeface="HGPｺﾞｼｯｸE" pitchFamily="50" charset="-128"/>
              </a:rPr>
              <a:t>のバッ</a:t>
            </a:r>
            <a:endParaRPr lang="en-US" altLang="ja-JP" sz="1000" dirty="0">
              <a:solidFill>
                <a:schemeClr val="tx1"/>
              </a:solidFill>
              <a:latin typeface="HGPｺﾞｼｯｸE" pitchFamily="50" charset="-128"/>
              <a:ea typeface="HGPｺﾞｼｯｸE" pitchFamily="50" charset="-128"/>
            </a:endParaRPr>
          </a:p>
          <a:p>
            <a:pPr>
              <a:defRPr/>
            </a:pPr>
            <a:r>
              <a:rPr lang="ja-JP" altLang="en-US" sz="1000" dirty="0">
                <a:solidFill>
                  <a:schemeClr val="tx1"/>
                </a:solidFill>
                <a:latin typeface="HGPｺﾞｼｯｸE" pitchFamily="50" charset="-128"/>
                <a:ea typeface="HGPｺﾞｼｯｸE" pitchFamily="50" charset="-128"/>
              </a:rPr>
              <a:t>　 テリースーパークラスターの中核拠点形成</a:t>
            </a:r>
          </a:p>
          <a:p>
            <a:pPr>
              <a:defRPr/>
            </a:pPr>
            <a:r>
              <a:rPr lang="ja-JP" altLang="en-US" sz="1000" dirty="0">
                <a:solidFill>
                  <a:schemeClr val="tx1"/>
                </a:solidFill>
                <a:latin typeface="HGPｺﾞｼｯｸE" pitchFamily="50" charset="-128"/>
                <a:ea typeface="HGPｺﾞｼｯｸE" pitchFamily="50" charset="-128"/>
              </a:rPr>
              <a:t>　・バッテリー関連研究機能の集積</a:t>
            </a:r>
          </a:p>
          <a:p>
            <a:pPr>
              <a:defRPr/>
            </a:pPr>
            <a:r>
              <a:rPr lang="ja-JP" altLang="en-US" sz="1000" dirty="0">
                <a:solidFill>
                  <a:schemeClr val="tx1"/>
                </a:solidFill>
                <a:latin typeface="HGPｺﾞｼｯｸE" pitchFamily="50" charset="-128"/>
                <a:ea typeface="HGPｺﾞｼｯｸE" pitchFamily="50" charset="-128"/>
              </a:rPr>
              <a:t>　・パッケージ輸出を狙うスマートコミュニティ</a:t>
            </a:r>
            <a:r>
              <a:rPr lang="ja-JP" altLang="en-US" sz="1000" baseline="30000" dirty="0">
                <a:solidFill>
                  <a:schemeClr val="tx1"/>
                </a:solidFill>
                <a:latin typeface="HGPｺﾞｼｯｸE" pitchFamily="50" charset="-128"/>
                <a:ea typeface="HGPｺﾞｼｯｸE" pitchFamily="50" charset="-128"/>
              </a:rPr>
              <a:t>＊</a:t>
            </a:r>
            <a:r>
              <a:rPr lang="ja-JP" altLang="en-US" sz="1000" dirty="0">
                <a:solidFill>
                  <a:schemeClr val="tx1"/>
                </a:solidFill>
                <a:latin typeface="HGPｺﾞｼｯｸE" pitchFamily="50" charset="-128"/>
                <a:ea typeface="HGPｺﾞｼｯｸE" pitchFamily="50" charset="-128"/>
              </a:rPr>
              <a:t>実証</a:t>
            </a:r>
          </a:p>
          <a:p>
            <a:pPr>
              <a:defRPr/>
            </a:pPr>
            <a:r>
              <a:rPr lang="ja-JP" altLang="en-US" sz="1000" dirty="0">
                <a:solidFill>
                  <a:schemeClr val="tx1"/>
                </a:solidFill>
                <a:latin typeface="HGPｺﾞｼｯｸE" pitchFamily="50" charset="-128"/>
                <a:ea typeface="HGPｺﾞｼｯｸE" pitchFamily="50" charset="-128"/>
              </a:rPr>
              <a:t>　・ＭＩＣＥ機能を活用したアジア市場への展開　等</a:t>
            </a:r>
          </a:p>
        </p:txBody>
      </p:sp>
      <p:sp>
        <p:nvSpPr>
          <p:cNvPr id="59" name="正方形/長方形 58"/>
          <p:cNvSpPr/>
          <p:nvPr/>
        </p:nvSpPr>
        <p:spPr>
          <a:xfrm>
            <a:off x="3138488" y="1733550"/>
            <a:ext cx="5897562" cy="2317750"/>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大阪駅周辺地区のポテンシャル</a:t>
            </a:r>
            <a:r>
              <a:rPr lang="ja-JP" altLang="en-US" sz="1050" dirty="0">
                <a:solidFill>
                  <a:schemeClr val="tx1"/>
                </a:solidFill>
                <a:ea typeface="HGPｺﾞｼｯｸE" pitchFamily="50" charset="-128"/>
              </a:rPr>
              <a:t>　～関西・日本の各地域と世界・アジアを結ぶ結節点～</a:t>
            </a:r>
            <a:endParaRPr lang="en-US" altLang="ja-JP" sz="1050" dirty="0">
              <a:solidFill>
                <a:schemeClr val="tx1"/>
              </a:solidFill>
              <a:ea typeface="HGPｺﾞｼｯｸE" pitchFamily="50" charset="-128"/>
            </a:endParaRPr>
          </a:p>
          <a:p>
            <a:pPr defTabSz="912813">
              <a:defRPr/>
            </a:pPr>
            <a:r>
              <a:rPr lang="ja-JP" altLang="en-US" sz="1200" dirty="0">
                <a:solidFill>
                  <a:schemeClr val="tx1"/>
                </a:solidFill>
                <a:ea typeface="HGPｺﾞｼｯｸE" pitchFamily="50" charset="-128"/>
              </a:rPr>
              <a:t>　</a:t>
            </a:r>
            <a:endParaRPr lang="en-US" altLang="ja-JP" sz="1200" dirty="0">
              <a:solidFill>
                <a:srgbClr val="FF0000"/>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endParaRPr lang="ja-JP" altLang="en-US"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sp>
        <p:nvSpPr>
          <p:cNvPr id="84996" name="AutoShape 3"/>
          <p:cNvSpPr>
            <a:spLocks noChangeArrowheads="1"/>
          </p:cNvSpPr>
          <p:nvPr/>
        </p:nvSpPr>
        <p:spPr bwMode="auto">
          <a:xfrm>
            <a:off x="14288" y="1733550"/>
            <a:ext cx="3044825" cy="5078413"/>
          </a:xfrm>
          <a:prstGeom prst="roundRect">
            <a:avLst>
              <a:gd name="adj" fmla="val 6944"/>
            </a:avLst>
          </a:prstGeom>
          <a:gradFill rotWithShape="1">
            <a:gsLst>
              <a:gs pos="0">
                <a:schemeClr val="bg1"/>
              </a:gs>
              <a:gs pos="100000">
                <a:srgbClr val="CCFFCC"/>
              </a:gs>
            </a:gsLst>
            <a:path path="shape">
              <a:fillToRect l="50000" t="50000" r="50000" b="50000"/>
            </a:path>
          </a:gradFill>
          <a:ln w="9525">
            <a:solidFill>
              <a:schemeClr val="tx1"/>
            </a:solidFill>
            <a:round/>
            <a:headEnd/>
            <a:tailEnd/>
          </a:ln>
        </p:spPr>
        <p:txBody>
          <a:bodyPr wrap="none"/>
          <a:lstStyle/>
          <a:p>
            <a:pPr defTabSz="912813"/>
            <a:r>
              <a:rPr lang="ja-JP" altLang="en-US" sz="2000">
                <a:solidFill>
                  <a:srgbClr val="3333CC"/>
                </a:solidFill>
                <a:ea typeface="HGPｺﾞｼｯｸE" pitchFamily="50" charset="-128"/>
              </a:rPr>
              <a:t>◇　課題</a:t>
            </a:r>
            <a:endParaRPr lang="en-US" altLang="ja-JP" sz="8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・京阪神の中心を占める大阪駅周辺</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は、西日本最大のターミナルであり、</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従業者数約</a:t>
            </a:r>
            <a:r>
              <a:rPr lang="en-US" altLang="ja-JP" sz="1400" b="1">
                <a:ea typeface="HGPｺﾞｼｯｸE" pitchFamily="50" charset="-128"/>
              </a:rPr>
              <a:t>21</a:t>
            </a:r>
            <a:r>
              <a:rPr lang="ja-JP" altLang="en-US" sz="1400">
                <a:solidFill>
                  <a:srgbClr val="000000"/>
                </a:solidFill>
                <a:ea typeface="HGPｺﾞｼｯｸE" pitchFamily="50" charset="-128"/>
              </a:rPr>
              <a:t>万人の経済中枢。</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さらに、新大阪で国土軸と結節する</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最重要な交通結節点。</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これらのポテンシャルを活かし、</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大阪・関西のリーディングゾーンを</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形成することが課題。</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・夢洲・咲洲は、開発余地に乏しい</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大阪市域において、貴重な開発可能</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エリア。国際戦略総合特区</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等も活用</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し、先端産業技術が集積する中核</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拠点、</a:t>
            </a:r>
            <a:r>
              <a:rPr lang="en-US" altLang="ja-JP" sz="1400">
                <a:solidFill>
                  <a:srgbClr val="000000"/>
                </a:solidFill>
                <a:ea typeface="HGPｺﾞｼｯｸE" pitchFamily="50" charset="-128"/>
              </a:rPr>
              <a:t>MICE</a:t>
            </a:r>
            <a:r>
              <a:rPr lang="ja-JP" altLang="en-US" sz="1400" baseline="30000">
                <a:solidFill>
                  <a:srgbClr val="000000"/>
                </a:solidFill>
                <a:ea typeface="HGPｺﾞｼｯｸE" pitchFamily="50" charset="-128"/>
              </a:rPr>
              <a:t>＊</a:t>
            </a:r>
            <a:r>
              <a:rPr lang="ja-JP" altLang="en-US" sz="1400">
                <a:solidFill>
                  <a:srgbClr val="000000"/>
                </a:solidFill>
                <a:ea typeface="HGPｺﾞｼｯｸE" pitchFamily="50" charset="-128"/>
              </a:rPr>
              <a:t>機能を活かした海外</a:t>
            </a:r>
            <a:endParaRPr lang="en-US" altLang="ja-JP" sz="1400">
              <a:solidFill>
                <a:srgbClr val="000000"/>
              </a:solidFill>
              <a:ea typeface="HGPｺﾞｼｯｸE" pitchFamily="50" charset="-128"/>
            </a:endParaRPr>
          </a:p>
          <a:p>
            <a:pPr defTabSz="912813"/>
            <a:r>
              <a:rPr lang="ja-JP" altLang="en-US" sz="1400">
                <a:solidFill>
                  <a:srgbClr val="000000"/>
                </a:solidFill>
                <a:ea typeface="HGPｺﾞｼｯｸE" pitchFamily="50" charset="-128"/>
              </a:rPr>
              <a:t>　発信拠点をめざすことが必要。</a:t>
            </a:r>
            <a:endParaRPr lang="en-US" altLang="ja-JP" sz="1400">
              <a:solidFill>
                <a:srgbClr val="000000"/>
              </a:solidFill>
              <a:ea typeface="HGPｺﾞｼｯｸE" pitchFamily="50" charset="-128"/>
            </a:endParaRPr>
          </a:p>
          <a:p>
            <a:pPr defTabSz="912813"/>
            <a:r>
              <a:rPr lang="ja-JP" altLang="en-US" sz="1600">
                <a:solidFill>
                  <a:srgbClr val="000000"/>
                </a:solidFill>
                <a:ea typeface="HGPｺﾞｼｯｸE" pitchFamily="50" charset="-128"/>
              </a:rPr>
              <a:t>　</a:t>
            </a:r>
            <a:r>
              <a:rPr lang="ja-JP" altLang="en-US" sz="1200">
                <a:solidFill>
                  <a:srgbClr val="000000"/>
                </a:solidFill>
                <a:ea typeface="HGPｺﾞｼｯｸE" pitchFamily="50" charset="-128"/>
              </a:rPr>
              <a:t>（具体例）</a:t>
            </a:r>
            <a:endParaRPr lang="en-US" altLang="ja-JP" sz="1600">
              <a:solidFill>
                <a:srgbClr val="000000"/>
              </a:solidFill>
              <a:ea typeface="HGPｺﾞｼｯｸE" pitchFamily="50" charset="-128"/>
            </a:endParaRPr>
          </a:p>
          <a:p>
            <a:pPr defTabSz="912813"/>
            <a:r>
              <a:rPr lang="ja-JP" altLang="en-US" sz="1100">
                <a:solidFill>
                  <a:srgbClr val="7030A0"/>
                </a:solidFill>
                <a:ea typeface="HGPｺﾞｼｯｸE" pitchFamily="50" charset="-128"/>
              </a:rPr>
              <a:t>　</a:t>
            </a:r>
            <a:r>
              <a:rPr lang="ja-JP" altLang="en-US" sz="1100">
                <a:solidFill>
                  <a:srgbClr val="000000"/>
                </a:solidFill>
                <a:ea typeface="HGPｺﾞｼｯｸE" pitchFamily="50" charset="-128"/>
              </a:rPr>
              <a:t>・夢洲、咲洲地区におけるバッテリースーパー</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a:t>
            </a:r>
            <a:r>
              <a:rPr lang="ja-JP" altLang="en-US" sz="1100">
                <a:ea typeface="HGPｺﾞｼｯｸE" pitchFamily="50" charset="-128"/>
              </a:rPr>
              <a:t>　クラスター</a:t>
            </a:r>
            <a:r>
              <a:rPr lang="ja-JP" altLang="en-US" sz="1100" baseline="30000">
                <a:ea typeface="HGPｺﾞｼｯｸE" pitchFamily="50" charset="-128"/>
              </a:rPr>
              <a:t>＊</a:t>
            </a:r>
            <a:r>
              <a:rPr lang="ja-JP" altLang="en-US" sz="1100">
                <a:ea typeface="HGPｺﾞｼｯｸE" pitchFamily="50" charset="-128"/>
              </a:rPr>
              <a:t>の中核拠点等の形成</a:t>
            </a:r>
            <a:endParaRPr lang="en-US" altLang="ja-JP" sz="1100">
              <a:ea typeface="HGPｺﾞｼｯｸE" pitchFamily="50" charset="-128"/>
            </a:endParaRPr>
          </a:p>
          <a:p>
            <a:pPr defTabSz="912813"/>
            <a:r>
              <a:rPr lang="ja-JP" altLang="en-US" sz="1100">
                <a:ea typeface="HGPｺﾞｼｯｸE" pitchFamily="50" charset="-128"/>
              </a:rPr>
              <a:t>　・地域のもつストックやポテンシャルを踏まえた</a:t>
            </a:r>
            <a:endParaRPr lang="en-US" altLang="ja-JP" sz="1100">
              <a:ea typeface="HGPｺﾞｼｯｸE" pitchFamily="50" charset="-128"/>
            </a:endParaRPr>
          </a:p>
          <a:p>
            <a:pPr defTabSz="912813"/>
            <a:r>
              <a:rPr lang="ja-JP" altLang="en-US" sz="1100">
                <a:ea typeface="HGPｺﾞｼｯｸE" pitchFamily="50" charset="-128"/>
              </a:rPr>
              <a:t>　　大阪都心部エリアの再生</a:t>
            </a:r>
            <a:endParaRPr lang="en-US" altLang="ja-JP" sz="1100">
              <a:ea typeface="HGPｺﾞｼｯｸE" pitchFamily="50" charset="-128"/>
            </a:endParaRPr>
          </a:p>
          <a:p>
            <a:pPr defTabSz="912813"/>
            <a:r>
              <a:rPr lang="ja-JP" altLang="en-US" sz="1100">
                <a:solidFill>
                  <a:srgbClr val="000000"/>
                </a:solidFill>
                <a:ea typeface="HGPｺﾞｼｯｸE" pitchFamily="50" charset="-128"/>
              </a:rPr>
              <a:t>　・鉄道、港湾、高速道路等</a:t>
            </a:r>
            <a:endParaRPr lang="en-US" altLang="ja-JP" sz="1100">
              <a:solidFill>
                <a:srgbClr val="000000"/>
              </a:solidFill>
              <a:ea typeface="HGPｺﾞｼｯｸE" pitchFamily="50" charset="-128"/>
            </a:endParaRPr>
          </a:p>
          <a:p>
            <a:pPr defTabSz="912813"/>
            <a:r>
              <a:rPr lang="ja-JP" altLang="en-US" sz="1100">
                <a:solidFill>
                  <a:srgbClr val="000000"/>
                </a:solidFill>
                <a:ea typeface="HGPｺﾞｼｯｸE" pitchFamily="50" charset="-128"/>
              </a:rPr>
              <a:t>　　物流・人流インフラの機能強化</a:t>
            </a:r>
            <a:endParaRPr lang="en-US" altLang="ja-JP" sz="1100">
              <a:solidFill>
                <a:srgbClr val="000000"/>
              </a:solidFill>
              <a:ea typeface="HGPｺﾞｼｯｸE" pitchFamily="50" charset="-128"/>
            </a:endParaRPr>
          </a:p>
          <a:p>
            <a:pPr defTabSz="912813"/>
            <a:endParaRPr lang="en-US" altLang="ja-JP" sz="1200">
              <a:ea typeface="HGPｺﾞｼｯｸE" pitchFamily="50" charset="-128"/>
            </a:endParaRPr>
          </a:p>
        </p:txBody>
      </p:sp>
      <p:sp>
        <p:nvSpPr>
          <p:cNvPr id="29" name="Rectangle 8"/>
          <p:cNvSpPr>
            <a:spLocks noChangeArrowheads="1"/>
          </p:cNvSpPr>
          <p:nvPr/>
        </p:nvSpPr>
        <p:spPr bwMode="auto">
          <a:xfrm>
            <a:off x="0" y="512763"/>
            <a:ext cx="9144000" cy="1211262"/>
          </a:xfrm>
          <a:prstGeom prst="rect">
            <a:avLst/>
          </a:prstGeom>
          <a:gradFill rotWithShape="1">
            <a:gsLst>
              <a:gs pos="0">
                <a:srgbClr val="FFFF99"/>
              </a:gs>
              <a:gs pos="50000">
                <a:schemeClr val="bg1"/>
              </a:gs>
              <a:gs pos="100000">
                <a:srgbClr val="FFFF99"/>
              </a:gs>
            </a:gsLst>
            <a:lin ang="5400000" scaled="1"/>
          </a:gradFill>
          <a:ln w="9525">
            <a:solidFill>
              <a:schemeClr val="tx1"/>
            </a:solidFill>
            <a:miter lim="800000"/>
            <a:headEnd/>
            <a:tailEnd/>
          </a:ln>
          <a:effectLst/>
        </p:spPr>
        <p:txBody>
          <a:bodyPr lIns="91435" tIns="45717" rIns="91435" bIns="45717">
            <a:spAutoFit/>
          </a:bodyPr>
          <a:lstStyle/>
          <a:p>
            <a:pPr marL="179388" indent="-179388" defTabSz="912813">
              <a:defRPr/>
            </a:pPr>
            <a:r>
              <a:rPr lang="en-US" altLang="ja-JP" sz="16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都市・インフラ</a:t>
            </a:r>
            <a:r>
              <a:rPr lang="ja-JP" altLang="en-US" sz="16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面</a:t>
            </a:r>
            <a:r>
              <a:rPr lang="en-US" altLang="ja-JP" sz="1600" dirty="0">
                <a:solidFill>
                  <a:srgbClr val="000000"/>
                </a:solidFill>
                <a:latin typeface="Arial"/>
                <a:ea typeface="HGPｺﾞｼｯｸE" pitchFamily="50" charset="-128"/>
              </a:rPr>
              <a:t>】</a:t>
            </a:r>
          </a:p>
          <a:p>
            <a:pPr defTabSz="912813">
              <a:lnSpc>
                <a:spcPts val="1700"/>
              </a:lnSpc>
              <a:defRPr/>
            </a:pPr>
            <a:r>
              <a:rPr lang="ja-JP" altLang="en-US" sz="1600" dirty="0">
                <a:solidFill>
                  <a:srgbClr val="000000"/>
                </a:solidFill>
                <a:latin typeface="Arial"/>
                <a:ea typeface="HGPｺﾞｼｯｸE" pitchFamily="50" charset="-128"/>
              </a:rPr>
              <a:t>　「中継都市</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」をめざす大阪にとって、京阪神の中心を占める大阪都心部は、関西・日本の各地域と世界・アジアを結ぶ最重要な交通結節点。また、国内外から企業・人材・情報が集い高付加価値</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を創出する「ハイエンド</a:t>
            </a:r>
            <a:r>
              <a:rPr lang="ja-JP" altLang="en-US" sz="1600" spc="-300" baseline="30000" dirty="0">
                <a:solidFill>
                  <a:srgbClr val="000000"/>
                </a:solidFill>
                <a:latin typeface="Arial"/>
                <a:ea typeface="HGPｺﾞｼｯｸE" pitchFamily="50" charset="-128"/>
              </a:rPr>
              <a:t>＊</a:t>
            </a:r>
            <a:r>
              <a:rPr lang="ja-JP" altLang="en-US" sz="1600" dirty="0">
                <a:solidFill>
                  <a:srgbClr val="000000"/>
                </a:solidFill>
                <a:latin typeface="Arial"/>
                <a:ea typeface="HGPｺﾞｼｯｸE" pitchFamily="50" charset="-128"/>
              </a:rPr>
              <a:t>都市」をめざす上でも、大阪市域には、大阪駅周辺、夢洲・咲洲など、大阪都市圏全体の成長をけん引すべきエリアが存在。都心への人口回帰が進む中で、都市機能の更なる高度化が求められる</a:t>
            </a:r>
            <a:endParaRPr lang="en-US" altLang="ja-JP" sz="1600" dirty="0">
              <a:solidFill>
                <a:srgbClr val="000000"/>
              </a:solidFill>
              <a:latin typeface="Arial"/>
              <a:ea typeface="HGPｺﾞｼｯｸE" pitchFamily="50" charset="-128"/>
            </a:endParaRPr>
          </a:p>
        </p:txBody>
      </p:sp>
      <p:sp>
        <p:nvSpPr>
          <p:cNvPr id="30" name="Text Box 21"/>
          <p:cNvSpPr txBox="1">
            <a:spLocks noChangeArrowheads="1"/>
          </p:cNvSpPr>
          <p:nvPr/>
        </p:nvSpPr>
        <p:spPr bwMode="auto">
          <a:xfrm>
            <a:off x="0" y="0"/>
            <a:ext cx="9144000" cy="523875"/>
          </a:xfrm>
          <a:prstGeom prst="rect">
            <a:avLst/>
          </a:prstGeom>
          <a:gradFill rotWithShape="1">
            <a:gsLst>
              <a:gs pos="0">
                <a:srgbClr val="FF6600"/>
              </a:gs>
              <a:gs pos="50000">
                <a:schemeClr val="bg1"/>
              </a:gs>
              <a:gs pos="100000">
                <a:srgbClr val="FF6600"/>
              </a:gs>
            </a:gsLst>
            <a:lin ang="5400000" scaled="1"/>
          </a:gradFill>
          <a:ln w="9525">
            <a:noFill/>
            <a:miter lim="800000"/>
            <a:headEnd/>
            <a:tailEnd/>
          </a:ln>
          <a:effectLst/>
        </p:spPr>
        <p:txBody>
          <a:bodyPr lIns="91435" tIns="45717" rIns="91435" bIns="45717">
            <a:spAutoFit/>
          </a:bodyPr>
          <a:lstStyle/>
          <a:p>
            <a:pPr defTabSz="912813">
              <a:defRPr/>
            </a:pPr>
            <a:r>
              <a:rPr lang="ja-JP" altLang="en-US" sz="1600" dirty="0">
                <a:solidFill>
                  <a:srgbClr val="000000"/>
                </a:solidFill>
                <a:latin typeface="Arial"/>
                <a:ea typeface="HGPｺﾞｼｯｸE" pitchFamily="50" charset="-128"/>
              </a:rPr>
              <a:t>大阪府・大阪市一体で成長に向けて取組むべき課題：成長のけん引役である</a:t>
            </a:r>
            <a:r>
              <a:rPr lang="ja-JP" altLang="en-US" sz="1600" dirty="0">
                <a:latin typeface="Arial"/>
                <a:ea typeface="HGPｺﾞｼｯｸE" pitchFamily="50" charset="-128"/>
              </a:rPr>
              <a:t>大阪</a:t>
            </a:r>
            <a:r>
              <a:rPr lang="ja-JP" altLang="en-US" sz="1600" dirty="0">
                <a:solidFill>
                  <a:srgbClr val="000000"/>
                </a:solidFill>
                <a:latin typeface="Arial"/>
                <a:ea typeface="HGPｺﾞｼｯｸE" pitchFamily="50" charset="-128"/>
              </a:rPr>
              <a:t>都心部の再生②</a:t>
            </a:r>
            <a:endParaRPr lang="en-US" altLang="ja-JP" sz="1600" dirty="0">
              <a:solidFill>
                <a:srgbClr val="000000"/>
              </a:solidFill>
              <a:latin typeface="Arial"/>
              <a:ea typeface="HGPｺﾞｼｯｸE" pitchFamily="50" charset="-128"/>
            </a:endParaRPr>
          </a:p>
          <a:p>
            <a:pPr defTabSz="912813">
              <a:defRPr/>
            </a:pPr>
            <a:r>
              <a:rPr lang="ja-JP" altLang="en-US" sz="1200" dirty="0">
                <a:solidFill>
                  <a:srgbClr val="000000"/>
                </a:solidFill>
                <a:latin typeface="Arial"/>
                <a:ea typeface="HGPｺﾞｼｯｸE" pitchFamily="50" charset="-128"/>
              </a:rPr>
              <a:t>　　　　　　　　　　　　　　　　　　　　　　　　　　　　　　　　　　　　　　　　　　　　　　　　　　　　　　　　　　　　　　　　　　　　　　　　　　　　　　</a:t>
            </a:r>
            <a:r>
              <a:rPr lang="ja-JP" altLang="en-US" sz="1200" dirty="0">
                <a:solidFill>
                  <a:srgbClr val="000000"/>
                </a:solidFill>
                <a:latin typeface="HGPｺﾞｼｯｸE" pitchFamily="50" charset="-128"/>
                <a:ea typeface="HGPｺﾞｼｯｸE" pitchFamily="50" charset="-128"/>
              </a:rPr>
              <a:t>［</a:t>
            </a:r>
            <a:r>
              <a:rPr lang="en-US" altLang="ja-JP" sz="1200" dirty="0">
                <a:solidFill>
                  <a:srgbClr val="000000"/>
                </a:solidFill>
                <a:latin typeface="HGPｺﾞｼｯｸE" pitchFamily="50" charset="-128"/>
                <a:ea typeface="HGPｺﾞｼｯｸE" pitchFamily="50" charset="-128"/>
              </a:rPr>
              <a:t>24</a:t>
            </a:r>
            <a:r>
              <a:rPr lang="ja-JP" altLang="en-US" sz="1200" dirty="0">
                <a:solidFill>
                  <a:srgbClr val="000000"/>
                </a:solidFill>
                <a:latin typeface="HGPｺﾞｼｯｸE" pitchFamily="50" charset="-128"/>
                <a:ea typeface="HGPｺﾞｼｯｸE" pitchFamily="50" charset="-128"/>
              </a:rPr>
              <a:t>年</a:t>
            </a:r>
            <a:r>
              <a:rPr lang="en-US" altLang="ja-JP" sz="1200" dirty="0">
                <a:solidFill>
                  <a:srgbClr val="000000"/>
                </a:solidFill>
                <a:latin typeface="HGPｺﾞｼｯｸE" pitchFamily="50" charset="-128"/>
                <a:ea typeface="HGPｺﾞｼｯｸE" pitchFamily="50" charset="-128"/>
              </a:rPr>
              <a:t>8</a:t>
            </a:r>
            <a:r>
              <a:rPr lang="ja-JP" altLang="en-US" sz="1200" dirty="0">
                <a:solidFill>
                  <a:srgbClr val="000000"/>
                </a:solidFill>
                <a:latin typeface="HGPｺﾞｼｯｸE" pitchFamily="50" charset="-128"/>
                <a:ea typeface="HGPｺﾞｼｯｸE" pitchFamily="50" charset="-128"/>
              </a:rPr>
              <a:t>月追記］</a:t>
            </a:r>
          </a:p>
        </p:txBody>
      </p:sp>
      <p:sp>
        <p:nvSpPr>
          <p:cNvPr id="84999" name="Rectangle 4"/>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ja-JP" altLang="en-US"/>
          </a:p>
        </p:txBody>
      </p:sp>
      <p:pic>
        <p:nvPicPr>
          <p:cNvPr id="8500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3275" y="1965325"/>
            <a:ext cx="3603625"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正方形/長方形 9"/>
          <p:cNvSpPr/>
          <p:nvPr/>
        </p:nvSpPr>
        <p:spPr>
          <a:xfrm>
            <a:off x="6572250" y="3463925"/>
            <a:ext cx="2592388"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700" dirty="0">
                <a:solidFill>
                  <a:schemeClr val="tx1"/>
                </a:solidFill>
                <a:latin typeface="HGPｺﾞｼｯｸE" pitchFamily="50" charset="-128"/>
                <a:ea typeface="HGPｺﾞｼｯｸE" pitchFamily="50" charset="-128"/>
              </a:rPr>
              <a:t>※</a:t>
            </a:r>
            <a:r>
              <a:rPr lang="ja-JP" altLang="en-US" sz="700" dirty="0">
                <a:solidFill>
                  <a:schemeClr val="tx1"/>
                </a:solidFill>
                <a:latin typeface="HGPｺﾞｼｯｸE" pitchFamily="50" charset="-128"/>
                <a:ea typeface="HGPｺﾞｼｯｸE" pitchFamily="50" charset="-128"/>
              </a:rPr>
              <a:t>大阪駅北地区まちづくり基本計画（</a:t>
            </a:r>
            <a:r>
              <a:rPr lang="en-US" altLang="ja-JP" sz="700" dirty="0">
                <a:solidFill>
                  <a:schemeClr val="tx1"/>
                </a:solidFill>
                <a:latin typeface="HGPｺﾞｼｯｸE" pitchFamily="50" charset="-128"/>
                <a:ea typeface="HGPｺﾞｼｯｸE" pitchFamily="50" charset="-128"/>
              </a:rPr>
              <a:t>H16</a:t>
            </a:r>
            <a:r>
              <a:rPr lang="ja-JP" altLang="en-US" sz="700" dirty="0">
                <a:solidFill>
                  <a:schemeClr val="tx1"/>
                </a:solidFill>
                <a:latin typeface="HGPｺﾞｼｯｸE" pitchFamily="50" charset="-128"/>
                <a:ea typeface="HGPｺﾞｼｯｸE" pitchFamily="50" charset="-128"/>
              </a:rPr>
              <a:t>）より</a:t>
            </a:r>
          </a:p>
        </p:txBody>
      </p:sp>
      <p:sp>
        <p:nvSpPr>
          <p:cNvPr id="85002" name="テキスト ボックス 4"/>
          <p:cNvSpPr txBox="1">
            <a:spLocks noChangeArrowheads="1"/>
          </p:cNvSpPr>
          <p:nvPr/>
        </p:nvSpPr>
        <p:spPr bwMode="auto">
          <a:xfrm>
            <a:off x="6954838" y="2166938"/>
            <a:ext cx="213201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a:latin typeface="HGPｺﾞｼｯｸE" pitchFamily="50" charset="-128"/>
                <a:ea typeface="HGPｺﾞｼｯｸE" pitchFamily="50" charset="-128"/>
              </a:rPr>
              <a:t>○７本の鉄道路線が乗入れ</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○乗降客数　約</a:t>
            </a:r>
            <a:r>
              <a:rPr lang="en-US" altLang="ja-JP" sz="1000">
                <a:latin typeface="HGPｺﾞｼｯｸE" pitchFamily="50" charset="-128"/>
                <a:ea typeface="HGPｺﾞｼｯｸE" pitchFamily="50" charset="-128"/>
              </a:rPr>
              <a:t>250</a:t>
            </a:r>
            <a:r>
              <a:rPr lang="ja-JP" altLang="en-US" sz="1000">
                <a:latin typeface="HGPｺﾞｼｯｸE" pitchFamily="50" charset="-128"/>
                <a:ea typeface="HGPｺﾞｼｯｸE" pitchFamily="50" charset="-128"/>
              </a:rPr>
              <a:t>万人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（新宿、池袋に次ぐ全国第３位）</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○集積状況（</a:t>
            </a:r>
            <a:r>
              <a:rPr lang="en-US" altLang="ja-JP" sz="1000">
                <a:latin typeface="HGPｺﾞｼｯｸE" pitchFamily="50" charset="-128"/>
                <a:ea typeface="HGPｺﾞｼｯｸE" pitchFamily="50" charset="-128"/>
              </a:rPr>
              <a:t>H23.8</a:t>
            </a:r>
            <a:r>
              <a:rPr lang="ja-JP" altLang="en-US" sz="1000">
                <a:latin typeface="HGPｺﾞｼｯｸE" pitchFamily="50" charset="-128"/>
                <a:ea typeface="HGPｺﾞｼｯｸE" pitchFamily="50" charset="-128"/>
              </a:rPr>
              <a:t>時点）</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・従業者数　</a:t>
            </a:r>
            <a:r>
              <a:rPr lang="en-US" altLang="ja-JP" sz="1000">
                <a:latin typeface="HGPｺﾞｼｯｸE" pitchFamily="50" charset="-128"/>
                <a:ea typeface="HGPｺﾞｼｯｸE" pitchFamily="50" charset="-128"/>
              </a:rPr>
              <a:t>210,312</a:t>
            </a:r>
            <a:r>
              <a:rPr lang="ja-JP" altLang="en-US" sz="1000">
                <a:latin typeface="HGPｺﾞｼｯｸE" pitchFamily="50" charset="-128"/>
                <a:ea typeface="HGPｺﾞｼｯｸE" pitchFamily="50" charset="-128"/>
              </a:rPr>
              <a:t>人</a:t>
            </a:r>
            <a:endParaRPr lang="en-US" altLang="ja-JP" sz="1000">
              <a:latin typeface="HGPｺﾞｼｯｸE" pitchFamily="50" charset="-128"/>
              <a:ea typeface="HGPｺﾞｼｯｸE" pitchFamily="50" charset="-128"/>
            </a:endParaRPr>
          </a:p>
          <a:p>
            <a:pPr eaLnBrk="1" hangingPunct="1"/>
            <a:r>
              <a:rPr lang="ja-JP" altLang="en-US" sz="1000">
                <a:latin typeface="HGPｺﾞｼｯｸE" pitchFamily="50" charset="-128"/>
                <a:ea typeface="HGPｺﾞｼｯｸE" pitchFamily="50" charset="-128"/>
              </a:rPr>
              <a:t>　・事業所数　</a:t>
            </a:r>
            <a:r>
              <a:rPr lang="en-US" altLang="ja-JP" sz="1000">
                <a:latin typeface="HGPｺﾞｼｯｸE" pitchFamily="50" charset="-128"/>
                <a:ea typeface="HGPｺﾞｼｯｸE" pitchFamily="50" charset="-128"/>
              </a:rPr>
              <a:t>10,981</a:t>
            </a:r>
          </a:p>
          <a:p>
            <a:pPr eaLnBrk="1" hangingPunct="1"/>
            <a:r>
              <a:rPr lang="ja-JP" altLang="en-US" sz="1000">
                <a:latin typeface="HGPｺﾞｼｯｸE" pitchFamily="50" charset="-128"/>
                <a:ea typeface="HGPｺﾞｼｯｸE" pitchFamily="50" charset="-128"/>
              </a:rPr>
              <a:t>○うめきた先行開発区域では約</a:t>
            </a:r>
            <a:r>
              <a:rPr lang="en-US" altLang="ja-JP" sz="1000">
                <a:latin typeface="HGPｺﾞｼｯｸE" pitchFamily="50" charset="-128"/>
                <a:ea typeface="HGPｺﾞｼｯｸE" pitchFamily="50" charset="-128"/>
              </a:rPr>
              <a:t>50</a:t>
            </a:r>
          </a:p>
          <a:p>
            <a:pPr eaLnBrk="1" hangingPunct="1"/>
            <a:r>
              <a:rPr lang="ja-JP" altLang="en-US" sz="1000">
                <a:latin typeface="HGPｺﾞｼｯｸE" pitchFamily="50" charset="-128"/>
                <a:ea typeface="HGPｺﾞｼｯｸE" pitchFamily="50" charset="-128"/>
              </a:rPr>
              <a:t>　 万㎡の事務所・商業施</a:t>
            </a:r>
            <a:endParaRPr lang="en-US" altLang="ja-JP" sz="1000">
              <a:latin typeface="HGPｺﾞｼｯｸE" pitchFamily="50" charset="-128"/>
              <a:ea typeface="HGPｺﾞｼｯｸE" pitchFamily="50" charset="-128"/>
            </a:endParaRPr>
          </a:p>
          <a:p>
            <a:pPr eaLnBrk="1" hangingPunct="1"/>
            <a:r>
              <a:rPr lang="en-US" altLang="ja-JP" sz="1000">
                <a:latin typeface="HGPｺﾞｼｯｸE" pitchFamily="50" charset="-128"/>
                <a:ea typeface="HGPｺﾞｼｯｸE" pitchFamily="50" charset="-128"/>
              </a:rPr>
              <a:t>   </a:t>
            </a:r>
            <a:r>
              <a:rPr lang="ja-JP" altLang="en-US" sz="1000">
                <a:latin typeface="HGPｺﾞｼｯｸE" pitchFamily="50" charset="-128"/>
                <a:ea typeface="HGPｺﾞｼｯｸE" pitchFamily="50" charset="-128"/>
              </a:rPr>
              <a:t>設・住宅等がオープン予定</a:t>
            </a:r>
          </a:p>
        </p:txBody>
      </p:sp>
      <p:sp>
        <p:nvSpPr>
          <p:cNvPr id="20" name="正方形/長方形 19"/>
          <p:cNvSpPr/>
          <p:nvPr/>
        </p:nvSpPr>
        <p:spPr>
          <a:xfrm>
            <a:off x="6088063" y="4079875"/>
            <a:ext cx="2947987" cy="2757488"/>
          </a:xfrm>
          <a:prstGeom prst="rect">
            <a:avLst/>
          </a:prstGeom>
          <a:noFill/>
          <a:ln w="9525">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defTabSz="912813">
              <a:defRPr/>
            </a:pPr>
            <a:r>
              <a:rPr lang="ja-JP" altLang="en-US" sz="1200" dirty="0">
                <a:solidFill>
                  <a:schemeClr val="tx1"/>
                </a:solidFill>
                <a:ea typeface="HGPｺﾞｼｯｸE" pitchFamily="50" charset="-128"/>
              </a:rPr>
              <a:t>大都市・大阪の人口集積</a:t>
            </a:r>
            <a:endParaRPr lang="en-US" altLang="ja-JP" sz="12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○大阪市内には府内の約</a:t>
            </a:r>
            <a:r>
              <a:rPr lang="en-US" altLang="ja-JP" sz="1000" dirty="0">
                <a:solidFill>
                  <a:schemeClr val="tx1"/>
                </a:solidFill>
                <a:ea typeface="HGPｺﾞｼｯｸE" pitchFamily="50" charset="-128"/>
              </a:rPr>
              <a:t>30%</a:t>
            </a:r>
            <a:r>
              <a:rPr lang="ja-JP" altLang="en-US" sz="1000" dirty="0">
                <a:solidFill>
                  <a:schemeClr val="tx1"/>
                </a:solidFill>
                <a:ea typeface="HGPｺﾞｼｯｸE" pitchFamily="50" charset="-128"/>
              </a:rPr>
              <a:t>の人口が集積</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H17</a:t>
            </a:r>
            <a:r>
              <a:rPr lang="ja-JP" altLang="en-US" sz="1000" dirty="0">
                <a:solidFill>
                  <a:schemeClr val="tx1"/>
                </a:solidFill>
                <a:ea typeface="HGPｺﾞｼｯｸE" pitchFamily="50" charset="-128"/>
              </a:rPr>
              <a:t>～</a:t>
            </a:r>
            <a:r>
              <a:rPr lang="en-US" altLang="ja-JP" sz="1000" dirty="0">
                <a:solidFill>
                  <a:schemeClr val="tx1"/>
                </a:solidFill>
                <a:ea typeface="HGPｺﾞｼｯｸE" pitchFamily="50" charset="-128"/>
              </a:rPr>
              <a:t>22</a:t>
            </a:r>
            <a:r>
              <a:rPr lang="ja-JP" altLang="en-US" sz="1000" dirty="0">
                <a:solidFill>
                  <a:schemeClr val="tx1"/>
                </a:solidFill>
                <a:ea typeface="HGPｺﾞｼｯｸE" pitchFamily="50" charset="-128"/>
              </a:rPr>
              <a:t>年の人口増加率では、大阪府</a:t>
            </a:r>
            <a:r>
              <a:rPr lang="en-US" altLang="ja-JP" sz="1000" dirty="0">
                <a:solidFill>
                  <a:schemeClr val="tx1"/>
                </a:solidFill>
                <a:ea typeface="HGPｺﾞｼｯｸE" pitchFamily="50" charset="-128"/>
              </a:rPr>
              <a:t>0.5%</a:t>
            </a:r>
            <a:r>
              <a:rPr lang="ja-JP" altLang="en-US" sz="1000" dirty="0">
                <a:solidFill>
                  <a:schemeClr val="tx1"/>
                </a:solidFill>
                <a:ea typeface="HGPｺﾞｼｯｸE" pitchFamily="50" charset="-128"/>
              </a:rPr>
              <a:t>であ</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るが、うち大阪市内は</a:t>
            </a:r>
            <a:r>
              <a:rPr lang="en-US" altLang="ja-JP" sz="1000" dirty="0">
                <a:solidFill>
                  <a:schemeClr val="tx1"/>
                </a:solidFill>
                <a:ea typeface="HGPｺﾞｼｯｸE" pitchFamily="50" charset="-128"/>
              </a:rPr>
              <a:t>1.4%</a:t>
            </a:r>
            <a:r>
              <a:rPr lang="ja-JP" altLang="en-US" sz="1000" dirty="0" err="1">
                <a:solidFill>
                  <a:schemeClr val="tx1"/>
                </a:solidFill>
                <a:ea typeface="HGPｺﾞｼｯｸE" pitchFamily="50" charset="-128"/>
              </a:rPr>
              <a:t>、</a:t>
            </a:r>
            <a:r>
              <a:rPr lang="ja-JP" altLang="en-US" sz="1000" dirty="0">
                <a:solidFill>
                  <a:schemeClr val="tx1"/>
                </a:solidFill>
                <a:ea typeface="HGPｺﾞｼｯｸE" pitchFamily="50" charset="-128"/>
              </a:rPr>
              <a:t>中でも特に大阪市中</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心部６区</a:t>
            </a: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（北、中央、西、福島、浪速、天王寺）は</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　</a:t>
            </a:r>
            <a:r>
              <a:rPr lang="en-US" altLang="ja-JP" sz="1000" dirty="0">
                <a:solidFill>
                  <a:schemeClr val="tx1"/>
                </a:solidFill>
                <a:ea typeface="HGPｺﾞｼｯｸE" pitchFamily="50" charset="-128"/>
              </a:rPr>
              <a:t>12.4%</a:t>
            </a:r>
            <a:r>
              <a:rPr lang="ja-JP" altLang="en-US" sz="1000" dirty="0">
                <a:solidFill>
                  <a:schemeClr val="tx1"/>
                </a:solidFill>
                <a:ea typeface="HGPｺﾞｼｯｸE" pitchFamily="50" charset="-128"/>
              </a:rPr>
              <a:t>の高い伸び</a:t>
            </a:r>
            <a:endParaRPr lang="en-US" altLang="ja-JP" sz="1000" dirty="0">
              <a:solidFill>
                <a:schemeClr val="tx1"/>
              </a:solidFill>
              <a:ea typeface="HGPｺﾞｼｯｸE" pitchFamily="50" charset="-128"/>
            </a:endParaRPr>
          </a:p>
          <a:p>
            <a:pPr defTabSz="912813">
              <a:defRPr/>
            </a:pPr>
            <a:r>
              <a:rPr lang="ja-JP" altLang="en-US" sz="1000" dirty="0">
                <a:solidFill>
                  <a:schemeClr val="tx1"/>
                </a:solidFill>
                <a:ea typeface="HGPｺﾞｼｯｸE" pitchFamily="50" charset="-128"/>
              </a:rPr>
              <a:t>○大阪市の昼夜間人口比率は、東京都特別区より</a:t>
            </a:r>
            <a:endParaRPr lang="en-US" altLang="ja-JP" sz="1000" dirty="0">
              <a:solidFill>
                <a:schemeClr val="tx1"/>
              </a:solidFill>
              <a:ea typeface="HGPｺﾞｼｯｸE" pitchFamily="50" charset="-128"/>
            </a:endParaRPr>
          </a:p>
          <a:p>
            <a:pPr defTabSz="912813">
              <a:defRPr/>
            </a:pPr>
            <a:r>
              <a:rPr lang="en-US" altLang="ja-JP" sz="1000" dirty="0">
                <a:solidFill>
                  <a:schemeClr val="tx1"/>
                </a:solidFill>
                <a:ea typeface="HGPｺﾞｼｯｸE" pitchFamily="50" charset="-128"/>
              </a:rPr>
              <a:t>    </a:t>
            </a:r>
            <a:r>
              <a:rPr lang="ja-JP" altLang="en-US" sz="1000" dirty="0">
                <a:solidFill>
                  <a:schemeClr val="tx1"/>
                </a:solidFill>
                <a:ea typeface="HGPｺﾞｼｯｸE" pitchFamily="50" charset="-128"/>
              </a:rPr>
              <a:t>高く、全国で最も高い</a:t>
            </a:r>
            <a:endParaRPr lang="en-US" altLang="ja-JP" sz="1000" dirty="0">
              <a:solidFill>
                <a:schemeClr val="tx1"/>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algn="ctr" defTabSz="912813">
              <a:defRPr/>
            </a:pPr>
            <a:endParaRPr lang="en-US" altLang="ja-JP" sz="1200" dirty="0">
              <a:solidFill>
                <a:srgbClr val="000000"/>
              </a:solidFill>
              <a:ea typeface="HGPｺﾞｼｯｸE" pitchFamily="50" charset="-128"/>
            </a:endParaRPr>
          </a:p>
          <a:p>
            <a:pPr defTabSz="912813">
              <a:defRPr/>
            </a:pPr>
            <a:r>
              <a:rPr lang="ja-JP" altLang="en-US" sz="1200" dirty="0">
                <a:solidFill>
                  <a:srgbClr val="000000"/>
                </a:solidFill>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r>
              <a:rPr lang="en-US" altLang="ja-JP" sz="1200" dirty="0">
                <a:solidFill>
                  <a:schemeClr val="tx1"/>
                </a:solidFill>
                <a:latin typeface="HGPｺﾞｼｯｸE" pitchFamily="50" charset="-128"/>
                <a:ea typeface="HGPｺﾞｼｯｸE" pitchFamily="50" charset="-128"/>
              </a:rPr>
              <a:t>  </a:t>
            </a:r>
          </a:p>
          <a:p>
            <a:pPr>
              <a:defRPr/>
            </a:pPr>
            <a:endParaRPr lang="en-US" altLang="ja-JP" sz="1200" dirty="0">
              <a:solidFill>
                <a:schemeClr val="tx1"/>
              </a:solidFill>
              <a:latin typeface="HGPｺﾞｼｯｸE" pitchFamily="50" charset="-128"/>
              <a:ea typeface="HGPｺﾞｼｯｸE" pitchFamily="50" charset="-128"/>
            </a:endParaRPr>
          </a:p>
          <a:p>
            <a:pPr>
              <a:lnSpc>
                <a:spcPts val="900"/>
              </a:lnSpc>
              <a:defRPr/>
            </a:pPr>
            <a:endParaRPr lang="en-US" altLang="ja-JP" sz="1200" dirty="0">
              <a:solidFill>
                <a:schemeClr val="tx1"/>
              </a:solidFill>
              <a:latin typeface="HGPｺﾞｼｯｸE" pitchFamily="50" charset="-128"/>
              <a:ea typeface="HGPｺﾞｼｯｸE" pitchFamily="50" charset="-128"/>
            </a:endParaRPr>
          </a:p>
          <a:p>
            <a:pPr>
              <a:defRPr/>
            </a:pPr>
            <a:endParaRPr lang="en-US" altLang="ja-JP" sz="1200" dirty="0">
              <a:solidFill>
                <a:schemeClr val="tx1"/>
              </a:solidFill>
              <a:latin typeface="HGPｺﾞｼｯｸE" pitchFamily="50" charset="-128"/>
              <a:ea typeface="HGPｺﾞｼｯｸE" pitchFamily="50" charset="-128"/>
            </a:endParaRPr>
          </a:p>
          <a:p>
            <a:pPr>
              <a:defRPr/>
            </a:pPr>
            <a:endParaRPr lang="ja-JP" altLang="en-US" sz="1200" dirty="0">
              <a:solidFill>
                <a:schemeClr val="tx1"/>
              </a:solidFill>
              <a:latin typeface="HGPｺﾞｼｯｸE" pitchFamily="50" charset="-128"/>
              <a:ea typeface="HGPｺﾞｼｯｸE" pitchFamily="50" charset="-128"/>
            </a:endParaRPr>
          </a:p>
        </p:txBody>
      </p:sp>
      <p:graphicFrame>
        <p:nvGraphicFramePr>
          <p:cNvPr id="11" name="表 10"/>
          <p:cNvGraphicFramePr>
            <a:graphicFrameLocks noGrp="1"/>
          </p:cNvGraphicFramePr>
          <p:nvPr/>
        </p:nvGraphicFramePr>
        <p:xfrm>
          <a:off x="6478588" y="5581650"/>
          <a:ext cx="2016125" cy="1073152"/>
        </p:xfrm>
        <a:graphic>
          <a:graphicData uri="http://schemas.openxmlformats.org/drawingml/2006/table">
            <a:tbl>
              <a:tblPr firstRow="1" bandRow="1">
                <a:tableStyleId>{5940675A-B579-460E-94D1-54222C63F5DA}</a:tableStyleId>
              </a:tblPr>
              <a:tblGrid>
                <a:gridCol w="1144224"/>
                <a:gridCol w="871901"/>
              </a:tblGrid>
              <a:tr h="186360">
                <a:tc>
                  <a:txBody>
                    <a:bodyPr/>
                    <a:lstStyle/>
                    <a:p>
                      <a:pPr>
                        <a:lnSpc>
                          <a:spcPts val="600"/>
                        </a:lnSpc>
                      </a:pPr>
                      <a:r>
                        <a:rPr kumimoji="1" lang="ja-JP" altLang="en-US" sz="900" dirty="0" smtClean="0">
                          <a:latin typeface="HGPｺﾞｼｯｸE" pitchFamily="50" charset="-128"/>
                          <a:ea typeface="HGPｺﾞｼｯｸE" pitchFamily="50" charset="-128"/>
                        </a:rPr>
                        <a:t>大阪府</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105.5</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ja-JP" altLang="en-US" sz="900" dirty="0" smtClean="0">
                          <a:latin typeface="HGPｺﾞｼｯｸE" pitchFamily="50" charset="-128"/>
                          <a:ea typeface="HGPｺﾞｼｯｸE" pitchFamily="50" charset="-128"/>
                        </a:rPr>
                        <a:t>   大阪市</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c>
                  <a:txBody>
                    <a:bodyPr/>
                    <a:lstStyle/>
                    <a:p>
                      <a:pPr algn="ctr">
                        <a:lnSpc>
                          <a:spcPts val="600"/>
                        </a:lnSpc>
                      </a:pPr>
                      <a:r>
                        <a:rPr kumimoji="1" lang="en-US" altLang="ja-JP" sz="900" dirty="0" smtClean="0">
                          <a:latin typeface="HGPｺﾞｼｯｸE" pitchFamily="50" charset="-128"/>
                          <a:ea typeface="HGPｺﾞｼｯｸE" pitchFamily="50" charset="-128"/>
                        </a:rPr>
                        <a:t>138.0</a:t>
                      </a:r>
                      <a:endParaRPr kumimoji="1" lang="ja-JP" altLang="en-US" sz="900" dirty="0">
                        <a:latin typeface="HGPｺﾞｼｯｸE" pitchFamily="50" charset="-128"/>
                        <a:ea typeface="HGPｺﾞｼｯｸE" pitchFamily="50" charset="-128"/>
                      </a:endParaRPr>
                    </a:p>
                  </a:txBody>
                  <a:tcPr marL="91436" marR="91436" marT="45691" marB="45691" anchor="ctr">
                    <a:solidFill>
                      <a:schemeClr val="bg1">
                        <a:lumMod val="75000"/>
                      </a:schemeClr>
                    </a:solidFill>
                  </a:tcP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東京都</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120.6</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特別区</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135.1</a:t>
                      </a:r>
                      <a:endParaRPr kumimoji="1" lang="ja-JP" altLang="en-US" sz="900" dirty="0">
                        <a:latin typeface="HGPｺﾞｼｯｸE" pitchFamily="50" charset="-128"/>
                        <a:ea typeface="HGPｺﾞｼｯｸE" pitchFamily="50" charset="-128"/>
                      </a:endParaRPr>
                    </a:p>
                  </a:txBody>
                  <a:tcPr marL="91436" marR="91436" marT="45691" marB="45691" anchor="ctr"/>
                </a:tc>
              </a:tr>
              <a:tr h="192023">
                <a:tc>
                  <a:txBody>
                    <a:bodyPr/>
                    <a:lstStyle/>
                    <a:p>
                      <a:pPr>
                        <a:lnSpc>
                          <a:spcPts val="600"/>
                        </a:lnSpc>
                      </a:pPr>
                      <a:r>
                        <a:rPr kumimoji="1" lang="ja-JP" altLang="en-US" sz="900" dirty="0" smtClean="0">
                          <a:latin typeface="HGPｺﾞｼｯｸE" pitchFamily="50" charset="-128"/>
                          <a:ea typeface="HGPｺﾞｼｯｸE" pitchFamily="50" charset="-128"/>
                        </a:rPr>
                        <a:t>愛知県</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101.7</a:t>
                      </a:r>
                      <a:endParaRPr kumimoji="1" lang="ja-JP" altLang="en-US" sz="900" dirty="0">
                        <a:latin typeface="HGPｺﾞｼｯｸE" pitchFamily="50" charset="-128"/>
                        <a:ea typeface="HGPｺﾞｼｯｸE" pitchFamily="50" charset="-128"/>
                      </a:endParaRPr>
                    </a:p>
                  </a:txBody>
                  <a:tcPr marL="91436" marR="91436" marT="45691" marB="45691" anchor="ctr"/>
                </a:tc>
              </a:tr>
              <a:tr h="167582">
                <a:tc>
                  <a:txBody>
                    <a:bodyPr/>
                    <a:lstStyle/>
                    <a:p>
                      <a:pPr>
                        <a:lnSpc>
                          <a:spcPts val="600"/>
                        </a:lnSpc>
                      </a:pPr>
                      <a:r>
                        <a:rPr kumimoji="1" lang="en-US" altLang="ja-JP" sz="900" dirty="0" smtClean="0">
                          <a:latin typeface="HGPｺﾞｼｯｸE" pitchFamily="50" charset="-128"/>
                          <a:ea typeface="HGPｺﾞｼｯｸE" pitchFamily="50" charset="-128"/>
                        </a:rPr>
                        <a:t>   </a:t>
                      </a:r>
                      <a:r>
                        <a:rPr kumimoji="1" lang="ja-JP" altLang="en-US" sz="900" dirty="0" smtClean="0">
                          <a:latin typeface="HGPｺﾞｼｯｸE" pitchFamily="50" charset="-128"/>
                          <a:ea typeface="HGPｺﾞｼｯｸE" pitchFamily="50" charset="-128"/>
                        </a:rPr>
                        <a:t>名古屋市</a:t>
                      </a:r>
                      <a:endParaRPr kumimoji="1" lang="ja-JP" altLang="en-US" sz="900" dirty="0">
                        <a:latin typeface="HGPｺﾞｼｯｸE" pitchFamily="50" charset="-128"/>
                        <a:ea typeface="HGPｺﾞｼｯｸE" pitchFamily="50" charset="-128"/>
                      </a:endParaRPr>
                    </a:p>
                  </a:txBody>
                  <a:tcPr marL="91436" marR="91436" marT="45691" marB="45691" anchor="ctr"/>
                </a:tc>
                <a:tc>
                  <a:txBody>
                    <a:bodyPr/>
                    <a:lstStyle/>
                    <a:p>
                      <a:pPr algn="ctr">
                        <a:lnSpc>
                          <a:spcPts val="600"/>
                        </a:lnSpc>
                      </a:pPr>
                      <a:r>
                        <a:rPr kumimoji="1" lang="en-US" altLang="ja-JP" sz="900" dirty="0" smtClean="0">
                          <a:latin typeface="HGPｺﾞｼｯｸE" pitchFamily="50" charset="-128"/>
                          <a:ea typeface="HGPｺﾞｼｯｸE" pitchFamily="50" charset="-128"/>
                        </a:rPr>
                        <a:t>114.7</a:t>
                      </a:r>
                      <a:endParaRPr kumimoji="1" lang="ja-JP" altLang="en-US" sz="900" dirty="0">
                        <a:latin typeface="HGPｺﾞｼｯｸE" pitchFamily="50" charset="-128"/>
                        <a:ea typeface="HGPｺﾞｼｯｸE" pitchFamily="50" charset="-128"/>
                      </a:endParaRPr>
                    </a:p>
                  </a:txBody>
                  <a:tcPr marL="91436" marR="91436" marT="45691" marB="45691" anchor="ctr"/>
                </a:tc>
              </a:tr>
            </a:tbl>
          </a:graphicData>
        </a:graphic>
      </p:graphicFrame>
      <p:sp>
        <p:nvSpPr>
          <p:cNvPr id="4" name="テキスト ボックス 3"/>
          <p:cNvSpPr txBox="1"/>
          <p:nvPr/>
        </p:nvSpPr>
        <p:spPr>
          <a:xfrm>
            <a:off x="6088063" y="5341938"/>
            <a:ext cx="1579562" cy="261937"/>
          </a:xfrm>
          <a:prstGeom prst="rect">
            <a:avLst/>
          </a:prstGeom>
          <a:noFill/>
        </p:spPr>
        <p:txBody>
          <a:bodyPr>
            <a:spAutoFit/>
          </a:bodyPr>
          <a:lstStyle/>
          <a:p>
            <a:pPr>
              <a:defRPr/>
            </a:pPr>
            <a:r>
              <a:rPr lang="en-US" altLang="ja-JP" sz="1050" dirty="0">
                <a:solidFill>
                  <a:srgbClr val="000000"/>
                </a:solidFill>
                <a:latin typeface="+mn-lt"/>
                <a:ea typeface="HGPｺﾞｼｯｸE" pitchFamily="50" charset="-128"/>
              </a:rPr>
              <a:t>〔</a:t>
            </a:r>
            <a:r>
              <a:rPr lang="ja-JP" altLang="en-US" sz="1050" dirty="0">
                <a:solidFill>
                  <a:srgbClr val="000000"/>
                </a:solidFill>
                <a:latin typeface="+mn-lt"/>
                <a:ea typeface="HGPｺﾞｼｯｸE" pitchFamily="50" charset="-128"/>
              </a:rPr>
              <a:t>昼夜間人口比率</a:t>
            </a:r>
            <a:r>
              <a:rPr lang="en-US" altLang="ja-JP" sz="1050" dirty="0">
                <a:solidFill>
                  <a:srgbClr val="000000"/>
                </a:solidFill>
                <a:latin typeface="+mn-lt"/>
                <a:ea typeface="HGPｺﾞｼｯｸE" pitchFamily="50" charset="-128"/>
              </a:rPr>
              <a:t>〕</a:t>
            </a:r>
            <a:endParaRPr lang="ja-JP" altLang="en-US" sz="1050" dirty="0">
              <a:solidFill>
                <a:srgbClr val="000000"/>
              </a:solidFill>
              <a:latin typeface="+mn-lt"/>
              <a:ea typeface="HGPｺﾞｼｯｸE" pitchFamily="50" charset="-128"/>
            </a:endParaRPr>
          </a:p>
        </p:txBody>
      </p:sp>
      <p:pic>
        <p:nvPicPr>
          <p:cNvPr id="850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2150" y="4449763"/>
            <a:ext cx="2717800"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5029" name="テキスト ボックス 16"/>
          <p:cNvSpPr txBox="1">
            <a:spLocks noChangeArrowheads="1"/>
          </p:cNvSpPr>
          <p:nvPr/>
        </p:nvSpPr>
        <p:spPr bwMode="auto">
          <a:xfrm>
            <a:off x="6299200" y="6610350"/>
            <a:ext cx="27368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700">
                <a:latin typeface="HGPｺﾞｼｯｸE" pitchFamily="50" charset="-128"/>
                <a:ea typeface="HGPｺﾞｼｯｸE" pitchFamily="50" charset="-128"/>
              </a:rPr>
              <a:t>※</a:t>
            </a:r>
            <a:r>
              <a:rPr lang="ja-JP" altLang="en-US" sz="700">
                <a:latin typeface="HGPｺﾞｼｯｸE" pitchFamily="50" charset="-128"/>
                <a:ea typeface="HGPｺﾞｼｯｸE" pitchFamily="50" charset="-128"/>
              </a:rPr>
              <a:t>大阪府自治制度研究会最終とりまとめ（</a:t>
            </a:r>
            <a:r>
              <a:rPr lang="en-US" altLang="ja-JP" sz="700">
                <a:latin typeface="HGPｺﾞｼｯｸE" pitchFamily="50" charset="-128"/>
                <a:ea typeface="HGPｺﾞｼｯｸE" pitchFamily="50" charset="-128"/>
              </a:rPr>
              <a:t>H23.1.27</a:t>
            </a:r>
            <a:r>
              <a:rPr lang="ja-JP" altLang="en-US" sz="700">
                <a:latin typeface="HGPｺﾞｼｯｸE" pitchFamily="50" charset="-128"/>
                <a:ea typeface="HGPｺﾞｼｯｸE" pitchFamily="50" charset="-128"/>
              </a:rPr>
              <a:t>）</a:t>
            </a:r>
            <a:endParaRPr lang="en-US" altLang="ja-JP" sz="700">
              <a:latin typeface="HGPｺﾞｼｯｸE" pitchFamily="50" charset="-128"/>
              <a:ea typeface="HGPｺﾞｼｯｸE" pitchFamily="50" charset="-128"/>
            </a:endParaRPr>
          </a:p>
        </p:txBody>
      </p:sp>
    </p:spTree>
    <p:extLst>
      <p:ext uri="{BB962C8B-B14F-4D97-AF65-F5344CB8AC3E}">
        <p14:creationId xmlns:p14="http://schemas.microsoft.com/office/powerpoint/2010/main" val="406227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864</Words>
  <Application>Microsoft Office PowerPoint</Application>
  <PresentationFormat>画面に合わせる (4:3)</PresentationFormat>
  <Paragraphs>574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大阪の成長戦略 (2014年10月改訂版)</dc:title>
  <dc:creator>森口　直人</dc:creator>
  <cp:lastModifiedBy>HOSTNAME</cp:lastModifiedBy>
  <cp:revision>7</cp:revision>
  <dcterms:created xsi:type="dcterms:W3CDTF">2014-08-15T02:08:20Z</dcterms:created>
  <dcterms:modified xsi:type="dcterms:W3CDTF">2017-03-01T02:00:58Z</dcterms:modified>
</cp:coreProperties>
</file>