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13"/>
  </p:notesMasterIdLst>
  <p:sldIdLst>
    <p:sldId id="279" r:id="rId2"/>
    <p:sldId id="260" r:id="rId3"/>
    <p:sldId id="282" r:id="rId4"/>
    <p:sldId id="275" r:id="rId5"/>
    <p:sldId id="263" r:id="rId6"/>
    <p:sldId id="264" r:id="rId7"/>
    <p:sldId id="265" r:id="rId8"/>
    <p:sldId id="271" r:id="rId9"/>
    <p:sldId id="278" r:id="rId10"/>
    <p:sldId id="281" r:id="rId11"/>
    <p:sldId id="280" r:id="rId12"/>
  </p:sldIdLst>
  <p:sldSz cx="9144000" cy="6858000" type="screen4x3"/>
  <p:notesSz cx="6807200" cy="9939338"/>
  <p:defaultTextStyle>
    <a:defPPr>
      <a:defRPr lang="ja-JP"/>
    </a:defPPr>
    <a:lvl1pPr algn="l" rtl="0" fontAlgn="base">
      <a:spcBef>
        <a:spcPct val="0"/>
      </a:spcBef>
      <a:spcAft>
        <a:spcPct val="0"/>
      </a:spcAft>
      <a:defRPr kumimoji="1" kern="1200">
        <a:solidFill>
          <a:schemeClr val="tx1"/>
        </a:solidFill>
        <a:latin typeface="Calibri" pitchFamily="34" charset="0"/>
        <a:ea typeface="ＭＳ Ｐゴシック" charset="-128"/>
        <a:cs typeface="+mn-cs"/>
      </a:defRPr>
    </a:lvl1pPr>
    <a:lvl2pPr marL="457200" algn="l" rtl="0" fontAlgn="base">
      <a:spcBef>
        <a:spcPct val="0"/>
      </a:spcBef>
      <a:spcAft>
        <a:spcPct val="0"/>
      </a:spcAft>
      <a:defRPr kumimoji="1" kern="1200">
        <a:solidFill>
          <a:schemeClr val="tx1"/>
        </a:solidFill>
        <a:latin typeface="Calibri" pitchFamily="34" charset="0"/>
        <a:ea typeface="ＭＳ Ｐゴシック" charset="-128"/>
        <a:cs typeface="+mn-cs"/>
      </a:defRPr>
    </a:lvl2pPr>
    <a:lvl3pPr marL="914400" algn="l" rtl="0" fontAlgn="base">
      <a:spcBef>
        <a:spcPct val="0"/>
      </a:spcBef>
      <a:spcAft>
        <a:spcPct val="0"/>
      </a:spcAft>
      <a:defRPr kumimoji="1" kern="1200">
        <a:solidFill>
          <a:schemeClr val="tx1"/>
        </a:solidFill>
        <a:latin typeface="Calibri" pitchFamily="34" charset="0"/>
        <a:ea typeface="ＭＳ Ｐゴシック" charset="-128"/>
        <a:cs typeface="+mn-cs"/>
      </a:defRPr>
    </a:lvl3pPr>
    <a:lvl4pPr marL="1371600" algn="l" rtl="0" fontAlgn="base">
      <a:spcBef>
        <a:spcPct val="0"/>
      </a:spcBef>
      <a:spcAft>
        <a:spcPct val="0"/>
      </a:spcAft>
      <a:defRPr kumimoji="1" kern="1200">
        <a:solidFill>
          <a:schemeClr val="tx1"/>
        </a:solidFill>
        <a:latin typeface="Calibri" pitchFamily="34" charset="0"/>
        <a:ea typeface="ＭＳ Ｐゴシック" charset="-128"/>
        <a:cs typeface="+mn-cs"/>
      </a:defRPr>
    </a:lvl4pPr>
    <a:lvl5pPr marL="1828800" algn="l" rtl="0" fontAlgn="base">
      <a:spcBef>
        <a:spcPct val="0"/>
      </a:spcBef>
      <a:spcAft>
        <a:spcPct val="0"/>
      </a:spcAft>
      <a:defRPr kumimoji="1" kern="1200">
        <a:solidFill>
          <a:schemeClr val="tx1"/>
        </a:solidFill>
        <a:latin typeface="Calibri" pitchFamily="34" charset="0"/>
        <a:ea typeface="ＭＳ Ｐゴシック" charset="-128"/>
        <a:cs typeface="+mn-cs"/>
      </a:defRPr>
    </a:lvl5pPr>
    <a:lvl6pPr marL="2286000" algn="l" defTabSz="914400" rtl="0" eaLnBrk="1" latinLnBrk="0" hangingPunct="1">
      <a:defRPr kumimoji="1" kern="1200">
        <a:solidFill>
          <a:schemeClr val="tx1"/>
        </a:solidFill>
        <a:latin typeface="Calibri" pitchFamily="34" charset="0"/>
        <a:ea typeface="ＭＳ Ｐゴシック" charset="-128"/>
        <a:cs typeface="+mn-cs"/>
      </a:defRPr>
    </a:lvl6pPr>
    <a:lvl7pPr marL="2743200" algn="l" defTabSz="914400" rtl="0" eaLnBrk="1" latinLnBrk="0" hangingPunct="1">
      <a:defRPr kumimoji="1" kern="1200">
        <a:solidFill>
          <a:schemeClr val="tx1"/>
        </a:solidFill>
        <a:latin typeface="Calibri" pitchFamily="34" charset="0"/>
        <a:ea typeface="ＭＳ Ｐゴシック" charset="-128"/>
        <a:cs typeface="+mn-cs"/>
      </a:defRPr>
    </a:lvl7pPr>
    <a:lvl8pPr marL="3200400" algn="l" defTabSz="914400" rtl="0" eaLnBrk="1" latinLnBrk="0" hangingPunct="1">
      <a:defRPr kumimoji="1" kern="1200">
        <a:solidFill>
          <a:schemeClr val="tx1"/>
        </a:solidFill>
        <a:latin typeface="Calibri" pitchFamily="34" charset="0"/>
        <a:ea typeface="ＭＳ Ｐゴシック" charset="-128"/>
        <a:cs typeface="+mn-cs"/>
      </a:defRPr>
    </a:lvl8pPr>
    <a:lvl9pPr marL="3657600" algn="l" defTabSz="914400" rtl="0" eaLnBrk="1" latinLnBrk="0" hangingPunct="1">
      <a:defRPr kumimoji="1" kern="1200">
        <a:solidFill>
          <a:schemeClr val="tx1"/>
        </a:solidFill>
        <a:latin typeface="Calibri" pitchFamily="34"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84022" autoAdjust="0"/>
  </p:normalViewPr>
  <p:slideViewPr>
    <p:cSldViewPr>
      <p:cViewPr varScale="1">
        <p:scale>
          <a:sx n="50" d="100"/>
          <a:sy n="50" d="100"/>
        </p:scale>
        <p:origin x="1576"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ea typeface="ＭＳ Ｐゴシック" charset="-128"/>
              </a:defRPr>
            </a:lvl1pPr>
          </a:lstStyle>
          <a:p>
            <a:pPr>
              <a:defRPr/>
            </a:pPr>
            <a:endParaRPr lang="ja-JP" altLang="en-US"/>
          </a:p>
        </p:txBody>
      </p:sp>
      <p:sp>
        <p:nvSpPr>
          <p:cNvPr id="3" name="日付プレースホルダー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ea typeface="ＭＳ Ｐゴシック" charset="-128"/>
              </a:defRPr>
            </a:lvl1pPr>
          </a:lstStyle>
          <a:p>
            <a:pPr>
              <a:defRPr/>
            </a:pPr>
            <a:fld id="{24521198-7401-4C64-AEAC-E939E9062AC5}" type="datetimeFigureOut">
              <a:rPr lang="ja-JP" altLang="en-US"/>
              <a:pPr>
                <a:defRPr/>
              </a:pPr>
              <a:t>2026/9/10</a:t>
            </a:fld>
            <a:endParaRPr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ea typeface="ＭＳ Ｐゴシック" charset="-128"/>
              </a:defRPr>
            </a:lvl1pPr>
          </a:lstStyle>
          <a:p>
            <a:pPr>
              <a:defRPr/>
            </a:pPr>
            <a:endParaRPr lang="ja-JP" altLang="en-US"/>
          </a:p>
        </p:txBody>
      </p:sp>
      <p:sp>
        <p:nvSpPr>
          <p:cNvPr id="7" name="スライド番号プレースホルダー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ea typeface="ＭＳ Ｐゴシック" charset="-128"/>
              </a:defRPr>
            </a:lvl1pPr>
          </a:lstStyle>
          <a:p>
            <a:pPr>
              <a:defRPr/>
            </a:pPr>
            <a:fld id="{B7E1124E-4733-4363-958D-8E694D87FA43}" type="slidenum">
              <a:rPr lang="ja-JP" altLang="en-US"/>
              <a:pPr>
                <a:defRPr/>
              </a:pPr>
              <a:t>‹#›</a:t>
            </a:fld>
            <a:endParaRPr lang="ja-JP" altLang="en-US"/>
          </a:p>
        </p:txBody>
      </p:sp>
    </p:spTree>
    <p:extLst>
      <p:ext uri="{BB962C8B-B14F-4D97-AF65-F5344CB8AC3E}">
        <p14:creationId xmlns:p14="http://schemas.microsoft.com/office/powerpoint/2010/main" val="3906049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F046D-C763-0F4F-9F8C-1D0248622F9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7A696E-410B-89B0-9CCF-4ACE4CECB4D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291692-B4CB-CD60-1011-8B5A3F689889}"/>
              </a:ext>
            </a:extLst>
          </p:cNvPr>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0AD7E446-A285-BFA6-D102-E1B70773B744}"/>
              </a:ext>
            </a:extLst>
          </p:cNvPr>
          <p:cNvSpPr>
            <a:spLocks noGrp="1"/>
          </p:cNvSpPr>
          <p:nvPr>
            <p:ph type="sldNum" sz="quarter" idx="10"/>
          </p:nvPr>
        </p:nvSpPr>
        <p:spPr/>
        <p:txBody>
          <a:bodyPr/>
          <a:lstStyle/>
          <a:p>
            <a:pPr>
              <a:defRPr/>
            </a:pPr>
            <a:fld id="{B7E1124E-4733-4363-958D-8E694D87FA43}" type="slidenum">
              <a:rPr lang="ja-JP" altLang="en-US" smtClean="0"/>
              <a:pPr>
                <a:defRPr/>
              </a:pPr>
              <a:t>1</a:t>
            </a:fld>
            <a:endParaRPr lang="ja-JP" altLang="en-US"/>
          </a:p>
        </p:txBody>
      </p:sp>
    </p:spTree>
    <p:extLst>
      <p:ext uri="{BB962C8B-B14F-4D97-AF65-F5344CB8AC3E}">
        <p14:creationId xmlns:p14="http://schemas.microsoft.com/office/powerpoint/2010/main" val="2073900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B7E1124E-4733-4363-958D-8E694D87FA43}" type="slidenum">
              <a:rPr lang="ja-JP" altLang="en-US" smtClean="0"/>
              <a:pPr>
                <a:defRPr/>
              </a:pPr>
              <a:t>3</a:t>
            </a:fld>
            <a:endParaRPr lang="ja-JP" altLang="en-US"/>
          </a:p>
        </p:txBody>
      </p:sp>
    </p:spTree>
    <p:extLst>
      <p:ext uri="{BB962C8B-B14F-4D97-AF65-F5344CB8AC3E}">
        <p14:creationId xmlns:p14="http://schemas.microsoft.com/office/powerpoint/2010/main" val="338288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434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200">
                <a:solidFill>
                  <a:schemeClr val="tx1"/>
                </a:solidFill>
                <a:latin typeface="Calibri" pitchFamily="34" charset="0"/>
                <a:ea typeface="ＭＳ Ｐゴシック" charset="-128"/>
              </a:defRPr>
            </a:lvl1pPr>
            <a:lvl2pPr marL="742950" indent="-285750" eaLnBrk="0" hangingPunct="0">
              <a:spcBef>
                <a:spcPct val="30000"/>
              </a:spcBef>
              <a:defRPr kumimoji="1" sz="1200">
                <a:solidFill>
                  <a:schemeClr val="tx1"/>
                </a:solidFill>
                <a:latin typeface="Calibri" pitchFamily="34" charset="0"/>
                <a:ea typeface="ＭＳ Ｐゴシック" charset="-128"/>
              </a:defRPr>
            </a:lvl2pPr>
            <a:lvl3pPr marL="1143000" indent="-228600" eaLnBrk="0" hangingPunct="0">
              <a:spcBef>
                <a:spcPct val="30000"/>
              </a:spcBef>
              <a:defRPr kumimoji="1" sz="1200">
                <a:solidFill>
                  <a:schemeClr val="tx1"/>
                </a:solidFill>
                <a:latin typeface="Calibri" pitchFamily="34" charset="0"/>
                <a:ea typeface="ＭＳ Ｐゴシック" charset="-128"/>
              </a:defRPr>
            </a:lvl3pPr>
            <a:lvl4pPr marL="1600200" indent="-228600" eaLnBrk="0" hangingPunct="0">
              <a:spcBef>
                <a:spcPct val="30000"/>
              </a:spcBef>
              <a:defRPr kumimoji="1" sz="1200">
                <a:solidFill>
                  <a:schemeClr val="tx1"/>
                </a:solidFill>
                <a:latin typeface="Calibri" pitchFamily="34" charset="0"/>
                <a:ea typeface="ＭＳ Ｐゴシック" charset="-128"/>
              </a:defRPr>
            </a:lvl4pPr>
            <a:lvl5pPr marL="2057400" indent="-228600" eaLnBrk="0" hangingPunct="0">
              <a:spcBef>
                <a:spcPct val="30000"/>
              </a:spcBef>
              <a:defRPr kumimoji="1" sz="1200">
                <a:solidFill>
                  <a:schemeClr val="tx1"/>
                </a:solidFill>
                <a:latin typeface="Calibri" pitchFamily="34" charset="0"/>
                <a:ea typeface="ＭＳ Ｐゴシック" charset="-128"/>
              </a:defRPr>
            </a:lvl5pPr>
            <a:lvl6pPr marL="2514600" indent="-228600" eaLnBrk="0" fontAlgn="base" hangingPunct="0">
              <a:spcBef>
                <a:spcPct val="30000"/>
              </a:spcBef>
              <a:spcAft>
                <a:spcPct val="0"/>
              </a:spcAft>
              <a:defRPr kumimoji="1" sz="1200">
                <a:solidFill>
                  <a:schemeClr val="tx1"/>
                </a:solidFill>
                <a:latin typeface="Calibri" pitchFamily="34" charset="0"/>
                <a:ea typeface="ＭＳ Ｐゴシック" charset="-128"/>
              </a:defRPr>
            </a:lvl6pPr>
            <a:lvl7pPr marL="2971800" indent="-228600" eaLnBrk="0" fontAlgn="base" hangingPunct="0">
              <a:spcBef>
                <a:spcPct val="30000"/>
              </a:spcBef>
              <a:spcAft>
                <a:spcPct val="0"/>
              </a:spcAft>
              <a:defRPr kumimoji="1" sz="1200">
                <a:solidFill>
                  <a:schemeClr val="tx1"/>
                </a:solidFill>
                <a:latin typeface="Calibri" pitchFamily="34" charset="0"/>
                <a:ea typeface="ＭＳ Ｐゴシック" charset="-128"/>
              </a:defRPr>
            </a:lvl7pPr>
            <a:lvl8pPr marL="3429000" indent="-228600" eaLnBrk="0" fontAlgn="base" hangingPunct="0">
              <a:spcBef>
                <a:spcPct val="30000"/>
              </a:spcBef>
              <a:spcAft>
                <a:spcPct val="0"/>
              </a:spcAft>
              <a:defRPr kumimoji="1" sz="1200">
                <a:solidFill>
                  <a:schemeClr val="tx1"/>
                </a:solidFill>
                <a:latin typeface="Calibri" pitchFamily="34" charset="0"/>
                <a:ea typeface="ＭＳ Ｐゴシック" charset="-128"/>
              </a:defRPr>
            </a:lvl8pPr>
            <a:lvl9pPr marL="3886200" indent="-228600" eaLnBrk="0" fontAlgn="base" hangingPunct="0">
              <a:spcBef>
                <a:spcPct val="30000"/>
              </a:spcBef>
              <a:spcAft>
                <a:spcPct val="0"/>
              </a:spcAft>
              <a:defRPr kumimoji="1" sz="1200">
                <a:solidFill>
                  <a:schemeClr val="tx1"/>
                </a:solidFill>
                <a:latin typeface="Calibri" pitchFamily="34" charset="0"/>
                <a:ea typeface="ＭＳ Ｐゴシック" charset="-128"/>
              </a:defRPr>
            </a:lvl9pPr>
          </a:lstStyle>
          <a:p>
            <a:pPr eaLnBrk="1" hangingPunct="1">
              <a:spcBef>
                <a:spcPct val="0"/>
              </a:spcBef>
            </a:pPr>
            <a:fld id="{DF4F54B0-D19F-45C4-BF78-2D8A557FDF77}" type="slidenum">
              <a:rPr lang="ja-JP" altLang="en-US" smtClean="0"/>
              <a:pPr eaLnBrk="1" hangingPunct="1">
                <a:spcBef>
                  <a:spcPct val="0"/>
                </a:spcBef>
              </a:pPr>
              <a:t>9</a:t>
            </a:fld>
            <a:endParaRPr lang="ja-JP" altLang="en-US"/>
          </a:p>
        </p:txBody>
      </p:sp>
    </p:spTree>
    <p:extLst>
      <p:ext uri="{BB962C8B-B14F-4D97-AF65-F5344CB8AC3E}">
        <p14:creationId xmlns:p14="http://schemas.microsoft.com/office/powerpoint/2010/main" val="2987893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B7E1124E-4733-4363-958D-8E694D87FA43}" type="slidenum">
              <a:rPr lang="ja-JP" altLang="en-US" smtClean="0"/>
              <a:pPr>
                <a:defRPr/>
              </a:pPr>
              <a:t>10</a:t>
            </a:fld>
            <a:endParaRPr lang="ja-JP" altLang="en-US"/>
          </a:p>
        </p:txBody>
      </p:sp>
    </p:spTree>
    <p:extLst>
      <p:ext uri="{BB962C8B-B14F-4D97-AF65-F5344CB8AC3E}">
        <p14:creationId xmlns:p14="http://schemas.microsoft.com/office/powerpoint/2010/main" val="2873881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fld id="{D72C7F66-0B47-4E67-87BE-2751987941F2}" type="datetime1">
              <a:rPr lang="ja-JP" altLang="en-US" smtClean="0"/>
              <a:t>2026/9/10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5722298A-D8AE-4F0F-8ABD-C09E696F9E12}" type="slidenum">
              <a:rPr lang="ja-JP" altLang="en-US"/>
              <a:pPr>
                <a:defRPr/>
              </a:pPr>
              <a:t>‹#›</a:t>
            </a:fld>
            <a:endParaRPr lang="ja-JP" altLang="en-US"/>
          </a:p>
        </p:txBody>
      </p:sp>
    </p:spTree>
    <p:extLst>
      <p:ext uri="{BB962C8B-B14F-4D97-AF65-F5344CB8AC3E}">
        <p14:creationId xmlns:p14="http://schemas.microsoft.com/office/powerpoint/2010/main" val="3193022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106A4C03-0779-4F33-9457-4C11309DAE28}" type="datetime1">
              <a:rPr lang="ja-JP" altLang="en-US" smtClean="0"/>
              <a:t>2026/9/10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397F20FB-16EA-4EC2-AE31-A0CEA21C4AB3}" type="slidenum">
              <a:rPr lang="ja-JP" altLang="en-US"/>
              <a:pPr>
                <a:defRPr/>
              </a:pPr>
              <a:t>‹#›</a:t>
            </a:fld>
            <a:endParaRPr lang="ja-JP" altLang="en-US"/>
          </a:p>
        </p:txBody>
      </p:sp>
    </p:spTree>
    <p:extLst>
      <p:ext uri="{BB962C8B-B14F-4D97-AF65-F5344CB8AC3E}">
        <p14:creationId xmlns:p14="http://schemas.microsoft.com/office/powerpoint/2010/main" val="1562278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62C4E3F6-33F5-4D8A-A499-CD13A7D32906}" type="datetime1">
              <a:rPr lang="ja-JP" altLang="en-US" smtClean="0"/>
              <a:t>2026/9/10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9226B2F7-5515-4D91-A638-DEE603EDAE57}" type="slidenum">
              <a:rPr lang="ja-JP" altLang="en-US"/>
              <a:pPr>
                <a:defRPr/>
              </a:pPr>
              <a:t>‹#›</a:t>
            </a:fld>
            <a:endParaRPr lang="ja-JP" altLang="en-US"/>
          </a:p>
        </p:txBody>
      </p:sp>
    </p:spTree>
    <p:extLst>
      <p:ext uri="{BB962C8B-B14F-4D97-AF65-F5344CB8AC3E}">
        <p14:creationId xmlns:p14="http://schemas.microsoft.com/office/powerpoint/2010/main" val="1393614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3BD4D2ED-7921-47A8-BB96-A457780E676E}" type="datetime1">
              <a:rPr lang="ja-JP" altLang="en-US" smtClean="0"/>
              <a:t>2026/9/10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724FCDF7-A130-45F0-917C-7358C1C9FBB7}" type="slidenum">
              <a:rPr lang="ja-JP" altLang="en-US"/>
              <a:pPr>
                <a:defRPr/>
              </a:pPr>
              <a:t>‹#›</a:t>
            </a:fld>
            <a:endParaRPr lang="ja-JP" altLang="en-US"/>
          </a:p>
        </p:txBody>
      </p:sp>
    </p:spTree>
    <p:extLst>
      <p:ext uri="{BB962C8B-B14F-4D97-AF65-F5344CB8AC3E}">
        <p14:creationId xmlns:p14="http://schemas.microsoft.com/office/powerpoint/2010/main" val="60782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612B41A6-2E4C-44C4-8FF9-E67ECEEC33A2}" type="datetime1">
              <a:rPr lang="ja-JP" altLang="en-US" smtClean="0"/>
              <a:t>2026/9/10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21F0BAE5-DEAD-4C31-8ACA-A0D64077378E}" type="slidenum">
              <a:rPr lang="ja-JP" altLang="en-US"/>
              <a:pPr>
                <a:defRPr/>
              </a:pPr>
              <a:t>‹#›</a:t>
            </a:fld>
            <a:endParaRPr lang="ja-JP" altLang="en-US"/>
          </a:p>
        </p:txBody>
      </p:sp>
    </p:spTree>
    <p:extLst>
      <p:ext uri="{BB962C8B-B14F-4D97-AF65-F5344CB8AC3E}">
        <p14:creationId xmlns:p14="http://schemas.microsoft.com/office/powerpoint/2010/main" val="3340343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fld id="{90509531-79D3-4955-8013-495E6C5DCD69}" type="datetime1">
              <a:rPr lang="ja-JP" altLang="en-US" smtClean="0"/>
              <a:t>2026/9/10</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C6EA29EB-3DA1-44B7-BEC1-8DE7846D9DFB}" type="slidenum">
              <a:rPr lang="ja-JP" altLang="en-US"/>
              <a:pPr>
                <a:defRPr/>
              </a:pPr>
              <a:t>‹#›</a:t>
            </a:fld>
            <a:endParaRPr lang="ja-JP" altLang="en-US"/>
          </a:p>
        </p:txBody>
      </p:sp>
    </p:spTree>
    <p:extLst>
      <p:ext uri="{BB962C8B-B14F-4D97-AF65-F5344CB8AC3E}">
        <p14:creationId xmlns:p14="http://schemas.microsoft.com/office/powerpoint/2010/main" val="357436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fld id="{42D4D5EC-13B6-4FD4-A549-4E85B8521EAB}" type="datetime1">
              <a:rPr lang="ja-JP" altLang="en-US" smtClean="0"/>
              <a:t>2026/9/10</a:t>
            </a:fld>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p:cNvSpPr>
            <a:spLocks noGrp="1"/>
          </p:cNvSpPr>
          <p:nvPr>
            <p:ph type="sldNum" sz="quarter" idx="12"/>
          </p:nvPr>
        </p:nvSpPr>
        <p:spPr/>
        <p:txBody>
          <a:bodyPr/>
          <a:lstStyle>
            <a:lvl1pPr>
              <a:defRPr/>
            </a:lvl1pPr>
          </a:lstStyle>
          <a:p>
            <a:pPr>
              <a:defRPr/>
            </a:pPr>
            <a:fld id="{06B0164A-0F89-42C9-8E78-14BFB456D23C}" type="slidenum">
              <a:rPr lang="ja-JP" altLang="en-US"/>
              <a:pPr>
                <a:defRPr/>
              </a:pPr>
              <a:t>‹#›</a:t>
            </a:fld>
            <a:endParaRPr lang="ja-JP" altLang="en-US"/>
          </a:p>
        </p:txBody>
      </p:sp>
    </p:spTree>
    <p:extLst>
      <p:ext uri="{BB962C8B-B14F-4D97-AF65-F5344CB8AC3E}">
        <p14:creationId xmlns:p14="http://schemas.microsoft.com/office/powerpoint/2010/main" val="1499406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fld id="{0C7B3416-CAC2-4350-A8AD-8B76B4F0A144}" type="datetime1">
              <a:rPr lang="ja-JP" altLang="en-US" smtClean="0"/>
              <a:t>2026/9/10</a:t>
            </a:fld>
            <a:endParaRPr lang="ja-JP" altLang="en-US"/>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p:cNvSpPr>
            <a:spLocks noGrp="1"/>
          </p:cNvSpPr>
          <p:nvPr>
            <p:ph type="sldNum" sz="quarter" idx="12"/>
          </p:nvPr>
        </p:nvSpPr>
        <p:spPr/>
        <p:txBody>
          <a:bodyPr/>
          <a:lstStyle>
            <a:lvl1pPr>
              <a:defRPr/>
            </a:lvl1pPr>
          </a:lstStyle>
          <a:p>
            <a:pPr>
              <a:defRPr/>
            </a:pPr>
            <a:fld id="{967C43E2-FFB3-4B08-BDA0-C4BA7C0F9C47}" type="slidenum">
              <a:rPr lang="ja-JP" altLang="en-US"/>
              <a:pPr>
                <a:defRPr/>
              </a:pPr>
              <a:t>‹#›</a:t>
            </a:fld>
            <a:endParaRPr lang="ja-JP" altLang="en-US"/>
          </a:p>
        </p:txBody>
      </p:sp>
    </p:spTree>
    <p:extLst>
      <p:ext uri="{BB962C8B-B14F-4D97-AF65-F5344CB8AC3E}">
        <p14:creationId xmlns:p14="http://schemas.microsoft.com/office/powerpoint/2010/main" val="3581141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7A8FCDF4-576F-4A0B-B019-7B633691FED4}" type="datetime1">
              <a:rPr lang="ja-JP" altLang="en-US" smtClean="0"/>
              <a:t>2026/9/10</a:t>
            </a:fld>
            <a:endParaRPr lang="ja-JP" altLang="en-US"/>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p:cNvSpPr>
            <a:spLocks noGrp="1"/>
          </p:cNvSpPr>
          <p:nvPr>
            <p:ph type="sldNum" sz="quarter" idx="12"/>
          </p:nvPr>
        </p:nvSpPr>
        <p:spPr/>
        <p:txBody>
          <a:bodyPr/>
          <a:lstStyle>
            <a:lvl1pPr>
              <a:defRPr/>
            </a:lvl1pPr>
          </a:lstStyle>
          <a:p>
            <a:pPr>
              <a:defRPr/>
            </a:pPr>
            <a:fld id="{2A2B10D4-AA4A-4949-869B-F376136AB9AA}" type="slidenum">
              <a:rPr lang="ja-JP" altLang="en-US"/>
              <a:pPr>
                <a:defRPr/>
              </a:pPr>
              <a:t>‹#›</a:t>
            </a:fld>
            <a:endParaRPr lang="ja-JP" altLang="en-US"/>
          </a:p>
        </p:txBody>
      </p:sp>
    </p:spTree>
    <p:extLst>
      <p:ext uri="{BB962C8B-B14F-4D97-AF65-F5344CB8AC3E}">
        <p14:creationId xmlns:p14="http://schemas.microsoft.com/office/powerpoint/2010/main" val="470081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44EB04B7-F86C-4E2A-AEAD-A9C092AD393D}" type="datetime1">
              <a:rPr lang="ja-JP" altLang="en-US" smtClean="0"/>
              <a:t>2026/9/10</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F561C790-3381-4C26-A3D8-AEB358125C4B}" type="slidenum">
              <a:rPr lang="ja-JP" altLang="en-US"/>
              <a:pPr>
                <a:defRPr/>
              </a:pPr>
              <a:t>‹#›</a:t>
            </a:fld>
            <a:endParaRPr lang="ja-JP" altLang="en-US"/>
          </a:p>
        </p:txBody>
      </p:sp>
    </p:spTree>
    <p:extLst>
      <p:ext uri="{BB962C8B-B14F-4D97-AF65-F5344CB8AC3E}">
        <p14:creationId xmlns:p14="http://schemas.microsoft.com/office/powerpoint/2010/main" val="1560086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E390B91D-01DD-467C-8CD8-31DF157F58D2}" type="datetime1">
              <a:rPr lang="ja-JP" altLang="en-US" smtClean="0"/>
              <a:t>2026/9/10</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DECCAF75-D37E-4A99-9070-BD02A97B6942}" type="slidenum">
              <a:rPr lang="ja-JP" altLang="en-US"/>
              <a:pPr>
                <a:defRPr/>
              </a:pPr>
              <a:t>‹#›</a:t>
            </a:fld>
            <a:endParaRPr lang="ja-JP" altLang="en-US"/>
          </a:p>
        </p:txBody>
      </p:sp>
    </p:spTree>
    <p:extLst>
      <p:ext uri="{BB962C8B-B14F-4D97-AF65-F5344CB8AC3E}">
        <p14:creationId xmlns:p14="http://schemas.microsoft.com/office/powerpoint/2010/main" val="1644714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6D39FC8C-B3A8-4542-B85C-B9F68B656D6D}" type="datetime1">
              <a:rPr lang="ja-JP" altLang="en-US" smtClean="0"/>
              <a:t>2026/9/10</a:t>
            </a:fld>
            <a:endParaRPr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D8B24806-B20E-43C2-BE50-74923877321B}"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7907E-27FA-3E89-1FD9-7F9E7C3FCDF1}"/>
            </a:ext>
          </a:extLst>
        </p:cNvPr>
        <p:cNvGrpSpPr/>
        <p:nvPr/>
      </p:nvGrpSpPr>
      <p:grpSpPr>
        <a:xfrm>
          <a:off x="0" y="0"/>
          <a:ext cx="0" cy="0"/>
          <a:chOff x="0" y="0"/>
          <a:chExt cx="0" cy="0"/>
        </a:xfrm>
      </p:grpSpPr>
      <p:sp>
        <p:nvSpPr>
          <p:cNvPr id="27" name="正方形/長方形 26">
            <a:extLst>
              <a:ext uri="{FF2B5EF4-FFF2-40B4-BE49-F238E27FC236}">
                <a16:creationId xmlns:a16="http://schemas.microsoft.com/office/drawing/2014/main" id="{FE39B3C1-4294-5DD9-BF89-CA1919281578}"/>
              </a:ext>
            </a:extLst>
          </p:cNvPr>
          <p:cNvSpPr/>
          <p:nvPr/>
        </p:nvSpPr>
        <p:spPr>
          <a:xfrm>
            <a:off x="231302" y="6489376"/>
            <a:ext cx="8810390" cy="324000"/>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zh-TW" altLang="en-US" sz="1100" b="1" dirty="0">
                <a:solidFill>
                  <a:schemeClr val="tx1"/>
                </a:solidFill>
                <a:latin typeface="Meiryo UI" panose="020B0604030504040204" pitchFamily="50" charset="-128"/>
                <a:ea typeface="Meiryo UI" panose="020B0604030504040204" pitchFamily="50" charset="-128"/>
              </a:rPr>
              <a:t>近畿圏</a:t>
            </a:r>
            <a:r>
              <a:rPr lang="ja-JP" altLang="en-US" sz="1100" b="1" dirty="0">
                <a:solidFill>
                  <a:schemeClr val="tx1"/>
                </a:solidFill>
                <a:latin typeface="Meiryo UI" panose="020B0604030504040204" pitchFamily="50" charset="-128"/>
                <a:ea typeface="Meiryo UI" panose="020B0604030504040204" pitchFamily="50" charset="-128"/>
              </a:rPr>
              <a:t>の</a:t>
            </a:r>
            <a:r>
              <a:rPr lang="zh-TW" altLang="en-US" sz="1100" b="1" dirty="0">
                <a:solidFill>
                  <a:schemeClr val="tx1"/>
                </a:solidFill>
                <a:latin typeface="Meiryo UI" panose="020B0604030504040204" pitchFamily="50" charset="-128"/>
                <a:ea typeface="Meiryo UI" panose="020B0604030504040204" pitchFamily="50" charset="-128"/>
              </a:rPr>
              <a:t>輸出入通関額</a:t>
            </a:r>
            <a:r>
              <a:rPr lang="ja-JP" altLang="en-US" sz="1100" b="1" dirty="0">
                <a:solidFill>
                  <a:schemeClr val="tx1"/>
                </a:solidFill>
                <a:latin typeface="Meiryo UI" panose="020B0604030504040204" pitchFamily="50" charset="-128"/>
                <a:ea typeface="Meiryo UI" panose="020B0604030504040204" pitchFamily="50" charset="-128"/>
              </a:rPr>
              <a:t>は、輸出、輸入とも約</a:t>
            </a:r>
            <a:r>
              <a:rPr lang="en-US" altLang="ja-JP" sz="1100" b="1" dirty="0">
                <a:solidFill>
                  <a:schemeClr val="tx1"/>
                </a:solidFill>
                <a:latin typeface="Meiryo UI" panose="020B0604030504040204" pitchFamily="50" charset="-128"/>
                <a:ea typeface="Meiryo UI" panose="020B0604030504040204" pitchFamily="50" charset="-128"/>
              </a:rPr>
              <a:t>6</a:t>
            </a:r>
            <a:r>
              <a:rPr lang="ja-JP" altLang="en-US" sz="1100" b="1" dirty="0">
                <a:solidFill>
                  <a:schemeClr val="tx1"/>
                </a:solidFill>
                <a:latin typeface="Meiryo UI" panose="020B0604030504040204" pitchFamily="50" charset="-128"/>
                <a:ea typeface="Meiryo UI" panose="020B0604030504040204" pitchFamily="50" charset="-128"/>
              </a:rPr>
              <a:t>兆円増加し、物流が活性化しました。</a:t>
            </a:r>
          </a:p>
        </p:txBody>
      </p:sp>
      <p:sp>
        <p:nvSpPr>
          <p:cNvPr id="13" name="角丸四角形 5">
            <a:extLst>
              <a:ext uri="{FF2B5EF4-FFF2-40B4-BE49-F238E27FC236}">
                <a16:creationId xmlns:a16="http://schemas.microsoft.com/office/drawing/2014/main" id="{0EC11274-BBC1-295B-E812-2DAAB830EC70}"/>
              </a:ext>
            </a:extLst>
          </p:cNvPr>
          <p:cNvSpPr/>
          <p:nvPr/>
        </p:nvSpPr>
        <p:spPr>
          <a:xfrm>
            <a:off x="231302" y="3711271"/>
            <a:ext cx="8786557"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関西国際空港や阪神港を中心に道路ネットワークが整備されることなどにより、夢洲地区をはじめ大阪が物流や交流の世界の拠点として活性化しています。</a:t>
            </a:r>
          </a:p>
        </p:txBody>
      </p:sp>
      <p:graphicFrame>
        <p:nvGraphicFramePr>
          <p:cNvPr id="14" name="表 13">
            <a:extLst>
              <a:ext uri="{FF2B5EF4-FFF2-40B4-BE49-F238E27FC236}">
                <a16:creationId xmlns:a16="http://schemas.microsoft.com/office/drawing/2014/main" id="{A98FC750-84E4-7412-4CC0-138621117CB6}"/>
              </a:ext>
            </a:extLst>
          </p:cNvPr>
          <p:cNvGraphicFramePr>
            <a:graphicFrameLocks noGrp="1"/>
          </p:cNvGraphicFramePr>
          <p:nvPr>
            <p:extLst>
              <p:ext uri="{D42A27DB-BD31-4B8C-83A1-F6EECF244321}">
                <p14:modId xmlns:p14="http://schemas.microsoft.com/office/powerpoint/2010/main" val="3064427573"/>
              </p:ext>
            </p:extLst>
          </p:nvPr>
        </p:nvGraphicFramePr>
        <p:xfrm>
          <a:off x="216001" y="1230660"/>
          <a:ext cx="8820000" cy="683342"/>
        </p:xfrm>
        <a:graphic>
          <a:graphicData uri="http://schemas.openxmlformats.org/drawingml/2006/table">
            <a:tbl>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137102">
                <a:tc>
                  <a:txBody>
                    <a:bodyPr/>
                    <a:lstStyle>
                      <a:lvl1pPr eaLnBrk="0" hangingPunct="0">
                        <a:spcBef>
                          <a:spcPct val="20000"/>
                        </a:spcBef>
                        <a:buFont typeface="Arial" charset="0"/>
                        <a:defRPr kumimoji="1" sz="2800">
                          <a:solidFill>
                            <a:schemeClr val="tx1"/>
                          </a:solidFill>
                          <a:latin typeface="Calibri" pitchFamily="34" charset="0"/>
                          <a:ea typeface="ＭＳ Ｐゴシック" charset="-128"/>
                        </a:defRPr>
                      </a:lvl1pPr>
                      <a:lvl2pPr marL="742950" indent="-285750" eaLnBrk="0" hangingPunct="0">
                        <a:spcBef>
                          <a:spcPct val="20000"/>
                        </a:spcBef>
                        <a:buFont typeface="Arial" charset="0"/>
                        <a:defRPr kumimoji="1" sz="2400">
                          <a:solidFill>
                            <a:schemeClr val="tx1"/>
                          </a:solidFill>
                          <a:latin typeface="Calibri" pitchFamily="34" charset="0"/>
                          <a:ea typeface="ＭＳ Ｐゴシック" charset="-128"/>
                        </a:defRPr>
                      </a:lvl2pPr>
                      <a:lvl3pPr marL="1143000" indent="-228600" eaLnBrk="0" hangingPunct="0">
                        <a:spcBef>
                          <a:spcPct val="20000"/>
                        </a:spcBef>
                        <a:buFont typeface="Arial" charset="0"/>
                        <a:defRPr kumimoji="1" sz="2000">
                          <a:solidFill>
                            <a:schemeClr val="tx1"/>
                          </a:solidFill>
                          <a:latin typeface="Calibri" pitchFamily="34" charset="0"/>
                          <a:ea typeface="ＭＳ Ｐゴシック" charset="-128"/>
                        </a:defRPr>
                      </a:lvl3pPr>
                      <a:lvl4pPr marL="1600200" indent="-228600" eaLnBrk="0" hangingPunct="0">
                        <a:spcBef>
                          <a:spcPct val="20000"/>
                        </a:spcBef>
                        <a:buFont typeface="Arial" charset="0"/>
                        <a:defRPr kumimoji="1">
                          <a:solidFill>
                            <a:schemeClr val="tx1"/>
                          </a:solidFill>
                          <a:latin typeface="Calibri" pitchFamily="34" charset="0"/>
                          <a:ea typeface="ＭＳ Ｐゴシック" charset="-128"/>
                        </a:defRPr>
                      </a:lvl4pPr>
                      <a:lvl5pPr marL="2057400" indent="-228600" eaLnBrk="0" hangingPunct="0">
                        <a:spcBef>
                          <a:spcPct val="20000"/>
                        </a:spcBef>
                        <a:buFont typeface="Arial" charset="0"/>
                        <a:defRPr kumimoji="1">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実現状況を知る項目</a:t>
                      </a: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H20</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R6</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buFont typeface="Arial" charset="0"/>
                        <a:defRPr kumimoji="1" sz="2800">
                          <a:solidFill>
                            <a:schemeClr val="tx1"/>
                          </a:solidFill>
                          <a:latin typeface="Calibri" pitchFamily="34" charset="0"/>
                          <a:ea typeface="ＭＳ Ｐゴシック" charset="-128"/>
                        </a:defRPr>
                      </a:lvl1pPr>
                      <a:lvl2pPr marL="742950" indent="-285750" eaLnBrk="0" hangingPunct="0">
                        <a:spcBef>
                          <a:spcPct val="20000"/>
                        </a:spcBef>
                        <a:buFont typeface="Arial" charset="0"/>
                        <a:defRPr kumimoji="1" sz="2400">
                          <a:solidFill>
                            <a:schemeClr val="tx1"/>
                          </a:solidFill>
                          <a:latin typeface="Calibri" pitchFamily="34" charset="0"/>
                          <a:ea typeface="ＭＳ Ｐゴシック" charset="-128"/>
                        </a:defRPr>
                      </a:lvl2pPr>
                      <a:lvl3pPr marL="1143000" indent="-228600" eaLnBrk="0" hangingPunct="0">
                        <a:spcBef>
                          <a:spcPct val="20000"/>
                        </a:spcBef>
                        <a:buFont typeface="Arial" charset="0"/>
                        <a:defRPr kumimoji="1" sz="2000">
                          <a:solidFill>
                            <a:schemeClr val="tx1"/>
                          </a:solidFill>
                          <a:latin typeface="Calibri" pitchFamily="34" charset="0"/>
                          <a:ea typeface="ＭＳ Ｐゴシック" charset="-128"/>
                        </a:defRPr>
                      </a:lvl3pPr>
                      <a:lvl4pPr marL="1600200" indent="-228600" eaLnBrk="0" hangingPunct="0">
                        <a:spcBef>
                          <a:spcPct val="20000"/>
                        </a:spcBef>
                        <a:buFont typeface="Arial" charset="0"/>
                        <a:defRPr kumimoji="1">
                          <a:solidFill>
                            <a:schemeClr val="tx1"/>
                          </a:solidFill>
                          <a:latin typeface="Calibri" pitchFamily="34" charset="0"/>
                          <a:ea typeface="ＭＳ Ｐゴシック" charset="-128"/>
                        </a:defRPr>
                      </a:lvl4pPr>
                      <a:lvl5pPr marL="2057400" indent="-228600" eaLnBrk="0" hangingPunct="0">
                        <a:spcBef>
                          <a:spcPct val="20000"/>
                        </a:spcBef>
                        <a:buFont typeface="Arial" charset="0"/>
                        <a:defRPr kumimoji="1">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出典</a:t>
                      </a: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32000">
                <a:tc>
                  <a:txBody>
                    <a:bodyPr/>
                    <a:lstStyle>
                      <a:lvl1pPr eaLnBrk="0" hangingPunct="0">
                        <a:spcBef>
                          <a:spcPct val="20000"/>
                        </a:spcBef>
                        <a:buFont typeface="Arial" charset="0"/>
                        <a:defRPr kumimoji="1" sz="2800">
                          <a:solidFill>
                            <a:schemeClr val="tx1"/>
                          </a:solidFill>
                          <a:latin typeface="Calibri" pitchFamily="34" charset="0"/>
                          <a:ea typeface="ＭＳ Ｐゴシック" charset="-128"/>
                        </a:defRPr>
                      </a:lvl1pPr>
                      <a:lvl2pPr marL="742950" indent="-285750" eaLnBrk="0" hangingPunct="0">
                        <a:spcBef>
                          <a:spcPct val="20000"/>
                        </a:spcBef>
                        <a:buFont typeface="Arial" charset="0"/>
                        <a:defRPr kumimoji="1" sz="2400">
                          <a:solidFill>
                            <a:schemeClr val="tx1"/>
                          </a:solidFill>
                          <a:latin typeface="Calibri" pitchFamily="34" charset="0"/>
                          <a:ea typeface="ＭＳ Ｐゴシック" charset="-128"/>
                        </a:defRPr>
                      </a:lvl2pPr>
                      <a:lvl3pPr marL="1143000" indent="-228600" eaLnBrk="0" hangingPunct="0">
                        <a:spcBef>
                          <a:spcPct val="20000"/>
                        </a:spcBef>
                        <a:buFont typeface="Arial" charset="0"/>
                        <a:defRPr kumimoji="1" sz="2000">
                          <a:solidFill>
                            <a:schemeClr val="tx1"/>
                          </a:solidFill>
                          <a:latin typeface="Calibri" pitchFamily="34" charset="0"/>
                          <a:ea typeface="ＭＳ Ｐゴシック" charset="-128"/>
                        </a:defRPr>
                      </a:lvl3pPr>
                      <a:lvl4pPr marL="1600200" indent="-228600" eaLnBrk="0" hangingPunct="0">
                        <a:spcBef>
                          <a:spcPct val="20000"/>
                        </a:spcBef>
                        <a:buFont typeface="Arial" charset="0"/>
                        <a:defRPr kumimoji="1">
                          <a:solidFill>
                            <a:schemeClr val="tx1"/>
                          </a:solidFill>
                          <a:latin typeface="Calibri" pitchFamily="34" charset="0"/>
                          <a:ea typeface="ＭＳ Ｐゴシック" charset="-128"/>
                        </a:defRPr>
                      </a:lvl4pPr>
                      <a:lvl5pPr marL="2057400" indent="-228600" eaLnBrk="0" hangingPunct="0">
                        <a:spcBef>
                          <a:spcPct val="20000"/>
                        </a:spcBef>
                        <a:buFont typeface="Arial" charset="0"/>
                        <a:defRPr kumimoji="1">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製造業の製造品出荷額等</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marR="0" lvl="0" indent="0" algn="l" defTabSz="914400" rtl="0" eaLnBrk="1" fontAlgn="base"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従業者</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300</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人未満の事業所</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kumimoji="1" sz="2800">
                          <a:solidFill>
                            <a:schemeClr val="tx1"/>
                          </a:solidFill>
                          <a:latin typeface="Calibri" pitchFamily="34" charset="0"/>
                          <a:ea typeface="ＭＳ Ｐゴシック" charset="-128"/>
                        </a:defRPr>
                      </a:lvl1pPr>
                      <a:lvl2pPr marL="742950" indent="-285750" eaLnBrk="0" hangingPunct="0">
                        <a:spcBef>
                          <a:spcPct val="20000"/>
                        </a:spcBef>
                        <a:buFont typeface="Arial" charset="0"/>
                        <a:defRPr kumimoji="1" sz="2400">
                          <a:solidFill>
                            <a:schemeClr val="tx1"/>
                          </a:solidFill>
                          <a:latin typeface="Calibri" pitchFamily="34" charset="0"/>
                          <a:ea typeface="ＭＳ Ｐゴシック" charset="-128"/>
                        </a:defRPr>
                      </a:lvl2pPr>
                      <a:lvl3pPr marL="1143000" indent="-228600" eaLnBrk="0" hangingPunct="0">
                        <a:spcBef>
                          <a:spcPct val="20000"/>
                        </a:spcBef>
                        <a:buFont typeface="Arial" charset="0"/>
                        <a:defRPr kumimoji="1" sz="2000">
                          <a:solidFill>
                            <a:schemeClr val="tx1"/>
                          </a:solidFill>
                          <a:latin typeface="Calibri" pitchFamily="34" charset="0"/>
                          <a:ea typeface="ＭＳ Ｐゴシック" charset="-128"/>
                        </a:defRPr>
                      </a:lvl3pPr>
                      <a:lvl4pPr marL="1600200" indent="-228600" eaLnBrk="0" hangingPunct="0">
                        <a:spcBef>
                          <a:spcPct val="20000"/>
                        </a:spcBef>
                        <a:buFont typeface="Arial" charset="0"/>
                        <a:defRPr kumimoji="1">
                          <a:solidFill>
                            <a:schemeClr val="tx1"/>
                          </a:solidFill>
                          <a:latin typeface="Calibri" pitchFamily="34" charset="0"/>
                          <a:ea typeface="ＭＳ Ｐゴシック" charset="-128"/>
                        </a:defRPr>
                      </a:lvl4pPr>
                      <a:lvl5pPr marL="2057400" indent="-228600" eaLnBrk="0" hangingPunct="0">
                        <a:spcBef>
                          <a:spcPct val="20000"/>
                        </a:spcBef>
                        <a:buFont typeface="Arial" charset="0"/>
                        <a:defRPr kumimoji="1">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11</a:t>
                      </a:r>
                      <a:r>
                        <a:rPr kumimoji="1" lang="ja-JP" altLang="en-US"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kumimoji="1" lang="en-US" altLang="ja-JP"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3,992</a:t>
                      </a:r>
                      <a:r>
                        <a:rPr kumimoji="1" lang="ja-JP" altLang="en-US"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p>
                  </a:txBody>
                  <a:tcPr marT="45661" marB="4566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kumimoji="1" sz="2800">
                          <a:solidFill>
                            <a:schemeClr val="tx1"/>
                          </a:solidFill>
                          <a:latin typeface="Calibri" pitchFamily="34" charset="0"/>
                          <a:ea typeface="ＭＳ Ｐゴシック" charset="-128"/>
                        </a:defRPr>
                      </a:lvl1pPr>
                      <a:lvl2pPr marL="742950" indent="-285750" eaLnBrk="0" hangingPunct="0">
                        <a:spcBef>
                          <a:spcPct val="20000"/>
                        </a:spcBef>
                        <a:buFont typeface="Arial" charset="0"/>
                        <a:defRPr kumimoji="1" sz="2400">
                          <a:solidFill>
                            <a:schemeClr val="tx1"/>
                          </a:solidFill>
                          <a:latin typeface="Calibri" pitchFamily="34" charset="0"/>
                          <a:ea typeface="ＭＳ Ｐゴシック" charset="-128"/>
                        </a:defRPr>
                      </a:lvl2pPr>
                      <a:lvl3pPr marL="1143000" indent="-228600" eaLnBrk="0" hangingPunct="0">
                        <a:spcBef>
                          <a:spcPct val="20000"/>
                        </a:spcBef>
                        <a:buFont typeface="Arial" charset="0"/>
                        <a:defRPr kumimoji="1" sz="2000">
                          <a:solidFill>
                            <a:schemeClr val="tx1"/>
                          </a:solidFill>
                          <a:latin typeface="Calibri" pitchFamily="34" charset="0"/>
                          <a:ea typeface="ＭＳ Ｐゴシック" charset="-128"/>
                        </a:defRPr>
                      </a:lvl3pPr>
                      <a:lvl4pPr marL="1600200" indent="-228600" eaLnBrk="0" hangingPunct="0">
                        <a:spcBef>
                          <a:spcPct val="20000"/>
                        </a:spcBef>
                        <a:buFont typeface="Arial" charset="0"/>
                        <a:defRPr kumimoji="1">
                          <a:solidFill>
                            <a:schemeClr val="tx1"/>
                          </a:solidFill>
                          <a:latin typeface="Calibri" pitchFamily="34" charset="0"/>
                          <a:ea typeface="ＭＳ Ｐゴシック" charset="-128"/>
                        </a:defRPr>
                      </a:lvl4pPr>
                      <a:lvl5pPr marL="2057400" indent="-228600" eaLnBrk="0" hangingPunct="0">
                        <a:spcBef>
                          <a:spcPct val="20000"/>
                        </a:spcBef>
                        <a:buFont typeface="Arial" charset="0"/>
                        <a:defRPr kumimoji="1">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11</a:t>
                      </a:r>
                      <a:r>
                        <a:rPr kumimoji="1" lang="ja-JP" altLang="en-US"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kumimoji="1" lang="en-US" altLang="ja-JP"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5,537</a:t>
                      </a:r>
                      <a:r>
                        <a:rPr kumimoji="1" lang="ja-JP" altLang="en-US" sz="1050" b="0" i="0" u="none" strike="noStrike" kern="0"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T="45661" marB="4566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eaLnBrk="0" hangingPunct="0">
                        <a:spcBef>
                          <a:spcPct val="20000"/>
                        </a:spcBef>
                        <a:buFont typeface="Arial" charset="0"/>
                        <a:defRPr kumimoji="1" sz="2800">
                          <a:solidFill>
                            <a:schemeClr val="tx1"/>
                          </a:solidFill>
                          <a:latin typeface="Calibri" pitchFamily="34" charset="0"/>
                          <a:ea typeface="ＭＳ Ｐゴシック" charset="-128"/>
                        </a:defRPr>
                      </a:lvl1pPr>
                      <a:lvl2pPr marL="742950" indent="-285750" eaLnBrk="0" hangingPunct="0">
                        <a:spcBef>
                          <a:spcPct val="20000"/>
                        </a:spcBef>
                        <a:buFont typeface="Arial" charset="0"/>
                        <a:defRPr kumimoji="1" sz="2400">
                          <a:solidFill>
                            <a:schemeClr val="tx1"/>
                          </a:solidFill>
                          <a:latin typeface="Calibri" pitchFamily="34" charset="0"/>
                          <a:ea typeface="ＭＳ Ｐゴシック" charset="-128"/>
                        </a:defRPr>
                      </a:lvl2pPr>
                      <a:lvl3pPr marL="1143000" indent="-228600" eaLnBrk="0" hangingPunct="0">
                        <a:spcBef>
                          <a:spcPct val="20000"/>
                        </a:spcBef>
                        <a:buFont typeface="Arial" charset="0"/>
                        <a:defRPr kumimoji="1" sz="2000">
                          <a:solidFill>
                            <a:schemeClr val="tx1"/>
                          </a:solidFill>
                          <a:latin typeface="Calibri" pitchFamily="34" charset="0"/>
                          <a:ea typeface="ＭＳ Ｐゴシック" charset="-128"/>
                        </a:defRPr>
                      </a:lvl3pPr>
                      <a:lvl4pPr marL="1600200" indent="-228600" eaLnBrk="0" hangingPunct="0">
                        <a:spcBef>
                          <a:spcPct val="20000"/>
                        </a:spcBef>
                        <a:buFont typeface="Arial" charset="0"/>
                        <a:defRPr kumimoji="1">
                          <a:solidFill>
                            <a:schemeClr val="tx1"/>
                          </a:solidFill>
                          <a:latin typeface="Calibri" pitchFamily="34" charset="0"/>
                          <a:ea typeface="ＭＳ Ｐゴシック" charset="-128"/>
                        </a:defRPr>
                      </a:lvl4pPr>
                      <a:lvl5pPr marL="2057400" indent="-228600" eaLnBrk="0" hangingPunct="0">
                        <a:spcBef>
                          <a:spcPct val="20000"/>
                        </a:spcBef>
                        <a:buFont typeface="Arial" charset="0"/>
                        <a:defRPr kumimoji="1">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総務省・経済産業省「（旧）</a:t>
                      </a:r>
                      <a:r>
                        <a:rPr kumimoji="1" lang="zh-TW"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工業統計調査</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」「経済構造実態調査」</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bl>
          </a:graphicData>
        </a:graphic>
      </p:graphicFrame>
      <p:sp>
        <p:nvSpPr>
          <p:cNvPr id="5" name="正方形/長方形 4">
            <a:extLst>
              <a:ext uri="{FF2B5EF4-FFF2-40B4-BE49-F238E27FC236}">
                <a16:creationId xmlns:a16="http://schemas.microsoft.com/office/drawing/2014/main" id="{B14D190F-245F-EEEE-8A14-E8483DF55339}"/>
              </a:ext>
            </a:extLst>
          </p:cNvPr>
          <p:cNvSpPr/>
          <p:nvPr/>
        </p:nvSpPr>
        <p:spPr>
          <a:xfrm>
            <a:off x="36000" y="36000"/>
            <a:ext cx="3195638" cy="36036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tx1"/>
                </a:solidFill>
                <a:latin typeface="メイリオ" pitchFamily="50" charset="-128"/>
                <a:ea typeface="メイリオ" pitchFamily="50" charset="-128"/>
                <a:cs typeface="メイリオ" pitchFamily="50" charset="-128"/>
              </a:rPr>
              <a:t>１．世界をリードする大阪産業</a:t>
            </a:r>
            <a:endParaRPr lang="en-US" altLang="ja-JP" sz="1400" b="1" dirty="0">
              <a:solidFill>
                <a:schemeClr val="tx1"/>
              </a:solidFill>
              <a:latin typeface="メイリオ" pitchFamily="50" charset="-128"/>
              <a:ea typeface="メイリオ" pitchFamily="50" charset="-128"/>
              <a:cs typeface="メイリオ" pitchFamily="50" charset="-128"/>
            </a:endParaRPr>
          </a:p>
        </p:txBody>
      </p:sp>
      <p:sp>
        <p:nvSpPr>
          <p:cNvPr id="6" name="角丸四角形 5">
            <a:extLst>
              <a:ext uri="{FF2B5EF4-FFF2-40B4-BE49-F238E27FC236}">
                <a16:creationId xmlns:a16="http://schemas.microsoft.com/office/drawing/2014/main" id="{1E2E567E-675E-800D-B13A-8A48E959F624}"/>
              </a:ext>
            </a:extLst>
          </p:cNvPr>
          <p:cNvSpPr/>
          <p:nvPr/>
        </p:nvSpPr>
        <p:spPr>
          <a:xfrm>
            <a:off x="216000" y="593360"/>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大阪の強みであるものづくり産業、これらが支える大阪湾ベイエリアの新エネルギー、北大阪のバイオなど</a:t>
            </a:r>
            <a:br>
              <a:rPr lang="en-US" altLang="ja-JP" sz="1100" dirty="0">
                <a:solidFill>
                  <a:schemeClr val="tx1"/>
                </a:solidFill>
                <a:latin typeface="Meiryo UI" panose="020B0604030504040204" pitchFamily="50" charset="-128"/>
                <a:ea typeface="Meiryo UI" panose="020B0604030504040204" pitchFamily="50" charset="-128"/>
              </a:rPr>
            </a:br>
            <a:r>
              <a:rPr lang="ja-JP" altLang="en-US" sz="1100" dirty="0">
                <a:solidFill>
                  <a:schemeClr val="tx1"/>
                </a:solidFill>
                <a:latin typeface="Meiryo UI" panose="020B0604030504040204" pitchFamily="50" charset="-128"/>
                <a:ea typeface="Meiryo UI" panose="020B0604030504040204" pitchFamily="50" charset="-128"/>
              </a:rPr>
              <a:t>多様な産業や、世界と勝負できるコンベンション施設等により、起業や商いのチャンスが感じられる都市として、日本・世界から企業や人が集まっています。</a:t>
            </a:r>
          </a:p>
        </p:txBody>
      </p:sp>
      <p:pic>
        <p:nvPicPr>
          <p:cNvPr id="2052" name="Picture 5">
            <a:extLst>
              <a:ext uri="{FF2B5EF4-FFF2-40B4-BE49-F238E27FC236}">
                <a16:creationId xmlns:a16="http://schemas.microsoft.com/office/drawing/2014/main" id="{655647DE-8940-5A4B-14A9-A1BDEC94B4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695" y="1977669"/>
            <a:ext cx="1368499"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正方形/長方形 3">
            <a:extLst>
              <a:ext uri="{FF2B5EF4-FFF2-40B4-BE49-F238E27FC236}">
                <a16:creationId xmlns:a16="http://schemas.microsoft.com/office/drawing/2014/main" id="{A9FD9426-37F9-4A08-8161-923F10407B92}"/>
              </a:ext>
            </a:extLst>
          </p:cNvPr>
          <p:cNvSpPr/>
          <p:nvPr/>
        </p:nvSpPr>
        <p:spPr>
          <a:xfrm>
            <a:off x="216000" y="476672"/>
            <a:ext cx="2047875"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solidFill>
                  <a:schemeClr val="bg1"/>
                </a:solidFill>
                <a:latin typeface="Meiryo UI" panose="020B0604030504040204" pitchFamily="50" charset="-128"/>
                <a:ea typeface="Meiryo UI" panose="020B0604030504040204" pitchFamily="50" charset="-128"/>
                <a:cs typeface="メイリオ" pitchFamily="50" charset="-128"/>
              </a:rPr>
              <a:t>■産業都市　ナンバー１</a:t>
            </a:r>
            <a:endParaRPr lang="en-US" altLang="ja-JP" sz="1200" b="1" dirty="0">
              <a:solidFill>
                <a:schemeClr val="bg1"/>
              </a:solidFill>
              <a:latin typeface="Meiryo UI" panose="020B0604030504040204" pitchFamily="50" charset="-128"/>
              <a:ea typeface="Meiryo UI" panose="020B0604030504040204" pitchFamily="50" charset="-128"/>
              <a:cs typeface="メイリオ" pitchFamily="50" charset="-128"/>
            </a:endParaRPr>
          </a:p>
        </p:txBody>
      </p:sp>
      <p:graphicFrame>
        <p:nvGraphicFramePr>
          <p:cNvPr id="12" name="表 11">
            <a:extLst>
              <a:ext uri="{FF2B5EF4-FFF2-40B4-BE49-F238E27FC236}">
                <a16:creationId xmlns:a16="http://schemas.microsoft.com/office/drawing/2014/main" id="{E48CF04F-F356-7DCA-7B7E-3F81557D4A0E}"/>
              </a:ext>
            </a:extLst>
          </p:cNvPr>
          <p:cNvGraphicFramePr>
            <a:graphicFrameLocks noGrp="1"/>
          </p:cNvGraphicFramePr>
          <p:nvPr>
            <p:extLst>
              <p:ext uri="{D42A27DB-BD31-4B8C-83A1-F6EECF244321}">
                <p14:modId xmlns:p14="http://schemas.microsoft.com/office/powerpoint/2010/main" val="1219781379"/>
              </p:ext>
            </p:extLst>
          </p:nvPr>
        </p:nvGraphicFramePr>
        <p:xfrm>
          <a:off x="231302" y="4365104"/>
          <a:ext cx="8820000" cy="755476"/>
        </p:xfrm>
        <a:graphic>
          <a:graphicData uri="http://schemas.openxmlformats.org/drawingml/2006/table">
            <a:tbl>
              <a:tblPr firstRow="1" bandRow="1">
                <a:tableStyleId>{5C22544A-7EE6-4342-B048-85BDC9FD1C3A}</a:tableStyleId>
              </a:tblPr>
              <a:tblGrid>
                <a:gridCol w="1892426">
                  <a:extLst>
                    <a:ext uri="{9D8B030D-6E8A-4147-A177-3AD203B41FA5}">
                      <a16:colId xmlns:a16="http://schemas.microsoft.com/office/drawing/2014/main" val="20000"/>
                    </a:ext>
                  </a:extLst>
                </a:gridCol>
                <a:gridCol w="1347574">
                  <a:extLst>
                    <a:ext uri="{9D8B030D-6E8A-4147-A177-3AD203B41FA5}">
                      <a16:colId xmlns:a16="http://schemas.microsoft.com/office/drawing/2014/main" val="20001"/>
                    </a:ext>
                  </a:extLst>
                </a:gridCol>
                <a:gridCol w="1584000">
                  <a:extLst>
                    <a:ext uri="{9D8B030D-6E8A-4147-A177-3AD203B41FA5}">
                      <a16:colId xmlns:a16="http://schemas.microsoft.com/office/drawing/2014/main" val="20002"/>
                    </a:ext>
                  </a:extLst>
                </a:gridCol>
                <a:gridCol w="1584000">
                  <a:extLst>
                    <a:ext uri="{9D8B030D-6E8A-4147-A177-3AD203B41FA5}">
                      <a16:colId xmlns:a16="http://schemas.microsoft.com/office/drawing/2014/main" val="20004"/>
                    </a:ext>
                  </a:extLst>
                </a:gridCol>
                <a:gridCol w="2412000">
                  <a:extLst>
                    <a:ext uri="{9D8B030D-6E8A-4147-A177-3AD203B41FA5}">
                      <a16:colId xmlns:a16="http://schemas.microsoft.com/office/drawing/2014/main" val="20005"/>
                    </a:ext>
                  </a:extLst>
                </a:gridCol>
              </a:tblGrid>
              <a:tr h="216024">
                <a:tc gridSpan="2">
                  <a:txBody>
                    <a:bodyPr/>
                    <a:lstStyle/>
                    <a:p>
                      <a:pPr algn="ctr"/>
                      <a:r>
                        <a:rPr kumimoji="1" lang="ja-JP" altLang="en-US" sz="1050" dirty="0">
                          <a:solidFill>
                            <a:schemeClr val="bg1"/>
                          </a:solidFill>
                          <a:latin typeface="Meiryo UI" panose="020B0604030504040204" pitchFamily="50" charset="-128"/>
                          <a:ea typeface="Meiryo UI" panose="020B0604030504040204" pitchFamily="50" charset="-128"/>
                        </a:rPr>
                        <a:t>実現状況を知る項目</a:t>
                      </a:r>
                    </a:p>
                  </a:txBody>
                  <a:tcPr marL="91436" marR="91436" marT="45728" marB="45728"/>
                </a:tc>
                <a:tc hMerge="1">
                  <a:txBody>
                    <a:bodyPr/>
                    <a:lstStyle/>
                    <a:p>
                      <a:pPr algn="ctr"/>
                      <a:endParaRPr kumimoji="1" lang="ja-JP" altLang="en-US" sz="1400" dirty="0">
                        <a:solidFill>
                          <a:schemeClr val="bg1"/>
                        </a:solidFill>
                      </a:endParaRP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H20</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r>
                        <a:rPr kumimoji="1" lang="en-US" altLang="ja-JP" sz="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a:t>
                      </a:r>
                      <a:r>
                        <a:rPr kumimoji="1" lang="ja-JP" altLang="en-US" sz="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確々報値</a:t>
                      </a:r>
                      <a:endParaRPr kumimoji="1" lang="ja-JP" altLang="en-US" sz="12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solidFill>
                            <a:schemeClr val="bg1"/>
                          </a:solidFill>
                          <a:latin typeface="Meiryo UI" panose="020B0604030504040204" pitchFamily="50" charset="-128"/>
                          <a:ea typeface="Meiryo UI" panose="020B0604030504040204" pitchFamily="50" charset="-128"/>
                        </a:rPr>
                        <a:t>出典</a:t>
                      </a:r>
                    </a:p>
                  </a:txBody>
                  <a:tcPr marL="91436" marR="91436" marT="45728" marB="45728"/>
                </a:tc>
                <a:extLst>
                  <a:ext uri="{0D108BD9-81ED-4DB2-BD59-A6C34878D82A}">
                    <a16:rowId xmlns:a16="http://schemas.microsoft.com/office/drawing/2014/main" val="10000"/>
                  </a:ext>
                </a:extLst>
              </a:tr>
              <a:tr h="252000">
                <a:tc rowSpan="2">
                  <a:txBody>
                    <a:bodyPr/>
                    <a:lstStyle/>
                    <a:p>
                      <a:pPr algn="l" fontAlgn="ctr"/>
                      <a:r>
                        <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地域別輸出入通関額（円）</a:t>
                      </a:r>
                      <a:br>
                        <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［近畿圏輸出入通関額］</a:t>
                      </a:r>
                    </a:p>
                  </a:txBody>
                  <a:tcPr marL="45720" marR="4572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輸出</a:t>
                      </a:r>
                    </a:p>
                  </a:txBody>
                  <a:tcPr marL="9525" marR="9525" marT="9526"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5,532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p>
                  </a:txBody>
                  <a:tcPr marL="9525" marR="9525" marT="9526"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5,048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p>
                  </a:txBody>
                  <a:tcPr marL="9525" marR="9525" marT="9526" marB="0" anchor="ctr"/>
                </a:tc>
                <a:tc rowSpan="2">
                  <a:txBody>
                    <a:bodyPr/>
                    <a:lstStyle/>
                    <a:p>
                      <a:pPr algn="l" fontAlgn="ctr"/>
                      <a:r>
                        <a:rPr lang="zh-TW"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大阪税関「貿易統計」</a:t>
                      </a:r>
                    </a:p>
                  </a:txBody>
                  <a:tcPr marL="45720" marR="45720" anchor="ctr"/>
                </a:tc>
                <a:extLst>
                  <a:ext uri="{0D108BD9-81ED-4DB2-BD59-A6C34878D82A}">
                    <a16:rowId xmlns:a16="http://schemas.microsoft.com/office/drawing/2014/main" val="10001"/>
                  </a:ext>
                </a:extLst>
              </a:tr>
              <a:tr h="252000">
                <a:tc vMerge="1">
                  <a:txBody>
                    <a:bodyPr/>
                    <a:lstStyle/>
                    <a:p>
                      <a:endParaRPr kumimoji="1" lang="ja-JP" altLang="en-US"/>
                    </a:p>
                  </a:txBody>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輸入</a:t>
                      </a:r>
                    </a:p>
                  </a:txBody>
                  <a:tcPr marL="9525" marR="9525" marT="9526" marB="0" anchor="ctr"/>
                </a:tc>
                <a:tc>
                  <a:txBody>
                    <a:bodyPr/>
                    <a:lstStyle/>
                    <a:p>
                      <a:pPr algn="ctr" fontAlgn="b"/>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13</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6,838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p>
                  </a:txBody>
                  <a:tcPr marL="9525" marR="9525" marT="9526" marB="0" anchor="ctr"/>
                </a:tc>
                <a:tc>
                  <a:txBody>
                    <a:bodyPr/>
                    <a:lstStyle/>
                    <a:p>
                      <a:pPr algn="ctr" fontAlgn="b"/>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5,825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6" marB="0" anchor="ctr"/>
                </a:tc>
                <a:tc vMerge="1">
                  <a:txBody>
                    <a:bodyPr/>
                    <a:lstStyle/>
                    <a:p>
                      <a:endParaRPr kumimoji="1" lang="ja-JP" altLang="en-US"/>
                    </a:p>
                  </a:txBody>
                  <a:tcPr/>
                </a:tc>
                <a:extLst>
                  <a:ext uri="{0D108BD9-81ED-4DB2-BD59-A6C34878D82A}">
                    <a16:rowId xmlns:a16="http://schemas.microsoft.com/office/drawing/2014/main" val="10002"/>
                  </a:ext>
                </a:extLst>
              </a:tr>
            </a:tbl>
          </a:graphicData>
        </a:graphic>
      </p:graphicFrame>
      <p:pic>
        <p:nvPicPr>
          <p:cNvPr id="2082" name="Picture 2">
            <a:extLst>
              <a:ext uri="{FF2B5EF4-FFF2-40B4-BE49-F238E27FC236}">
                <a16:creationId xmlns:a16="http://schemas.microsoft.com/office/drawing/2014/main" id="{D86D55D5-99AF-8E01-A60C-5F8CD73D73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362" y="5258601"/>
            <a:ext cx="1368000" cy="1006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正方形/長方形 14">
            <a:extLst>
              <a:ext uri="{FF2B5EF4-FFF2-40B4-BE49-F238E27FC236}">
                <a16:creationId xmlns:a16="http://schemas.microsoft.com/office/drawing/2014/main" id="{5C0E9D93-D990-4BBB-8FDA-D057FAB40495}"/>
              </a:ext>
            </a:extLst>
          </p:cNvPr>
          <p:cNvSpPr/>
          <p:nvPr/>
        </p:nvSpPr>
        <p:spPr>
          <a:xfrm>
            <a:off x="231302" y="3573016"/>
            <a:ext cx="2767012"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solidFill>
                  <a:schemeClr val="bg1"/>
                </a:solidFill>
                <a:latin typeface="Meiryo UI" panose="020B0604030504040204" pitchFamily="50" charset="-128"/>
                <a:ea typeface="Meiryo UI" panose="020B0604030504040204" pitchFamily="50" charset="-128"/>
                <a:cs typeface="メイリオ" pitchFamily="50" charset="-128"/>
              </a:rPr>
              <a:t>■世界の物流拠点都市　オンリー１</a:t>
            </a:r>
            <a:endParaRPr lang="en-US" altLang="ja-JP" sz="1200" b="1" dirty="0">
              <a:solidFill>
                <a:schemeClr val="bg1"/>
              </a:solidFill>
              <a:latin typeface="Meiryo UI" panose="020B0604030504040204" pitchFamily="50" charset="-128"/>
              <a:ea typeface="Meiryo UI" panose="020B0604030504040204" pitchFamily="50" charset="-128"/>
              <a:cs typeface="メイリオ" pitchFamily="50" charset="-128"/>
            </a:endParaRPr>
          </a:p>
        </p:txBody>
      </p:sp>
      <p:graphicFrame>
        <p:nvGraphicFramePr>
          <p:cNvPr id="2" name="表 1">
            <a:extLst>
              <a:ext uri="{FF2B5EF4-FFF2-40B4-BE49-F238E27FC236}">
                <a16:creationId xmlns:a16="http://schemas.microsoft.com/office/drawing/2014/main" id="{A456C658-B110-F15D-7D94-769EE03628A1}"/>
              </a:ext>
            </a:extLst>
          </p:cNvPr>
          <p:cNvGraphicFramePr>
            <a:graphicFrameLocks noGrp="1"/>
          </p:cNvGraphicFramePr>
          <p:nvPr>
            <p:extLst>
              <p:ext uri="{D42A27DB-BD31-4B8C-83A1-F6EECF244321}">
                <p14:modId xmlns:p14="http://schemas.microsoft.com/office/powerpoint/2010/main" val="751416729"/>
              </p:ext>
            </p:extLst>
          </p:nvPr>
        </p:nvGraphicFramePr>
        <p:xfrm>
          <a:off x="2345692" y="5157192"/>
          <a:ext cx="6696000" cy="1346400"/>
        </p:xfrm>
        <a:graphic>
          <a:graphicData uri="http://schemas.openxmlformats.org/drawingml/2006/table">
            <a:tbl>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2"/>
                    </a:ext>
                  </a:extLst>
                </a:gridCol>
                <a:gridCol w="1188000">
                  <a:extLst>
                    <a:ext uri="{9D8B030D-6E8A-4147-A177-3AD203B41FA5}">
                      <a16:colId xmlns:a16="http://schemas.microsoft.com/office/drawing/2014/main" val="20004"/>
                    </a:ext>
                  </a:extLst>
                </a:gridCol>
                <a:gridCol w="1440000">
                  <a:extLst>
                    <a:ext uri="{9D8B030D-6E8A-4147-A177-3AD203B41FA5}">
                      <a16:colId xmlns:a16="http://schemas.microsoft.com/office/drawing/2014/main" val="20005"/>
                    </a:ext>
                  </a:extLst>
                </a:gridCol>
              </a:tblGrid>
              <a:tr h="216000">
                <a:tc gridSpan="2">
                  <a:txBody>
                    <a:bodyPr/>
                    <a:lstStyle/>
                    <a:p>
                      <a:pPr algn="ctr" fontAlgn="b"/>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b"/>
                      <a:r>
                        <a:rPr lang="en-US" sz="900" b="0" i="0" u="none" strike="noStrike" dirty="0">
                          <a:solidFill>
                            <a:schemeClr val="tx1"/>
                          </a:solidFill>
                          <a:effectLst/>
                          <a:latin typeface="Meiryo UI" panose="020B0604030504040204" pitchFamily="50" charset="-128"/>
                          <a:ea typeface="Meiryo UI" panose="020B0604030504040204" pitchFamily="50" charset="-128"/>
                        </a:rPr>
                        <a:t>H20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00" b="0" i="0" u="none" strike="noStrike" dirty="0">
                          <a:solidFill>
                            <a:schemeClr val="tx1"/>
                          </a:solidFill>
                          <a:effectLst/>
                          <a:latin typeface="Meiryo UI" panose="020B0604030504040204" pitchFamily="50" charset="-128"/>
                          <a:ea typeface="Meiryo UI" panose="020B0604030504040204" pitchFamily="50" charset="-128"/>
                        </a:rPr>
                        <a:t>R7</a:t>
                      </a:r>
                      <a:endParaRPr 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6000">
                <a:tc rowSpan="2">
                  <a:txBody>
                    <a:bodyPr/>
                    <a:lstStyle/>
                    <a:p>
                      <a:pPr marL="36000" algn="l" fontAlgn="ct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貨物取扱量</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関西国際空港</a:t>
                      </a:r>
                    </a:p>
                  </a:txBody>
                  <a:tcPr marL="45720" marR="4572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82</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万トン</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79</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万トン</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36000" algn="l"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関西エアポート株式会社</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1"/>
                  </a:ext>
                </a:extLst>
              </a:tr>
              <a:tr h="216000">
                <a:tc vMerge="1">
                  <a:txBody>
                    <a:bodyPr/>
                    <a:lstStyle/>
                    <a:p>
                      <a:endParaRPr kumimoji="1" lang="ja-JP" altLang="en-US"/>
                    </a:p>
                  </a:txBody>
                  <a:tcPr/>
                </a:tc>
                <a:tc>
                  <a:txBody>
                    <a:bodyPr/>
                    <a:lstStyle/>
                    <a:p>
                      <a:pPr marL="36000"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阪神港</a:t>
                      </a:r>
                    </a:p>
                  </a:txBody>
                  <a:tcPr marL="45720" marR="4572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18,816</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万トン</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17,823</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万トン</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a:t>
                      </a:r>
                      <a:endParaRPr lang="ja-JP"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大阪港・神戸港データ</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6000">
                <a:tc rowSpan="2">
                  <a:txBody>
                    <a:bodyPr/>
                    <a:lstStyle/>
                    <a:p>
                      <a:pPr marL="36000"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阪神港外貿定期コンテナ</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p>
                      <a:pPr marL="36000"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航路便数（１週あたり）　</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基幹航路（北米・欧州）</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21</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便</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8</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便</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marL="36000"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国土交通省「港湾統計」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6000">
                <a:tc vMerge="1">
                  <a:txBody>
                    <a:bodyPr/>
                    <a:lstStyle/>
                    <a:p>
                      <a:endParaRPr kumimoji="1" lang="ja-JP" altLang="en-US"/>
                    </a:p>
                  </a:txBody>
                  <a:tcPr/>
                </a:tc>
                <a:tc>
                  <a:txBody>
                    <a:bodyPr/>
                    <a:lstStyle/>
                    <a:p>
                      <a:pPr marL="36000"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近海・東南アジア</a:t>
                      </a:r>
                    </a:p>
                  </a:txBody>
                  <a:tcPr marL="45720" marR="4572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137</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便</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140.5</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便</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0004"/>
                  </a:ext>
                </a:extLst>
              </a:tr>
              <a:tr h="216000">
                <a:tc gridSpan="2">
                  <a:txBody>
                    <a:bodyPr/>
                    <a:lstStyle/>
                    <a:p>
                      <a:pPr algn="l" fontAlgn="b"/>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a:txBody>
                    <a:bodyPr/>
                    <a:lstStyle/>
                    <a:p>
                      <a:pPr algn="l" fontAlgn="b"/>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5"/>
                  </a:ext>
                </a:extLst>
              </a:tr>
            </a:tbl>
          </a:graphicData>
        </a:graphic>
      </p:graphicFrame>
      <p:graphicFrame>
        <p:nvGraphicFramePr>
          <p:cNvPr id="3" name="表 2">
            <a:extLst>
              <a:ext uri="{FF2B5EF4-FFF2-40B4-BE49-F238E27FC236}">
                <a16:creationId xmlns:a16="http://schemas.microsoft.com/office/drawing/2014/main" id="{A0CC46D4-3281-D9F1-3FA3-36ACC0344481}"/>
              </a:ext>
            </a:extLst>
          </p:cNvPr>
          <p:cNvGraphicFramePr>
            <a:graphicFrameLocks noGrp="1"/>
          </p:cNvGraphicFramePr>
          <p:nvPr>
            <p:extLst>
              <p:ext uri="{D42A27DB-BD31-4B8C-83A1-F6EECF244321}">
                <p14:modId xmlns:p14="http://schemas.microsoft.com/office/powerpoint/2010/main" val="1209143971"/>
              </p:ext>
            </p:extLst>
          </p:nvPr>
        </p:nvGraphicFramePr>
        <p:xfrm>
          <a:off x="2339287" y="2019662"/>
          <a:ext cx="6696000" cy="840600"/>
        </p:xfrm>
        <a:graphic>
          <a:graphicData uri="http://schemas.openxmlformats.org/drawingml/2006/table">
            <a:tbl>
              <a:tblPr/>
              <a:tblGrid>
                <a:gridCol w="2880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216000">
                <a:tc>
                  <a:txBody>
                    <a:bodyPr/>
                    <a:lstStyle/>
                    <a:p>
                      <a:pPr algn="ctr" fontAlgn="b"/>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900" b="0" i="0" u="none" strike="noStrike" dirty="0">
                          <a:solidFill>
                            <a:schemeClr val="tx1"/>
                          </a:solidFill>
                          <a:effectLst/>
                          <a:latin typeface="Meiryo UI" panose="020B0604030504040204" pitchFamily="50" charset="-128"/>
                          <a:ea typeface="Meiryo UI" panose="020B0604030504040204" pitchFamily="50" charset="-128"/>
                        </a:rPr>
                        <a:t>H20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00" b="0" i="0" u="none" strike="noStrike" dirty="0">
                          <a:solidFill>
                            <a:schemeClr val="tx1"/>
                          </a:solidFill>
                          <a:effectLst/>
                          <a:latin typeface="Meiryo UI" panose="020B0604030504040204" pitchFamily="50" charset="-128"/>
                          <a:ea typeface="Meiryo UI" panose="020B0604030504040204" pitchFamily="50" charset="-128"/>
                        </a:rPr>
                        <a:t>R5</a:t>
                      </a:r>
                      <a:endParaRPr 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6000">
                <a:tc>
                  <a:txBody>
                    <a:bodyPr/>
                    <a:lstStyle/>
                    <a:p>
                      <a:pPr marL="36000"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府内総生産</a:t>
                      </a:r>
                      <a:endParaRPr lang="zh-TW" alt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38</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5,583</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endPar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44</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兆</a:t>
                      </a: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9,924</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億円</a:t>
                      </a:r>
                      <a:endPar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marL="36000"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大阪府</a:t>
                      </a:r>
                      <a:r>
                        <a:rPr lang="zh-TW" altLang="en-US" sz="900" b="0" i="0" u="none" strike="noStrike" dirty="0">
                          <a:solidFill>
                            <a:schemeClr val="tx1"/>
                          </a:solidFill>
                          <a:effectLst/>
                          <a:latin typeface="Meiryo UI" panose="020B0604030504040204" pitchFamily="50" charset="-128"/>
                          <a:ea typeface="Meiryo UI" panose="020B0604030504040204" pitchFamily="50" charset="-128"/>
                        </a:rPr>
                        <a:t>「大阪府民経済計算」</a:t>
                      </a:r>
                      <a:br>
                        <a:rPr lang="zh-TW" altLang="en-US" sz="900" b="0" i="0" u="none" strike="noStrike" dirty="0">
                          <a:solidFill>
                            <a:schemeClr val="tx1"/>
                          </a:solidFill>
                          <a:effectLst/>
                          <a:latin typeface="Meiryo UI" panose="020B0604030504040204" pitchFamily="50" charset="-128"/>
                          <a:ea typeface="Meiryo UI" panose="020B0604030504040204" pitchFamily="50" charset="-128"/>
                        </a:rPr>
                      </a:br>
                      <a:r>
                        <a:rPr lang="zh-TW" altLang="en-US" sz="900" b="0" i="0" u="none" strike="noStrike" dirty="0">
                          <a:solidFill>
                            <a:schemeClr val="tx1"/>
                          </a:solidFill>
                          <a:effectLst/>
                          <a:latin typeface="Meiryo UI" panose="020B0604030504040204" pitchFamily="50" charset="-128"/>
                          <a:ea typeface="Meiryo UI" panose="020B0604030504040204" pitchFamily="50" charset="-128"/>
                        </a:rPr>
                        <a:t>内閣府「国民経済計算」</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000">
                <a:tc>
                  <a:txBody>
                    <a:bodyPr/>
                    <a:lstStyle/>
                    <a:p>
                      <a:pPr marL="36000" algn="l" fontAlgn="ct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一人あたり府民所得</a:t>
                      </a:r>
                      <a:br>
                        <a:rPr lang="ja-JP" altLang="en-US" sz="900" b="0" i="0" u="none" strike="noStrike" dirty="0">
                          <a:solidFill>
                            <a:schemeClr val="tx1"/>
                          </a:solidFill>
                          <a:effectLst/>
                          <a:latin typeface="Meiryo UI" panose="020B0604030504040204" pitchFamily="50" charset="-128"/>
                          <a:ea typeface="Meiryo UI" panose="020B0604030504040204" pitchFamily="50" charset="-128"/>
                        </a:rPr>
                      </a:b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 </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内は一人あたり国民所得</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3,029</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千円</a:t>
                      </a:r>
                      <a:endPar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2,842</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千円）</a:t>
                      </a:r>
                      <a:endParaRPr kumimoji="1" lang="en-US" altLang="zh-TW"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3,450</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千円</a:t>
                      </a:r>
                      <a:endPar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3,520</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千円）</a:t>
                      </a:r>
                      <a:endParaRPr kumimoji="1" lang="en-US" altLang="zh-TW"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kumimoji="1" lang="ja-JP" altLang="en-US"/>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8" name="スライド番号プレースホルダー 7">
            <a:extLst>
              <a:ext uri="{FF2B5EF4-FFF2-40B4-BE49-F238E27FC236}">
                <a16:creationId xmlns:a16="http://schemas.microsoft.com/office/drawing/2014/main" id="{18D47256-5BEC-B7A5-4267-A03C3ADB9D94}"/>
              </a:ext>
            </a:extLst>
          </p:cNvPr>
          <p:cNvSpPr>
            <a:spLocks noGrp="1"/>
          </p:cNvSpPr>
          <p:nvPr>
            <p:ph type="sldNum" sz="quarter" idx="12"/>
          </p:nvPr>
        </p:nvSpPr>
        <p:spPr>
          <a:xfrm>
            <a:off x="8400062" y="6516733"/>
            <a:ext cx="749995" cy="321177"/>
          </a:xfrm>
        </p:spPr>
        <p:txBody>
          <a:bodyPr/>
          <a:lstStyle/>
          <a:p>
            <a:pPr>
              <a:defRPr/>
            </a:pPr>
            <a:r>
              <a:rPr lang="en-US" altLang="ja-JP" dirty="0">
                <a:solidFill>
                  <a:schemeClr val="tx1"/>
                </a:solidFill>
              </a:rPr>
              <a:t>1</a:t>
            </a:r>
            <a:endParaRPr lang="ja-JP" altLang="en-US" dirty="0">
              <a:solidFill>
                <a:schemeClr val="tx1"/>
              </a:solidFill>
            </a:endParaRPr>
          </a:p>
        </p:txBody>
      </p:sp>
      <p:sp>
        <p:nvSpPr>
          <p:cNvPr id="9" name="正方形/長方形 8">
            <a:extLst>
              <a:ext uri="{FF2B5EF4-FFF2-40B4-BE49-F238E27FC236}">
                <a16:creationId xmlns:a16="http://schemas.microsoft.com/office/drawing/2014/main" id="{6CA3DE92-71F8-CB0F-7E05-EF257A317A1F}"/>
              </a:ext>
            </a:extLst>
          </p:cNvPr>
          <p:cNvSpPr/>
          <p:nvPr/>
        </p:nvSpPr>
        <p:spPr>
          <a:xfrm>
            <a:off x="3419871" y="6283920"/>
            <a:ext cx="5597989" cy="230832"/>
          </a:xfrm>
          <a:prstGeom prst="rect">
            <a:avLst/>
          </a:prstGeom>
        </p:spPr>
        <p:txBody>
          <a:bodyPr wrap="square">
            <a:spAutoFit/>
          </a:bodyPr>
          <a:lstStyle/>
          <a:p>
            <a:r>
              <a:rPr lang="en-US" altLang="ja-JP" sz="900" dirty="0">
                <a:latin typeface="Meiryo UI" panose="020B0604030504040204" pitchFamily="50" charset="-128"/>
                <a:ea typeface="Meiryo UI" panose="020B0604030504040204" pitchFamily="50" charset="-128"/>
              </a:rPr>
              <a:t>※1</a:t>
            </a: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R7</a:t>
            </a:r>
            <a:r>
              <a:rPr lang="ja-JP" altLang="en-US" sz="900" dirty="0">
                <a:latin typeface="Meiryo UI" panose="020B0604030504040204" pitchFamily="50" charset="-128"/>
                <a:ea typeface="Meiryo UI" panose="020B0604030504040204" pitchFamily="50" charset="-128"/>
              </a:rPr>
              <a:t> 神戸港貨物取扱量については速報値 </a:t>
            </a:r>
            <a:r>
              <a:rPr lang="en-US" altLang="ja-JP" sz="900" dirty="0">
                <a:latin typeface="Meiryo UI" panose="020B0604030504040204" pitchFamily="50" charset="-128"/>
                <a:ea typeface="Meiryo UI" panose="020B0604030504040204" pitchFamily="50" charset="-128"/>
              </a:rPr>
              <a:t>※2 </a:t>
            </a:r>
            <a:r>
              <a:rPr lang="ja-JP" altLang="en-US" sz="900" dirty="0">
                <a:latin typeface="Meiryo UI" panose="020B0604030504040204" pitchFamily="50" charset="-128"/>
                <a:ea typeface="Meiryo UI" panose="020B0604030504040204" pitchFamily="50" charset="-128"/>
              </a:rPr>
              <a:t>近海・東南アジア：「中国、韓国、東南アジア、大洋州」</a:t>
            </a:r>
          </a:p>
        </p:txBody>
      </p:sp>
      <p:sp>
        <p:nvSpPr>
          <p:cNvPr id="17" name="正方形/長方形 16">
            <a:extLst>
              <a:ext uri="{FF2B5EF4-FFF2-40B4-BE49-F238E27FC236}">
                <a16:creationId xmlns:a16="http://schemas.microsoft.com/office/drawing/2014/main" id="{A610C8B0-9455-7528-FDD8-166569258BC3}"/>
              </a:ext>
            </a:extLst>
          </p:cNvPr>
          <p:cNvSpPr/>
          <p:nvPr/>
        </p:nvSpPr>
        <p:spPr>
          <a:xfrm>
            <a:off x="7452320" y="86283"/>
            <a:ext cx="1582967" cy="288925"/>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200" dirty="0">
                <a:solidFill>
                  <a:schemeClr val="tx1"/>
                </a:solidFill>
                <a:latin typeface="メイリオ" pitchFamily="50" charset="-128"/>
                <a:ea typeface="メイリオ" pitchFamily="50" charset="-128"/>
                <a:cs typeface="メイリオ" pitchFamily="50" charset="-128"/>
              </a:rPr>
              <a:t>令和</a:t>
            </a:r>
            <a:r>
              <a:rPr lang="en-US" altLang="ja-JP" sz="1200" dirty="0">
                <a:solidFill>
                  <a:schemeClr val="tx1"/>
                </a:solidFill>
                <a:latin typeface="メイリオ" pitchFamily="50" charset="-128"/>
                <a:ea typeface="メイリオ" pitchFamily="50" charset="-128"/>
                <a:cs typeface="メイリオ" pitchFamily="50" charset="-128"/>
              </a:rPr>
              <a:t>8</a:t>
            </a:r>
            <a:r>
              <a:rPr lang="ja-JP" altLang="en-US" sz="1200" dirty="0">
                <a:solidFill>
                  <a:schemeClr val="tx1"/>
                </a:solidFill>
                <a:latin typeface="メイリオ" pitchFamily="50" charset="-128"/>
                <a:ea typeface="メイリオ" pitchFamily="50" charset="-128"/>
                <a:cs typeface="メイリオ" pitchFamily="50" charset="-128"/>
              </a:rPr>
              <a:t>年</a:t>
            </a:r>
            <a:r>
              <a:rPr lang="en-US" altLang="ja-JP" sz="1200" dirty="0">
                <a:solidFill>
                  <a:schemeClr val="tx1"/>
                </a:solidFill>
                <a:latin typeface="メイリオ" pitchFamily="50" charset="-128"/>
                <a:ea typeface="メイリオ" pitchFamily="50" charset="-128"/>
                <a:cs typeface="メイリオ" pitchFamily="50" charset="-128"/>
              </a:rPr>
              <a:t>8</a:t>
            </a:r>
            <a:r>
              <a:rPr lang="ja-JP" altLang="en-US" sz="1200" dirty="0">
                <a:solidFill>
                  <a:schemeClr val="tx1"/>
                </a:solidFill>
                <a:latin typeface="メイリオ" pitchFamily="50" charset="-128"/>
                <a:ea typeface="メイリオ" pitchFamily="50" charset="-128"/>
                <a:cs typeface="メイリオ" pitchFamily="50" charset="-128"/>
              </a:rPr>
              <a:t>月時点</a:t>
            </a:r>
            <a:endParaRPr lang="en-US" altLang="ja-JP" sz="1200" dirty="0">
              <a:solidFill>
                <a:schemeClr val="tx1"/>
              </a:solidFill>
              <a:latin typeface="メイリオ" pitchFamily="50" charset="-128"/>
              <a:ea typeface="メイリオ" pitchFamily="50" charset="-128"/>
              <a:cs typeface="メイリオ" pitchFamily="50" charset="-128"/>
            </a:endParaRPr>
          </a:p>
        </p:txBody>
      </p:sp>
      <p:sp>
        <p:nvSpPr>
          <p:cNvPr id="28" name="正方形/長方形 27">
            <a:extLst>
              <a:ext uri="{FF2B5EF4-FFF2-40B4-BE49-F238E27FC236}">
                <a16:creationId xmlns:a16="http://schemas.microsoft.com/office/drawing/2014/main" id="{B093DDDE-B472-DBCC-F333-1FDCD5010205}"/>
              </a:ext>
            </a:extLst>
          </p:cNvPr>
          <p:cNvSpPr/>
          <p:nvPr/>
        </p:nvSpPr>
        <p:spPr>
          <a:xfrm>
            <a:off x="216001" y="3068960"/>
            <a:ext cx="8801859" cy="370319"/>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1100" b="1" dirty="0">
                <a:solidFill>
                  <a:schemeClr val="tx1"/>
                </a:solidFill>
                <a:latin typeface="Meiryo UI" panose="020B0604030504040204" pitchFamily="50" charset="-128"/>
                <a:ea typeface="Meiryo UI" panose="020B0604030504040204" pitchFamily="50" charset="-128"/>
              </a:rPr>
              <a:t>製造業の製造品出荷額等</a:t>
            </a: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900" b="1" dirty="0">
                <a:solidFill>
                  <a:schemeClr val="tx1"/>
                </a:solidFill>
                <a:latin typeface="Meiryo UI" panose="020B0604030504040204" pitchFamily="50" charset="-128"/>
                <a:ea typeface="Meiryo UI" panose="020B0604030504040204" pitchFamily="50" charset="-128"/>
              </a:rPr>
              <a:t>従業者</a:t>
            </a:r>
            <a:r>
              <a:rPr kumimoji="1" lang="en-US" altLang="ja-JP" sz="900" b="1" dirty="0">
                <a:solidFill>
                  <a:schemeClr val="tx1"/>
                </a:solidFill>
                <a:latin typeface="Meiryo UI" panose="020B0604030504040204" pitchFamily="50" charset="-128"/>
                <a:ea typeface="Meiryo UI" panose="020B0604030504040204" pitchFamily="50" charset="-128"/>
              </a:rPr>
              <a:t>300</a:t>
            </a:r>
            <a:r>
              <a:rPr kumimoji="1" lang="ja-JP" altLang="en-US" sz="900" b="1" dirty="0">
                <a:solidFill>
                  <a:schemeClr val="tx1"/>
                </a:solidFill>
                <a:latin typeface="Meiryo UI" panose="020B0604030504040204" pitchFamily="50" charset="-128"/>
                <a:ea typeface="Meiryo UI" panose="020B0604030504040204" pitchFamily="50" charset="-128"/>
              </a:rPr>
              <a:t>人未満の事業所</a:t>
            </a:r>
            <a:r>
              <a:rPr kumimoji="1" lang="en-US" altLang="ja-JP" sz="900" b="1" dirty="0">
                <a:solidFill>
                  <a:schemeClr val="tx1"/>
                </a:solidFill>
                <a:latin typeface="Meiryo UI" panose="020B0604030504040204" pitchFamily="50" charset="-128"/>
                <a:ea typeface="Meiryo UI" panose="020B0604030504040204" pitchFamily="50" charset="-128"/>
              </a:rPr>
              <a:t>)</a:t>
            </a:r>
            <a:r>
              <a:rPr kumimoji="1" lang="ja-JP" altLang="en-US" sz="1100" b="1" dirty="0">
                <a:solidFill>
                  <a:schemeClr val="tx1"/>
                </a:solidFill>
                <a:latin typeface="Meiryo UI" panose="020B0604030504040204" pitchFamily="50" charset="-128"/>
                <a:ea typeface="Meiryo UI" panose="020B0604030504040204" pitchFamily="50" charset="-128"/>
              </a:rPr>
              <a:t>は</a:t>
            </a:r>
            <a:r>
              <a:rPr lang="ja-JP" altLang="en-US" sz="1100" b="1" dirty="0">
                <a:solidFill>
                  <a:schemeClr val="tx1"/>
                </a:solidFill>
                <a:latin typeface="Meiryo UI" panose="020B0604030504040204" pitchFamily="50" charset="-128"/>
                <a:ea typeface="Meiryo UI" panose="020B0604030504040204" pitchFamily="50" charset="-128"/>
              </a:rPr>
              <a:t>約</a:t>
            </a:r>
            <a:r>
              <a:rPr lang="en-US" altLang="ja-JP" sz="1100" b="1" dirty="0">
                <a:solidFill>
                  <a:schemeClr val="tx1"/>
                </a:solidFill>
                <a:latin typeface="Meiryo UI" panose="020B0604030504040204" pitchFamily="50" charset="-128"/>
                <a:ea typeface="Meiryo UI" panose="020B0604030504040204" pitchFamily="50" charset="-128"/>
              </a:rPr>
              <a:t>1,500</a:t>
            </a:r>
            <a:r>
              <a:rPr lang="ja-JP" altLang="en-US" sz="1100" b="1" dirty="0">
                <a:solidFill>
                  <a:schemeClr val="tx1"/>
                </a:solidFill>
                <a:latin typeface="Meiryo UI" panose="020B0604030504040204" pitchFamily="50" charset="-128"/>
                <a:ea typeface="Meiryo UI" panose="020B0604030504040204" pitchFamily="50" charset="-128"/>
              </a:rPr>
              <a:t>億円増加し</a:t>
            </a:r>
            <a:r>
              <a:rPr kumimoji="1" lang="ja-JP" altLang="en-US" sz="1100" b="1" dirty="0">
                <a:solidFill>
                  <a:schemeClr val="tx1"/>
                </a:solidFill>
                <a:latin typeface="Meiryo UI" panose="020B0604030504040204" pitchFamily="50" charset="-128"/>
                <a:ea typeface="Meiryo UI" panose="020B0604030504040204" pitchFamily="50" charset="-128"/>
              </a:rPr>
              <a:t>、府内総生産</a:t>
            </a:r>
            <a:r>
              <a:rPr lang="ja-JP" altLang="en-US" sz="1100" b="1" dirty="0">
                <a:solidFill>
                  <a:schemeClr val="tx1"/>
                </a:solidFill>
                <a:latin typeface="Meiryo UI" panose="020B0604030504040204" pitchFamily="50" charset="-128"/>
                <a:ea typeface="Meiryo UI" panose="020B0604030504040204" pitchFamily="50" charset="-128"/>
              </a:rPr>
              <a:t>（約</a:t>
            </a:r>
            <a:r>
              <a:rPr kumimoji="1" lang="en-US" altLang="ja-JP" sz="1100" b="1" dirty="0">
                <a:solidFill>
                  <a:schemeClr val="tx1"/>
                </a:solidFill>
                <a:latin typeface="Meiryo UI" panose="020B0604030504040204" pitchFamily="50" charset="-128"/>
                <a:ea typeface="Meiryo UI" panose="020B0604030504040204" pitchFamily="50" charset="-128"/>
              </a:rPr>
              <a:t>6.4</a:t>
            </a:r>
            <a:r>
              <a:rPr kumimoji="1" lang="ja-JP" altLang="en-US" sz="1100" b="1" dirty="0">
                <a:solidFill>
                  <a:schemeClr val="tx1"/>
                </a:solidFill>
                <a:latin typeface="Meiryo UI" panose="020B0604030504040204" pitchFamily="50" charset="-128"/>
                <a:ea typeface="Meiryo UI" panose="020B0604030504040204" pitchFamily="50" charset="-128"/>
              </a:rPr>
              <a:t>兆円増）や一人当たり府民所得</a:t>
            </a:r>
            <a:r>
              <a:rPr lang="ja-JP" altLang="en-US" sz="1100" b="1" dirty="0">
                <a:solidFill>
                  <a:schemeClr val="tx1"/>
                </a:solidFill>
                <a:latin typeface="Meiryo UI" panose="020B0604030504040204" pitchFamily="50" charset="-128"/>
                <a:ea typeface="Meiryo UI" panose="020B0604030504040204" pitchFamily="50" charset="-128"/>
              </a:rPr>
              <a:t>（約</a:t>
            </a:r>
            <a:r>
              <a:rPr kumimoji="1" lang="en-US" altLang="ja-JP" sz="1100" b="1" dirty="0">
                <a:solidFill>
                  <a:schemeClr val="tx1"/>
                </a:solidFill>
                <a:latin typeface="Meiryo UI" panose="020B0604030504040204" pitchFamily="50" charset="-128"/>
                <a:ea typeface="Meiryo UI" panose="020B0604030504040204" pitchFamily="50" charset="-128"/>
              </a:rPr>
              <a:t>42</a:t>
            </a:r>
            <a:r>
              <a:rPr lang="ja-JP" altLang="en-US" sz="1100" b="1" dirty="0">
                <a:solidFill>
                  <a:schemeClr val="tx1"/>
                </a:solidFill>
                <a:latin typeface="Meiryo UI" panose="020B0604030504040204" pitchFamily="50" charset="-128"/>
                <a:ea typeface="Meiryo UI" panose="020B0604030504040204" pitchFamily="50" charset="-128"/>
              </a:rPr>
              <a:t>万</a:t>
            </a:r>
            <a:r>
              <a:rPr kumimoji="1" lang="ja-JP" altLang="en-US" sz="1100" b="1" dirty="0">
                <a:solidFill>
                  <a:schemeClr val="tx1"/>
                </a:solidFill>
                <a:latin typeface="Meiryo UI" panose="020B0604030504040204" pitchFamily="50" charset="-128"/>
                <a:ea typeface="Meiryo UI" panose="020B0604030504040204" pitchFamily="50" charset="-128"/>
              </a:rPr>
              <a:t>円増</a:t>
            </a:r>
            <a:r>
              <a:rPr lang="ja-JP" altLang="en-US" sz="1100" b="1" dirty="0">
                <a:solidFill>
                  <a:schemeClr val="tx1"/>
                </a:solidFill>
                <a:latin typeface="Meiryo UI" panose="020B0604030504040204" pitchFamily="50" charset="-128"/>
                <a:ea typeface="Meiryo UI" panose="020B0604030504040204" pitchFamily="50" charset="-128"/>
              </a:rPr>
              <a:t>）</a:t>
            </a:r>
            <a:r>
              <a:rPr kumimoji="1" lang="ja-JP" altLang="en-US" sz="1100" b="1" dirty="0">
                <a:solidFill>
                  <a:schemeClr val="tx1"/>
                </a:solidFill>
                <a:latin typeface="Meiryo UI" panose="020B0604030504040204" pitchFamily="50" charset="-128"/>
                <a:ea typeface="Meiryo UI" panose="020B0604030504040204" pitchFamily="50" charset="-128"/>
              </a:rPr>
              <a:t>は向上</a:t>
            </a:r>
            <a:r>
              <a:rPr lang="ja-JP" altLang="en-US" sz="1100" b="1" dirty="0">
                <a:solidFill>
                  <a:schemeClr val="tx1"/>
                </a:solidFill>
                <a:latin typeface="Meiryo UI" panose="020B0604030504040204" pitchFamily="50" charset="-128"/>
                <a:ea typeface="Meiryo UI" panose="020B0604030504040204" pitchFamily="50" charset="-128"/>
              </a:rPr>
              <a:t>しました。</a:t>
            </a:r>
            <a:endParaRPr kumimoji="1" lang="ja-JP" altLang="en-US" sz="1100" b="1" dirty="0">
              <a:solidFill>
                <a:schemeClr val="tx1"/>
              </a:solidFill>
              <a:latin typeface="Meiryo UI" panose="020B0604030504040204" pitchFamily="50" charset="-128"/>
              <a:ea typeface="Meiryo UI" panose="020B0604030504040204" pitchFamily="50" charset="-128"/>
            </a:endParaRPr>
          </a:p>
        </p:txBody>
      </p:sp>
      <p:cxnSp>
        <p:nvCxnSpPr>
          <p:cNvPr id="24" name="直線矢印コネクタ 23">
            <a:extLst>
              <a:ext uri="{FF2B5EF4-FFF2-40B4-BE49-F238E27FC236}">
                <a16:creationId xmlns:a16="http://schemas.microsoft.com/office/drawing/2014/main" id="{A64BED35-B000-0A76-1C02-7E82619ED72E}"/>
              </a:ext>
            </a:extLst>
          </p:cNvPr>
          <p:cNvCxnSpPr/>
          <p:nvPr/>
        </p:nvCxnSpPr>
        <p:spPr>
          <a:xfrm>
            <a:off x="4960615" y="1346101"/>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248F5777-5A0D-8A05-0DC4-FA66C1FCF9E9}"/>
              </a:ext>
            </a:extLst>
          </p:cNvPr>
          <p:cNvCxnSpPr/>
          <p:nvPr/>
        </p:nvCxnSpPr>
        <p:spPr>
          <a:xfrm>
            <a:off x="4960615" y="4484737"/>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A7BEA669-686C-F137-02FC-AD94095A2511}"/>
              </a:ext>
            </a:extLst>
          </p:cNvPr>
          <p:cNvCxnSpPr>
            <a:cxnSpLocks/>
          </p:cNvCxnSpPr>
          <p:nvPr/>
        </p:nvCxnSpPr>
        <p:spPr>
          <a:xfrm>
            <a:off x="6352490" y="2118658"/>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E6EE5E3D-9FA2-91F2-1F6F-C288887FA27E}"/>
              </a:ext>
            </a:extLst>
          </p:cNvPr>
          <p:cNvCxnSpPr>
            <a:cxnSpLocks/>
          </p:cNvCxnSpPr>
          <p:nvPr/>
        </p:nvCxnSpPr>
        <p:spPr>
          <a:xfrm>
            <a:off x="6352490" y="5266861"/>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0275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3DFD2DDF-8A40-4D3F-3A16-EC10DEF8A3DD}"/>
              </a:ext>
            </a:extLst>
          </p:cNvPr>
          <p:cNvGraphicFramePr>
            <a:graphicFrameLocks noGrp="1"/>
          </p:cNvGraphicFramePr>
          <p:nvPr>
            <p:extLst>
              <p:ext uri="{D42A27DB-BD31-4B8C-83A1-F6EECF244321}">
                <p14:modId xmlns:p14="http://schemas.microsoft.com/office/powerpoint/2010/main" val="3658881192"/>
              </p:ext>
            </p:extLst>
          </p:nvPr>
        </p:nvGraphicFramePr>
        <p:xfrm>
          <a:off x="2304000" y="2529240"/>
          <a:ext cx="6732008" cy="3060000"/>
        </p:xfrm>
        <a:graphic>
          <a:graphicData uri="http://schemas.openxmlformats.org/drawingml/2006/table">
            <a:tbl>
              <a:tblPr/>
              <a:tblGrid>
                <a:gridCol w="1440000">
                  <a:extLst>
                    <a:ext uri="{9D8B030D-6E8A-4147-A177-3AD203B41FA5}">
                      <a16:colId xmlns:a16="http://schemas.microsoft.com/office/drawing/2014/main" val="20000"/>
                    </a:ext>
                  </a:extLst>
                </a:gridCol>
                <a:gridCol w="792000">
                  <a:extLst>
                    <a:ext uri="{9D8B030D-6E8A-4147-A177-3AD203B41FA5}">
                      <a16:colId xmlns:a16="http://schemas.microsoft.com/office/drawing/2014/main" val="20001"/>
                    </a:ext>
                  </a:extLst>
                </a:gridCol>
                <a:gridCol w="1530004">
                  <a:extLst>
                    <a:ext uri="{9D8B030D-6E8A-4147-A177-3AD203B41FA5}">
                      <a16:colId xmlns:a16="http://schemas.microsoft.com/office/drawing/2014/main" val="20002"/>
                    </a:ext>
                  </a:extLst>
                </a:gridCol>
                <a:gridCol w="1530004">
                  <a:extLst>
                    <a:ext uri="{9D8B030D-6E8A-4147-A177-3AD203B41FA5}">
                      <a16:colId xmlns:a16="http://schemas.microsoft.com/office/drawing/2014/main" val="20004"/>
                    </a:ext>
                  </a:extLst>
                </a:gridCol>
                <a:gridCol w="1440000">
                  <a:extLst>
                    <a:ext uri="{9D8B030D-6E8A-4147-A177-3AD203B41FA5}">
                      <a16:colId xmlns:a16="http://schemas.microsoft.com/office/drawing/2014/main" val="20005"/>
                    </a:ext>
                  </a:extLst>
                </a:gridCol>
              </a:tblGrid>
              <a:tr h="216000">
                <a:tc gridSpan="2">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H20</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8000">
                <a:tc rowSpan="8">
                  <a:txBody>
                    <a:bodyPr/>
                    <a:lstStyle/>
                    <a:p>
                      <a:pPr marL="36000" algn="l" fontAlgn="ct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小中学校学力調査結果</a:t>
                      </a:r>
                      <a:br>
                        <a:rPr lang="ja-JP" altLang="en-US" sz="950" b="0" i="0" u="none" strike="noStrike" dirty="0">
                          <a:solidFill>
                            <a:srgbClr val="000000"/>
                          </a:solidFill>
                          <a:effectLst/>
                          <a:latin typeface="Meiryo UI" panose="020B0604030504040204" pitchFamily="50" charset="-128"/>
                          <a:ea typeface="Meiryo UI" panose="020B0604030504040204" pitchFamily="50" charset="-128"/>
                        </a:rPr>
                      </a:b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（正答率）</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小学校 国語</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62.7</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65.4</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65%</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66.8%</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8">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文部科学省「全国学力・学習状況調査」</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36000" algn="l" fontAlgn="ct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36000" algn="l" fontAlgn="ctr"/>
                      <a:r>
                        <a:rPr kumimoji="1" lang="en-US" altLang="ja-JP" sz="950" strike="noStrike" dirty="0">
                          <a:solidFill>
                            <a:schemeClr val="tx1"/>
                          </a:solidFill>
                          <a:latin typeface="Meiryo UI" panose="020B0604030504040204" pitchFamily="50" charset="-128"/>
                          <a:ea typeface="Meiryo UI" panose="020B0604030504040204" pitchFamily="50" charset="-128"/>
                        </a:rPr>
                        <a:t>※</a:t>
                      </a:r>
                      <a:r>
                        <a:rPr kumimoji="1" lang="ja-JP" altLang="en-US" sz="950" strike="noStrike" dirty="0">
                          <a:solidFill>
                            <a:schemeClr val="tx1"/>
                          </a:solidFill>
                          <a:latin typeface="Meiryo UI" panose="020B0604030504040204" pitchFamily="50" charset="-128"/>
                          <a:ea typeface="Meiryo UI" panose="020B0604030504040204" pitchFamily="50" charset="-128"/>
                        </a:rPr>
                        <a:t>都道府県の結果は、</a:t>
                      </a:r>
                    </a:p>
                    <a:p>
                      <a:pPr marL="36000" algn="l" fontAlgn="ctr"/>
                      <a:r>
                        <a:rPr kumimoji="1" lang="ja-JP" altLang="en-US" sz="950" strike="noStrike" dirty="0">
                          <a:solidFill>
                            <a:schemeClr val="tx1"/>
                          </a:solidFill>
                          <a:latin typeface="Meiryo UI" panose="020B0604030504040204" pitchFamily="50" charset="-128"/>
                          <a:ea typeface="Meiryo UI" panose="020B0604030504040204" pitchFamily="50" charset="-128"/>
                        </a:rPr>
                        <a:t>　 国が整数値で公表して</a:t>
                      </a:r>
                      <a:endParaRPr kumimoji="1" lang="en-US" altLang="ja-JP" sz="950" strike="noStrike" dirty="0">
                        <a:solidFill>
                          <a:schemeClr val="tx1"/>
                        </a:solidFill>
                        <a:latin typeface="Meiryo UI" panose="020B0604030504040204" pitchFamily="50" charset="-128"/>
                        <a:ea typeface="Meiryo UI" panose="020B0604030504040204" pitchFamily="50" charset="-128"/>
                      </a:endParaRPr>
                    </a:p>
                    <a:p>
                      <a:pPr marL="36000" algn="l" fontAlgn="ctr"/>
                      <a:r>
                        <a:rPr kumimoji="1" lang="ja-JP" altLang="en-US" sz="950" strike="noStrike" dirty="0">
                          <a:solidFill>
                            <a:schemeClr val="tx1"/>
                          </a:solidFill>
                          <a:latin typeface="Meiryo UI" panose="020B0604030504040204" pitchFamily="50" charset="-128"/>
                          <a:ea typeface="Meiryo UI" panose="020B0604030504040204" pitchFamily="50" charset="-128"/>
                        </a:rPr>
                        <a:t>　 いる</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8000">
                <a:tc vMerge="1">
                  <a:txBody>
                    <a:bodyPr/>
                    <a:lstStyle/>
                    <a:p>
                      <a:endParaRPr kumimoji="1" lang="ja-JP" altLang="en-US"/>
                    </a:p>
                  </a:txBody>
                  <a:tcPr/>
                </a:tc>
                <a:tc>
                  <a:txBody>
                    <a:bodyPr/>
                    <a:lstStyle/>
                    <a:p>
                      <a:pPr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　　　　　国語</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B</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47.0</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50.5</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pPr algn="ctr" fontAlgn="ctr"/>
                      <a:endParaRPr lang="ja-JP" altLang="en-US" sz="95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704973933"/>
                  </a:ext>
                </a:extLst>
              </a:tr>
              <a:tr h="288000">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小学校 算数</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71.2</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72.2</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58%</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58.0%</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2224268427"/>
                  </a:ext>
                </a:extLst>
              </a:tr>
              <a:tr h="288000">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　　　　　算数</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B</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49.9</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51.6</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4017696066"/>
                  </a:ext>
                </a:extLst>
              </a:tr>
              <a:tr h="288000">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中学校 国語</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70.5</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a:solidFill>
                            <a:schemeClr val="tx1"/>
                          </a:solidFill>
                          <a:effectLst/>
                          <a:latin typeface="Meiryo UI" panose="020B0604030504040204" pitchFamily="50" charset="-128"/>
                          <a:ea typeface="Meiryo UI" panose="020B0604030504040204" pitchFamily="50" charset="-128"/>
                          <a:cs typeface="+mn-cs"/>
                        </a:rPr>
                        <a:t>73.6</a:t>
                      </a:r>
                      <a:r>
                        <a:rPr lang="en-US" altLang="ja-JP" sz="950" b="0" i="0" u="none" strike="noStrike">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52%</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54.3%</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056200721"/>
                  </a:ext>
                </a:extLst>
              </a:tr>
              <a:tr h="288000">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　　　　　国語</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B</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55.2</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60.8</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95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249868272"/>
                  </a:ext>
                </a:extLst>
              </a:tr>
              <a:tr h="288000">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中学校 数学</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60.5</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63.1</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47%</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48.3%</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339403921"/>
                  </a:ext>
                </a:extLst>
              </a:tr>
              <a:tr h="288000">
                <a:tc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　　　　　数学</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B</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45.2</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（全国</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49.2</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vMerge="1">
                  <a:txBody>
                    <a:bodyPr/>
                    <a:lstStyle/>
                    <a:p>
                      <a:endParaRPr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329613570"/>
                  </a:ext>
                </a:extLst>
              </a:tr>
              <a:tr h="540000">
                <a:tc gridSpan="2">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府立学校における学校生活満足度</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84.7</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84.6</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zh-CN" altLang="en-US" sz="950" b="0" i="0" u="none" strike="noStrike" dirty="0">
                          <a:solidFill>
                            <a:schemeClr val="tx1"/>
                          </a:solidFill>
                          <a:effectLst/>
                          <a:latin typeface="Meiryo UI" panose="020B0604030504040204" pitchFamily="50" charset="-128"/>
                          <a:ea typeface="Meiryo UI" panose="020B0604030504040204" pitchFamily="50" charset="-128"/>
                        </a:rPr>
                        <a:t>大阪府教育</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庁</a:t>
                      </a:r>
                      <a:r>
                        <a:rPr lang="zh-CN" altLang="en-US" sz="950" b="0" i="0" u="none" strike="noStrike" dirty="0">
                          <a:solidFill>
                            <a:schemeClr val="tx1"/>
                          </a:solidFill>
                          <a:effectLst/>
                          <a:latin typeface="Meiryo UI" panose="020B0604030504040204" pitchFamily="50" charset="-128"/>
                          <a:ea typeface="Meiryo UI" panose="020B0604030504040204" pitchFamily="50" charset="-128"/>
                        </a:rPr>
                        <a:t>「学校教育自己診断」</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2" name="角丸四角形 5">
            <a:extLst>
              <a:ext uri="{FF2B5EF4-FFF2-40B4-BE49-F238E27FC236}">
                <a16:creationId xmlns:a16="http://schemas.microsoft.com/office/drawing/2014/main" id="{D35C48BD-9063-4718-69B3-DAA44B870C89}"/>
              </a:ext>
            </a:extLst>
          </p:cNvPr>
          <p:cNvSpPr/>
          <p:nvPr/>
        </p:nvSpPr>
        <p:spPr>
          <a:xfrm>
            <a:off x="216000" y="649263"/>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学校だけでなく、地域や家庭が子どもたちの学びを支えることによって、子どもたちの学習意欲が高まり、社会で必要とされる基礎的・基本的な知識・技能、それを活用する力の習得やクラブ活動に励んでいます。</a:t>
            </a:r>
          </a:p>
        </p:txBody>
      </p:sp>
      <p:graphicFrame>
        <p:nvGraphicFramePr>
          <p:cNvPr id="3" name="表 2"/>
          <p:cNvGraphicFramePr>
            <a:graphicFrameLocks noGrp="1"/>
          </p:cNvGraphicFramePr>
          <p:nvPr/>
        </p:nvGraphicFramePr>
        <p:xfrm>
          <a:off x="215999" y="1340768"/>
          <a:ext cx="8820000" cy="1043472"/>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16072">
                <a:tc>
                  <a:txBody>
                    <a:bodyPr/>
                    <a:lstStyle/>
                    <a:p>
                      <a:pPr algn="ctr"/>
                      <a:r>
                        <a:rPr kumimoji="1" lang="ja-JP" altLang="en-US" sz="1050" dirty="0">
                          <a:solidFill>
                            <a:schemeClr val="bg1"/>
                          </a:solidFill>
                          <a:latin typeface="Meiryo UI" panose="020B0604030504040204" pitchFamily="50" charset="-128"/>
                          <a:ea typeface="Meiryo UI" panose="020B0604030504040204" pitchFamily="50" charset="-128"/>
                        </a:rPr>
                        <a:t>実現状況を知る項目</a:t>
                      </a:r>
                    </a:p>
                  </a:txBody>
                  <a:tcPr marT="45726" marB="45726"/>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solidFill>
                            <a:schemeClr val="bg1"/>
                          </a:solidFill>
                          <a:latin typeface="Meiryo UI" panose="020B0604030504040204" pitchFamily="50" charset="-128"/>
                          <a:ea typeface="Meiryo UI" panose="020B0604030504040204" pitchFamily="50" charset="-128"/>
                        </a:rPr>
                        <a:t>出典</a:t>
                      </a:r>
                    </a:p>
                  </a:txBody>
                  <a:tcPr marT="45726" marB="45726"/>
                </a:tc>
                <a:extLst>
                  <a:ext uri="{0D108BD9-81ED-4DB2-BD59-A6C34878D82A}">
                    <a16:rowId xmlns:a16="http://schemas.microsoft.com/office/drawing/2014/main" val="10000"/>
                  </a:ext>
                </a:extLst>
              </a:tr>
              <a:tr h="792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授業がわかっていると答えた子どもの割合</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小学校　</a:t>
                      </a:r>
                      <a:r>
                        <a:rPr kumimoji="1" lang="en-US" altLang="ja-JP"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75.1</a:t>
                      </a: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br>
                        <a:rPr kumimoji="1" lang="en-US" altLang="ja-JP"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中学校　</a:t>
                      </a:r>
                      <a:r>
                        <a:rPr kumimoji="1" lang="en-US" altLang="ja-JP"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52.8</a:t>
                      </a: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小学校　</a:t>
                      </a:r>
                      <a:r>
                        <a:rPr kumimoji="1" lang="en-US" altLang="ja-JP"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81.9</a:t>
                      </a: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br>
                        <a:rPr kumimoji="1" lang="en-US" altLang="ja-JP"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b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中学校　</a:t>
                      </a:r>
                      <a:r>
                        <a:rPr kumimoji="1" lang="en-US" altLang="ja-JP"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76.6</a:t>
                      </a:r>
                      <a:r>
                        <a:rPr kumimoji="1" lang="ja-JP" altLang="en-US" sz="1050" b="0" i="0" u="none" strike="noStrike" kern="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文部科学省</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marR="0" lvl="0" indent="0" algn="l" defTabSz="914400" rtl="0" eaLnBrk="1" fontAlgn="auto" latinLnBrk="0" hangingPunct="1">
                        <a:lnSpc>
                          <a:spcPct val="100000"/>
                        </a:lnSpc>
                        <a:spcBef>
                          <a:spcPts val="0"/>
                        </a:spcBef>
                        <a:spcAft>
                          <a:spcPts val="0"/>
                        </a:spcAft>
                        <a:buClrTx/>
                        <a:buSzTx/>
                        <a:buFontTx/>
                        <a:buNone/>
                        <a:tabLst/>
                        <a:defRPr/>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「全国学力・学習状況調査」（大阪府公立学校の結果）</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eiryo UI" panose="020B0604030504040204" pitchFamily="50" charset="-128"/>
                          <a:ea typeface="Meiryo UI" panose="020B0604030504040204" pitchFamily="50" charset="-128"/>
                        </a:rPr>
                        <a:t>※ </a:t>
                      </a:r>
                      <a:r>
                        <a:rPr kumimoji="1" lang="ja-JP" altLang="en-US" sz="1050" dirty="0">
                          <a:solidFill>
                            <a:schemeClr val="tx1"/>
                          </a:solidFill>
                          <a:latin typeface="Meiryo UI" panose="020B0604030504040204" pitchFamily="50" charset="-128"/>
                          <a:ea typeface="Meiryo UI" panose="020B0604030504040204" pitchFamily="50" charset="-128"/>
                        </a:rPr>
                        <a:t>各年度の国語と算数（数学）の平均</a:t>
                      </a:r>
                      <a:endParaRPr lang="ja-JP" altLang="ja-JP" sz="1050" strike="noStrike"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2"/>
                  </a:ext>
                </a:extLst>
              </a:tr>
            </a:tbl>
          </a:graphicData>
        </a:graphic>
      </p:graphicFrame>
      <p:sp>
        <p:nvSpPr>
          <p:cNvPr id="4" name="正方形/長方形 3"/>
          <p:cNvSpPr/>
          <p:nvPr/>
        </p:nvSpPr>
        <p:spPr>
          <a:xfrm>
            <a:off x="216000" y="504000"/>
            <a:ext cx="2263775"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■学ぶ力　ナンバー１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sp>
        <p:nvSpPr>
          <p:cNvPr id="7" name="正方形/長方形 6"/>
          <p:cNvSpPr/>
          <p:nvPr/>
        </p:nvSpPr>
        <p:spPr>
          <a:xfrm>
            <a:off x="36000" y="36000"/>
            <a:ext cx="2663825" cy="36036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tx1"/>
                </a:solidFill>
                <a:latin typeface="メイリオ" pitchFamily="50" charset="-128"/>
                <a:ea typeface="メイリオ" pitchFamily="50" charset="-128"/>
                <a:cs typeface="メイリオ" pitchFamily="50" charset="-128"/>
              </a:rPr>
              <a:t>５．教育・日本一　大阪</a:t>
            </a:r>
            <a:endParaRPr lang="en-US" altLang="ja-JP" sz="1400" b="1" dirty="0">
              <a:solidFill>
                <a:schemeClr val="tx1"/>
              </a:solidFill>
              <a:latin typeface="メイリオ" pitchFamily="50" charset="-128"/>
              <a:ea typeface="メイリオ" pitchFamily="50" charset="-128"/>
              <a:cs typeface="メイリオ" pitchFamily="50" charset="-128"/>
            </a:endParaRPr>
          </a:p>
        </p:txBody>
      </p:sp>
      <p:pic>
        <p:nvPicPr>
          <p:cNvPr id="112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79" y="2854016"/>
            <a:ext cx="1840945" cy="1379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10</a:t>
            </a:fld>
            <a:endParaRPr lang="ja-JP" altLang="en-US" dirty="0">
              <a:solidFill>
                <a:schemeClr val="tx1"/>
              </a:solidFill>
            </a:endParaRPr>
          </a:p>
        </p:txBody>
      </p:sp>
      <p:sp>
        <p:nvSpPr>
          <p:cNvPr id="5" name="正方形/長方形 4">
            <a:extLst>
              <a:ext uri="{FF2B5EF4-FFF2-40B4-BE49-F238E27FC236}">
                <a16:creationId xmlns:a16="http://schemas.microsoft.com/office/drawing/2014/main" id="{768B0827-1FB0-3DB9-ED62-0E0166C0749B}"/>
              </a:ext>
            </a:extLst>
          </p:cNvPr>
          <p:cNvSpPr/>
          <p:nvPr/>
        </p:nvSpPr>
        <p:spPr>
          <a:xfrm>
            <a:off x="155430" y="5733256"/>
            <a:ext cx="8784001" cy="613352"/>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授業がわかっていると答えた子どもの割合は、小学校で</a:t>
            </a:r>
            <a:r>
              <a:rPr lang="en-US" altLang="ja-JP" sz="1100" b="1" dirty="0">
                <a:solidFill>
                  <a:schemeClr val="tx1"/>
                </a:solidFill>
                <a:latin typeface="Meiryo UI" panose="020B0604030504040204" pitchFamily="50" charset="-128"/>
                <a:ea typeface="Meiryo UI" panose="020B0604030504040204" pitchFamily="50" charset="-128"/>
              </a:rPr>
              <a:t>6.8</a:t>
            </a:r>
            <a:r>
              <a:rPr lang="ja-JP" altLang="en-US" sz="1100" b="1" dirty="0">
                <a:solidFill>
                  <a:schemeClr val="tx1"/>
                </a:solidFill>
                <a:latin typeface="Meiryo UI" panose="020B0604030504040204" pitchFamily="50" charset="-128"/>
                <a:ea typeface="Meiryo UI" panose="020B0604030504040204" pitchFamily="50" charset="-128"/>
              </a:rPr>
              <a:t>ポイント上昇し、中学校では</a:t>
            </a:r>
            <a:r>
              <a:rPr lang="en-US" altLang="ja-JP" sz="1100" b="1" dirty="0">
                <a:solidFill>
                  <a:schemeClr val="tx1"/>
                </a:solidFill>
                <a:latin typeface="Meiryo UI" panose="020B0604030504040204" pitchFamily="50" charset="-128"/>
                <a:ea typeface="Meiryo UI" panose="020B0604030504040204" pitchFamily="50" charset="-128"/>
              </a:rPr>
              <a:t>23.8</a:t>
            </a:r>
            <a:r>
              <a:rPr lang="ja-JP" altLang="en-US" sz="1100" b="1" dirty="0">
                <a:solidFill>
                  <a:schemeClr val="tx1"/>
                </a:solidFill>
                <a:latin typeface="Meiryo UI" panose="020B0604030504040204" pitchFamily="50" charset="-128"/>
                <a:ea typeface="Meiryo UI" panose="020B0604030504040204" pitchFamily="50" charset="-128"/>
              </a:rPr>
              <a:t>ポイントと大幅に上昇しました。</a:t>
            </a:r>
            <a:endParaRPr lang="en-US" altLang="ja-JP" sz="1100" b="1" dirty="0">
              <a:solidFill>
                <a:schemeClr val="tx1"/>
              </a:solidFill>
              <a:latin typeface="Meiryo UI" panose="020B0604030504040204" pitchFamily="50" charset="-128"/>
              <a:ea typeface="Meiryo UI" panose="020B0604030504040204" pitchFamily="50" charset="-128"/>
            </a:endParaRPr>
          </a:p>
          <a:p>
            <a:r>
              <a:rPr lang="ja-JP" altLang="en-US" sz="1100" b="1" dirty="0">
                <a:solidFill>
                  <a:schemeClr val="tx1"/>
                </a:solidFill>
                <a:latin typeface="Meiryo UI" panose="020B0604030504040204" pitchFamily="50" charset="-128"/>
                <a:ea typeface="Meiryo UI" panose="020B0604030504040204" pitchFamily="50" charset="-128"/>
              </a:rPr>
              <a:t>また、</a:t>
            </a:r>
            <a:r>
              <a:rPr lang="zh-TW" altLang="en-US" sz="1100" b="1" dirty="0">
                <a:solidFill>
                  <a:schemeClr val="tx1"/>
                </a:solidFill>
                <a:latin typeface="Meiryo UI" panose="020B0604030504040204" pitchFamily="50" charset="-128"/>
                <a:ea typeface="Meiryo UI" panose="020B0604030504040204" pitchFamily="50" charset="-128"/>
              </a:rPr>
              <a:t>学力調査結果（正答率）</a:t>
            </a:r>
            <a:r>
              <a:rPr lang="ja-JP" altLang="en-US" sz="1100" b="1" dirty="0">
                <a:solidFill>
                  <a:schemeClr val="tx1"/>
                </a:solidFill>
                <a:latin typeface="Meiryo UI" panose="020B0604030504040204" pitchFamily="50" charset="-128"/>
                <a:ea typeface="Meiryo UI" panose="020B0604030504040204" pitchFamily="50" charset="-128"/>
              </a:rPr>
              <a:t>は、令和</a:t>
            </a:r>
            <a:r>
              <a:rPr lang="en-US" altLang="ja-JP" sz="1100" b="1" dirty="0">
                <a:solidFill>
                  <a:schemeClr val="tx1"/>
                </a:solidFill>
                <a:latin typeface="Meiryo UI" panose="020B0604030504040204" pitchFamily="50" charset="-128"/>
                <a:ea typeface="Meiryo UI" panose="020B0604030504040204" pitchFamily="50" charset="-128"/>
              </a:rPr>
              <a:t>7</a:t>
            </a:r>
            <a:r>
              <a:rPr lang="ja-JP" altLang="en-US" sz="1100" b="1" dirty="0">
                <a:solidFill>
                  <a:schemeClr val="tx1"/>
                </a:solidFill>
                <a:latin typeface="Meiryo UI" panose="020B0604030504040204" pitchFamily="50" charset="-128"/>
                <a:ea typeface="Meiryo UI" panose="020B0604030504040204" pitchFamily="50" charset="-128"/>
              </a:rPr>
              <a:t>年時点でも全国より低いものの、その差は改善傾向にあります。</a:t>
            </a:r>
            <a:endParaRPr lang="zh-TW" altLang="en-US" sz="1100" b="1" dirty="0">
              <a:solidFill>
                <a:schemeClr val="tx1"/>
              </a:solidFill>
              <a:latin typeface="Meiryo UI" panose="020B0604030504040204" pitchFamily="50" charset="-128"/>
              <a:ea typeface="Meiryo UI" panose="020B0604030504040204" pitchFamily="50" charset="-128"/>
            </a:endParaRPr>
          </a:p>
        </p:txBody>
      </p:sp>
      <p:cxnSp>
        <p:nvCxnSpPr>
          <p:cNvPr id="17" name="直線矢印コネクタ 16">
            <a:extLst>
              <a:ext uri="{FF2B5EF4-FFF2-40B4-BE49-F238E27FC236}">
                <a16:creationId xmlns:a16="http://schemas.microsoft.com/office/drawing/2014/main" id="{6410FD65-75ED-A218-4F4D-5398683D2884}"/>
              </a:ext>
            </a:extLst>
          </p:cNvPr>
          <p:cNvCxnSpPr/>
          <p:nvPr/>
        </p:nvCxnSpPr>
        <p:spPr>
          <a:xfrm>
            <a:off x="4960615" y="1460693"/>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528F7682-17BB-50D2-2EF4-7393D774D729}"/>
              </a:ext>
            </a:extLst>
          </p:cNvPr>
          <p:cNvCxnSpPr>
            <a:cxnSpLocks/>
          </p:cNvCxnSpPr>
          <p:nvPr/>
        </p:nvCxnSpPr>
        <p:spPr>
          <a:xfrm>
            <a:off x="6012160" y="2636912"/>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306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5">
            <a:extLst>
              <a:ext uri="{FF2B5EF4-FFF2-40B4-BE49-F238E27FC236}">
                <a16:creationId xmlns:a16="http://schemas.microsoft.com/office/drawing/2014/main" id="{EC5A7E33-21BF-16E9-2E1E-912513176FC4}"/>
              </a:ext>
            </a:extLst>
          </p:cNvPr>
          <p:cNvSpPr/>
          <p:nvPr/>
        </p:nvSpPr>
        <p:spPr>
          <a:xfrm>
            <a:off x="216000" y="649263"/>
            <a:ext cx="8819998" cy="751403"/>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p>
          <a:p>
            <a:pPr fontAlgn="auto">
              <a:spcBef>
                <a:spcPts val="0"/>
              </a:spcBef>
              <a:spcAft>
                <a:spcPts val="0"/>
              </a:spcAft>
              <a:defRPr/>
            </a:pPr>
            <a:r>
              <a:rPr lang="ja-JP" altLang="en-US" sz="1100" dirty="0">
                <a:solidFill>
                  <a:schemeClr val="tx1"/>
                </a:solidFill>
                <a:latin typeface="Meiryo UI" panose="020B0604030504040204" pitchFamily="50" charset="-128"/>
                <a:ea typeface="Meiryo UI" panose="020B0604030504040204" pitchFamily="50" charset="-128"/>
              </a:rPr>
              <a:t>文化人やトップアスリート等いろんな仕事についている人とのふれあいを通じて、子どもたち一人ひとりが将来の“夢”を持ち、その実現をサポートしています。また、子どもたちに忍耐力や社会の一員としての規律・規範意識が身につき、責任を持って行動できる大人になっています。</a:t>
            </a:r>
          </a:p>
        </p:txBody>
      </p:sp>
      <p:graphicFrame>
        <p:nvGraphicFramePr>
          <p:cNvPr id="3" name="表 2"/>
          <p:cNvGraphicFramePr>
            <a:graphicFrameLocks noGrp="1"/>
          </p:cNvGraphicFramePr>
          <p:nvPr>
            <p:extLst>
              <p:ext uri="{D42A27DB-BD31-4B8C-83A1-F6EECF244321}">
                <p14:modId xmlns:p14="http://schemas.microsoft.com/office/powerpoint/2010/main" val="2570632642"/>
              </p:ext>
            </p:extLst>
          </p:nvPr>
        </p:nvGraphicFramePr>
        <p:xfrm>
          <a:off x="216001" y="1484783"/>
          <a:ext cx="8820000" cy="1446475"/>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16025">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50" marR="91450" marT="45728" marB="45728"/>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50" marR="91450" marT="45728" marB="45728"/>
                </a:tc>
                <a:extLst>
                  <a:ext uri="{0D108BD9-81ED-4DB2-BD59-A6C34878D82A}">
                    <a16:rowId xmlns:a16="http://schemas.microsoft.com/office/drawing/2014/main" val="10000"/>
                  </a:ext>
                </a:extLst>
              </a:tr>
              <a:tr h="1194999">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将来の夢や目標を持っている子どもの割合</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小学校　</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79.7</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b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中学校　</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65.3</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小学校　</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82.2</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b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中学校　</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65.0</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H21</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「小学生・中学生・高校生の意識と行動アンケート調査」</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R7</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）文部科学省</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全国学力・学習状況調査</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（大阪府公立学校の結果）</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bl>
          </a:graphicData>
        </a:graphic>
      </p:graphicFrame>
      <p:sp>
        <p:nvSpPr>
          <p:cNvPr id="4" name="正方形/長方形 3"/>
          <p:cNvSpPr/>
          <p:nvPr/>
        </p:nvSpPr>
        <p:spPr>
          <a:xfrm>
            <a:off x="216000" y="504000"/>
            <a:ext cx="3703637"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■「夢」と「希望」をはぐくむ学校　オンリー１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738866133"/>
              </p:ext>
            </p:extLst>
          </p:nvPr>
        </p:nvGraphicFramePr>
        <p:xfrm>
          <a:off x="215999" y="4734284"/>
          <a:ext cx="8820000" cy="910871"/>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0">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43" marR="91443" marT="45728" marB="45728"/>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H20</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43" marR="91443" marT="45728" marB="45728"/>
                </a:tc>
                <a:extLst>
                  <a:ext uri="{0D108BD9-81ED-4DB2-BD59-A6C34878D82A}">
                    <a16:rowId xmlns:a16="http://schemas.microsoft.com/office/drawing/2014/main" val="10000"/>
                  </a:ext>
                </a:extLst>
              </a:tr>
              <a:tr h="659395">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高校卒業生に占める進路の定まっている人の割合</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90.9</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44</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b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H20.3</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時点</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95.5</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39</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b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R7.3</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時点</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文部科学省</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「学校基本調査」</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bl>
          </a:graphicData>
        </a:graphic>
      </p:graphicFrame>
      <p:sp>
        <p:nvSpPr>
          <p:cNvPr id="9" name="角丸四角形 8"/>
          <p:cNvSpPr/>
          <p:nvPr/>
        </p:nvSpPr>
        <p:spPr>
          <a:xfrm>
            <a:off x="215999" y="3943450"/>
            <a:ext cx="8820001" cy="648000"/>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p>
          <a:p>
            <a:pPr fontAlgn="auto">
              <a:spcBef>
                <a:spcPts val="0"/>
              </a:spcBef>
              <a:spcAft>
                <a:spcPts val="0"/>
              </a:spcAft>
              <a:defRPr/>
            </a:pP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solidFill>
                <a:latin typeface="Meiryo UI" panose="020B0604030504040204" pitchFamily="50" charset="-128"/>
                <a:ea typeface="Meiryo UI" panose="020B0604030504040204" pitchFamily="50" charset="-128"/>
              </a:rPr>
              <a:t>多様な進路から将来やりたい仕事や夢を早く見つけ出し、実践的な職業教育を通じて資質や能力を高め、自らの進路の実現に向け頑張ってきた子どもたちが、学校卒業後、その能力を活かし、大阪で仕事に就き活躍しています。</a:t>
            </a:r>
          </a:p>
        </p:txBody>
      </p:sp>
      <p:sp>
        <p:nvSpPr>
          <p:cNvPr id="10" name="正方形/長方形 9"/>
          <p:cNvSpPr/>
          <p:nvPr/>
        </p:nvSpPr>
        <p:spPr>
          <a:xfrm>
            <a:off x="216000" y="3818224"/>
            <a:ext cx="2414588" cy="287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■職業教育　ナンバー１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sp>
        <p:nvSpPr>
          <p:cNvPr id="14"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11</a:t>
            </a:fld>
            <a:endParaRPr lang="ja-JP" altLang="en-US" dirty="0">
              <a:solidFill>
                <a:schemeClr val="tx1"/>
              </a:solidFill>
            </a:endParaRPr>
          </a:p>
        </p:txBody>
      </p:sp>
      <p:sp>
        <p:nvSpPr>
          <p:cNvPr id="12" name="正方形/長方形 11">
            <a:extLst>
              <a:ext uri="{FF2B5EF4-FFF2-40B4-BE49-F238E27FC236}">
                <a16:creationId xmlns:a16="http://schemas.microsoft.com/office/drawing/2014/main" id="{5182A8CD-82E2-6608-7FB4-7AE61BDDB357}"/>
              </a:ext>
            </a:extLst>
          </p:cNvPr>
          <p:cNvSpPr/>
          <p:nvPr/>
        </p:nvSpPr>
        <p:spPr>
          <a:xfrm>
            <a:off x="215999" y="3068960"/>
            <a:ext cx="8819997" cy="488745"/>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将来の夢や目標を持っている子どもの割合は、小学生では</a:t>
            </a:r>
            <a:r>
              <a:rPr lang="en-US" altLang="ja-JP" sz="1100" b="1" dirty="0">
                <a:solidFill>
                  <a:schemeClr val="tx1"/>
                </a:solidFill>
                <a:latin typeface="Meiryo UI" panose="020B0604030504040204" pitchFamily="50" charset="-128"/>
                <a:ea typeface="Meiryo UI" panose="020B0604030504040204" pitchFamily="50" charset="-128"/>
              </a:rPr>
              <a:t>2.5</a:t>
            </a:r>
            <a:r>
              <a:rPr lang="ja-JP" altLang="en-US" sz="1100" b="1" dirty="0">
                <a:solidFill>
                  <a:schemeClr val="tx1"/>
                </a:solidFill>
                <a:latin typeface="Meiryo UI" panose="020B0604030504040204" pitchFamily="50" charset="-128"/>
                <a:ea typeface="Meiryo UI" panose="020B0604030504040204" pitchFamily="50" charset="-128"/>
              </a:rPr>
              <a:t>ポイント増加しましたが、中学生では</a:t>
            </a:r>
            <a:r>
              <a:rPr lang="en-US" altLang="ja-JP" sz="1100" b="1" dirty="0">
                <a:solidFill>
                  <a:schemeClr val="tx1"/>
                </a:solidFill>
                <a:latin typeface="Meiryo UI" panose="020B0604030504040204" pitchFamily="50" charset="-128"/>
                <a:ea typeface="Meiryo UI" panose="020B0604030504040204" pitchFamily="50" charset="-128"/>
              </a:rPr>
              <a:t>0.3</a:t>
            </a:r>
            <a:r>
              <a:rPr lang="ja-JP" altLang="en-US" sz="1100" b="1" dirty="0">
                <a:solidFill>
                  <a:schemeClr val="tx1"/>
                </a:solidFill>
                <a:latin typeface="Meiryo UI" panose="020B0604030504040204" pitchFamily="50" charset="-128"/>
                <a:ea typeface="Meiryo UI" panose="020B0604030504040204" pitchFamily="50" charset="-128"/>
              </a:rPr>
              <a:t>ポイント低下しました。</a:t>
            </a:r>
          </a:p>
        </p:txBody>
      </p:sp>
      <p:sp>
        <p:nvSpPr>
          <p:cNvPr id="13" name="正方形/長方形 12">
            <a:extLst>
              <a:ext uri="{FF2B5EF4-FFF2-40B4-BE49-F238E27FC236}">
                <a16:creationId xmlns:a16="http://schemas.microsoft.com/office/drawing/2014/main" id="{CAD74E38-0965-6785-C7F5-F67A96094CC9}"/>
              </a:ext>
            </a:extLst>
          </p:cNvPr>
          <p:cNvSpPr/>
          <p:nvPr/>
        </p:nvSpPr>
        <p:spPr>
          <a:xfrm>
            <a:off x="215999" y="5748567"/>
            <a:ext cx="8819996" cy="488745"/>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高校卒業生に占める進路の定まっている人の割合は、</a:t>
            </a:r>
            <a:r>
              <a:rPr lang="en-US" altLang="ja-JP" sz="1100" b="1">
                <a:solidFill>
                  <a:schemeClr val="tx1"/>
                </a:solidFill>
                <a:latin typeface="Meiryo UI" panose="020B0604030504040204" pitchFamily="50" charset="-128"/>
                <a:ea typeface="Meiryo UI" panose="020B0604030504040204" pitchFamily="50" charset="-128"/>
              </a:rPr>
              <a:t>4.6</a:t>
            </a:r>
            <a:r>
              <a:rPr lang="ja-JP" altLang="en-US" sz="1100" b="1">
                <a:solidFill>
                  <a:schemeClr val="tx1"/>
                </a:solidFill>
                <a:latin typeface="Meiryo UI" panose="020B0604030504040204" pitchFamily="50" charset="-128"/>
                <a:ea typeface="Meiryo UI" panose="020B0604030504040204" pitchFamily="50" charset="-128"/>
              </a:rPr>
              <a:t>ポイント</a:t>
            </a:r>
            <a:r>
              <a:rPr lang="ja-JP" altLang="en-US" sz="1100" b="1" dirty="0">
                <a:solidFill>
                  <a:schemeClr val="tx1"/>
                </a:solidFill>
                <a:latin typeface="Meiryo UI" panose="020B0604030504040204" pitchFamily="50" charset="-128"/>
                <a:ea typeface="Meiryo UI" panose="020B0604030504040204" pitchFamily="50" charset="-128"/>
              </a:rPr>
              <a:t>増加し、全国順位も</a:t>
            </a:r>
            <a:r>
              <a:rPr lang="en-US" altLang="ja-JP" sz="1100" b="1" dirty="0">
                <a:solidFill>
                  <a:schemeClr val="tx1"/>
                </a:solidFill>
                <a:latin typeface="Meiryo UI" panose="020B0604030504040204" pitchFamily="50" charset="-128"/>
                <a:ea typeface="Meiryo UI" panose="020B0604030504040204" pitchFamily="50" charset="-128"/>
              </a:rPr>
              <a:t>44</a:t>
            </a:r>
            <a:r>
              <a:rPr lang="ja-JP" altLang="en-US" sz="1100" b="1" dirty="0">
                <a:solidFill>
                  <a:schemeClr val="tx1"/>
                </a:solidFill>
                <a:latin typeface="Meiryo UI" panose="020B0604030504040204" pitchFamily="50" charset="-128"/>
                <a:ea typeface="Meiryo UI" panose="020B0604030504040204" pitchFamily="50" charset="-128"/>
              </a:rPr>
              <a:t>位から</a:t>
            </a:r>
            <a:r>
              <a:rPr lang="en-US" altLang="ja-JP" sz="1100" b="1" dirty="0">
                <a:solidFill>
                  <a:schemeClr val="tx1"/>
                </a:solidFill>
                <a:latin typeface="Meiryo UI" panose="020B0604030504040204" pitchFamily="50" charset="-128"/>
                <a:ea typeface="Meiryo UI" panose="020B0604030504040204" pitchFamily="50" charset="-128"/>
              </a:rPr>
              <a:t>39</a:t>
            </a:r>
            <a:r>
              <a:rPr lang="ja-JP" altLang="en-US" sz="1100" b="1" dirty="0">
                <a:solidFill>
                  <a:schemeClr val="tx1"/>
                </a:solidFill>
                <a:latin typeface="Meiryo UI" panose="020B0604030504040204" pitchFamily="50" charset="-128"/>
                <a:ea typeface="Meiryo UI" panose="020B0604030504040204" pitchFamily="50" charset="-128"/>
              </a:rPr>
              <a:t>位に上昇しました。</a:t>
            </a:r>
          </a:p>
        </p:txBody>
      </p:sp>
      <p:cxnSp>
        <p:nvCxnSpPr>
          <p:cNvPr id="15" name="直線矢印コネクタ 14">
            <a:extLst>
              <a:ext uri="{FF2B5EF4-FFF2-40B4-BE49-F238E27FC236}">
                <a16:creationId xmlns:a16="http://schemas.microsoft.com/office/drawing/2014/main" id="{7CFD445C-D153-0B75-EE3D-74D8A7245AC2}"/>
              </a:ext>
            </a:extLst>
          </p:cNvPr>
          <p:cNvCxnSpPr/>
          <p:nvPr/>
        </p:nvCxnSpPr>
        <p:spPr>
          <a:xfrm>
            <a:off x="4960615" y="1583601"/>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BA53EF51-637E-9B05-F71C-8C17E574A9A6}"/>
              </a:ext>
            </a:extLst>
          </p:cNvPr>
          <p:cNvCxnSpPr/>
          <p:nvPr/>
        </p:nvCxnSpPr>
        <p:spPr>
          <a:xfrm>
            <a:off x="4960615" y="4843760"/>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0053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id="{CC8EE64C-AC48-FDB5-5917-094448983B63}"/>
              </a:ext>
            </a:extLst>
          </p:cNvPr>
          <p:cNvSpPr/>
          <p:nvPr/>
        </p:nvSpPr>
        <p:spPr>
          <a:xfrm>
            <a:off x="216000" y="593360"/>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p>
          <a:p>
            <a:pPr fontAlgn="auto">
              <a:spcBef>
                <a:spcPts val="0"/>
              </a:spcBef>
              <a:spcAft>
                <a:spcPts val="0"/>
              </a:spcAft>
              <a:defRPr/>
            </a:pPr>
            <a:r>
              <a:rPr lang="ja-JP" altLang="en-US" sz="1100" dirty="0">
                <a:solidFill>
                  <a:schemeClr val="tx1"/>
                </a:solidFill>
                <a:latin typeface="Meiryo UI" panose="020B0604030504040204" pitchFamily="50" charset="-128"/>
                <a:ea typeface="Meiryo UI" panose="020B0604030504040204" pitchFamily="50" charset="-128"/>
              </a:rPr>
              <a:t>大阪で教育を受けた子どもたちや、高齢者、障がい者をはじめだれもが、大阪でその能力を発揮し、いきいきと仕事をする働きたい都市になっています。</a:t>
            </a:r>
          </a:p>
        </p:txBody>
      </p:sp>
      <p:graphicFrame>
        <p:nvGraphicFramePr>
          <p:cNvPr id="3" name="表 2"/>
          <p:cNvGraphicFramePr>
            <a:graphicFrameLocks noGrp="1"/>
          </p:cNvGraphicFramePr>
          <p:nvPr>
            <p:extLst>
              <p:ext uri="{D42A27DB-BD31-4B8C-83A1-F6EECF244321}">
                <p14:modId xmlns:p14="http://schemas.microsoft.com/office/powerpoint/2010/main" val="1259575421"/>
              </p:ext>
            </p:extLst>
          </p:nvPr>
        </p:nvGraphicFramePr>
        <p:xfrm>
          <a:off x="216001" y="1268760"/>
          <a:ext cx="8820000" cy="2448000"/>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実現状況を知る項目</a:t>
                      </a:r>
                    </a:p>
                  </a:txBody>
                  <a:tcPr marL="0" marR="0" marT="0" marB="0" anchor="c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H20</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anchor="ctr" horzOverflow="overflow">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出典</a:t>
                      </a:r>
                    </a:p>
                  </a:txBody>
                  <a:tcPr marL="0" marR="0" marT="0" marB="0" anchor="ctr">
                    <a:solidFill>
                      <a:schemeClr val="accent1"/>
                    </a:solidFill>
                  </a:tcPr>
                </a:tc>
                <a:extLst>
                  <a:ext uri="{0D108BD9-81ED-4DB2-BD59-A6C34878D82A}">
                    <a16:rowId xmlns:a16="http://schemas.microsoft.com/office/drawing/2014/main" val="10000"/>
                  </a:ext>
                </a:extLst>
              </a:tr>
              <a:tr h="792000">
                <a:tc>
                  <a:txBody>
                    <a:bodyPr/>
                    <a:lstStyle/>
                    <a:p>
                      <a:pPr marL="36000" algn="l">
                        <a:spcAft>
                          <a:spcPts val="0"/>
                        </a:spcAft>
                      </a:pP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完全失業率</a:t>
                      </a:r>
                      <a:endPar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algn="ctr">
                        <a:spcBef>
                          <a:spcPts val="0"/>
                        </a:spcBef>
                        <a:spcAft>
                          <a:spcPts val="600"/>
                        </a:spcAft>
                      </a:pPr>
                      <a:r>
                        <a:rPr lang="en-US" altLang="ja-JP" sz="1050" kern="0" baseline="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5.3</a:t>
                      </a:r>
                      <a:r>
                        <a:rPr lang="ja-JP" altLang="en-US" sz="1050" kern="0" baseline="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algn="ctr">
                        <a:spcBef>
                          <a:spcPts val="0"/>
                        </a:spcBef>
                        <a:spcAft>
                          <a:spcPts val="600"/>
                        </a:spcAft>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3.0</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総務省</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労働力調査</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r h="1404000">
                <a:tc>
                  <a:txBody>
                    <a:bodyPr/>
                    <a:lstStyle/>
                    <a:p>
                      <a:pPr marL="3600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障がい者雇用率</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月</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日現在）</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障がい者の実雇用率</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1.59</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30</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法定雇用率達成企業割合</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42.8</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43</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障がい者の実雇用率</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2.45</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28</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法定雇用率達成企業割合</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41.4</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46</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厚生労働省</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「障害者雇用状況</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の集計結果</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2"/>
                  </a:ext>
                </a:extLst>
              </a:tr>
            </a:tbl>
          </a:graphicData>
        </a:graphic>
      </p:graphicFrame>
      <p:sp>
        <p:nvSpPr>
          <p:cNvPr id="4" name="正方形/長方形 3"/>
          <p:cNvSpPr/>
          <p:nvPr/>
        </p:nvSpPr>
        <p:spPr>
          <a:xfrm>
            <a:off x="216000" y="476704"/>
            <a:ext cx="2047875"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■就職　ナンバー１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pic>
        <p:nvPicPr>
          <p:cNvPr id="31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257" y="4234774"/>
            <a:ext cx="1655455" cy="1101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03" name="テキスト ボックス 1"/>
          <p:cNvSpPr txBox="1">
            <a:spLocks noChangeArrowheads="1"/>
          </p:cNvSpPr>
          <p:nvPr/>
        </p:nvSpPr>
        <p:spPr bwMode="auto">
          <a:xfrm>
            <a:off x="3438871" y="3702224"/>
            <a:ext cx="290335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0"/>
              </a:spcBef>
              <a:buFontTx/>
              <a:buNone/>
            </a:pPr>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法定雇用率　</a:t>
            </a:r>
            <a:r>
              <a:rPr lang="en-US" altLang="ja-JP" sz="900" dirty="0">
                <a:latin typeface="Meiryo UI" panose="020B0604030504040204" pitchFamily="50" charset="-128"/>
                <a:ea typeface="Meiryo UI" panose="020B0604030504040204" pitchFamily="50" charset="-128"/>
              </a:rPr>
              <a:t> H20</a:t>
            </a:r>
            <a:r>
              <a:rPr lang="ja-JP" altLang="en-US" sz="900" dirty="0">
                <a:latin typeface="Meiryo UI" panose="020B0604030504040204" pitchFamily="50" charset="-128"/>
                <a:ea typeface="Meiryo UI" panose="020B0604030504040204" pitchFamily="50" charset="-128"/>
              </a:rPr>
              <a:t>年度：</a:t>
            </a:r>
            <a:r>
              <a:rPr lang="en-US" altLang="ja-JP" sz="900" dirty="0">
                <a:latin typeface="Meiryo UI" panose="020B0604030504040204" pitchFamily="50" charset="-128"/>
                <a:ea typeface="Meiryo UI" panose="020B0604030504040204" pitchFamily="50" charset="-128"/>
              </a:rPr>
              <a:t>1.8%</a:t>
            </a:r>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R7</a:t>
            </a:r>
            <a:r>
              <a:rPr lang="ja-JP" altLang="en-US" sz="900" dirty="0">
                <a:latin typeface="Meiryo UI" panose="020B0604030504040204" pitchFamily="50" charset="-128"/>
                <a:ea typeface="Meiryo UI" panose="020B0604030504040204" pitchFamily="50" charset="-128"/>
              </a:rPr>
              <a:t>年度：</a:t>
            </a:r>
            <a:r>
              <a:rPr lang="en-US" altLang="ja-JP" sz="900" dirty="0">
                <a:latin typeface="Meiryo UI" panose="020B0604030504040204" pitchFamily="50" charset="-128"/>
                <a:ea typeface="Meiryo UI" panose="020B0604030504040204" pitchFamily="50" charset="-128"/>
              </a:rPr>
              <a:t>2.5%</a:t>
            </a:r>
            <a:r>
              <a:rPr lang="ja-JP" altLang="en-US" sz="900" dirty="0">
                <a:latin typeface="Meiryo UI" panose="020B0604030504040204" pitchFamily="50" charset="-128"/>
                <a:ea typeface="Meiryo UI" panose="020B0604030504040204" pitchFamily="50" charset="-128"/>
              </a:rPr>
              <a:t>　</a:t>
            </a:r>
          </a:p>
        </p:txBody>
      </p:sp>
      <p:graphicFrame>
        <p:nvGraphicFramePr>
          <p:cNvPr id="2" name="表 1"/>
          <p:cNvGraphicFramePr>
            <a:graphicFrameLocks noGrp="1"/>
          </p:cNvGraphicFramePr>
          <p:nvPr>
            <p:extLst>
              <p:ext uri="{D42A27DB-BD31-4B8C-83A1-F6EECF244321}">
                <p14:modId xmlns:p14="http://schemas.microsoft.com/office/powerpoint/2010/main" val="2631518195"/>
              </p:ext>
            </p:extLst>
          </p:nvPr>
        </p:nvGraphicFramePr>
        <p:xfrm>
          <a:off x="2339996" y="4236106"/>
          <a:ext cx="6696000" cy="1008000"/>
        </p:xfrm>
        <a:graphic>
          <a:graphicData uri="http://schemas.openxmlformats.org/drawingml/2006/table">
            <a:tbl>
              <a:tblPr/>
              <a:tblGrid>
                <a:gridCol w="2880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216000">
                <a:tc>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H20</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000">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女性（</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35</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44</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歳）の労働力人口比率</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62.8%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80.4%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zh-TW" altLang="en-US" sz="950" b="0" i="0" u="none" strike="noStrike" dirty="0">
                          <a:solidFill>
                            <a:schemeClr val="tx1"/>
                          </a:solidFill>
                          <a:effectLst/>
                          <a:latin typeface="Meiryo UI" panose="020B0604030504040204" pitchFamily="50" charset="-128"/>
                          <a:ea typeface="Meiryo UI" panose="020B0604030504040204" pitchFamily="50" charset="-128"/>
                        </a:rPr>
                        <a:t>大阪府「労働力調査地方集計結果（年平均）」</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000">
                <a:tc gridSpan="4">
                  <a:txBody>
                    <a:bodyPr/>
                    <a:lstStyle/>
                    <a:p>
                      <a:pPr algn="l" fontAlgn="t">
                        <a:spcBef>
                          <a:spcPts val="0"/>
                        </a:spcBef>
                      </a:pP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※35</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44</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歳の女性の労働力人口比率は、出産・子育て期のいわゆるＭ字カーブの底の部分の改善状況を</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把握するための</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指標として活用しています。</a:t>
                      </a:r>
                    </a:p>
                  </a:txBody>
                  <a:tcPr marL="9525" marR="9525" marT="9525" marB="0">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lnL w="12700" cmpd="sng">
                      <a:noFill/>
                      <a:prstDash val="solid"/>
                    </a:lnL>
                    <a:lnT w="6350" cap="flat" cmpd="sng" algn="ctr">
                      <a:solidFill>
                        <a:srgbClr val="000000"/>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0002"/>
                  </a:ext>
                </a:extLst>
              </a:tr>
            </a:tbl>
          </a:graphicData>
        </a:graphic>
      </p:graphicFrame>
      <p:sp>
        <p:nvSpPr>
          <p:cNvPr id="11" name="スライド番号プレースホルダー 7"/>
          <p:cNvSpPr>
            <a:spLocks noGrp="1"/>
          </p:cNvSpPr>
          <p:nvPr>
            <p:ph type="sldNum" sz="quarter" idx="12"/>
          </p:nvPr>
        </p:nvSpPr>
        <p:spPr>
          <a:xfrm>
            <a:off x="8394005" y="6536823"/>
            <a:ext cx="749995" cy="321177"/>
          </a:xfrm>
        </p:spPr>
        <p:txBody>
          <a:bodyPr/>
          <a:lstStyle/>
          <a:p>
            <a:pPr>
              <a:defRPr/>
            </a:pPr>
            <a:r>
              <a:rPr lang="en-US" altLang="ja-JP" dirty="0">
                <a:solidFill>
                  <a:schemeClr val="tx1"/>
                </a:solidFill>
              </a:rPr>
              <a:t>2</a:t>
            </a:r>
            <a:endParaRPr lang="ja-JP" altLang="en-US" dirty="0">
              <a:solidFill>
                <a:schemeClr val="tx1"/>
              </a:solidFill>
            </a:endParaRPr>
          </a:p>
        </p:txBody>
      </p:sp>
      <p:sp>
        <p:nvSpPr>
          <p:cNvPr id="13" name="正方形/長方形 12">
            <a:extLst>
              <a:ext uri="{FF2B5EF4-FFF2-40B4-BE49-F238E27FC236}">
                <a16:creationId xmlns:a16="http://schemas.microsoft.com/office/drawing/2014/main" id="{36E2BBC0-0F21-D69B-D3D5-2CF1AA7770FA}"/>
              </a:ext>
            </a:extLst>
          </p:cNvPr>
          <p:cNvSpPr/>
          <p:nvPr/>
        </p:nvSpPr>
        <p:spPr>
          <a:xfrm>
            <a:off x="216000" y="5460535"/>
            <a:ext cx="8819996" cy="488745"/>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完全失業率は</a:t>
            </a:r>
            <a:r>
              <a:rPr lang="en-US" altLang="ja-JP" sz="1100" b="1" dirty="0">
                <a:solidFill>
                  <a:schemeClr val="tx1"/>
                </a:solidFill>
                <a:latin typeface="Meiryo UI" panose="020B0604030504040204" pitchFamily="50" charset="-128"/>
                <a:ea typeface="Meiryo UI" panose="020B0604030504040204" pitchFamily="50" charset="-128"/>
              </a:rPr>
              <a:t>2.3</a:t>
            </a:r>
            <a:r>
              <a:rPr lang="ja-JP" altLang="en-US" sz="1100" b="1" dirty="0">
                <a:solidFill>
                  <a:schemeClr val="tx1"/>
                </a:solidFill>
                <a:latin typeface="Meiryo UI" panose="020B0604030504040204" pitchFamily="50" charset="-128"/>
                <a:ea typeface="Meiryo UI" panose="020B0604030504040204" pitchFamily="50" charset="-128"/>
              </a:rPr>
              <a:t>ポイント改善しました。また、障がい者雇用率は</a:t>
            </a:r>
            <a:r>
              <a:rPr lang="en-US" altLang="ja-JP" sz="1100" b="1" dirty="0">
                <a:solidFill>
                  <a:schemeClr val="tx1"/>
                </a:solidFill>
                <a:latin typeface="Meiryo UI" panose="020B0604030504040204" pitchFamily="50" charset="-128"/>
                <a:ea typeface="Meiryo UI" panose="020B0604030504040204" pitchFamily="50" charset="-128"/>
              </a:rPr>
              <a:t>0.86</a:t>
            </a:r>
            <a:r>
              <a:rPr lang="ja-JP" altLang="en-US" sz="1100" b="1" dirty="0">
                <a:solidFill>
                  <a:schemeClr val="tx1"/>
                </a:solidFill>
                <a:latin typeface="Meiryo UI" panose="020B0604030504040204" pitchFamily="50" charset="-128"/>
                <a:ea typeface="Meiryo UI" panose="020B0604030504040204" pitchFamily="50" charset="-128"/>
              </a:rPr>
              <a:t>ポイント上昇しました。</a:t>
            </a:r>
            <a:endParaRPr lang="en-US" altLang="ja-JP" sz="1100" b="1" dirty="0">
              <a:solidFill>
                <a:schemeClr val="tx1"/>
              </a:solidFill>
              <a:latin typeface="Meiryo UI" panose="020B0604030504040204" pitchFamily="50" charset="-128"/>
              <a:ea typeface="Meiryo UI" panose="020B0604030504040204" pitchFamily="50" charset="-128"/>
            </a:endParaRPr>
          </a:p>
          <a:p>
            <a:r>
              <a:rPr lang="ja-JP" altLang="en-US" sz="1100" b="1" dirty="0">
                <a:solidFill>
                  <a:schemeClr val="tx1"/>
                </a:solidFill>
                <a:latin typeface="Meiryo UI" panose="020B0604030504040204" pitchFamily="50" charset="-128"/>
                <a:ea typeface="Meiryo UI" panose="020B0604030504040204" pitchFamily="50" charset="-128"/>
              </a:rPr>
              <a:t>女性（</a:t>
            </a:r>
            <a:r>
              <a:rPr lang="en-US" altLang="ja-JP" sz="1100" b="1" dirty="0">
                <a:solidFill>
                  <a:schemeClr val="tx1"/>
                </a:solidFill>
                <a:latin typeface="Meiryo UI" panose="020B0604030504040204" pitchFamily="50" charset="-128"/>
                <a:ea typeface="Meiryo UI" panose="020B0604030504040204" pitchFamily="50" charset="-128"/>
              </a:rPr>
              <a:t>35</a:t>
            </a:r>
            <a:r>
              <a:rPr lang="ja-JP" altLang="en-US" sz="1100" b="1" dirty="0">
                <a:solidFill>
                  <a:schemeClr val="tx1"/>
                </a:solidFill>
                <a:latin typeface="Meiryo UI" panose="020B0604030504040204" pitchFamily="50" charset="-128"/>
                <a:ea typeface="Meiryo UI" panose="020B0604030504040204" pitchFamily="50" charset="-128"/>
              </a:rPr>
              <a:t>～</a:t>
            </a:r>
            <a:r>
              <a:rPr lang="en-US" altLang="ja-JP" sz="1100" b="1" dirty="0">
                <a:solidFill>
                  <a:schemeClr val="tx1"/>
                </a:solidFill>
                <a:latin typeface="Meiryo UI" panose="020B0604030504040204" pitchFamily="50" charset="-128"/>
                <a:ea typeface="Meiryo UI" panose="020B0604030504040204" pitchFamily="50" charset="-128"/>
              </a:rPr>
              <a:t>44</a:t>
            </a:r>
            <a:r>
              <a:rPr lang="ja-JP" altLang="en-US" sz="1100" b="1" dirty="0">
                <a:solidFill>
                  <a:schemeClr val="tx1"/>
                </a:solidFill>
                <a:latin typeface="Meiryo UI" panose="020B0604030504040204" pitchFamily="50" charset="-128"/>
                <a:ea typeface="Meiryo UI" panose="020B0604030504040204" pitchFamily="50" charset="-128"/>
              </a:rPr>
              <a:t>歳）の労働力人口比率は</a:t>
            </a:r>
            <a:r>
              <a:rPr lang="en-US" altLang="ja-JP" sz="1100" b="1" dirty="0">
                <a:solidFill>
                  <a:schemeClr val="tx1"/>
                </a:solidFill>
                <a:latin typeface="Meiryo UI" panose="020B0604030504040204" pitchFamily="50" charset="-128"/>
                <a:ea typeface="Meiryo UI" panose="020B0604030504040204" pitchFamily="50" charset="-128"/>
              </a:rPr>
              <a:t>17.6</a:t>
            </a:r>
            <a:r>
              <a:rPr lang="ja-JP" altLang="en-US" sz="1100" b="1" dirty="0">
                <a:solidFill>
                  <a:schemeClr val="tx1"/>
                </a:solidFill>
                <a:latin typeface="Meiryo UI" panose="020B0604030504040204" pitchFamily="50" charset="-128"/>
                <a:ea typeface="Meiryo UI" panose="020B0604030504040204" pitchFamily="50" charset="-128"/>
              </a:rPr>
              <a:t>ポイント上昇し、いわゆる</a:t>
            </a:r>
            <a:r>
              <a:rPr lang="en-US" altLang="ja-JP" sz="1100" b="1" dirty="0">
                <a:solidFill>
                  <a:schemeClr val="tx1"/>
                </a:solidFill>
                <a:latin typeface="Meiryo UI" panose="020B0604030504040204" pitchFamily="50" charset="-128"/>
                <a:ea typeface="Meiryo UI" panose="020B0604030504040204" pitchFamily="50" charset="-128"/>
              </a:rPr>
              <a:t>M</a:t>
            </a:r>
            <a:r>
              <a:rPr lang="ja-JP" altLang="en-US" sz="1100" b="1" dirty="0">
                <a:solidFill>
                  <a:schemeClr val="tx1"/>
                </a:solidFill>
                <a:latin typeface="Meiryo UI" panose="020B0604030504040204" pitchFamily="50" charset="-128"/>
                <a:ea typeface="Meiryo UI" panose="020B0604030504040204" pitchFamily="50" charset="-128"/>
              </a:rPr>
              <a:t>字カーブの底の部分の改善が進みました。</a:t>
            </a:r>
          </a:p>
        </p:txBody>
      </p:sp>
      <p:cxnSp>
        <p:nvCxnSpPr>
          <p:cNvPr id="15" name="直線矢印コネクタ 14">
            <a:extLst>
              <a:ext uri="{FF2B5EF4-FFF2-40B4-BE49-F238E27FC236}">
                <a16:creationId xmlns:a16="http://schemas.microsoft.com/office/drawing/2014/main" id="{23072ED9-BB3A-1AC0-696C-3784637368F9}"/>
              </a:ext>
            </a:extLst>
          </p:cNvPr>
          <p:cNvCxnSpPr/>
          <p:nvPr/>
        </p:nvCxnSpPr>
        <p:spPr>
          <a:xfrm>
            <a:off x="4960615" y="1371501"/>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A687AAFC-B41F-8D94-7528-DC2EA8097E7A}"/>
              </a:ext>
            </a:extLst>
          </p:cNvPr>
          <p:cNvCxnSpPr>
            <a:cxnSpLocks/>
          </p:cNvCxnSpPr>
          <p:nvPr/>
        </p:nvCxnSpPr>
        <p:spPr>
          <a:xfrm>
            <a:off x="6352490" y="4349593"/>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5">
            <a:extLst>
              <a:ext uri="{FF2B5EF4-FFF2-40B4-BE49-F238E27FC236}">
                <a16:creationId xmlns:a16="http://schemas.microsoft.com/office/drawing/2014/main" id="{CA609949-1682-95E2-46F7-45283C4334CA}"/>
              </a:ext>
            </a:extLst>
          </p:cNvPr>
          <p:cNvSpPr/>
          <p:nvPr/>
        </p:nvSpPr>
        <p:spPr>
          <a:xfrm>
            <a:off x="216000" y="593360"/>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太陽光発電やエコカー等新エネルギーの活用により、温室効果ガスの排出が抑制されるとともに、家電・環境・エネルギー産業等が集積した世界に誇る環境都市が誕生しています。</a:t>
            </a:r>
          </a:p>
        </p:txBody>
      </p:sp>
      <p:sp>
        <p:nvSpPr>
          <p:cNvPr id="5" name="正方形/長方形 4"/>
          <p:cNvSpPr/>
          <p:nvPr/>
        </p:nvSpPr>
        <p:spPr>
          <a:xfrm>
            <a:off x="36000" y="36000"/>
            <a:ext cx="4319588" cy="36036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tx1"/>
                </a:solidFill>
                <a:latin typeface="メイリオ" pitchFamily="50" charset="-128"/>
                <a:ea typeface="メイリオ" pitchFamily="50" charset="-128"/>
                <a:cs typeface="メイリオ" pitchFamily="50" charset="-128"/>
              </a:rPr>
              <a:t>２．水とみどり豊かな新エネルギー都市　大阪</a:t>
            </a:r>
            <a:endParaRPr lang="en-US" altLang="ja-JP" sz="1400" b="1" dirty="0">
              <a:solidFill>
                <a:schemeClr val="tx1"/>
              </a:solidFill>
              <a:latin typeface="メイリオ" pitchFamily="50" charset="-128"/>
              <a:ea typeface="メイリオ" pitchFamily="50" charset="-128"/>
              <a:cs typeface="メイリオ" pitchFamily="50" charset="-128"/>
            </a:endParaRPr>
          </a:p>
        </p:txBody>
      </p:sp>
      <p:sp>
        <p:nvSpPr>
          <p:cNvPr id="4" name="正方形/長方形 3"/>
          <p:cNvSpPr/>
          <p:nvPr/>
        </p:nvSpPr>
        <p:spPr>
          <a:xfrm>
            <a:off x="216000" y="477366"/>
            <a:ext cx="2695575" cy="287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■新エネルギー都市　ナンバー１ </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graphicFrame>
        <p:nvGraphicFramePr>
          <p:cNvPr id="7" name="表 6"/>
          <p:cNvGraphicFramePr>
            <a:graphicFrameLocks noGrp="1"/>
          </p:cNvGraphicFramePr>
          <p:nvPr/>
        </p:nvGraphicFramePr>
        <p:xfrm>
          <a:off x="215584" y="5517224"/>
          <a:ext cx="8820000" cy="915480"/>
        </p:xfrm>
        <a:graphic>
          <a:graphicData uri="http://schemas.openxmlformats.org/drawingml/2006/table">
            <a:tbl>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52000">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実現状況を知る項目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出典</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52000">
                <a:tc>
                  <a:txBody>
                    <a:bodyPr/>
                    <a:lstStyle>
                      <a:lvl1pPr marL="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大阪がみどりの風を感じる大都市だと思っている人の割合（全国）</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1.8%</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7.6%</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rowSpan="2">
                  <a:txBody>
                    <a:bodyPr/>
                    <a:lstStyle>
                      <a:lvl1pPr indent="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indent="0" algn="l">
                        <a:spcAft>
                          <a:spcPts val="0"/>
                        </a:spcAft>
                      </a:pPr>
                      <a:r>
                        <a:rPr kumimoji="1"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kumimoji="1"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将来ビジョン・大阪（全国・大阪府）に関する調査</a:t>
                      </a:r>
                      <a:r>
                        <a:rPr kumimoji="1"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52000">
                <a:tc>
                  <a:txBody>
                    <a:bodyPr/>
                    <a:lstStyle>
                      <a:lvl1pPr marL="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みどりが多いと思っている</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の割合（</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16.5%</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24.3%</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vMerge="1">
                  <a:txBody>
                    <a:bodyPr/>
                    <a:lstStyle/>
                    <a:p>
                      <a:endParaRPr kumimoji="1" lang="ja-JP" altLang="en-US"/>
                    </a:p>
                  </a:txBody>
                  <a:tcPr/>
                </a:tc>
                <a:extLst>
                  <a:ext uri="{0D108BD9-81ED-4DB2-BD59-A6C34878D82A}">
                    <a16:rowId xmlns:a16="http://schemas.microsoft.com/office/drawing/2014/main" val="10002"/>
                  </a:ext>
                </a:extLst>
              </a:tr>
            </a:tbl>
          </a:graphicData>
        </a:graphic>
      </p:graphicFrame>
      <p:sp>
        <p:nvSpPr>
          <p:cNvPr id="8" name="角丸四角形 7"/>
          <p:cNvSpPr/>
          <p:nvPr/>
        </p:nvSpPr>
        <p:spPr>
          <a:xfrm>
            <a:off x="215587" y="4739263"/>
            <a:ext cx="7236733" cy="647700"/>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solidFill>
                <a:latin typeface="Meiryo UI" panose="020B0604030504040204" pitchFamily="50" charset="-128"/>
                <a:ea typeface="Meiryo UI" panose="020B0604030504040204" pitchFamily="50" charset="-128"/>
              </a:rPr>
              <a:t>大阪が持つ豊かな自然が保全され、校庭の芝生化をはじめ市街地の緑化等がすすむことによって、ヒートアイランド現象が改善し、だれもが風を感じるまちになっています。</a:t>
            </a:r>
          </a:p>
        </p:txBody>
      </p:sp>
      <p:sp>
        <p:nvSpPr>
          <p:cNvPr id="9" name="正方形/長方形 8"/>
          <p:cNvSpPr/>
          <p:nvPr/>
        </p:nvSpPr>
        <p:spPr>
          <a:xfrm>
            <a:off x="216001" y="4640212"/>
            <a:ext cx="3271837"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■みどりの風を感じる大都市　オンリー１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pic>
        <p:nvPicPr>
          <p:cNvPr id="412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583" y="2801560"/>
            <a:ext cx="1563688" cy="111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2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5050" y="4581128"/>
            <a:ext cx="1160822" cy="8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表 2"/>
          <p:cNvGraphicFramePr>
            <a:graphicFrameLocks noGrp="1"/>
          </p:cNvGraphicFramePr>
          <p:nvPr>
            <p:extLst>
              <p:ext uri="{D42A27DB-BD31-4B8C-83A1-F6EECF244321}">
                <p14:modId xmlns:p14="http://schemas.microsoft.com/office/powerpoint/2010/main" val="2293437335"/>
              </p:ext>
            </p:extLst>
          </p:nvPr>
        </p:nvGraphicFramePr>
        <p:xfrm>
          <a:off x="2304868" y="2688282"/>
          <a:ext cx="6696000" cy="1152000"/>
        </p:xfrm>
        <a:graphic>
          <a:graphicData uri="http://schemas.openxmlformats.org/drawingml/2006/table">
            <a:tbl>
              <a:tblPr/>
              <a:tblGrid>
                <a:gridCol w="2880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216000">
                <a:tc>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H20</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68000">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府域における温室効果ガス</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排出量及び</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36000" algn="l"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2013</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年度からの削減率</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排出量　</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4,606</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万トン</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排出量　</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4,212</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万トン</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削減率　</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24.1</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【R5</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年度</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大阪府調べ</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68000">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再生可能エネルギー設備導入件数・出力量（</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※2</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17,983</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件・</a:t>
                      </a:r>
                      <a:b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313,481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ｋｗ</a:t>
                      </a:r>
                      <a:b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H25.3</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末時点）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179,475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件・</a:t>
                      </a:r>
                      <a:b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1,481,275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ｋｗ</a:t>
                      </a:r>
                      <a:b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R8.3</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末時点）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資源エネルギー庁</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HP</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 name="テキスト ボックス 9"/>
          <p:cNvSpPr txBox="1"/>
          <p:nvPr/>
        </p:nvSpPr>
        <p:spPr>
          <a:xfrm>
            <a:off x="215587" y="2339588"/>
            <a:ext cx="8783918" cy="369332"/>
          </a:xfrm>
          <a:prstGeom prst="rect">
            <a:avLst/>
          </a:prstGeom>
          <a:noFill/>
        </p:spPr>
        <p:txBody>
          <a:bodyPr wrap="square" rtlCol="0">
            <a:spAutoFit/>
          </a:bodyPr>
          <a:lstStyle/>
          <a:p>
            <a:r>
              <a:rPr lang="en-US" altLang="ja-JP" sz="900" dirty="0">
                <a:latin typeface="Meiryo UI" panose="020B0604030504040204" pitchFamily="50" charset="-128"/>
                <a:ea typeface="Meiryo UI" panose="020B0604030504040204" pitchFamily="50" charset="-128"/>
              </a:rPr>
              <a:t>※1</a:t>
            </a:r>
            <a:r>
              <a:rPr lang="ja-JP" altLang="en-US" sz="900" dirty="0">
                <a:latin typeface="Meiryo UI" panose="020B0604030504040204" pitchFamily="50" charset="-128"/>
                <a:ea typeface="Meiryo UI" panose="020B0604030504040204" pitchFamily="50" charset="-128"/>
              </a:rPr>
              <a:t> 低公害車の中に、電気自動車、天然ガス自動車、ハイブリッド自動車を含む（軽自動車、大型特殊自動車、非けん引車を除く）</a:t>
            </a:r>
            <a:endParaRPr lang="en-US" altLang="ja-JP" sz="900" dirty="0">
              <a:latin typeface="Meiryo UI" panose="020B0604030504040204" pitchFamily="50" charset="-128"/>
              <a:ea typeface="Meiryo UI" panose="020B0604030504040204" pitchFamily="50" charset="-128"/>
            </a:endParaRPr>
          </a:p>
          <a:p>
            <a:r>
              <a:rPr lang="en-US" altLang="ja-JP" sz="900" dirty="0">
                <a:latin typeface="Meiryo UI" panose="020B0604030504040204" pitchFamily="50" charset="-128"/>
                <a:ea typeface="Meiryo UI" panose="020B0604030504040204" pitchFamily="50" charset="-128"/>
              </a:rPr>
              <a:t>※2</a:t>
            </a:r>
            <a:r>
              <a:rPr lang="ja-JP" altLang="en-US" sz="900" dirty="0">
                <a:latin typeface="Meiryo UI" panose="020B0604030504040204" pitchFamily="50" charset="-128"/>
                <a:ea typeface="Meiryo UI" panose="020B0604030504040204" pitchFamily="50" charset="-128"/>
              </a:rPr>
              <a:t> エコカーのうち環境性能の良い自動車（電気自動車、プラグインハイブリッド自動車、燃料電池自動車、ハイブリッド自動車の計</a:t>
            </a:r>
            <a:r>
              <a:rPr lang="en-US" altLang="ja-JP" sz="900" dirty="0">
                <a:latin typeface="Meiryo UI" panose="020B0604030504040204" pitchFamily="50" charset="-128"/>
                <a:ea typeface="Meiryo UI" panose="020B0604030504040204" pitchFamily="50" charset="-128"/>
              </a:rPr>
              <a:t>4</a:t>
            </a:r>
            <a:r>
              <a:rPr lang="ja-JP" altLang="en-US" sz="900" dirty="0">
                <a:latin typeface="Meiryo UI" panose="020B0604030504040204" pitchFamily="50" charset="-128"/>
                <a:ea typeface="Meiryo UI" panose="020B0604030504040204" pitchFamily="50" charset="-128"/>
              </a:rPr>
              <a:t>車種）</a:t>
            </a:r>
            <a:endParaRPr lang="en-US" altLang="ja-JP" sz="900" dirty="0">
              <a:latin typeface="Meiryo UI" panose="020B0604030504040204" pitchFamily="50" charset="-128"/>
              <a:ea typeface="Meiryo UI" panose="020B0604030504040204" pitchFamily="50" charset="-128"/>
            </a:endParaRPr>
          </a:p>
        </p:txBody>
      </p:sp>
      <p:graphicFrame>
        <p:nvGraphicFramePr>
          <p:cNvPr id="15" name="表 14"/>
          <p:cNvGraphicFramePr>
            <a:graphicFrameLocks noGrp="1"/>
          </p:cNvGraphicFramePr>
          <p:nvPr>
            <p:extLst>
              <p:ext uri="{D42A27DB-BD31-4B8C-83A1-F6EECF244321}">
                <p14:modId xmlns:p14="http://schemas.microsoft.com/office/powerpoint/2010/main" val="2487941426"/>
              </p:ext>
            </p:extLst>
          </p:nvPr>
        </p:nvGraphicFramePr>
        <p:xfrm>
          <a:off x="215587" y="1243901"/>
          <a:ext cx="8820000" cy="1120140"/>
        </p:xfrm>
        <a:graphic>
          <a:graphicData uri="http://schemas.openxmlformats.org/drawingml/2006/table">
            <a:tbl>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42751">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実現状況を知る項目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H20</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出典</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60578">
                <a:tc>
                  <a:txBody>
                    <a:bodyPr/>
                    <a:lstStyle>
                      <a:lvl1pPr marL="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住宅用</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太陽光発電</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設備</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導入状況</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marR="0" lvl="0" indent="0" algn="l" defTabSz="914400" rtl="0" eaLnBrk="1" fontAlgn="base"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年度末時点累積</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23,090</a:t>
                      </a:r>
                      <a:r>
                        <a:rPr kumimoji="1" lang="ja-JP" altLang="ja-JP" sz="1050"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050" kern="1200" dirty="0">
                          <a:solidFill>
                            <a:schemeClr val="tx1"/>
                          </a:solidFill>
                          <a:effectLst/>
                          <a:latin typeface="Meiryo UI" panose="020B0604030504040204" pitchFamily="50" charset="-128"/>
                          <a:ea typeface="Meiryo UI" panose="020B0604030504040204" pitchFamily="50" charset="-128"/>
                          <a:cs typeface="+mn-cs"/>
                        </a:rPr>
                        <a:t>全国第</a:t>
                      </a: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3</a:t>
                      </a:r>
                      <a:r>
                        <a:rPr kumimoji="1" lang="ja-JP" altLang="ja-JP" sz="1050" kern="1200" dirty="0">
                          <a:solidFill>
                            <a:schemeClr val="tx1"/>
                          </a:solidFill>
                          <a:effectLst/>
                          <a:latin typeface="Meiryo UI" panose="020B0604030504040204" pitchFamily="50" charset="-128"/>
                          <a:ea typeface="Meiryo UI" panose="020B0604030504040204" pitchFamily="50" charset="-128"/>
                          <a:cs typeface="+mn-cs"/>
                        </a:rPr>
                        <a:t>位</a:t>
                      </a: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165,734</a:t>
                      </a:r>
                      <a:r>
                        <a:rPr kumimoji="1" lang="ja-JP" altLang="ja-JP" sz="1050" kern="1200" dirty="0">
                          <a:solidFill>
                            <a:schemeClr val="tx1"/>
                          </a:solidFill>
                          <a:effectLst/>
                          <a:latin typeface="Meiryo UI" panose="020B0604030504040204" pitchFamily="50" charset="-128"/>
                          <a:ea typeface="Meiryo UI" panose="020B0604030504040204" pitchFamily="50" charset="-128"/>
                          <a:cs typeface="+mn-cs"/>
                        </a:rPr>
                        <a:t>件</a:t>
                      </a: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050" kern="1200" dirty="0">
                          <a:solidFill>
                            <a:schemeClr val="tx1"/>
                          </a:solidFill>
                          <a:effectLst/>
                          <a:latin typeface="Meiryo UI" panose="020B0604030504040204" pitchFamily="50" charset="-128"/>
                          <a:ea typeface="Meiryo UI" panose="020B0604030504040204" pitchFamily="50" charset="-128"/>
                          <a:cs typeface="+mn-cs"/>
                        </a:rPr>
                        <a:t>全国第</a:t>
                      </a: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8</a:t>
                      </a:r>
                      <a:r>
                        <a:rPr kumimoji="1" lang="ja-JP" altLang="ja-JP" sz="1050" kern="1200" dirty="0">
                          <a:solidFill>
                            <a:schemeClr val="tx1"/>
                          </a:solidFill>
                          <a:effectLst/>
                          <a:latin typeface="Meiryo UI" panose="020B0604030504040204" pitchFamily="50" charset="-128"/>
                          <a:ea typeface="Meiryo UI" panose="020B0604030504040204" pitchFamily="50" charset="-128"/>
                          <a:cs typeface="+mn-cs"/>
                        </a:rPr>
                        <a:t>位</a:t>
                      </a:r>
                      <a:r>
                        <a:rPr kumimoji="1" lang="en-US" altLang="ja-JP" sz="105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資源エネルギー庁</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HP</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の資料を基に大阪府にて算出</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0">
                <a:tc>
                  <a:txBody>
                    <a:bodyPr/>
                    <a:lstStyle>
                      <a:lvl1pPr indent="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エコカー</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電動車</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普及状況</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エコカー</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普及台数</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31,363</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台　</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エコカー</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普及割合</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1.27</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ap="flat" cmpd="sng" algn="ctr">
                      <a:noFill/>
                      <a:prstDash val="solid"/>
                      <a:round/>
                      <a:headEnd type="none" w="med" len="med"/>
                      <a:tailEnd type="none" w="med" len="med"/>
                    </a:lnTlToBr>
                    <a:lnBlToTr>
                      <a:noFill/>
                    </a:lnBlToTr>
                    <a:solidFill>
                      <a:srgbClr val="E9EDF4"/>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電動車</a:t>
                      </a:r>
                      <a:r>
                        <a:rPr kumimoji="1"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普及台数</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890,353</a:t>
                      </a:r>
                      <a:r>
                        <a:rPr kumimoji="1"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台</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電動車</a:t>
                      </a:r>
                      <a:r>
                        <a:rPr kumimoji="1"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普及割合</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24.8</a:t>
                      </a:r>
                      <a:r>
                        <a:rPr kumimoji="1"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R6</a:t>
                      </a:r>
                      <a:r>
                        <a:rPr kumimoji="1"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度</a:t>
                      </a:r>
                      <a:r>
                        <a:rPr kumimoji="1"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solidFill>
                      <a:srgbClr val="E9EDF4"/>
                    </a:solidFill>
                  </a:tcPr>
                </a:tc>
                <a:tc>
                  <a:txBody>
                    <a:bodyPr/>
                    <a:lstStyle>
                      <a:lvl1pPr indent="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一般財団法人自動車検査登録情報協会等のデータを基に大阪府にて算出</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
        <p:nvSpPr>
          <p:cNvPr id="22" name="正方形/長方形 21">
            <a:extLst>
              <a:ext uri="{FF2B5EF4-FFF2-40B4-BE49-F238E27FC236}">
                <a16:creationId xmlns:a16="http://schemas.microsoft.com/office/drawing/2014/main" id="{D7B1DD7E-4166-C2DB-CC82-27634FEA6AB3}"/>
              </a:ext>
            </a:extLst>
          </p:cNvPr>
          <p:cNvSpPr/>
          <p:nvPr/>
        </p:nvSpPr>
        <p:spPr>
          <a:xfrm>
            <a:off x="215585" y="4036647"/>
            <a:ext cx="8783919" cy="408973"/>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住宅用</a:t>
            </a:r>
            <a:r>
              <a:rPr lang="ja-JP" altLang="ja-JP" sz="1100" b="1" dirty="0">
                <a:solidFill>
                  <a:schemeClr val="tx1"/>
                </a:solidFill>
                <a:latin typeface="Meiryo UI" panose="020B0604030504040204" pitchFamily="50" charset="-128"/>
                <a:ea typeface="Meiryo UI" panose="020B0604030504040204" pitchFamily="50" charset="-128"/>
              </a:rPr>
              <a:t>太陽光発電</a:t>
            </a:r>
            <a:r>
              <a:rPr lang="ja-JP" altLang="en-US" sz="1100" b="1" dirty="0">
                <a:solidFill>
                  <a:schemeClr val="tx1"/>
                </a:solidFill>
                <a:latin typeface="Meiryo UI" panose="020B0604030504040204" pitchFamily="50" charset="-128"/>
                <a:ea typeface="Meiryo UI" panose="020B0604030504040204" pitchFamily="50" charset="-128"/>
              </a:rPr>
              <a:t>設備</a:t>
            </a:r>
            <a:r>
              <a:rPr lang="ja-JP" altLang="ja-JP" sz="1100" b="1" dirty="0">
                <a:solidFill>
                  <a:schemeClr val="tx1"/>
                </a:solidFill>
                <a:latin typeface="Meiryo UI" panose="020B0604030504040204" pitchFamily="50" charset="-128"/>
                <a:ea typeface="Meiryo UI" panose="020B0604030504040204" pitchFamily="50" charset="-128"/>
              </a:rPr>
              <a:t>導入状況</a:t>
            </a:r>
            <a:r>
              <a:rPr lang="ja-JP" altLang="en-US" sz="1100" b="1" dirty="0">
                <a:solidFill>
                  <a:schemeClr val="tx1"/>
                </a:solidFill>
                <a:latin typeface="Meiryo UI" panose="020B0604030504040204" pitchFamily="50" charset="-128"/>
                <a:ea typeface="Meiryo UI" panose="020B0604030504040204" pitchFamily="50" charset="-128"/>
              </a:rPr>
              <a:t>は</a:t>
            </a:r>
            <a:r>
              <a:rPr lang="en-US" altLang="ja-JP" sz="1100" b="1" dirty="0">
                <a:solidFill>
                  <a:schemeClr val="tx1"/>
                </a:solidFill>
                <a:latin typeface="Meiryo UI" panose="020B0604030504040204" pitchFamily="50" charset="-128"/>
                <a:ea typeface="Meiryo UI" panose="020B0604030504040204" pitchFamily="50" charset="-128"/>
              </a:rPr>
              <a:t>142,644</a:t>
            </a:r>
            <a:r>
              <a:rPr lang="ja-JP" altLang="en-US" sz="1100" b="1" dirty="0">
                <a:solidFill>
                  <a:schemeClr val="tx1"/>
                </a:solidFill>
                <a:latin typeface="Meiryo UI" panose="020B0604030504040204" pitchFamily="50" charset="-128"/>
                <a:ea typeface="Meiryo UI" panose="020B0604030504040204" pitchFamily="50" charset="-128"/>
              </a:rPr>
              <a:t>件増加しました。また、エコカーの普及割合は</a:t>
            </a:r>
            <a:r>
              <a:rPr lang="en-US" altLang="ja-JP" sz="1100" b="1" dirty="0">
                <a:solidFill>
                  <a:schemeClr val="tx1"/>
                </a:solidFill>
                <a:latin typeface="Meiryo UI" panose="020B0604030504040204" pitchFamily="50" charset="-128"/>
                <a:ea typeface="Meiryo UI" panose="020B0604030504040204" pitchFamily="50" charset="-128"/>
              </a:rPr>
              <a:t>R2</a:t>
            </a:r>
            <a:r>
              <a:rPr lang="ja-JP" altLang="en-US" sz="1100" b="1" dirty="0">
                <a:solidFill>
                  <a:schemeClr val="tx1"/>
                </a:solidFill>
                <a:latin typeface="Meiryo UI" panose="020B0604030504040204" pitchFamily="50" charset="-128"/>
                <a:ea typeface="Meiryo UI" panose="020B0604030504040204" pitchFamily="50" charset="-128"/>
              </a:rPr>
              <a:t>年度に</a:t>
            </a:r>
            <a:r>
              <a:rPr lang="en-US" altLang="ja-JP" sz="1100" b="1" dirty="0">
                <a:solidFill>
                  <a:schemeClr val="tx1"/>
                </a:solidFill>
                <a:latin typeface="Meiryo UI" panose="020B0604030504040204" pitchFamily="50" charset="-128"/>
                <a:ea typeface="Meiryo UI" panose="020B0604030504040204" pitchFamily="50" charset="-128"/>
              </a:rPr>
              <a:t>51%</a:t>
            </a:r>
            <a:r>
              <a:rPr lang="ja-JP" altLang="en-US" sz="1100" b="1" dirty="0">
                <a:solidFill>
                  <a:schemeClr val="tx1"/>
                </a:solidFill>
                <a:latin typeface="Meiryo UI" panose="020B0604030504040204" pitchFamily="50" charset="-128"/>
                <a:ea typeface="Meiryo UI" panose="020B0604030504040204" pitchFamily="50" charset="-128"/>
              </a:rPr>
              <a:t>となり、「大阪エコカー普及戦略（</a:t>
            </a:r>
            <a:r>
              <a:rPr lang="en-US" altLang="ja-JP" sz="1100" b="1" dirty="0">
                <a:solidFill>
                  <a:schemeClr val="tx1"/>
                </a:solidFill>
                <a:latin typeface="Meiryo UI" panose="020B0604030504040204" pitchFamily="50" charset="-128"/>
                <a:ea typeface="Meiryo UI" panose="020B0604030504040204" pitchFamily="50" charset="-128"/>
              </a:rPr>
              <a:t>H21</a:t>
            </a:r>
            <a:r>
              <a:rPr lang="ja-JP" altLang="en-US" sz="1100" b="1" dirty="0">
                <a:solidFill>
                  <a:schemeClr val="tx1"/>
                </a:solidFill>
                <a:latin typeface="Meiryo UI" panose="020B0604030504040204" pitchFamily="50" charset="-128"/>
                <a:ea typeface="Meiryo UI" panose="020B0604030504040204" pitchFamily="50" charset="-128"/>
              </a:rPr>
              <a:t>年）」の目標を達成しました。以降は、「おおさか電動車普及戦略（</a:t>
            </a:r>
            <a:r>
              <a:rPr lang="en-US" altLang="ja-JP" sz="1100" b="1" dirty="0">
                <a:solidFill>
                  <a:schemeClr val="tx1"/>
                </a:solidFill>
                <a:latin typeface="Meiryo UI" panose="020B0604030504040204" pitchFamily="50" charset="-128"/>
                <a:ea typeface="Meiryo UI" panose="020B0604030504040204" pitchFamily="50" charset="-128"/>
              </a:rPr>
              <a:t>R3</a:t>
            </a:r>
            <a:r>
              <a:rPr lang="ja-JP" altLang="en-US" sz="1100" b="1" dirty="0">
                <a:solidFill>
                  <a:schemeClr val="tx1"/>
                </a:solidFill>
                <a:latin typeface="Meiryo UI" panose="020B0604030504040204" pitchFamily="50" charset="-128"/>
                <a:ea typeface="Meiryo UI" panose="020B0604030504040204" pitchFamily="50" charset="-128"/>
              </a:rPr>
              <a:t>年度）」を策定し、電動車の普及・利用拡大を推進しています。</a:t>
            </a:r>
          </a:p>
        </p:txBody>
      </p:sp>
      <p:sp>
        <p:nvSpPr>
          <p:cNvPr id="23" name="正方形/長方形 22">
            <a:extLst>
              <a:ext uri="{FF2B5EF4-FFF2-40B4-BE49-F238E27FC236}">
                <a16:creationId xmlns:a16="http://schemas.microsoft.com/office/drawing/2014/main" id="{3E78E9AA-A711-F3CA-3990-F61DB38AD94B}"/>
              </a:ext>
            </a:extLst>
          </p:cNvPr>
          <p:cNvSpPr/>
          <p:nvPr/>
        </p:nvSpPr>
        <p:spPr>
          <a:xfrm>
            <a:off x="215587" y="6525344"/>
            <a:ext cx="8783917" cy="265958"/>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大阪がみどりの風を感じる大都市だと思っている人の割合は</a:t>
            </a:r>
            <a:r>
              <a:rPr lang="en-US" altLang="ja-JP" sz="1100" b="1" dirty="0">
                <a:solidFill>
                  <a:schemeClr val="tx1"/>
                </a:solidFill>
                <a:latin typeface="Meiryo UI" panose="020B0604030504040204" pitchFamily="50" charset="-128"/>
                <a:ea typeface="Meiryo UI" panose="020B0604030504040204" pitchFamily="50" charset="-128"/>
              </a:rPr>
              <a:t>5.8</a:t>
            </a:r>
            <a:r>
              <a:rPr lang="ja-JP" altLang="en-US" sz="1100" b="1" dirty="0">
                <a:solidFill>
                  <a:schemeClr val="tx1"/>
                </a:solidFill>
                <a:latin typeface="Meiryo UI" panose="020B0604030504040204" pitchFamily="50" charset="-128"/>
                <a:ea typeface="Meiryo UI" panose="020B0604030504040204" pitchFamily="50" charset="-128"/>
              </a:rPr>
              <a:t>ポイント、みどりが多いと思っている人の割合は</a:t>
            </a:r>
            <a:r>
              <a:rPr lang="en-US" altLang="ja-JP" sz="1100" b="1" dirty="0">
                <a:solidFill>
                  <a:schemeClr val="tx1"/>
                </a:solidFill>
                <a:latin typeface="Meiryo UI" panose="020B0604030504040204" pitchFamily="50" charset="-128"/>
                <a:ea typeface="Meiryo UI" panose="020B0604030504040204" pitchFamily="50" charset="-128"/>
              </a:rPr>
              <a:t>7.8</a:t>
            </a:r>
            <a:r>
              <a:rPr lang="ja-JP" altLang="en-US" sz="1100" b="1" dirty="0">
                <a:solidFill>
                  <a:schemeClr val="tx1"/>
                </a:solidFill>
                <a:latin typeface="Meiryo UI" panose="020B0604030504040204" pitchFamily="50" charset="-128"/>
                <a:ea typeface="Meiryo UI" panose="020B0604030504040204" pitchFamily="50" charset="-128"/>
              </a:rPr>
              <a:t>ポイント上昇しました。</a:t>
            </a:r>
          </a:p>
        </p:txBody>
      </p:sp>
      <p:sp>
        <p:nvSpPr>
          <p:cNvPr id="18" name="テキスト ボックス 17">
            <a:extLst>
              <a:ext uri="{FF2B5EF4-FFF2-40B4-BE49-F238E27FC236}">
                <a16:creationId xmlns:a16="http://schemas.microsoft.com/office/drawing/2014/main" id="{D9F6FFE1-AC73-238E-14F4-6554F62E69B0}"/>
              </a:ext>
            </a:extLst>
          </p:cNvPr>
          <p:cNvSpPr txBox="1"/>
          <p:nvPr/>
        </p:nvSpPr>
        <p:spPr>
          <a:xfrm>
            <a:off x="2068470" y="3819862"/>
            <a:ext cx="7472082" cy="230832"/>
          </a:xfrm>
          <a:prstGeom prst="rect">
            <a:avLst/>
          </a:prstGeom>
          <a:noFill/>
        </p:spPr>
        <p:txBody>
          <a:bodyPr wrap="square" rtlCol="0">
            <a:spAutoFit/>
          </a:bodyPr>
          <a:lstStyle/>
          <a:p>
            <a:pPr fontAlgn="b"/>
            <a:r>
              <a:rPr lang="en-US" altLang="ja-JP" sz="900" dirty="0">
                <a:latin typeface="Meiryo UI" panose="020B0604030504040204" pitchFamily="50" charset="-128"/>
                <a:ea typeface="Meiryo UI" panose="020B0604030504040204" pitchFamily="50" charset="-128"/>
              </a:rPr>
              <a:t>※1</a:t>
            </a:r>
            <a:r>
              <a:rPr lang="ja-JP" altLang="en-US" sz="900" dirty="0">
                <a:latin typeface="Meiryo UI" panose="020B0604030504040204" pitchFamily="50" charset="-128"/>
                <a:ea typeface="Meiryo UI" panose="020B0604030504040204" pitchFamily="50" charset="-128"/>
              </a:rPr>
              <a:t> </a:t>
            </a:r>
            <a:r>
              <a:rPr lang="ja-JP" altLang="ja-JP" sz="900" dirty="0">
                <a:latin typeface="Meiryo UI" panose="020B0604030504040204" pitchFamily="50" charset="-128"/>
                <a:ea typeface="Meiryo UI" panose="020B0604030504040204" pitchFamily="50" charset="-128"/>
              </a:rPr>
              <a:t>温室効果ガス：「二酸化炭素」「メタン」「一酸化二窒素」「代替フロン等」の合計</a:t>
            </a: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※2</a:t>
            </a:r>
            <a:r>
              <a:rPr lang="ja-JP" altLang="en-US" sz="900" dirty="0">
                <a:latin typeface="Meiryo UI" panose="020B0604030504040204" pitchFamily="50" charset="-128"/>
                <a:ea typeface="Meiryo UI" panose="020B0604030504040204" pitchFamily="50" charset="-128"/>
              </a:rPr>
              <a:t> </a:t>
            </a:r>
            <a:r>
              <a:rPr lang="ja-JP" altLang="ja-JP" sz="900" dirty="0">
                <a:latin typeface="Meiryo UI" panose="020B0604030504040204" pitchFamily="50" charset="-128"/>
                <a:ea typeface="Meiryo UI" panose="020B0604030504040204" pitchFamily="50" charset="-128"/>
              </a:rPr>
              <a:t>「再生可能エネルギーの固定価格買取制度」は</a:t>
            </a:r>
            <a:r>
              <a:rPr lang="en-US" altLang="ja-JP" sz="900" dirty="0">
                <a:latin typeface="Meiryo UI" panose="020B0604030504040204" pitchFamily="50" charset="-128"/>
                <a:ea typeface="Meiryo UI" panose="020B0604030504040204" pitchFamily="50" charset="-128"/>
              </a:rPr>
              <a:t>H24.7</a:t>
            </a:r>
            <a:r>
              <a:rPr lang="ja-JP" altLang="ja-JP" sz="900" dirty="0">
                <a:latin typeface="Meiryo UI" panose="020B0604030504040204" pitchFamily="50" charset="-128"/>
                <a:ea typeface="Meiryo UI" panose="020B0604030504040204" pitchFamily="50" charset="-128"/>
              </a:rPr>
              <a:t>開始</a:t>
            </a:r>
            <a:endParaRPr kumimoji="1" lang="ja-JP" altLang="en-US" sz="900" dirty="0">
              <a:latin typeface="Meiryo UI" panose="020B0604030504040204" pitchFamily="50" charset="-128"/>
              <a:ea typeface="Meiryo UI" panose="020B0604030504040204" pitchFamily="50" charset="-128"/>
            </a:endParaRPr>
          </a:p>
        </p:txBody>
      </p:sp>
      <p:sp>
        <p:nvSpPr>
          <p:cNvPr id="16" name="スライド番号プレースホルダー 7"/>
          <p:cNvSpPr>
            <a:spLocks noGrp="1"/>
          </p:cNvSpPr>
          <p:nvPr>
            <p:ph type="sldNum" sz="quarter" idx="12"/>
          </p:nvPr>
        </p:nvSpPr>
        <p:spPr>
          <a:xfrm>
            <a:off x="8394005" y="6579105"/>
            <a:ext cx="749995" cy="321177"/>
          </a:xfrm>
        </p:spPr>
        <p:txBody>
          <a:bodyPr/>
          <a:lstStyle/>
          <a:p>
            <a:pPr>
              <a:defRPr/>
            </a:pPr>
            <a:r>
              <a:rPr lang="en-US" altLang="ja-JP" dirty="0">
                <a:solidFill>
                  <a:schemeClr val="tx1"/>
                </a:solidFill>
              </a:rPr>
              <a:t>3</a:t>
            </a:r>
          </a:p>
        </p:txBody>
      </p:sp>
      <p:cxnSp>
        <p:nvCxnSpPr>
          <p:cNvPr id="21" name="直線矢印コネクタ 20">
            <a:extLst>
              <a:ext uri="{FF2B5EF4-FFF2-40B4-BE49-F238E27FC236}">
                <a16:creationId xmlns:a16="http://schemas.microsoft.com/office/drawing/2014/main" id="{D1C47013-A8D1-6023-98F5-5511ED1183D2}"/>
              </a:ext>
            </a:extLst>
          </p:cNvPr>
          <p:cNvCxnSpPr/>
          <p:nvPr/>
        </p:nvCxnSpPr>
        <p:spPr>
          <a:xfrm>
            <a:off x="4960615" y="1346101"/>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A5880D18-8E97-2005-FA50-1512C6C86916}"/>
              </a:ext>
            </a:extLst>
          </p:cNvPr>
          <p:cNvCxnSpPr>
            <a:cxnSpLocks/>
          </p:cNvCxnSpPr>
          <p:nvPr/>
        </p:nvCxnSpPr>
        <p:spPr>
          <a:xfrm>
            <a:off x="6352490" y="2799140"/>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9D5AF890-4B64-9D86-D1B4-B6315D7F7F83}"/>
              </a:ext>
            </a:extLst>
          </p:cNvPr>
          <p:cNvCxnSpPr/>
          <p:nvPr/>
        </p:nvCxnSpPr>
        <p:spPr>
          <a:xfrm>
            <a:off x="4960615" y="5632673"/>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125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5">
            <a:extLst>
              <a:ext uri="{FF2B5EF4-FFF2-40B4-BE49-F238E27FC236}">
                <a16:creationId xmlns:a16="http://schemas.microsoft.com/office/drawing/2014/main" id="{8188BA1D-290B-C299-F20C-78A25412214E}"/>
              </a:ext>
            </a:extLst>
          </p:cNvPr>
          <p:cNvSpPr/>
          <p:nvPr/>
        </p:nvSpPr>
        <p:spPr>
          <a:xfrm>
            <a:off x="216000" y="593360"/>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100" dirty="0">
                <a:solidFill>
                  <a:schemeClr val="tx1"/>
                </a:solidFill>
                <a:latin typeface="Meiryo UI" panose="020B0604030504040204" pitchFamily="50" charset="-128"/>
                <a:ea typeface="Meiryo UI" panose="020B0604030504040204" pitchFamily="50" charset="-128"/>
              </a:rPr>
              <a:t>大阪湾やみどり豊かな農空間が守られ、新鮮で安全な大阪産</a:t>
            </a:r>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rPr>
              <a:t>もん</a:t>
            </a:r>
            <a:r>
              <a:rPr lang="en-US" altLang="ja-JP" sz="1100" dirty="0">
                <a:solidFill>
                  <a:schemeClr val="tx1"/>
                </a:solidFill>
                <a:latin typeface="Meiryo UI" panose="020B0604030504040204" pitchFamily="50" charset="-128"/>
                <a:ea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rPr>
              <a:t>が全国ブランドとなり、活発に取引されています。</a:t>
            </a:r>
          </a:p>
        </p:txBody>
      </p:sp>
      <p:graphicFrame>
        <p:nvGraphicFramePr>
          <p:cNvPr id="3" name="表 2"/>
          <p:cNvGraphicFramePr>
            <a:graphicFrameLocks noGrp="1"/>
          </p:cNvGraphicFramePr>
          <p:nvPr>
            <p:extLst>
              <p:ext uri="{D42A27DB-BD31-4B8C-83A1-F6EECF244321}">
                <p14:modId xmlns:p14="http://schemas.microsoft.com/office/powerpoint/2010/main" val="1914430762"/>
              </p:ext>
            </p:extLst>
          </p:nvPr>
        </p:nvGraphicFramePr>
        <p:xfrm>
          <a:off x="216000" y="1333500"/>
          <a:ext cx="8820000" cy="1907474"/>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44825">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39" marR="91439" marT="45727" marB="45727"/>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39" marR="91439" marT="45727" marB="45727"/>
                </a:tc>
                <a:extLst>
                  <a:ext uri="{0D108BD9-81ED-4DB2-BD59-A6C34878D82A}">
                    <a16:rowId xmlns:a16="http://schemas.microsoft.com/office/drawing/2014/main" val="10000"/>
                  </a:ext>
                </a:extLst>
              </a:tr>
              <a:tr h="828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大阪産（もん）を知っている人の割合（全国・</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36000"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lang="en-US" altLang="ja-JP" sz="1050" kern="0" baseline="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9.4</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（府民）</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29.2</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36000"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a:t>
                      </a:r>
                      <a:r>
                        <a:rPr lang="en-US" altLang="ja-JP" sz="1050" kern="0" baseline="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17.9</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（府民）</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49.2</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rowSpan="2">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将来ビジョン・大阪（全国・大阪府）に関する調査</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r h="828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大阪産を率先して購入したいと思う</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の割合（</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36000"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48.2%</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36000"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42.8%</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vMerge="1">
                  <a:txBody>
                    <a:bodyPr/>
                    <a:lstStyle/>
                    <a:p>
                      <a:pPr algn="l">
                        <a:spcAft>
                          <a:spcPts val="0"/>
                        </a:spcAft>
                      </a:pPr>
                      <a:endParaRPr lang="ja-JP" sz="1200" kern="100" dirty="0">
                        <a:effectLst/>
                        <a:latin typeface="+mn-ea"/>
                        <a:ea typeface="+mn-ea"/>
                        <a:cs typeface="Times New Roman"/>
                      </a:endParaRPr>
                    </a:p>
                  </a:txBody>
                  <a:tcPr marL="0" marR="0" marT="0" marB="0" anchor="ctr"/>
                </a:tc>
                <a:extLst>
                  <a:ext uri="{0D108BD9-81ED-4DB2-BD59-A6C34878D82A}">
                    <a16:rowId xmlns:a16="http://schemas.microsoft.com/office/drawing/2014/main" val="10002"/>
                  </a:ext>
                </a:extLst>
              </a:tr>
            </a:tbl>
          </a:graphicData>
        </a:graphic>
      </p:graphicFrame>
      <p:sp>
        <p:nvSpPr>
          <p:cNvPr id="4" name="正方形/長方形 3"/>
          <p:cNvSpPr/>
          <p:nvPr/>
        </p:nvSpPr>
        <p:spPr>
          <a:xfrm>
            <a:off x="216000" y="504000"/>
            <a:ext cx="3775075" cy="2873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■全国ブランド・大阪産（もん）　オンリー１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pic>
        <p:nvPicPr>
          <p:cNvPr id="514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2337" y="3516511"/>
            <a:ext cx="2307173" cy="17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0" name="Picture 3" descr="D:\OnoSei\Desktop\DSC022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3516511"/>
            <a:ext cx="2327019" cy="17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1" name="Picture 3" descr="E:\LIB\05大阪産\○大阪産（もん）\☆大阪産（もん）大集合\H26.11.02大阪産(もん)大集合\写真\久保田撮影分\resize\_MG_74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4247" y="3516511"/>
            <a:ext cx="2590376" cy="17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4</a:t>
            </a:fld>
            <a:endParaRPr lang="ja-JP" altLang="en-US" dirty="0">
              <a:solidFill>
                <a:schemeClr val="tx1"/>
              </a:solidFill>
            </a:endParaRPr>
          </a:p>
        </p:txBody>
      </p:sp>
      <p:sp>
        <p:nvSpPr>
          <p:cNvPr id="9" name="正方形/長方形 8">
            <a:extLst>
              <a:ext uri="{FF2B5EF4-FFF2-40B4-BE49-F238E27FC236}">
                <a16:creationId xmlns:a16="http://schemas.microsoft.com/office/drawing/2014/main" id="{7216A5D3-FCFC-B2ED-E49C-E61E1DC2C0E7}"/>
              </a:ext>
            </a:extLst>
          </p:cNvPr>
          <p:cNvSpPr/>
          <p:nvPr/>
        </p:nvSpPr>
        <p:spPr>
          <a:xfrm>
            <a:off x="179512" y="5460535"/>
            <a:ext cx="8819997" cy="488745"/>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大阪産（もん）を知っている人の割合は、全国で</a:t>
            </a:r>
            <a:r>
              <a:rPr lang="en-US" altLang="ja-JP" sz="1100" b="1" dirty="0">
                <a:solidFill>
                  <a:schemeClr val="tx1"/>
                </a:solidFill>
                <a:latin typeface="Meiryo UI" panose="020B0604030504040204" pitchFamily="50" charset="-128"/>
                <a:ea typeface="Meiryo UI" panose="020B0604030504040204" pitchFamily="50" charset="-128"/>
              </a:rPr>
              <a:t>8.5</a:t>
            </a:r>
            <a:r>
              <a:rPr lang="ja-JP" altLang="en-US" sz="1100" b="1" dirty="0">
                <a:solidFill>
                  <a:schemeClr val="tx1"/>
                </a:solidFill>
                <a:latin typeface="Meiryo UI" panose="020B0604030504040204" pitchFamily="50" charset="-128"/>
                <a:ea typeface="Meiryo UI" panose="020B0604030504040204" pitchFamily="50" charset="-128"/>
              </a:rPr>
              <a:t>ポイント、大阪府で</a:t>
            </a:r>
            <a:r>
              <a:rPr lang="en-US" altLang="ja-JP" sz="1100" b="1" dirty="0">
                <a:solidFill>
                  <a:schemeClr val="tx1"/>
                </a:solidFill>
                <a:latin typeface="Meiryo UI" panose="020B0604030504040204" pitchFamily="50" charset="-128"/>
                <a:ea typeface="Meiryo UI" panose="020B0604030504040204" pitchFamily="50" charset="-128"/>
              </a:rPr>
              <a:t>20.0</a:t>
            </a:r>
            <a:r>
              <a:rPr lang="ja-JP" altLang="en-US" sz="1100" b="1" dirty="0">
                <a:solidFill>
                  <a:schemeClr val="tx1"/>
                </a:solidFill>
                <a:latin typeface="Meiryo UI" panose="020B0604030504040204" pitchFamily="50" charset="-128"/>
                <a:ea typeface="Meiryo UI" panose="020B0604030504040204" pitchFamily="50" charset="-128"/>
              </a:rPr>
              <a:t>ポイント増加し、認知度が向上しました。</a:t>
            </a:r>
            <a:endParaRPr lang="en-US" altLang="ja-JP" sz="1100" b="1" dirty="0">
              <a:solidFill>
                <a:schemeClr val="tx1"/>
              </a:solidFill>
              <a:latin typeface="Meiryo UI" panose="020B0604030504040204" pitchFamily="50" charset="-128"/>
              <a:ea typeface="Meiryo UI" panose="020B0604030504040204" pitchFamily="50" charset="-128"/>
            </a:endParaRPr>
          </a:p>
          <a:p>
            <a:r>
              <a:rPr lang="ja-JP" altLang="en-US" sz="1100" b="1" dirty="0">
                <a:solidFill>
                  <a:schemeClr val="tx1"/>
                </a:solidFill>
                <a:latin typeface="Meiryo UI" panose="020B0604030504040204" pitchFamily="50" charset="-128"/>
                <a:ea typeface="Meiryo UI" panose="020B0604030504040204" pitchFamily="50" charset="-128"/>
              </a:rPr>
              <a:t>一方で、大阪産を率先して購入したいと思う人の割合は</a:t>
            </a:r>
            <a:r>
              <a:rPr lang="en-US" altLang="ja-JP" sz="1100" b="1" dirty="0">
                <a:solidFill>
                  <a:schemeClr val="tx1"/>
                </a:solidFill>
                <a:latin typeface="Meiryo UI" panose="020B0604030504040204" pitchFamily="50" charset="-128"/>
                <a:ea typeface="Meiryo UI" panose="020B0604030504040204" pitchFamily="50" charset="-128"/>
              </a:rPr>
              <a:t>5.4</a:t>
            </a:r>
            <a:r>
              <a:rPr lang="ja-JP" altLang="en-US" sz="1100" b="1" dirty="0">
                <a:solidFill>
                  <a:schemeClr val="tx1"/>
                </a:solidFill>
                <a:latin typeface="Meiryo UI" panose="020B0604030504040204" pitchFamily="50" charset="-128"/>
                <a:ea typeface="Meiryo UI" panose="020B0604030504040204" pitchFamily="50" charset="-128"/>
              </a:rPr>
              <a:t>ポイント減少しました。</a:t>
            </a:r>
          </a:p>
        </p:txBody>
      </p:sp>
      <p:cxnSp>
        <p:nvCxnSpPr>
          <p:cNvPr id="8" name="直線矢印コネクタ 7">
            <a:extLst>
              <a:ext uri="{FF2B5EF4-FFF2-40B4-BE49-F238E27FC236}">
                <a16:creationId xmlns:a16="http://schemas.microsoft.com/office/drawing/2014/main" id="{0A55D5EA-8AAE-FAF5-774A-17771308A02E}"/>
              </a:ext>
            </a:extLst>
          </p:cNvPr>
          <p:cNvCxnSpPr/>
          <p:nvPr/>
        </p:nvCxnSpPr>
        <p:spPr>
          <a:xfrm>
            <a:off x="4960615" y="1447701"/>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423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E9A7A506-0D59-49D9-6B89-CB553570BC9E}"/>
              </a:ext>
            </a:extLst>
          </p:cNvPr>
          <p:cNvSpPr/>
          <p:nvPr/>
        </p:nvSpPr>
        <p:spPr>
          <a:xfrm>
            <a:off x="215538" y="6345360"/>
            <a:ext cx="8803822" cy="324000"/>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ja-JP" sz="1100" b="1" dirty="0">
                <a:solidFill>
                  <a:schemeClr val="tx1"/>
                </a:solidFill>
                <a:latin typeface="Meiryo UI" panose="020B0604030504040204" pitchFamily="50" charset="-128"/>
                <a:ea typeface="Meiryo UI" panose="020B0604030504040204" pitchFamily="50" charset="-128"/>
              </a:rPr>
              <a:t>大阪はスポーツが盛んだと思っている府民の割合</a:t>
            </a:r>
            <a:r>
              <a:rPr lang="ja-JP" altLang="en-US" sz="1100" b="1" dirty="0">
                <a:solidFill>
                  <a:schemeClr val="tx1"/>
                </a:solidFill>
                <a:latin typeface="Meiryo UI" panose="020B0604030504040204" pitchFamily="50" charset="-128"/>
                <a:ea typeface="Meiryo UI" panose="020B0604030504040204" pitchFamily="50" charset="-128"/>
              </a:rPr>
              <a:t>は増加しましたが、</a:t>
            </a:r>
            <a:r>
              <a:rPr lang="ja-JP" altLang="ja-JP" sz="1100" b="1" dirty="0">
                <a:solidFill>
                  <a:schemeClr val="tx1"/>
                </a:solidFill>
                <a:latin typeface="Meiryo UI" panose="020B0604030504040204" pitchFamily="50" charset="-128"/>
                <a:ea typeface="Meiryo UI" panose="020B0604030504040204" pitchFamily="50" charset="-128"/>
              </a:rPr>
              <a:t>大阪が楽しいまちだと思っている人の割合</a:t>
            </a:r>
            <a:r>
              <a:rPr lang="ja-JP" altLang="en-US" sz="1100" b="1" dirty="0">
                <a:solidFill>
                  <a:schemeClr val="tx1"/>
                </a:solidFill>
                <a:latin typeface="Meiryo UI" panose="020B0604030504040204" pitchFamily="50" charset="-128"/>
                <a:ea typeface="Meiryo UI" panose="020B0604030504040204" pitchFamily="50" charset="-128"/>
              </a:rPr>
              <a:t>は低下しました。</a:t>
            </a:r>
          </a:p>
        </p:txBody>
      </p:sp>
      <p:sp>
        <p:nvSpPr>
          <p:cNvPr id="14" name="角丸四角形 5">
            <a:extLst>
              <a:ext uri="{FF2B5EF4-FFF2-40B4-BE49-F238E27FC236}">
                <a16:creationId xmlns:a16="http://schemas.microsoft.com/office/drawing/2014/main" id="{1B12C309-976F-5F49-4E1A-45D589878352}"/>
              </a:ext>
            </a:extLst>
          </p:cNvPr>
          <p:cNvSpPr/>
          <p:nvPr/>
        </p:nvSpPr>
        <p:spPr>
          <a:xfrm>
            <a:off x="216000" y="593360"/>
            <a:ext cx="8819998" cy="766699"/>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100" dirty="0">
                <a:solidFill>
                  <a:schemeClr val="tx1"/>
                </a:solidFill>
                <a:latin typeface="Meiryo UI" panose="020B0604030504040204" pitchFamily="50" charset="-128"/>
                <a:ea typeface="Meiryo UI" panose="020B0604030504040204" pitchFamily="50" charset="-128"/>
              </a:rPr>
              <a:t>御堂筋、富田林寺内町等の大阪の個性的なまちなみや商店街、棚田など豊かな自然、さらには歴史や文化、芸術、食等豊かな地域資源が府民に愛され、大阪の誇るべき資産として発信されるなど、住民主体でにぎわいづくりがすすみ、ミュージアム都市大阪が実現しています。</a:t>
            </a:r>
          </a:p>
        </p:txBody>
      </p:sp>
      <p:graphicFrame>
        <p:nvGraphicFramePr>
          <p:cNvPr id="3" name="表 2"/>
          <p:cNvGraphicFramePr>
            <a:graphicFrameLocks noGrp="1"/>
          </p:cNvGraphicFramePr>
          <p:nvPr>
            <p:extLst>
              <p:ext uri="{D42A27DB-BD31-4B8C-83A1-F6EECF244321}">
                <p14:modId xmlns:p14="http://schemas.microsoft.com/office/powerpoint/2010/main" val="3884750354"/>
              </p:ext>
            </p:extLst>
          </p:nvPr>
        </p:nvGraphicFramePr>
        <p:xfrm>
          <a:off x="216000" y="1412896"/>
          <a:ext cx="8820000" cy="1080000"/>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70000">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50" marR="91450" marT="45707" marB="45707"/>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50" marR="91450" marT="45707" marB="45707"/>
                </a:tc>
                <a:extLst>
                  <a:ext uri="{0D108BD9-81ED-4DB2-BD59-A6C34878D82A}">
                    <a16:rowId xmlns:a16="http://schemas.microsoft.com/office/drawing/2014/main" val="10000"/>
                  </a:ext>
                </a:extLst>
              </a:tr>
              <a:tr h="270000">
                <a:tc>
                  <a:txBody>
                    <a:bodyPr/>
                    <a:lstStyle/>
                    <a:p>
                      <a:pPr marL="36000" indent="0" algn="l">
                        <a:spcAft>
                          <a:spcPts val="0"/>
                        </a:spcAft>
                      </a:pPr>
                      <a:r>
                        <a:rPr lang="ja-JP" sz="100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ミュージアム都市といえば大阪と思っている人の割合（全国）</a:t>
                      </a:r>
                      <a:endParaRPr lang="ja-JP" sz="100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36000"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6.5%</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10.4%</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rowSpan="3">
                  <a:txBody>
                    <a:bodyPr/>
                    <a:lstStyle/>
                    <a:p>
                      <a:pPr marL="36000" indent="0" algn="l">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将来ビジョン・大阪（全国・大阪府）に関する調査</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r h="270000">
                <a:tc>
                  <a:txBody>
                    <a:bodyPr/>
                    <a:lstStyle/>
                    <a:p>
                      <a:pPr marL="36000" indent="0" algn="l">
                        <a:spcAft>
                          <a:spcPts val="0"/>
                        </a:spcAft>
                      </a:pPr>
                      <a:r>
                        <a:rPr kumimoji="1" lang="ja-JP" sz="9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自分の住んでいる地域に愛着を感じている府民の割合（府民）</a:t>
                      </a:r>
                    </a:p>
                  </a:txBody>
                  <a:tcPr marL="45720" marR="45720" anchor="ctr"/>
                </a:tc>
                <a:tc>
                  <a:txBody>
                    <a:bodyPr/>
                    <a:lstStyle/>
                    <a:p>
                      <a:pPr marL="36000"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71.4%</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57.4%</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vMerge="1">
                  <a:txBody>
                    <a:bodyPr/>
                    <a:lstStyle/>
                    <a:p>
                      <a:pPr algn="l">
                        <a:spcAft>
                          <a:spcPts val="0"/>
                        </a:spcAft>
                      </a:pPr>
                      <a:endParaRPr lang="ja-JP" sz="1400" kern="100" dirty="0">
                        <a:effectLst/>
                        <a:latin typeface="+mn-ea"/>
                        <a:ea typeface="+mn-ea"/>
                        <a:cs typeface="Times New Roman"/>
                      </a:endParaRPr>
                    </a:p>
                  </a:txBody>
                  <a:tcPr marL="0" marR="0" marT="0" marB="0" anchor="ctr"/>
                </a:tc>
                <a:extLst>
                  <a:ext uri="{0D108BD9-81ED-4DB2-BD59-A6C34878D82A}">
                    <a16:rowId xmlns:a16="http://schemas.microsoft.com/office/drawing/2014/main" val="10002"/>
                  </a:ext>
                </a:extLst>
              </a:tr>
              <a:tr h="270000">
                <a:tc>
                  <a:txBody>
                    <a:bodyPr/>
                    <a:lstStyle/>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大阪で観光したいと思っている人の割合（全国）</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36000"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54.6</a:t>
                      </a: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68.8</a:t>
                      </a: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vMerge="1">
                  <a:txBody>
                    <a:bodyPr/>
                    <a:lstStyle/>
                    <a:p>
                      <a:pPr algn="l">
                        <a:spcAft>
                          <a:spcPts val="0"/>
                        </a:spcAft>
                      </a:pPr>
                      <a:endParaRPr lang="ja-JP" sz="1400" kern="100" dirty="0">
                        <a:effectLst/>
                        <a:latin typeface="+mn-ea"/>
                        <a:ea typeface="+mn-ea"/>
                        <a:cs typeface="Times New Roman"/>
                      </a:endParaRPr>
                    </a:p>
                  </a:txBody>
                  <a:tcPr marL="0" marR="0" marT="0" marB="0" anchor="ctr"/>
                </a:tc>
                <a:extLst>
                  <a:ext uri="{0D108BD9-81ED-4DB2-BD59-A6C34878D82A}">
                    <a16:rowId xmlns:a16="http://schemas.microsoft.com/office/drawing/2014/main" val="10003"/>
                  </a:ext>
                </a:extLst>
              </a:tr>
            </a:tbl>
          </a:graphicData>
        </a:graphic>
      </p:graphicFrame>
      <p:sp>
        <p:nvSpPr>
          <p:cNvPr id="5" name="正方形/長方形 4"/>
          <p:cNvSpPr/>
          <p:nvPr/>
        </p:nvSpPr>
        <p:spPr>
          <a:xfrm>
            <a:off x="36000" y="36000"/>
            <a:ext cx="2808288" cy="360363"/>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tx1"/>
                </a:solidFill>
                <a:latin typeface="メイリオ" pitchFamily="50" charset="-128"/>
                <a:ea typeface="メイリオ" pitchFamily="50" charset="-128"/>
                <a:cs typeface="メイリオ" pitchFamily="50" charset="-128"/>
              </a:rPr>
              <a:t>３．ミュージアム都市　大阪</a:t>
            </a:r>
            <a:endParaRPr lang="en-US" altLang="ja-JP" sz="1400" b="1" dirty="0">
              <a:solidFill>
                <a:schemeClr val="tx1"/>
              </a:solidFill>
              <a:latin typeface="メイリオ" pitchFamily="50" charset="-128"/>
              <a:ea typeface="メイリオ" pitchFamily="50" charset="-128"/>
              <a:cs typeface="メイリオ" pitchFamily="50" charset="-128"/>
            </a:endParaRPr>
          </a:p>
        </p:txBody>
      </p:sp>
      <p:sp>
        <p:nvSpPr>
          <p:cNvPr id="4" name="正方形/長方形 3"/>
          <p:cNvSpPr/>
          <p:nvPr/>
        </p:nvSpPr>
        <p:spPr>
          <a:xfrm>
            <a:off x="216000" y="455960"/>
            <a:ext cx="2695575"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■大阪ミュージアム　オンリー１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4221005822"/>
              </p:ext>
            </p:extLst>
          </p:nvPr>
        </p:nvGraphicFramePr>
        <p:xfrm>
          <a:off x="215538" y="4707232"/>
          <a:ext cx="8820000" cy="810000"/>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70000">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50" marR="91450" marT="45407" marB="45407"/>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50" marR="91450" marT="45407" marB="45407"/>
                </a:tc>
                <a:extLst>
                  <a:ext uri="{0D108BD9-81ED-4DB2-BD59-A6C34878D82A}">
                    <a16:rowId xmlns:a16="http://schemas.microsoft.com/office/drawing/2014/main" val="10000"/>
                  </a:ext>
                </a:extLst>
              </a:tr>
              <a:tr h="270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大阪が楽しいまちだと思っている人の割合（全国）</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44.5%</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34.7%</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rowSpan="2">
                  <a:txBody>
                    <a:bodyPr/>
                    <a:lstStyle/>
                    <a:p>
                      <a:pPr marL="36000" indent="0" algn="l">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将来ビジョン・大阪（全国・大阪府）に関する調査</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r h="270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大阪はスポーツが盛んだと思っている府民の割合（府民）</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38.6%</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41.2%</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vMerge="1">
                  <a:txBody>
                    <a:bodyPr/>
                    <a:lstStyle/>
                    <a:p>
                      <a:pPr algn="l">
                        <a:spcAft>
                          <a:spcPts val="0"/>
                        </a:spcAft>
                      </a:pPr>
                      <a:endParaRPr lang="ja-JP" sz="1100" kern="100" dirty="0">
                        <a:effectLst/>
                        <a:latin typeface="+mn-ea"/>
                        <a:ea typeface="+mn-ea"/>
                        <a:cs typeface="Times New Roman"/>
                      </a:endParaRPr>
                    </a:p>
                  </a:txBody>
                  <a:tcPr marL="0" marR="0" marT="0" marB="0" anchor="ctr"/>
                </a:tc>
                <a:extLst>
                  <a:ext uri="{0D108BD9-81ED-4DB2-BD59-A6C34878D82A}">
                    <a16:rowId xmlns:a16="http://schemas.microsoft.com/office/drawing/2014/main" val="10002"/>
                  </a:ext>
                </a:extLst>
              </a:tr>
            </a:tbl>
          </a:graphicData>
        </a:graphic>
      </p:graphicFrame>
      <p:sp>
        <p:nvSpPr>
          <p:cNvPr id="8" name="角丸四角形 7"/>
          <p:cNvSpPr/>
          <p:nvPr/>
        </p:nvSpPr>
        <p:spPr>
          <a:xfrm>
            <a:off x="215538" y="3985661"/>
            <a:ext cx="8820461" cy="648000"/>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p>
          <a:p>
            <a:pPr fontAlgn="auto">
              <a:spcBef>
                <a:spcPts val="0"/>
              </a:spcBef>
              <a:spcAft>
                <a:spcPts val="0"/>
              </a:spcAft>
              <a:defRPr/>
            </a:pP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solidFill>
                <a:latin typeface="Meiryo UI" panose="020B0604030504040204" pitchFamily="50" charset="-128"/>
                <a:ea typeface="Meiryo UI" panose="020B0604030504040204" pitchFamily="50" charset="-128"/>
              </a:rPr>
              <a:t>ミュージアム都市として、大阪独特の“まちの空気感”が国内外に発信されるとともに、文化・スポーツイベント等様々な催しが各地で開催され、アミューズメントが充実し、世界から人々が集まるにぎわいのある地域になっています。</a:t>
            </a:r>
          </a:p>
        </p:txBody>
      </p:sp>
      <p:sp>
        <p:nvSpPr>
          <p:cNvPr id="9" name="正方形/長方形 8"/>
          <p:cNvSpPr/>
          <p:nvPr/>
        </p:nvSpPr>
        <p:spPr>
          <a:xfrm>
            <a:off x="216000" y="3904961"/>
            <a:ext cx="3271837" cy="2873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■フェスティバル都市　オンリー１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pic>
        <p:nvPicPr>
          <p:cNvPr id="620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643336"/>
            <a:ext cx="1212142"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07" name="Picture 2" descr="E:\LIB\生涯スポーツ【容量上限182GBまでを目安に】\行事予定\9　照会関係\H26照会\将来ビジョン\魅力推進\resiz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528984"/>
            <a:ext cx="1135107" cy="7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pic>
      <p:graphicFrame>
        <p:nvGraphicFramePr>
          <p:cNvPr id="10" name="表 9"/>
          <p:cNvGraphicFramePr>
            <a:graphicFrameLocks noGrp="1"/>
          </p:cNvGraphicFramePr>
          <p:nvPr>
            <p:extLst>
              <p:ext uri="{D42A27DB-BD31-4B8C-83A1-F6EECF244321}">
                <p14:modId xmlns:p14="http://schemas.microsoft.com/office/powerpoint/2010/main" val="1796475762"/>
              </p:ext>
            </p:extLst>
          </p:nvPr>
        </p:nvGraphicFramePr>
        <p:xfrm>
          <a:off x="2320684" y="2564984"/>
          <a:ext cx="6696000" cy="676800"/>
        </p:xfrm>
        <a:graphic>
          <a:graphicData uri="http://schemas.openxmlformats.org/drawingml/2006/table">
            <a:tbl>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2"/>
                    </a:ext>
                  </a:extLst>
                </a:gridCol>
                <a:gridCol w="1188000">
                  <a:extLst>
                    <a:ext uri="{9D8B030D-6E8A-4147-A177-3AD203B41FA5}">
                      <a16:colId xmlns:a16="http://schemas.microsoft.com/office/drawing/2014/main" val="20004"/>
                    </a:ext>
                  </a:extLst>
                </a:gridCol>
                <a:gridCol w="1440000">
                  <a:extLst>
                    <a:ext uri="{9D8B030D-6E8A-4147-A177-3AD203B41FA5}">
                      <a16:colId xmlns:a16="http://schemas.microsoft.com/office/drawing/2014/main" val="20005"/>
                    </a:ext>
                  </a:extLst>
                </a:gridCol>
              </a:tblGrid>
              <a:tr h="216000">
                <a:tc gridSpan="2">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b"/>
                      <a:r>
                        <a:rPr lang="en-US" sz="950" b="0" i="0" u="none" strike="noStrike" dirty="0">
                          <a:solidFill>
                            <a:schemeClr val="tx1"/>
                          </a:solidFill>
                          <a:effectLst/>
                          <a:latin typeface="Meiryo UI" panose="020B0604030504040204" pitchFamily="50" charset="-128"/>
                          <a:ea typeface="Meiryo UI" panose="020B0604030504040204" pitchFamily="50" charset="-128"/>
                        </a:rPr>
                        <a:t>H20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0400">
                <a:tc rowSpan="2">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各種イベント集客数</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85725" algn="l"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OSAKA</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光のルネサンス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約</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138</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約</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435</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主催者発表</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0400">
                <a:tc vMerge="1">
                  <a:txBody>
                    <a:bodyPr/>
                    <a:lstStyle/>
                    <a:p>
                      <a:endParaRPr kumimoji="1" lang="ja-JP" altLang="en-US"/>
                    </a:p>
                  </a:txBody>
                  <a:tcPr/>
                </a:tc>
                <a:tc>
                  <a:txBody>
                    <a:bodyPr/>
                    <a:lstStyle/>
                    <a:p>
                      <a:pPr marL="0" indent="85725"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御堂筋イルミネーション</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約</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160</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約</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715</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0002"/>
                  </a:ext>
                </a:extLst>
              </a:tr>
            </a:tbl>
          </a:graphicData>
        </a:graphic>
      </p:graphicFrame>
      <p:graphicFrame>
        <p:nvGraphicFramePr>
          <p:cNvPr id="12" name="表 11"/>
          <p:cNvGraphicFramePr>
            <a:graphicFrameLocks noGrp="1"/>
          </p:cNvGraphicFramePr>
          <p:nvPr>
            <p:extLst>
              <p:ext uri="{D42A27DB-BD31-4B8C-83A1-F6EECF244321}">
                <p14:modId xmlns:p14="http://schemas.microsoft.com/office/powerpoint/2010/main" val="573049369"/>
              </p:ext>
            </p:extLst>
          </p:nvPr>
        </p:nvGraphicFramePr>
        <p:xfrm>
          <a:off x="2320684" y="5761409"/>
          <a:ext cx="6696000" cy="452220"/>
        </p:xfrm>
        <a:graphic>
          <a:graphicData uri="http://schemas.openxmlformats.org/drawingml/2006/table">
            <a:tbl>
              <a:tblPr/>
              <a:tblGrid>
                <a:gridCol w="1440000">
                  <a:extLst>
                    <a:ext uri="{9D8B030D-6E8A-4147-A177-3AD203B41FA5}">
                      <a16:colId xmlns:a16="http://schemas.microsoft.com/office/drawing/2014/main" val="20000"/>
                    </a:ext>
                  </a:extLst>
                </a:gridCol>
                <a:gridCol w="1440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2"/>
                    </a:ext>
                  </a:extLst>
                </a:gridCol>
                <a:gridCol w="1188000">
                  <a:extLst>
                    <a:ext uri="{9D8B030D-6E8A-4147-A177-3AD203B41FA5}">
                      <a16:colId xmlns:a16="http://schemas.microsoft.com/office/drawing/2014/main" val="20004"/>
                    </a:ext>
                  </a:extLst>
                </a:gridCol>
                <a:gridCol w="1440000">
                  <a:extLst>
                    <a:ext uri="{9D8B030D-6E8A-4147-A177-3AD203B41FA5}">
                      <a16:colId xmlns:a16="http://schemas.microsoft.com/office/drawing/2014/main" val="20005"/>
                    </a:ext>
                  </a:extLst>
                </a:gridCol>
              </a:tblGrid>
              <a:tr h="216000">
                <a:tc gridSpan="2">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b"/>
                      <a:r>
                        <a:rPr lang="en-US" sz="950" b="0" i="0" u="none" strike="noStrike" dirty="0">
                          <a:solidFill>
                            <a:schemeClr val="tx1"/>
                          </a:solidFill>
                          <a:effectLst/>
                          <a:latin typeface="Meiryo UI" panose="020B0604030504040204" pitchFamily="50" charset="-128"/>
                          <a:ea typeface="Meiryo UI" panose="020B0604030504040204" pitchFamily="50" charset="-128"/>
                        </a:rPr>
                        <a:t>H2</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3</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36000" algn="l" fontAlgn="ct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各種イベント集客数</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大阪マラソン</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101</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120</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主催者発表</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5"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5</a:t>
            </a:fld>
            <a:endParaRPr lang="ja-JP" altLang="en-US" dirty="0">
              <a:solidFill>
                <a:schemeClr val="tx1"/>
              </a:solidFill>
            </a:endParaRPr>
          </a:p>
        </p:txBody>
      </p:sp>
      <p:sp>
        <p:nvSpPr>
          <p:cNvPr id="22" name="正方形/長方形 21">
            <a:extLst>
              <a:ext uri="{FF2B5EF4-FFF2-40B4-BE49-F238E27FC236}">
                <a16:creationId xmlns:a16="http://schemas.microsoft.com/office/drawing/2014/main" id="{4AD25914-2B23-9B4B-2F55-A98337B04FA1}"/>
              </a:ext>
            </a:extLst>
          </p:cNvPr>
          <p:cNvSpPr/>
          <p:nvPr/>
        </p:nvSpPr>
        <p:spPr>
          <a:xfrm>
            <a:off x="215538" y="3301526"/>
            <a:ext cx="8819998" cy="415506"/>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ja-JP" sz="1100" b="1" dirty="0">
                <a:solidFill>
                  <a:schemeClr val="tx1"/>
                </a:solidFill>
                <a:latin typeface="Meiryo UI" panose="020B0604030504040204" pitchFamily="50" charset="-128"/>
                <a:ea typeface="Meiryo UI" panose="020B0604030504040204" pitchFamily="50" charset="-128"/>
              </a:rPr>
              <a:t>ミュージアム都市といえば大阪と思っている人の割合</a:t>
            </a:r>
            <a:r>
              <a:rPr lang="ja-JP" altLang="en-US" sz="1100" b="1" dirty="0">
                <a:solidFill>
                  <a:schemeClr val="tx1"/>
                </a:solidFill>
                <a:latin typeface="Meiryo UI" panose="020B0604030504040204" pitchFamily="50" charset="-128"/>
                <a:ea typeface="Meiryo UI" panose="020B0604030504040204" pitchFamily="50" charset="-128"/>
              </a:rPr>
              <a:t>、大阪で観光したいと思っている人の割合は増加しましたが、</a:t>
            </a:r>
            <a:r>
              <a:rPr lang="ja-JP" altLang="ja-JP" sz="1100" b="1" dirty="0">
                <a:solidFill>
                  <a:schemeClr val="tx1"/>
                </a:solidFill>
                <a:latin typeface="Meiryo UI" panose="020B0604030504040204" pitchFamily="50" charset="-128"/>
                <a:ea typeface="Meiryo UI" panose="020B0604030504040204" pitchFamily="50" charset="-128"/>
              </a:rPr>
              <a:t>自分の住んでいる地域に愛着を感じている府民の割合</a:t>
            </a:r>
            <a:r>
              <a:rPr lang="ja-JP" altLang="en-US" sz="1100" b="1" dirty="0">
                <a:solidFill>
                  <a:schemeClr val="tx1"/>
                </a:solidFill>
                <a:latin typeface="Meiryo UI" panose="020B0604030504040204" pitchFamily="50" charset="-128"/>
                <a:ea typeface="Meiryo UI" panose="020B0604030504040204" pitchFamily="50" charset="-128"/>
              </a:rPr>
              <a:t>は低下しました。</a:t>
            </a:r>
          </a:p>
        </p:txBody>
      </p:sp>
      <p:cxnSp>
        <p:nvCxnSpPr>
          <p:cNvPr id="16" name="直線矢印コネクタ 15">
            <a:extLst>
              <a:ext uri="{FF2B5EF4-FFF2-40B4-BE49-F238E27FC236}">
                <a16:creationId xmlns:a16="http://schemas.microsoft.com/office/drawing/2014/main" id="{23BC9EF5-6A42-F408-ED3D-49087B72F4A2}"/>
              </a:ext>
            </a:extLst>
          </p:cNvPr>
          <p:cNvCxnSpPr/>
          <p:nvPr/>
        </p:nvCxnSpPr>
        <p:spPr>
          <a:xfrm>
            <a:off x="4960615" y="1520101"/>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0E618674-197F-7889-420E-10146F4E74C7}"/>
              </a:ext>
            </a:extLst>
          </p:cNvPr>
          <p:cNvCxnSpPr>
            <a:cxnSpLocks/>
          </p:cNvCxnSpPr>
          <p:nvPr/>
        </p:nvCxnSpPr>
        <p:spPr>
          <a:xfrm>
            <a:off x="6352490" y="2683520"/>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F8312016-C65F-93F9-0AB1-705352D28A46}"/>
              </a:ext>
            </a:extLst>
          </p:cNvPr>
          <p:cNvCxnSpPr/>
          <p:nvPr/>
        </p:nvCxnSpPr>
        <p:spPr>
          <a:xfrm>
            <a:off x="4960615" y="4827974"/>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E7DBEEFA-B14B-FE06-C8D9-438262BF6543}"/>
              </a:ext>
            </a:extLst>
          </p:cNvPr>
          <p:cNvCxnSpPr>
            <a:cxnSpLocks/>
          </p:cNvCxnSpPr>
          <p:nvPr/>
        </p:nvCxnSpPr>
        <p:spPr>
          <a:xfrm>
            <a:off x="6352490" y="5887546"/>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5">
            <a:extLst>
              <a:ext uri="{FF2B5EF4-FFF2-40B4-BE49-F238E27FC236}">
                <a16:creationId xmlns:a16="http://schemas.microsoft.com/office/drawing/2014/main" id="{50831EFA-3050-25AE-0FC3-6F5F8B4D90A7}"/>
              </a:ext>
            </a:extLst>
          </p:cNvPr>
          <p:cNvSpPr/>
          <p:nvPr/>
        </p:nvSpPr>
        <p:spPr>
          <a:xfrm>
            <a:off x="216000" y="593361"/>
            <a:ext cx="8819998" cy="680832"/>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府民や大学・企業等がアジアをはじめ世界の国々の大学・企業と活発に交流し、多くの府民が世界で活躍し、様々な国の留学生や社会人が頻繁に往来しています。</a:t>
            </a:r>
          </a:p>
        </p:txBody>
      </p:sp>
      <p:graphicFrame>
        <p:nvGraphicFramePr>
          <p:cNvPr id="3" name="表 2"/>
          <p:cNvGraphicFramePr>
            <a:graphicFrameLocks noGrp="1"/>
          </p:cNvGraphicFramePr>
          <p:nvPr>
            <p:extLst>
              <p:ext uri="{D42A27DB-BD31-4B8C-83A1-F6EECF244321}">
                <p14:modId xmlns:p14="http://schemas.microsoft.com/office/powerpoint/2010/main" val="4003920542"/>
              </p:ext>
            </p:extLst>
          </p:nvPr>
        </p:nvGraphicFramePr>
        <p:xfrm>
          <a:off x="216000" y="1484784"/>
          <a:ext cx="8820000" cy="1619450"/>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29564">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50" marR="91450" marT="45715" marB="45715"/>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H20</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50" marR="91450" marT="45715" marB="45715"/>
                </a:tc>
                <a:extLst>
                  <a:ext uri="{0D108BD9-81ED-4DB2-BD59-A6C34878D82A}">
                    <a16:rowId xmlns:a16="http://schemas.microsoft.com/office/drawing/2014/main" val="10000"/>
                  </a:ext>
                </a:extLst>
              </a:tr>
              <a:tr h="720000">
                <a:tc rowSpan="2">
                  <a:txBody>
                    <a:bodyPr/>
                    <a:lstStyle/>
                    <a:p>
                      <a:pPr marL="36000" indent="0" algn="l">
                        <a:spcAft>
                          <a:spcPts val="0"/>
                        </a:spcAft>
                      </a:pPr>
                      <a:r>
                        <a:rPr lang="ja-JP" sz="1050" kern="0" dirty="0">
                          <a:effectLst/>
                          <a:latin typeface="Meiryo UI" panose="020B0604030504040204" pitchFamily="50" charset="-128"/>
                          <a:ea typeface="Meiryo UI" panose="020B0604030504040204" pitchFamily="50" charset="-128"/>
                          <a:cs typeface="Meiryo UI" panose="020B0604030504040204" pitchFamily="50" charset="-128"/>
                        </a:rPr>
                        <a:t>留学生数・外国人旅行者数</a:t>
                      </a:r>
                      <a:r>
                        <a:rPr lang="ja-JP" altLang="en-US" sz="1050" kern="0" dirty="0">
                          <a:effectLst/>
                          <a:latin typeface="Meiryo UI" panose="020B0604030504040204" pitchFamily="50" charset="-128"/>
                          <a:ea typeface="Meiryo UI" panose="020B0604030504040204" pitchFamily="50" charset="-128"/>
                          <a:cs typeface="Meiryo UI" panose="020B0604030504040204" pitchFamily="50" charset="-128"/>
                        </a:rPr>
                        <a:t>の</a:t>
                      </a:r>
                      <a:r>
                        <a:rPr lang="ja-JP" sz="1050" kern="0" dirty="0">
                          <a:effectLst/>
                          <a:latin typeface="Meiryo UI" panose="020B0604030504040204" pitchFamily="50" charset="-128"/>
                          <a:ea typeface="Meiryo UI" panose="020B0604030504040204" pitchFamily="50" charset="-128"/>
                          <a:cs typeface="Meiryo UI" panose="020B0604030504040204" pitchFamily="50" charset="-128"/>
                        </a:rPr>
                        <a:t>伸び</a:t>
                      </a:r>
                      <a:endParaRPr lang="ja-JP" sz="1050" kern="100" dirty="0">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lnR w="12700" cap="flat" cmpd="sng" algn="ctr">
                      <a:solidFill>
                        <a:schemeClr val="bg1"/>
                      </a:solidFill>
                      <a:prstDash val="solid"/>
                      <a:round/>
                      <a:headEnd type="none" w="med" len="med"/>
                      <a:tailEnd type="none" w="med" len="med"/>
                    </a:lnR>
                  </a:tcPr>
                </a:tc>
                <a:tc>
                  <a:txBody>
                    <a:bodyPr/>
                    <a:lstStyle/>
                    <a:p>
                      <a:pPr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留学生数</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10,289</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algn="ctr">
                        <a:spcAft>
                          <a:spcPts val="0"/>
                        </a:spcAft>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留学生数</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40,498</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（独）日本学生支援機構「外国人留学生在籍状況調査結果」</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を基に大阪府にて算出　</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45720" marR="4572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648000">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外国人訪問率　</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25.0</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b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外国人訪問率　</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41.3</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b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marL="36000" indent="0" algn="l">
                        <a:spcAft>
                          <a:spcPts val="0"/>
                        </a:spcAft>
                      </a:pP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観光庁「インバウンド消費動向調査</a:t>
                      </a: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zh-TW"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旧 訪日外国人消費動向調査）</a:t>
                      </a: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EDF4"/>
                    </a:solidFill>
                  </a:tcPr>
                </a:tc>
                <a:extLst>
                  <a:ext uri="{0D108BD9-81ED-4DB2-BD59-A6C34878D82A}">
                    <a16:rowId xmlns:a16="http://schemas.microsoft.com/office/drawing/2014/main" val="10002"/>
                  </a:ext>
                </a:extLst>
              </a:tr>
            </a:tbl>
          </a:graphicData>
        </a:graphic>
      </p:graphicFrame>
      <p:sp>
        <p:nvSpPr>
          <p:cNvPr id="4" name="正方形/長方形 3"/>
          <p:cNvSpPr/>
          <p:nvPr/>
        </p:nvSpPr>
        <p:spPr>
          <a:xfrm>
            <a:off x="216000" y="504000"/>
            <a:ext cx="2335212"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■交流都市　ナンバー１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pic>
        <p:nvPicPr>
          <p:cNvPr id="720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000" y="3863344"/>
            <a:ext cx="1585089" cy="1187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表 1"/>
          <p:cNvGraphicFramePr>
            <a:graphicFrameLocks noGrp="1"/>
          </p:cNvGraphicFramePr>
          <p:nvPr>
            <p:extLst>
              <p:ext uri="{D42A27DB-BD31-4B8C-83A1-F6EECF244321}">
                <p14:modId xmlns:p14="http://schemas.microsoft.com/office/powerpoint/2010/main" val="3621406717"/>
              </p:ext>
            </p:extLst>
          </p:nvPr>
        </p:nvGraphicFramePr>
        <p:xfrm>
          <a:off x="2339998" y="3477334"/>
          <a:ext cx="6696000" cy="2088000"/>
        </p:xfrm>
        <a:graphic>
          <a:graphicData uri="http://schemas.openxmlformats.org/drawingml/2006/table">
            <a:tbl>
              <a:tblPr/>
              <a:tblGrid>
                <a:gridCol w="2880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216000">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H20</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40000">
                <a:tc>
                  <a:txBody>
                    <a:bodyPr/>
                    <a:lstStyle/>
                    <a:p>
                      <a:pPr marL="36000" algn="l" fontAlgn="ctr"/>
                      <a:r>
                        <a:rPr lang="zh-CN" altLang="en-US" sz="950" b="0" i="0" u="none" strike="noStrike" dirty="0">
                          <a:solidFill>
                            <a:schemeClr val="tx1"/>
                          </a:solidFill>
                          <a:effectLst/>
                          <a:latin typeface="Meiryo UI" panose="020B0604030504040204" pitchFamily="50" charset="-128"/>
                          <a:ea typeface="Meiryo UI" panose="020B0604030504040204" pitchFamily="50" charset="-128"/>
                        </a:rPr>
                        <a:t>訪日外国人数（来阪数）</a:t>
                      </a:r>
                      <a:endParaRPr lang="en-US" altLang="zh-CN" sz="95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222</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万人</a:t>
                      </a: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1,700</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万人</a:t>
                      </a:r>
                      <a:endPar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観光庁「インバウンド消費動向調査（</a:t>
                      </a:r>
                      <a:r>
                        <a:rPr kumimoji="1" lang="zh-TW"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旧 訪日外国人消費動向調査）</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40000">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大阪への留学生数</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※2</a:t>
                      </a: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10,289</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40,498</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zh-TW" altLang="en-US" sz="950" b="0" i="0" u="none" strike="noStrike" dirty="0">
                          <a:solidFill>
                            <a:schemeClr val="tx1"/>
                          </a:solidFill>
                          <a:effectLst/>
                          <a:latin typeface="Meiryo UI" panose="020B0604030504040204" pitchFamily="50" charset="-128"/>
                          <a:ea typeface="Meiryo UI" panose="020B0604030504040204" pitchFamily="50" charset="-128"/>
                        </a:rPr>
                        <a:t>日本学生支援機構</a:t>
                      </a:r>
                      <a:endParaRPr lang="en-US" altLang="zh-TW" sz="950" b="0" i="0" u="none" strike="noStrike" dirty="0">
                        <a:solidFill>
                          <a:schemeClr val="tx1"/>
                        </a:solidFill>
                        <a:effectLst/>
                        <a:latin typeface="Meiryo UI" panose="020B0604030504040204" pitchFamily="50" charset="-128"/>
                        <a:ea typeface="Meiryo UI" panose="020B0604030504040204" pitchFamily="50" charset="-128"/>
                      </a:endParaRPr>
                    </a:p>
                    <a:p>
                      <a:pPr marL="36000" algn="l" fontAlgn="ctr"/>
                      <a:r>
                        <a:rPr lang="zh-TW" altLang="en-US" sz="950" b="0" i="0" u="none" strike="noStrike" dirty="0">
                          <a:solidFill>
                            <a:schemeClr val="tx1"/>
                          </a:solidFill>
                          <a:effectLst/>
                          <a:latin typeface="Meiryo UI" panose="020B0604030504040204" pitchFamily="50" charset="-128"/>
                          <a:ea typeface="Meiryo UI" panose="020B0604030504040204" pitchFamily="50" charset="-128"/>
                        </a:rPr>
                        <a:t>「外国人留学生在籍状況調査結果」</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6000">
                <a:tc>
                  <a:txBody>
                    <a:bodyPr/>
                    <a:lstStyle/>
                    <a:p>
                      <a:pPr marL="36000" algn="l" fontAlgn="ctr"/>
                      <a:r>
                        <a:rPr lang="zh-CN" altLang="en-US" sz="950" b="0" i="0" u="none" strike="noStrike" dirty="0">
                          <a:solidFill>
                            <a:schemeClr val="tx1"/>
                          </a:solidFill>
                          <a:effectLst/>
                          <a:latin typeface="Meiryo UI" panose="020B0604030504040204" pitchFamily="50" charset="-128"/>
                          <a:ea typeface="Meiryo UI" panose="020B0604030504040204" pitchFamily="50" charset="-128"/>
                        </a:rPr>
                        <a:t>関空</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国際線</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36000" algn="l" fontAlgn="ctr"/>
                      <a:r>
                        <a:rPr lang="zh-CN" altLang="en-US" sz="950" b="0" i="0" u="none" strike="noStrike" dirty="0">
                          <a:solidFill>
                            <a:schemeClr val="tx1"/>
                          </a:solidFill>
                          <a:effectLst/>
                          <a:latin typeface="Meiryo UI" panose="020B0604030504040204" pitchFamily="50" charset="-128"/>
                          <a:ea typeface="Meiryo UI" panose="020B0604030504040204" pitchFamily="50" charset="-128"/>
                        </a:rPr>
                        <a:t>外国人旅客</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数</a:t>
                      </a:r>
                      <a:endParaRPr lang="zh-CN"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326</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2,173</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万人</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関西エアポート株式会社</a:t>
                      </a:r>
                      <a:endPar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6000">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国際会議開催件数</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144</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件</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106</a:t>
                      </a:r>
                      <a:r>
                        <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rPr>
                        <a:t>件</a:t>
                      </a:r>
                      <a:endPar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ctr" fontAlgn="ct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【R6】</a:t>
                      </a:r>
                      <a:endParaRPr kumimoji="1" lang="ja-JP" altLang="en-US" sz="9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36000" algn="l" fontAlgn="ctr"/>
                      <a:r>
                        <a:rPr lang="en-US" altLang="zh-TW" sz="950" b="0" i="0" u="none" strike="noStrike" dirty="0">
                          <a:solidFill>
                            <a:schemeClr val="tx1"/>
                          </a:solidFill>
                          <a:effectLst/>
                          <a:latin typeface="Meiryo UI" panose="020B0604030504040204" pitchFamily="50" charset="-128"/>
                          <a:ea typeface="Meiryo UI" panose="020B0604030504040204" pitchFamily="50" charset="-128"/>
                        </a:rPr>
                        <a:t>JNTO</a:t>
                      </a:r>
                      <a:r>
                        <a:rPr lang="zh-TW" altLang="en-US" sz="950" b="0" i="0" u="none" strike="noStrike" dirty="0">
                          <a:solidFill>
                            <a:schemeClr val="tx1"/>
                          </a:solidFill>
                          <a:effectLst/>
                          <a:latin typeface="Meiryo UI" panose="020B0604030504040204" pitchFamily="50" charset="-128"/>
                          <a:ea typeface="Meiryo UI" panose="020B0604030504040204" pitchFamily="50" charset="-128"/>
                        </a:rPr>
                        <a:t>「国際会議統計」</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テキスト ボックス 8"/>
          <p:cNvSpPr txBox="1"/>
          <p:nvPr/>
        </p:nvSpPr>
        <p:spPr>
          <a:xfrm>
            <a:off x="4716016" y="3054152"/>
            <a:ext cx="4247272" cy="230832"/>
          </a:xfrm>
          <a:prstGeom prst="rect">
            <a:avLst/>
          </a:prstGeom>
          <a:noFill/>
        </p:spPr>
        <p:txBody>
          <a:bodyPr wrap="square">
            <a:spAutoFit/>
          </a:bodyPr>
          <a:lstStyle/>
          <a:p>
            <a:pPr marL="714375" indent="-625475" fontAlgn="auto">
              <a:spcBef>
                <a:spcPts val="0"/>
              </a:spcBef>
              <a:spcAft>
                <a:spcPts val="0"/>
              </a:spcAft>
              <a:defRPr/>
            </a:pPr>
            <a:r>
              <a:rPr lang="en-US" altLang="ja-JP" sz="900" kern="0" dirty="0">
                <a:latin typeface="Meiryo UI" panose="020B0604030504040204" pitchFamily="50" charset="-128"/>
                <a:ea typeface="Meiryo UI" panose="020B0604030504040204" pitchFamily="50" charset="-128"/>
                <a:cs typeface="ＭＳ Ｐゴシック"/>
              </a:rPr>
              <a:t>※</a:t>
            </a:r>
            <a:r>
              <a:rPr lang="ja-JP" altLang="en-US" sz="900" kern="0" dirty="0">
                <a:latin typeface="Meiryo UI" panose="020B0604030504040204" pitchFamily="50" charset="-128"/>
                <a:ea typeface="Meiryo UI" panose="020B0604030504040204" pitchFamily="50" charset="-128"/>
                <a:cs typeface="ＭＳ Ｐゴシック"/>
              </a:rPr>
              <a:t>留学生数は日本語教育機関において教育を受ける外国人学生を含む</a:t>
            </a:r>
            <a:endParaRPr lang="en-US" altLang="ja-JP" sz="900" dirty="0">
              <a:latin typeface="Meiryo UI" panose="020B0604030504040204" pitchFamily="50" charset="-128"/>
              <a:ea typeface="Meiryo UI" panose="020B0604030504040204" pitchFamily="50" charset="-128"/>
            </a:endParaRPr>
          </a:p>
        </p:txBody>
      </p:sp>
      <p:sp>
        <p:nvSpPr>
          <p:cNvPr id="14"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6</a:t>
            </a:fld>
            <a:endParaRPr lang="ja-JP" altLang="en-US" dirty="0">
              <a:solidFill>
                <a:schemeClr val="tx1"/>
              </a:solidFill>
            </a:endParaRPr>
          </a:p>
        </p:txBody>
      </p:sp>
      <p:sp>
        <p:nvSpPr>
          <p:cNvPr id="15" name="正方形/長方形 14">
            <a:extLst>
              <a:ext uri="{FF2B5EF4-FFF2-40B4-BE49-F238E27FC236}">
                <a16:creationId xmlns:a16="http://schemas.microsoft.com/office/drawing/2014/main" id="{7EC01F89-C456-6BAF-BF13-86B211503C85}"/>
              </a:ext>
            </a:extLst>
          </p:cNvPr>
          <p:cNvSpPr/>
          <p:nvPr/>
        </p:nvSpPr>
        <p:spPr>
          <a:xfrm>
            <a:off x="306000" y="5964591"/>
            <a:ext cx="8729998" cy="488745"/>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大阪への</a:t>
            </a:r>
            <a:r>
              <a:rPr lang="zh-CN" altLang="en-US" sz="1100" b="1" dirty="0">
                <a:solidFill>
                  <a:schemeClr val="tx1"/>
                </a:solidFill>
                <a:latin typeface="Meiryo UI" panose="020B0604030504040204" pitchFamily="50" charset="-128"/>
                <a:ea typeface="Meiryo UI" panose="020B0604030504040204" pitchFamily="50" charset="-128"/>
              </a:rPr>
              <a:t>留学生数</a:t>
            </a:r>
            <a:r>
              <a:rPr lang="ja-JP" altLang="en-US" sz="1100" b="1" dirty="0">
                <a:solidFill>
                  <a:schemeClr val="tx1"/>
                </a:solidFill>
                <a:latin typeface="Meiryo UI" panose="020B0604030504040204" pitchFamily="50" charset="-128"/>
                <a:ea typeface="Meiryo UI" panose="020B0604030504040204" pitchFamily="50" charset="-128"/>
              </a:rPr>
              <a:t>は約</a:t>
            </a:r>
            <a:r>
              <a:rPr lang="en-US" altLang="ja-JP" sz="1100" b="1" dirty="0">
                <a:solidFill>
                  <a:schemeClr val="tx1"/>
                </a:solidFill>
                <a:latin typeface="Meiryo UI" panose="020B0604030504040204" pitchFamily="50" charset="-128"/>
                <a:ea typeface="Meiryo UI" panose="020B0604030504040204" pitchFamily="50" charset="-128"/>
              </a:rPr>
              <a:t>3</a:t>
            </a:r>
            <a:r>
              <a:rPr lang="ja-JP" altLang="en-US" sz="1100" b="1" dirty="0">
                <a:solidFill>
                  <a:schemeClr val="tx1"/>
                </a:solidFill>
                <a:latin typeface="Meiryo UI" panose="020B0604030504040204" pitchFamily="50" charset="-128"/>
                <a:ea typeface="Meiryo UI" panose="020B0604030504040204" pitchFamily="50" charset="-128"/>
              </a:rPr>
              <a:t>万人増加、</a:t>
            </a:r>
            <a:r>
              <a:rPr lang="ja-JP" altLang="ja-JP" sz="1100" b="1" dirty="0">
                <a:solidFill>
                  <a:schemeClr val="tx1"/>
                </a:solidFill>
                <a:latin typeface="Meiryo UI" panose="020B0604030504040204" pitchFamily="50" charset="-128"/>
                <a:ea typeface="Meiryo UI" panose="020B0604030504040204" pitchFamily="50" charset="-128"/>
              </a:rPr>
              <a:t>外国人旅行者</a:t>
            </a:r>
            <a:r>
              <a:rPr lang="ja-JP" altLang="en-US" sz="1100" b="1" dirty="0">
                <a:solidFill>
                  <a:schemeClr val="tx1"/>
                </a:solidFill>
                <a:latin typeface="Meiryo UI" panose="020B0604030504040204" pitchFamily="50" charset="-128"/>
                <a:ea typeface="Meiryo UI" panose="020B0604030504040204" pitchFamily="50" charset="-128"/>
              </a:rPr>
              <a:t>の大阪の訪問率は</a:t>
            </a:r>
            <a:r>
              <a:rPr lang="en-US" altLang="ja-JP" sz="1100" b="1" dirty="0">
                <a:solidFill>
                  <a:schemeClr val="tx1"/>
                </a:solidFill>
                <a:latin typeface="Meiryo UI" panose="020B0604030504040204" pitchFamily="50" charset="-128"/>
                <a:ea typeface="Meiryo UI" panose="020B0604030504040204" pitchFamily="50" charset="-128"/>
              </a:rPr>
              <a:t>16.3</a:t>
            </a:r>
            <a:r>
              <a:rPr lang="ja-JP" altLang="en-US" sz="1100" b="1" dirty="0">
                <a:solidFill>
                  <a:schemeClr val="tx1"/>
                </a:solidFill>
                <a:latin typeface="Meiryo UI" panose="020B0604030504040204" pitchFamily="50" charset="-128"/>
                <a:ea typeface="Meiryo UI" panose="020B0604030504040204" pitchFamily="50" charset="-128"/>
              </a:rPr>
              <a:t>ポイント増といずれも大幅に上昇しました。</a:t>
            </a:r>
            <a:endParaRPr lang="en-US" altLang="ja-JP" sz="1100" b="1" dirty="0">
              <a:solidFill>
                <a:schemeClr val="tx1"/>
              </a:solidFill>
              <a:latin typeface="Meiryo UI" panose="020B0604030504040204" pitchFamily="50" charset="-128"/>
              <a:ea typeface="Meiryo UI" panose="020B0604030504040204" pitchFamily="50" charset="-128"/>
            </a:endParaRPr>
          </a:p>
          <a:p>
            <a:r>
              <a:rPr lang="zh-CN" altLang="en-US" sz="1100" b="1" dirty="0">
                <a:solidFill>
                  <a:schemeClr val="tx1"/>
                </a:solidFill>
                <a:latin typeface="Meiryo UI" panose="020B0604030504040204" pitchFamily="50" charset="-128"/>
                <a:ea typeface="Meiryo UI" panose="020B0604030504040204" pitchFamily="50" charset="-128"/>
              </a:rPr>
              <a:t>訪日外国人数</a:t>
            </a:r>
            <a:r>
              <a:rPr lang="ja-JP" altLang="en-US" sz="1100" b="1" dirty="0">
                <a:solidFill>
                  <a:schemeClr val="tx1"/>
                </a:solidFill>
                <a:latin typeface="Meiryo UI" panose="020B0604030504040204" pitchFamily="50" charset="-128"/>
                <a:ea typeface="Meiryo UI" panose="020B0604030504040204" pitchFamily="50" charset="-128"/>
              </a:rPr>
              <a:t>は平成</a:t>
            </a:r>
            <a:r>
              <a:rPr lang="en-US" altLang="ja-JP" sz="1100" b="1" dirty="0">
                <a:solidFill>
                  <a:schemeClr val="tx1"/>
                </a:solidFill>
                <a:latin typeface="Meiryo UI" panose="020B0604030504040204" pitchFamily="50" charset="-128"/>
                <a:ea typeface="Meiryo UI" panose="020B0604030504040204" pitchFamily="50" charset="-128"/>
              </a:rPr>
              <a:t>20</a:t>
            </a:r>
            <a:r>
              <a:rPr lang="ja-JP" altLang="en-US" sz="1100" b="1" dirty="0">
                <a:solidFill>
                  <a:schemeClr val="tx1"/>
                </a:solidFill>
                <a:latin typeface="Meiryo UI" panose="020B0604030504040204" pitchFamily="50" charset="-128"/>
                <a:ea typeface="Meiryo UI" panose="020B0604030504040204" pitchFamily="50" charset="-128"/>
              </a:rPr>
              <a:t>年から令和</a:t>
            </a:r>
            <a:r>
              <a:rPr lang="en-US" altLang="ja-JP" sz="1100" b="1" dirty="0">
                <a:solidFill>
                  <a:schemeClr val="tx1"/>
                </a:solidFill>
                <a:latin typeface="Meiryo UI" panose="020B0604030504040204" pitchFamily="50" charset="-128"/>
                <a:ea typeface="Meiryo UI" panose="020B0604030504040204" pitchFamily="50" charset="-128"/>
              </a:rPr>
              <a:t>7</a:t>
            </a:r>
            <a:r>
              <a:rPr lang="ja-JP" altLang="en-US" sz="1100" b="1" dirty="0">
                <a:solidFill>
                  <a:schemeClr val="tx1"/>
                </a:solidFill>
                <a:latin typeface="Meiryo UI" panose="020B0604030504040204" pitchFamily="50" charset="-128"/>
                <a:ea typeface="Meiryo UI" panose="020B0604030504040204" pitchFamily="50" charset="-128"/>
              </a:rPr>
              <a:t>年の</a:t>
            </a:r>
            <a:r>
              <a:rPr lang="en-US" altLang="ja-JP" sz="1100" b="1" dirty="0">
                <a:solidFill>
                  <a:schemeClr val="tx1"/>
                </a:solidFill>
                <a:latin typeface="Meiryo UI" panose="020B0604030504040204" pitchFamily="50" charset="-128"/>
                <a:ea typeface="Meiryo UI" panose="020B0604030504040204" pitchFamily="50" charset="-128"/>
              </a:rPr>
              <a:t>17</a:t>
            </a:r>
            <a:r>
              <a:rPr lang="ja-JP" altLang="en-US" sz="1100" b="1" dirty="0">
                <a:solidFill>
                  <a:schemeClr val="tx1"/>
                </a:solidFill>
                <a:latin typeface="Meiryo UI" panose="020B0604030504040204" pitchFamily="50" charset="-128"/>
                <a:ea typeface="Meiryo UI" panose="020B0604030504040204" pitchFamily="50" charset="-128"/>
              </a:rPr>
              <a:t>年間で約</a:t>
            </a:r>
            <a:r>
              <a:rPr lang="en-US" altLang="ja-JP" sz="1100" b="1" dirty="0">
                <a:solidFill>
                  <a:schemeClr val="tx1"/>
                </a:solidFill>
                <a:latin typeface="Meiryo UI" panose="020B0604030504040204" pitchFamily="50" charset="-128"/>
                <a:ea typeface="Meiryo UI" panose="020B0604030504040204" pitchFamily="50" charset="-128"/>
              </a:rPr>
              <a:t>7.7</a:t>
            </a:r>
            <a:r>
              <a:rPr lang="ja-JP" altLang="en-US" sz="1100" b="1" dirty="0">
                <a:solidFill>
                  <a:schemeClr val="tx1"/>
                </a:solidFill>
                <a:latin typeface="Meiryo UI" panose="020B0604030504040204" pitchFamily="50" charset="-128"/>
                <a:ea typeface="Meiryo UI" panose="020B0604030504040204" pitchFamily="50" charset="-128"/>
              </a:rPr>
              <a:t>倍と激増するなど、海外との交流は大いに活性化しました。</a:t>
            </a:r>
          </a:p>
        </p:txBody>
      </p:sp>
      <p:sp>
        <p:nvSpPr>
          <p:cNvPr id="7" name="テキスト ボックス 6">
            <a:extLst>
              <a:ext uri="{FF2B5EF4-FFF2-40B4-BE49-F238E27FC236}">
                <a16:creationId xmlns:a16="http://schemas.microsoft.com/office/drawing/2014/main" id="{2F16C4C8-C49E-B891-49AD-669A9D96BB70}"/>
              </a:ext>
            </a:extLst>
          </p:cNvPr>
          <p:cNvSpPr txBox="1"/>
          <p:nvPr/>
        </p:nvSpPr>
        <p:spPr>
          <a:xfrm>
            <a:off x="2339752" y="5517232"/>
            <a:ext cx="6185056" cy="507831"/>
          </a:xfrm>
          <a:prstGeom prst="rect">
            <a:avLst/>
          </a:prstGeom>
          <a:noFill/>
        </p:spPr>
        <p:txBody>
          <a:bodyPr wrap="square" rtlCol="0">
            <a:spAutoFit/>
          </a:bodyPr>
          <a:lstStyle/>
          <a:p>
            <a:pPr lvl="0" fontAlgn="t">
              <a:spcBef>
                <a:spcPts val="0"/>
              </a:spcBef>
              <a:spcAft>
                <a:spcPts val="0"/>
              </a:spcAft>
              <a:defRPr/>
            </a:pPr>
            <a:r>
              <a:rPr lang="en-US" altLang="ja-JP" sz="900" dirty="0">
                <a:latin typeface="Meiryo UI" panose="020B0604030504040204" pitchFamily="50" charset="-128"/>
                <a:ea typeface="Meiryo UI" panose="020B0604030504040204" pitchFamily="50" charset="-128"/>
              </a:rPr>
              <a:t>※1</a:t>
            </a:r>
            <a:r>
              <a:rPr lang="ja-JP" altLang="en-US" sz="900" dirty="0">
                <a:latin typeface="Meiryo UI" panose="020B0604030504040204" pitchFamily="50" charset="-128"/>
                <a:ea typeface="Meiryo UI" panose="020B0604030504040204" pitchFamily="50" charset="-128"/>
              </a:rPr>
              <a:t>　訪日外客数に訪問率を乗じて算出</a:t>
            </a:r>
            <a:endParaRPr lang="en-US" altLang="ja-JP" sz="900" dirty="0">
              <a:latin typeface="Meiryo UI" panose="020B0604030504040204" pitchFamily="50" charset="-128"/>
              <a:ea typeface="Meiryo UI" panose="020B0604030504040204" pitchFamily="50" charset="-128"/>
            </a:endParaRPr>
          </a:p>
          <a:p>
            <a:pPr lvl="0" fontAlgn="t">
              <a:spcBef>
                <a:spcPts val="0"/>
              </a:spcBef>
              <a:spcAft>
                <a:spcPts val="0"/>
              </a:spcAft>
              <a:defRPr/>
            </a:pPr>
            <a:r>
              <a:rPr lang="en-US" altLang="ja-JP" sz="900" dirty="0">
                <a:latin typeface="Meiryo UI" panose="020B0604030504040204" pitchFamily="50" charset="-128"/>
                <a:ea typeface="Meiryo UI" panose="020B0604030504040204" pitchFamily="50" charset="-128"/>
              </a:rPr>
              <a:t>※2</a:t>
            </a: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R7</a:t>
            </a:r>
            <a:r>
              <a:rPr lang="ja-JP" altLang="en-US" sz="900" dirty="0">
                <a:latin typeface="Meiryo UI" panose="020B0604030504040204" pitchFamily="50" charset="-128"/>
                <a:ea typeface="Meiryo UI" panose="020B0604030504040204" pitchFamily="50" charset="-128"/>
              </a:rPr>
              <a:t>については、日本語教育機関において教育を受ける外国人学生を含む （データ：</a:t>
            </a:r>
            <a:r>
              <a:rPr lang="en-US" altLang="ja-JP" sz="900" dirty="0">
                <a:latin typeface="Meiryo UI" panose="020B0604030504040204" pitchFamily="50" charset="-128"/>
                <a:ea typeface="Meiryo UI" panose="020B0604030504040204" pitchFamily="50" charset="-128"/>
              </a:rPr>
              <a:t>5</a:t>
            </a:r>
            <a:r>
              <a:rPr lang="ja-JP" altLang="en-US" sz="900" dirty="0">
                <a:latin typeface="Meiryo UI" panose="020B0604030504040204" pitchFamily="50" charset="-128"/>
                <a:ea typeface="Meiryo UI" panose="020B0604030504040204" pitchFamily="50" charset="-128"/>
              </a:rPr>
              <a:t>月</a:t>
            </a:r>
            <a:r>
              <a:rPr lang="en-US" altLang="ja-JP" sz="900" dirty="0">
                <a:latin typeface="Meiryo UI" panose="020B0604030504040204" pitchFamily="50" charset="-128"/>
                <a:ea typeface="Meiryo UI" panose="020B0604030504040204" pitchFamily="50" charset="-128"/>
              </a:rPr>
              <a:t>1</a:t>
            </a:r>
            <a:r>
              <a:rPr lang="ja-JP" altLang="en-US" sz="900" dirty="0">
                <a:latin typeface="Meiryo UI" panose="020B0604030504040204" pitchFamily="50" charset="-128"/>
                <a:ea typeface="Meiryo UI" panose="020B0604030504040204" pitchFamily="50" charset="-128"/>
              </a:rPr>
              <a:t>日時点）</a:t>
            </a:r>
            <a:endParaRPr lang="en-US" altLang="ja-JP" sz="900" dirty="0">
              <a:latin typeface="Meiryo UI" panose="020B0604030504040204" pitchFamily="50" charset="-128"/>
              <a:ea typeface="Meiryo UI" panose="020B0604030504040204" pitchFamily="50" charset="-128"/>
            </a:endParaRPr>
          </a:p>
          <a:p>
            <a:endParaRPr kumimoji="1" lang="ja-JP" altLang="en-US" sz="900" dirty="0">
              <a:latin typeface="Meiryo UI" panose="020B0604030504040204" pitchFamily="50" charset="-128"/>
              <a:ea typeface="Meiryo UI" panose="020B0604030504040204" pitchFamily="50" charset="-128"/>
            </a:endParaRPr>
          </a:p>
        </p:txBody>
      </p:sp>
      <p:cxnSp>
        <p:nvCxnSpPr>
          <p:cNvPr id="11" name="直線矢印コネクタ 10">
            <a:extLst>
              <a:ext uri="{FF2B5EF4-FFF2-40B4-BE49-F238E27FC236}">
                <a16:creationId xmlns:a16="http://schemas.microsoft.com/office/drawing/2014/main" id="{FCF1AEBA-9542-EC91-C272-E29150D71CFF}"/>
              </a:ext>
            </a:extLst>
          </p:cNvPr>
          <p:cNvCxnSpPr/>
          <p:nvPr/>
        </p:nvCxnSpPr>
        <p:spPr>
          <a:xfrm>
            <a:off x="4960615" y="1592109"/>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766F73DB-FD85-3E5B-2AF0-F8DCD11CBBD2}"/>
              </a:ext>
            </a:extLst>
          </p:cNvPr>
          <p:cNvCxnSpPr>
            <a:cxnSpLocks/>
          </p:cNvCxnSpPr>
          <p:nvPr/>
        </p:nvCxnSpPr>
        <p:spPr>
          <a:xfrm>
            <a:off x="6352490" y="3586376"/>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id="{678FA5B2-40B0-57D6-7071-D6299D81849E}"/>
              </a:ext>
            </a:extLst>
          </p:cNvPr>
          <p:cNvSpPr/>
          <p:nvPr/>
        </p:nvSpPr>
        <p:spPr>
          <a:xfrm>
            <a:off x="216000" y="649263"/>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分権が進み、福祉や健康、コミュニティの育成等府民に身近で最適なサービスを市町村が提供し、男女の性別に関わりなく、子どもやお年寄り、障がい者などだれもが身近な地域で、お互い支えあい、尊重しあいながら、一緒に笑顔で安全・安心にくらしています。</a:t>
            </a:r>
          </a:p>
        </p:txBody>
      </p:sp>
      <p:graphicFrame>
        <p:nvGraphicFramePr>
          <p:cNvPr id="3" name="表 2"/>
          <p:cNvGraphicFramePr>
            <a:graphicFrameLocks noGrp="1"/>
          </p:cNvGraphicFramePr>
          <p:nvPr>
            <p:extLst>
              <p:ext uri="{D42A27DB-BD31-4B8C-83A1-F6EECF244321}">
                <p14:modId xmlns:p14="http://schemas.microsoft.com/office/powerpoint/2010/main" val="2370878160"/>
              </p:ext>
            </p:extLst>
          </p:nvPr>
        </p:nvGraphicFramePr>
        <p:xfrm>
          <a:off x="216000" y="1359818"/>
          <a:ext cx="8820000" cy="1871492"/>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10369">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39" marR="91439" marT="45736" marB="45736"/>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39" marR="91439" marT="45736" marB="45736"/>
                </a:tc>
                <a:extLst>
                  <a:ext uri="{0D108BD9-81ED-4DB2-BD59-A6C34878D82A}">
                    <a16:rowId xmlns:a16="http://schemas.microsoft.com/office/drawing/2014/main" val="10000"/>
                  </a:ext>
                </a:extLst>
              </a:tr>
              <a:tr h="540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くらすなら大阪と思っている人の割合（全国）</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6.3%</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12.9%</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anchor="ctr"/>
                </a:tc>
                <a:tc rowSpan="3">
                  <a:txBody>
                    <a:bodyPr/>
                    <a:lstStyle/>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阪府「</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将来ビジョン・大阪（全国・大阪府）に関する調査</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r h="540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安心であたたかいくらしの大阪になっていると思う</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の割合（</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16.6</a:t>
                      </a: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26.2</a:t>
                      </a: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anchor="ctr"/>
                </a:tc>
                <a:tc vMerge="1">
                  <a:txBody>
                    <a:bodyPr/>
                    <a:lstStyle/>
                    <a:p>
                      <a:pPr algn="l">
                        <a:spcAft>
                          <a:spcPts val="0"/>
                        </a:spcAft>
                      </a:pPr>
                      <a:endParaRPr lang="ja-JP" sz="1100" kern="100" dirty="0">
                        <a:effectLst/>
                        <a:latin typeface="Century"/>
                        <a:ea typeface="ＭＳ 明朝"/>
                        <a:cs typeface="Times New Roman"/>
                      </a:endParaRPr>
                    </a:p>
                  </a:txBody>
                  <a:tcPr marL="0" marR="0" marT="0" marB="0" anchor="ctr"/>
                </a:tc>
                <a:extLst>
                  <a:ext uri="{0D108BD9-81ED-4DB2-BD59-A6C34878D82A}">
                    <a16:rowId xmlns:a16="http://schemas.microsoft.com/office/drawing/2014/main" val="10002"/>
                  </a:ext>
                </a:extLst>
              </a:tr>
              <a:tr h="540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子どもを大阪で育ててよかったと思っている</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の割合</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49.0</a:t>
                      </a: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gn="ctr">
                        <a:spcAft>
                          <a:spcPts val="0"/>
                        </a:spcAft>
                      </a:pPr>
                      <a:r>
                        <a:rPr lang="en-US"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58.7</a:t>
                      </a:r>
                      <a:r>
                        <a:rPr lang="ja-JP" altLang="en-US"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anchor="ctr"/>
                </a:tc>
                <a:tc vMerge="1">
                  <a:txBody>
                    <a:bodyPr/>
                    <a:lstStyle/>
                    <a:p>
                      <a:pPr algn="l">
                        <a:spcAft>
                          <a:spcPts val="0"/>
                        </a:spcAft>
                      </a:pPr>
                      <a:endParaRPr lang="ja-JP" sz="1100" kern="100" dirty="0">
                        <a:effectLst/>
                        <a:latin typeface="Century"/>
                        <a:ea typeface="ＭＳ 明朝"/>
                        <a:cs typeface="Times New Roman"/>
                      </a:endParaRPr>
                    </a:p>
                  </a:txBody>
                  <a:tcPr marL="0" marR="0" marT="0" marB="0" anchor="ctr"/>
                </a:tc>
                <a:extLst>
                  <a:ext uri="{0D108BD9-81ED-4DB2-BD59-A6C34878D82A}">
                    <a16:rowId xmlns:a16="http://schemas.microsoft.com/office/drawing/2014/main" val="10003"/>
                  </a:ext>
                </a:extLst>
              </a:tr>
            </a:tbl>
          </a:graphicData>
        </a:graphic>
      </p:graphicFrame>
      <p:sp>
        <p:nvSpPr>
          <p:cNvPr id="5" name="正方形/長方形 4"/>
          <p:cNvSpPr/>
          <p:nvPr/>
        </p:nvSpPr>
        <p:spPr>
          <a:xfrm>
            <a:off x="36000" y="36000"/>
            <a:ext cx="5976938" cy="360362"/>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tx1"/>
                </a:solidFill>
                <a:latin typeface="メイリオ" pitchFamily="50" charset="-128"/>
                <a:ea typeface="メイリオ" pitchFamily="50" charset="-128"/>
                <a:cs typeface="メイリオ" pitchFamily="50" charset="-128"/>
              </a:rPr>
              <a:t>４．子どもからお年寄りまでだれもが安全・安心ナンバー１　大阪</a:t>
            </a:r>
            <a:endParaRPr lang="en-US" altLang="ja-JP" sz="1400" b="1" dirty="0">
              <a:solidFill>
                <a:schemeClr val="tx1"/>
              </a:solidFill>
              <a:latin typeface="メイリオ" pitchFamily="50" charset="-128"/>
              <a:ea typeface="メイリオ" pitchFamily="50" charset="-128"/>
              <a:cs typeface="メイリオ" pitchFamily="50" charset="-128"/>
            </a:endParaRPr>
          </a:p>
        </p:txBody>
      </p:sp>
      <p:sp>
        <p:nvSpPr>
          <p:cNvPr id="4" name="正方形/長方形 3"/>
          <p:cNvSpPr/>
          <p:nvPr/>
        </p:nvSpPr>
        <p:spPr>
          <a:xfrm>
            <a:off x="216000" y="504000"/>
            <a:ext cx="3705225" cy="287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■くらすなら大阪！　分権先進都市　オンリー１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pic>
        <p:nvPicPr>
          <p:cNvPr id="82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620" y="3449459"/>
            <a:ext cx="1657350"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表 1"/>
          <p:cNvGraphicFramePr>
            <a:graphicFrameLocks noGrp="1"/>
          </p:cNvGraphicFramePr>
          <p:nvPr>
            <p:extLst>
              <p:ext uri="{D42A27DB-BD31-4B8C-83A1-F6EECF244321}">
                <p14:modId xmlns:p14="http://schemas.microsoft.com/office/powerpoint/2010/main" val="2919926032"/>
              </p:ext>
            </p:extLst>
          </p:nvPr>
        </p:nvGraphicFramePr>
        <p:xfrm>
          <a:off x="2339998" y="3570851"/>
          <a:ext cx="6696000" cy="911932"/>
        </p:xfrm>
        <a:graphic>
          <a:graphicData uri="http://schemas.openxmlformats.org/drawingml/2006/table">
            <a:tbl>
              <a:tblPr/>
              <a:tblGrid>
                <a:gridCol w="2880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216000">
                <a:tc>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H20</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47">
                <a:tc>
                  <a:txBody>
                    <a:bodyPr/>
                    <a:lstStyle/>
                    <a:p>
                      <a:pPr marL="36000" algn="l" fontAlgn="ct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市町村への権限移譲の進捗状況</a:t>
                      </a:r>
                      <a:endParaRPr lang="en-US" altLang="ja-JP" sz="950" b="0" i="0" u="none" strike="noStrike" dirty="0">
                        <a:solidFill>
                          <a:srgbClr val="000000"/>
                        </a:solidFill>
                        <a:effectLst/>
                        <a:latin typeface="Meiryo UI" panose="020B0604030504040204" pitchFamily="50" charset="-128"/>
                        <a:ea typeface="Meiryo UI" panose="020B0604030504040204" pitchFamily="50" charset="-128"/>
                      </a:endParaRPr>
                    </a:p>
                    <a:p>
                      <a:pPr marL="36000" algn="l" fontAlgn="ct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5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5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日時点）</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a:solidFill>
                            <a:srgbClr val="00B050"/>
                          </a:solidFill>
                          <a:effectLst/>
                          <a:latin typeface="Meiryo UI" panose="020B0604030504040204" pitchFamily="50" charset="-128"/>
                          <a:ea typeface="Meiryo UI" panose="020B0604030504040204" pitchFamily="50" charset="-128"/>
                          <a:cs typeface="+mn-cs"/>
                        </a:rPr>
                        <a:t>-</a:t>
                      </a:r>
                      <a:endParaRPr kumimoji="1" lang="en-US" altLang="ja-JP" sz="950" b="0" i="0" u="none" strike="noStrike" kern="1200" dirty="0">
                        <a:solidFill>
                          <a:srgbClr val="00B050"/>
                        </a:solidFill>
                        <a:effectLst/>
                        <a:latin typeface="Meiryo UI" panose="020B0604030504040204" pitchFamily="50" charset="-128"/>
                        <a:ea typeface="Meiryo UI" panose="020B0604030504040204" pitchFamily="50" charset="-128"/>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50" b="0" i="0" u="none" strike="noStrike" kern="1200" dirty="0">
                          <a:solidFill>
                            <a:schemeClr val="tx1"/>
                          </a:solidFill>
                          <a:effectLst/>
                          <a:latin typeface="Meiryo UI" panose="020B0604030504040204" pitchFamily="50" charset="-128"/>
                          <a:ea typeface="Meiryo UI" panose="020B0604030504040204" pitchFamily="50" charset="-128"/>
                          <a:cs typeface="+mn-cs"/>
                        </a:rPr>
                        <a:t>88.3%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大阪府調べ</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6148">
                <a:tc gridSpan="4">
                  <a:txBody>
                    <a:bodyPr/>
                    <a:lstStyle/>
                    <a:p>
                      <a:pPr algn="l" fontAlgn="b"/>
                      <a:r>
                        <a:rPr lang="en-US" altLang="ja-JP" sz="9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府が進める特例市並みの市町村への権限移譲事務のうち市町村との協議が整った事務の割合</a:t>
                      </a:r>
                      <a:endParaRPr lang="en-US" altLang="ja-JP" sz="950" b="0" i="0" u="none" strike="noStrike" dirty="0">
                        <a:solidFill>
                          <a:srgbClr val="000000"/>
                        </a:solidFill>
                        <a:effectLst/>
                        <a:latin typeface="Meiryo UI" panose="020B0604030504040204" pitchFamily="50" charset="-128"/>
                        <a:ea typeface="Meiryo UI" panose="020B0604030504040204" pitchFamily="50" charset="-128"/>
                      </a:endParaRPr>
                    </a:p>
                    <a:p>
                      <a:pPr algn="l" fontAlgn="b"/>
                      <a:r>
                        <a:rPr lang="en-US" altLang="ja-JP" sz="9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大阪府では、「大阪発“地方分権改革”ビジョン（</a:t>
                      </a:r>
                      <a:r>
                        <a:rPr lang="en-US" altLang="ja-JP" sz="950" b="0" i="0" u="none" strike="noStrike" dirty="0">
                          <a:solidFill>
                            <a:srgbClr val="000000"/>
                          </a:solidFill>
                          <a:effectLst/>
                          <a:latin typeface="Meiryo UI" panose="020B0604030504040204" pitchFamily="50" charset="-128"/>
                          <a:ea typeface="Meiryo UI" panose="020B0604030504040204" pitchFamily="50" charset="-128"/>
                        </a:rPr>
                        <a:t>H21.3</a:t>
                      </a:r>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月策定）」に基づき、府内市町村への特例市並みの権限移譲を推進</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lnL w="12700" cmpd="sng">
                      <a:noFill/>
                      <a:prstDash val="solid"/>
                    </a:lnL>
                    <a:lnT w="6350" cap="flat" cmpd="sng" algn="ctr">
                      <a:solidFill>
                        <a:srgbClr val="000000"/>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0002"/>
                  </a:ext>
                </a:extLst>
              </a:tr>
            </a:tbl>
          </a:graphicData>
        </a:graphic>
      </p:graphicFrame>
      <p:sp>
        <p:nvSpPr>
          <p:cNvPr id="12"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7</a:t>
            </a:fld>
            <a:endParaRPr lang="ja-JP" altLang="en-US" dirty="0">
              <a:solidFill>
                <a:schemeClr val="tx1"/>
              </a:solidFill>
            </a:endParaRPr>
          </a:p>
        </p:txBody>
      </p:sp>
      <p:sp>
        <p:nvSpPr>
          <p:cNvPr id="13" name="正方形/長方形 12">
            <a:extLst>
              <a:ext uri="{FF2B5EF4-FFF2-40B4-BE49-F238E27FC236}">
                <a16:creationId xmlns:a16="http://schemas.microsoft.com/office/drawing/2014/main" id="{E6104F3C-1B10-609F-2FCB-26C529935999}"/>
              </a:ext>
            </a:extLst>
          </p:cNvPr>
          <p:cNvSpPr/>
          <p:nvPr/>
        </p:nvSpPr>
        <p:spPr>
          <a:xfrm>
            <a:off x="216000" y="5537404"/>
            <a:ext cx="8819998" cy="843924"/>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くらすなら大阪と思っている人の割合は</a:t>
            </a:r>
            <a:r>
              <a:rPr lang="en-US" altLang="ja-JP" sz="1100" b="1" dirty="0">
                <a:solidFill>
                  <a:schemeClr val="tx1"/>
                </a:solidFill>
                <a:latin typeface="Meiryo UI" panose="020B0604030504040204" pitchFamily="50" charset="-128"/>
                <a:ea typeface="Meiryo UI" panose="020B0604030504040204" pitchFamily="50" charset="-128"/>
              </a:rPr>
              <a:t>6.6</a:t>
            </a:r>
            <a:r>
              <a:rPr lang="ja-JP" altLang="en-US" sz="1100" b="1" dirty="0">
                <a:solidFill>
                  <a:schemeClr val="tx1"/>
                </a:solidFill>
                <a:latin typeface="Meiryo UI" panose="020B0604030504040204" pitchFamily="50" charset="-128"/>
                <a:ea typeface="Meiryo UI" panose="020B0604030504040204" pitchFamily="50" charset="-128"/>
              </a:rPr>
              <a:t>ポイント、安心であたたかいくらしの大阪になっていると思う人の割合は</a:t>
            </a:r>
            <a:r>
              <a:rPr lang="en-US" altLang="ja-JP" sz="1100" b="1" dirty="0">
                <a:solidFill>
                  <a:schemeClr val="tx1"/>
                </a:solidFill>
                <a:latin typeface="Meiryo UI" panose="020B0604030504040204" pitchFamily="50" charset="-128"/>
                <a:ea typeface="Meiryo UI" panose="020B0604030504040204" pitchFamily="50" charset="-128"/>
              </a:rPr>
              <a:t>9.6</a:t>
            </a:r>
            <a:r>
              <a:rPr lang="ja-JP" altLang="en-US" sz="1100" b="1" dirty="0">
                <a:solidFill>
                  <a:schemeClr val="tx1"/>
                </a:solidFill>
                <a:latin typeface="Meiryo UI" panose="020B0604030504040204" pitchFamily="50" charset="-128"/>
                <a:ea typeface="Meiryo UI" panose="020B0604030504040204" pitchFamily="50" charset="-128"/>
              </a:rPr>
              <a:t>ポイント、子どもを大阪で育ててよかったと思っている人の割合は</a:t>
            </a:r>
            <a:r>
              <a:rPr lang="en-US" altLang="ja-JP" sz="1100" b="1" dirty="0">
                <a:solidFill>
                  <a:schemeClr val="tx1"/>
                </a:solidFill>
                <a:latin typeface="Meiryo UI" panose="020B0604030504040204" pitchFamily="50" charset="-128"/>
                <a:ea typeface="Meiryo UI" panose="020B0604030504040204" pitchFamily="50" charset="-128"/>
              </a:rPr>
              <a:t>9.7</a:t>
            </a:r>
            <a:r>
              <a:rPr lang="ja-JP" altLang="en-US" sz="1100" b="1" dirty="0">
                <a:solidFill>
                  <a:schemeClr val="tx1"/>
                </a:solidFill>
                <a:latin typeface="Meiryo UI" panose="020B0604030504040204" pitchFamily="50" charset="-128"/>
                <a:ea typeface="Meiryo UI" panose="020B0604030504040204" pitchFamily="50" charset="-128"/>
              </a:rPr>
              <a:t>ポイント、いずれも上昇しました。</a:t>
            </a:r>
            <a:endParaRPr lang="en-US" altLang="ja-JP" sz="1100" b="1" dirty="0">
              <a:solidFill>
                <a:schemeClr val="tx1"/>
              </a:solidFill>
              <a:latin typeface="Meiryo UI" panose="020B0604030504040204" pitchFamily="50" charset="-128"/>
              <a:ea typeface="Meiryo UI" panose="020B0604030504040204" pitchFamily="50" charset="-128"/>
            </a:endParaRPr>
          </a:p>
          <a:p>
            <a:r>
              <a:rPr lang="ja-JP" altLang="en-US" sz="1100" b="1" dirty="0">
                <a:solidFill>
                  <a:schemeClr val="tx1"/>
                </a:solidFill>
                <a:latin typeface="Meiryo UI" panose="020B0604030504040204" pitchFamily="50" charset="-128"/>
                <a:ea typeface="Meiryo UI" panose="020B0604030504040204" pitchFamily="50" charset="-128"/>
              </a:rPr>
              <a:t>また、平成</a:t>
            </a:r>
            <a:r>
              <a:rPr lang="en-US" altLang="ja-JP" sz="1100" b="1" dirty="0">
                <a:solidFill>
                  <a:schemeClr val="tx1"/>
                </a:solidFill>
                <a:latin typeface="Meiryo UI" panose="020B0604030504040204" pitchFamily="50" charset="-128"/>
                <a:ea typeface="Meiryo UI" panose="020B0604030504040204" pitchFamily="50" charset="-128"/>
              </a:rPr>
              <a:t>21</a:t>
            </a:r>
            <a:r>
              <a:rPr lang="ja-JP" altLang="en-US" sz="1100" b="1" dirty="0">
                <a:solidFill>
                  <a:schemeClr val="tx1"/>
                </a:solidFill>
                <a:latin typeface="Meiryo UI" panose="020B0604030504040204" pitchFamily="50" charset="-128"/>
                <a:ea typeface="Meiryo UI" panose="020B0604030504040204" pitchFamily="50" charset="-128"/>
              </a:rPr>
              <a:t>年</a:t>
            </a:r>
            <a:r>
              <a:rPr lang="en-US" altLang="ja-JP" sz="1100" b="1" dirty="0">
                <a:solidFill>
                  <a:schemeClr val="tx1"/>
                </a:solidFill>
                <a:latin typeface="Meiryo UI" panose="020B0604030504040204" pitchFamily="50" charset="-128"/>
                <a:ea typeface="Meiryo UI" panose="020B0604030504040204" pitchFamily="50" charset="-128"/>
              </a:rPr>
              <a:t>3</a:t>
            </a:r>
            <a:r>
              <a:rPr lang="ja-JP" altLang="en-US" sz="1100" b="1" dirty="0">
                <a:solidFill>
                  <a:schemeClr val="tx1"/>
                </a:solidFill>
                <a:latin typeface="Meiryo UI" panose="020B0604030504040204" pitchFamily="50" charset="-128"/>
                <a:ea typeface="Meiryo UI" panose="020B0604030504040204" pitchFamily="50" charset="-128"/>
              </a:rPr>
              <a:t>月に策定した「大阪発“地方分権改革”ビジョン」に基づき市町村への権限移譲を進めており、進捗状況は</a:t>
            </a:r>
            <a:r>
              <a:rPr lang="en-US" altLang="ja-JP" sz="1100" b="1" dirty="0">
                <a:solidFill>
                  <a:schemeClr val="tx1"/>
                </a:solidFill>
                <a:latin typeface="Meiryo UI" panose="020B0604030504040204" pitchFamily="50" charset="-128"/>
                <a:ea typeface="Meiryo UI" panose="020B0604030504040204" pitchFamily="50" charset="-128"/>
              </a:rPr>
              <a:t>R7</a:t>
            </a:r>
            <a:r>
              <a:rPr lang="ja-JP" altLang="en-US" sz="1100" b="1" dirty="0">
                <a:solidFill>
                  <a:schemeClr val="tx1"/>
                </a:solidFill>
                <a:latin typeface="Meiryo UI" panose="020B0604030504040204" pitchFamily="50" charset="-128"/>
                <a:ea typeface="Meiryo UI" panose="020B0604030504040204" pitchFamily="50" charset="-128"/>
              </a:rPr>
              <a:t>年</a:t>
            </a:r>
            <a:r>
              <a:rPr lang="en-US" altLang="ja-JP" sz="1100" b="1" dirty="0">
                <a:solidFill>
                  <a:schemeClr val="tx1"/>
                </a:solidFill>
                <a:latin typeface="Meiryo UI" panose="020B0604030504040204" pitchFamily="50" charset="-128"/>
                <a:ea typeface="Meiryo UI" panose="020B0604030504040204" pitchFamily="50" charset="-128"/>
              </a:rPr>
              <a:t>4</a:t>
            </a:r>
            <a:r>
              <a:rPr lang="ja-JP" altLang="en-US" sz="1100" b="1" dirty="0">
                <a:solidFill>
                  <a:schemeClr val="tx1"/>
                </a:solidFill>
                <a:latin typeface="Meiryo UI" panose="020B0604030504040204" pitchFamily="50" charset="-128"/>
                <a:ea typeface="Meiryo UI" panose="020B0604030504040204" pitchFamily="50" charset="-128"/>
              </a:rPr>
              <a:t>月</a:t>
            </a:r>
            <a:r>
              <a:rPr lang="en-US" altLang="ja-JP" sz="1100" b="1" dirty="0">
                <a:solidFill>
                  <a:schemeClr val="tx1"/>
                </a:solidFill>
                <a:latin typeface="Meiryo UI" panose="020B0604030504040204" pitchFamily="50" charset="-128"/>
                <a:ea typeface="Meiryo UI" panose="020B0604030504040204" pitchFamily="50" charset="-128"/>
              </a:rPr>
              <a:t>1</a:t>
            </a:r>
            <a:r>
              <a:rPr lang="ja-JP" altLang="en-US" sz="1100" b="1" dirty="0">
                <a:solidFill>
                  <a:schemeClr val="tx1"/>
                </a:solidFill>
                <a:latin typeface="Meiryo UI" panose="020B0604030504040204" pitchFamily="50" charset="-128"/>
                <a:ea typeface="Meiryo UI" panose="020B0604030504040204" pitchFamily="50" charset="-128"/>
              </a:rPr>
              <a:t>日時点で</a:t>
            </a:r>
            <a:r>
              <a:rPr lang="en-US" altLang="ja-JP" sz="1100" b="1" dirty="0">
                <a:solidFill>
                  <a:schemeClr val="tx1"/>
                </a:solidFill>
                <a:latin typeface="Meiryo UI" panose="020B0604030504040204" pitchFamily="50" charset="-128"/>
                <a:ea typeface="Meiryo UI" panose="020B0604030504040204" pitchFamily="50" charset="-128"/>
              </a:rPr>
              <a:t>88.3</a:t>
            </a:r>
            <a:r>
              <a:rPr lang="ja-JP" altLang="en-US" sz="1100" b="1" dirty="0">
                <a:solidFill>
                  <a:schemeClr val="tx1"/>
                </a:solidFill>
                <a:latin typeface="Meiryo UI" panose="020B0604030504040204" pitchFamily="50" charset="-128"/>
                <a:ea typeface="Meiryo UI" panose="020B0604030504040204" pitchFamily="50" charset="-128"/>
              </a:rPr>
              <a:t>％となっています。</a:t>
            </a:r>
          </a:p>
        </p:txBody>
      </p:sp>
      <p:cxnSp>
        <p:nvCxnSpPr>
          <p:cNvPr id="9" name="直線矢印コネクタ 8">
            <a:extLst>
              <a:ext uri="{FF2B5EF4-FFF2-40B4-BE49-F238E27FC236}">
                <a16:creationId xmlns:a16="http://schemas.microsoft.com/office/drawing/2014/main" id="{DAC61FC5-B823-0F66-7323-96C157F7E304}"/>
              </a:ext>
            </a:extLst>
          </p:cNvPr>
          <p:cNvCxnSpPr/>
          <p:nvPr/>
        </p:nvCxnSpPr>
        <p:spPr>
          <a:xfrm>
            <a:off x="4960615" y="1460793"/>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6F8310AF-4614-9BF5-5A92-DD56740EC51B}"/>
              </a:ext>
            </a:extLst>
          </p:cNvPr>
          <p:cNvCxnSpPr>
            <a:cxnSpLocks/>
          </p:cNvCxnSpPr>
          <p:nvPr/>
        </p:nvCxnSpPr>
        <p:spPr>
          <a:xfrm>
            <a:off x="6352490" y="3678183"/>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id="{D0659A0F-EF71-E67E-0873-07F27657DF54}"/>
              </a:ext>
            </a:extLst>
          </p:cNvPr>
          <p:cNvSpPr/>
          <p:nvPr/>
        </p:nvSpPr>
        <p:spPr>
          <a:xfrm>
            <a:off x="216000" y="649263"/>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a:solidFill>
                  <a:schemeClr val="tx1"/>
                </a:solidFill>
                <a:latin typeface="Meiryo UI" panose="020B0604030504040204" pitchFamily="50" charset="-128"/>
                <a:ea typeface="Meiryo UI" panose="020B0604030504040204" pitchFamily="50" charset="-128"/>
              </a:rPr>
              <a:t>　　　　　　　　　　　　　　  　</a:t>
            </a:r>
            <a:r>
              <a:rPr lang="ja-JP" altLang="en-US" sz="1100">
                <a:solidFill>
                  <a:schemeClr val="tx1"/>
                </a:solidFill>
                <a:latin typeface="Meiryo UI" panose="020B0604030504040204" pitchFamily="50" charset="-128"/>
                <a:ea typeface="Meiryo UI" panose="020B0604030504040204" pitchFamily="50" charset="-128"/>
              </a:rPr>
              <a:t>　</a:t>
            </a:r>
            <a:endParaRPr lang="en-US" altLang="ja-JP" sz="110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a:solidFill>
                  <a:schemeClr val="tx1"/>
                </a:solidFill>
                <a:latin typeface="Meiryo UI" panose="020B0604030504040204" pitchFamily="50" charset="-128"/>
                <a:ea typeface="Meiryo UI" panose="020B0604030504040204" pitchFamily="50" charset="-128"/>
              </a:rPr>
              <a:t>府民みんなが地域の医療を支えるとの意識を持って適切な受診を心がけ、救急、妊娠、出産など、安心して必要な医療が受診でき、最先端の医療技術や新薬によってがんをはじめ成人病等がしっかり治療でき、健康長寿が実現しています。</a:t>
            </a:r>
            <a:endParaRPr lang="ja-JP" altLang="en-US" sz="1100" dirty="0">
              <a:solidFill>
                <a:schemeClr val="tx1"/>
              </a:solidFill>
              <a:latin typeface="Meiryo UI" panose="020B0604030504040204" pitchFamily="50" charset="-128"/>
              <a:ea typeface="Meiryo UI"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1545001471"/>
              </p:ext>
            </p:extLst>
          </p:nvPr>
        </p:nvGraphicFramePr>
        <p:xfrm>
          <a:off x="216000" y="1484784"/>
          <a:ext cx="8820000" cy="1223540"/>
        </p:xfrm>
        <a:graphic>
          <a:graphicData uri="http://schemas.openxmlformats.org/drawingml/2006/table">
            <a:tbl>
              <a:tblPr firstRow="1" bandRow="1">
                <a:tableStyleId>{5C22544A-7EE6-4342-B048-85BDC9FD1C3A}</a:tableStyleId>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18408">
                <a:tc>
                  <a:txBody>
                    <a:bodyPr/>
                    <a:lstStyle/>
                    <a:p>
                      <a:pPr algn="ctr"/>
                      <a:r>
                        <a:rPr kumimoji="1" lang="ja-JP" altLang="en-US" sz="1050" dirty="0">
                          <a:latin typeface="Meiryo UI" panose="020B0604030504040204" pitchFamily="50" charset="-128"/>
                          <a:ea typeface="Meiryo UI" panose="020B0604030504040204" pitchFamily="50" charset="-128"/>
                        </a:rPr>
                        <a:t>実現状況を知る項目</a:t>
                      </a:r>
                    </a:p>
                  </a:txBody>
                  <a:tcPr marL="91439" marR="91439" marT="45760" marB="45760"/>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H21</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tc>
                <a:tc>
                  <a:txBody>
                    <a:bodyPr/>
                    <a:lstStyle/>
                    <a:p>
                      <a:pPr algn="ctr"/>
                      <a:r>
                        <a:rPr kumimoji="1" lang="ja-JP" altLang="en-US" sz="1050" dirty="0">
                          <a:latin typeface="Meiryo UI" panose="020B0604030504040204" pitchFamily="50" charset="-128"/>
                          <a:ea typeface="Meiryo UI" panose="020B0604030504040204" pitchFamily="50" charset="-128"/>
                        </a:rPr>
                        <a:t>出典</a:t>
                      </a:r>
                    </a:p>
                  </a:txBody>
                  <a:tcPr marL="91439" marR="91439" marT="45760" marB="45760"/>
                </a:tc>
                <a:extLst>
                  <a:ext uri="{0D108BD9-81ED-4DB2-BD59-A6C34878D82A}">
                    <a16:rowId xmlns:a16="http://schemas.microsoft.com/office/drawing/2014/main" val="10000"/>
                  </a:ext>
                </a:extLst>
              </a:tr>
              <a:tr h="972000">
                <a:tc>
                  <a:txBody>
                    <a:bodyPr/>
                    <a:lstStyle/>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医療先進都市といえば大阪と思っている人の割合</a:t>
                      </a:r>
                      <a:endParaRPr lang="en-US"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36000" indent="0" algn="l">
                        <a:spcAft>
                          <a:spcPts val="0"/>
                        </a:spcAft>
                      </a:pPr>
                      <a:r>
                        <a:rPr 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a:t>
                      </a:r>
                      <a:endParaRPr 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2.9%</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8.1%</a:t>
                      </a:r>
                      <a:endParaRPr kumimoji="1" lang="ja-JP" altLang="en-US" sz="1050" b="0" i="0" u="none" strike="noStrike" kern="1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tc>
                <a:tc>
                  <a:txBody>
                    <a:bodyPr/>
                    <a:lstStyle/>
                    <a:p>
                      <a:pPr marL="36000" indent="0" algn="l">
                        <a:spcAft>
                          <a:spcPts val="0"/>
                        </a:spcAft>
                      </a:pP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阪府「</a:t>
                      </a:r>
                      <a:r>
                        <a:rPr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将来ビジョン・大阪（全国・大阪府）に関する調査</a:t>
                      </a:r>
                      <a:r>
                        <a:rPr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a:tc>
                <a:extLst>
                  <a:ext uri="{0D108BD9-81ED-4DB2-BD59-A6C34878D82A}">
                    <a16:rowId xmlns:a16="http://schemas.microsoft.com/office/drawing/2014/main" val="10001"/>
                  </a:ext>
                </a:extLst>
              </a:tr>
            </a:tbl>
          </a:graphicData>
        </a:graphic>
      </p:graphicFrame>
      <p:sp>
        <p:nvSpPr>
          <p:cNvPr id="4" name="正方形/長方形 3"/>
          <p:cNvSpPr/>
          <p:nvPr/>
        </p:nvSpPr>
        <p:spPr>
          <a:xfrm>
            <a:off x="216000" y="504000"/>
            <a:ext cx="2551112" cy="2873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Meiryo UI" panose="020B0604030504040204" pitchFamily="50" charset="-128"/>
                <a:ea typeface="Meiryo UI" panose="020B0604030504040204" pitchFamily="50" charset="-128"/>
                <a:cs typeface="メイリオ" pitchFamily="50" charset="-128"/>
              </a:rPr>
              <a:t>■医療先進都市　オンリー１</a:t>
            </a:r>
            <a:endParaRPr lang="en-US" altLang="ja-JP" sz="1200" b="1" dirty="0">
              <a:latin typeface="Meiryo UI" panose="020B0604030504040204" pitchFamily="50" charset="-128"/>
              <a:ea typeface="Meiryo UI" panose="020B0604030504040204" pitchFamily="50" charset="-128"/>
              <a:cs typeface="メイリオ" pitchFamily="50" charset="-128"/>
            </a:endParaRPr>
          </a:p>
        </p:txBody>
      </p:sp>
      <p:pic>
        <p:nvPicPr>
          <p:cNvPr id="924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053103"/>
            <a:ext cx="1566860" cy="1822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表 4"/>
          <p:cNvGraphicFramePr>
            <a:graphicFrameLocks noGrp="1"/>
          </p:cNvGraphicFramePr>
          <p:nvPr>
            <p:extLst>
              <p:ext uri="{D42A27DB-BD31-4B8C-83A1-F6EECF244321}">
                <p14:modId xmlns:p14="http://schemas.microsoft.com/office/powerpoint/2010/main" val="2694867534"/>
              </p:ext>
            </p:extLst>
          </p:nvPr>
        </p:nvGraphicFramePr>
        <p:xfrm>
          <a:off x="2325462" y="3053103"/>
          <a:ext cx="6696000" cy="1607923"/>
        </p:xfrm>
        <a:graphic>
          <a:graphicData uri="http://schemas.openxmlformats.org/drawingml/2006/table">
            <a:tbl>
              <a:tblPr/>
              <a:tblGrid>
                <a:gridCol w="2880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252000">
                <a:tc>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25780">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医師・歯科医師・薬剤師数</a:t>
                      </a:r>
                      <a:br>
                        <a:rPr lang="en-US" altLang="ja-JP" sz="950" b="0" i="0" u="none" strike="noStrike" dirty="0">
                          <a:solidFill>
                            <a:schemeClr val="tx1"/>
                          </a:solidFill>
                          <a:effectLst/>
                          <a:latin typeface="Meiryo UI" panose="020B0604030504040204" pitchFamily="50" charset="-128"/>
                          <a:ea typeface="Meiryo UI" panose="020B0604030504040204" pitchFamily="50" charset="-128"/>
                        </a:rPr>
                      </a:b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12</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月</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31</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日時点）</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53,606</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62,406</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人</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厚生労働省「医師・歯科医師・薬剤師統計」</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36000" algn="l"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隔年</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780">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病院・一般診療所・歯科診療所数</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14,154</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施設</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10</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月</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日時点）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14,931</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施設</a:t>
                      </a:r>
                      <a:endParaRPr lang="en-US" altLang="ja-JP" sz="950" b="0" i="0" u="none" strike="noStrike" dirty="0">
                        <a:solidFill>
                          <a:schemeClr val="tx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12</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月</a:t>
                      </a: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31</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日時点）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6000" algn="l" fontAlgn="ctr"/>
                      <a:r>
                        <a:rPr lang="zh-TW" altLang="en-US" sz="950" b="0" i="0" u="none" strike="noStrike" dirty="0">
                          <a:solidFill>
                            <a:schemeClr val="tx1"/>
                          </a:solidFill>
                          <a:effectLst/>
                          <a:latin typeface="Meiryo UI" panose="020B0604030504040204" pitchFamily="50" charset="-128"/>
                          <a:ea typeface="Meiryo UI" panose="020B0604030504040204" pitchFamily="50" charset="-128"/>
                        </a:rPr>
                        <a:t>厚生労働省「医療施設（動態）調査」</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04363">
                <a:tc gridSpan="4">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ja-JP" altLang="en-US" sz="95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kumimoji="1" lang="ja-JP" altLang="en-US"/>
                    </a:p>
                  </a:txBody>
                  <a:tcPr>
                    <a:lnL w="12700" cmpd="sng">
                      <a:noFill/>
                      <a:prstDash val="solid"/>
                    </a:lnL>
                    <a:lnT w="12700" cap="flat" cmpd="sng" algn="ctr">
                      <a:solidFill>
                        <a:schemeClr val="tx1"/>
                      </a:solidFill>
                      <a:prstDash val="solid"/>
                      <a:round/>
                      <a:headEnd type="none" w="med" len="med"/>
                      <a:tailEnd type="none" w="med" len="med"/>
                    </a:lnT>
                  </a:tcPr>
                </a:tc>
                <a:tc hMerge="1">
                  <a:txBody>
                    <a:bodyPr/>
                    <a:lstStyle/>
                    <a:p>
                      <a:pPr algn="ctr" fontAlgn="ctr"/>
                      <a:endParaRPr lang="en-US" altLang="ja-JP" sz="95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12"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8</a:t>
            </a:fld>
            <a:endParaRPr lang="ja-JP" altLang="en-US" dirty="0">
              <a:solidFill>
                <a:schemeClr val="tx1"/>
              </a:solidFill>
            </a:endParaRPr>
          </a:p>
        </p:txBody>
      </p:sp>
      <p:sp>
        <p:nvSpPr>
          <p:cNvPr id="11" name="正方形/長方形 10">
            <a:extLst>
              <a:ext uri="{FF2B5EF4-FFF2-40B4-BE49-F238E27FC236}">
                <a16:creationId xmlns:a16="http://schemas.microsoft.com/office/drawing/2014/main" id="{893DE468-AA9A-BD46-F83F-75FEF16C2511}"/>
              </a:ext>
            </a:extLst>
          </p:cNvPr>
          <p:cNvSpPr/>
          <p:nvPr/>
        </p:nvSpPr>
        <p:spPr>
          <a:xfrm>
            <a:off x="216000" y="5172503"/>
            <a:ext cx="8819998" cy="488745"/>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医療先進都市といえば大阪と思っている人の割合は、</a:t>
            </a:r>
            <a:r>
              <a:rPr lang="en-US" altLang="ja-JP" sz="1100" b="1" dirty="0">
                <a:solidFill>
                  <a:schemeClr val="tx1"/>
                </a:solidFill>
                <a:latin typeface="Meiryo UI" panose="020B0604030504040204" pitchFamily="50" charset="-128"/>
                <a:ea typeface="Meiryo UI" panose="020B0604030504040204" pitchFamily="50" charset="-128"/>
              </a:rPr>
              <a:t>5.2</a:t>
            </a:r>
            <a:r>
              <a:rPr lang="ja-JP" altLang="en-US" sz="1100" b="1" dirty="0">
                <a:solidFill>
                  <a:schemeClr val="tx1"/>
                </a:solidFill>
                <a:latin typeface="Meiryo UI" panose="020B0604030504040204" pitchFamily="50" charset="-128"/>
                <a:ea typeface="Meiryo UI" panose="020B0604030504040204" pitchFamily="50" charset="-128"/>
              </a:rPr>
              <a:t>ポイント上昇しました。</a:t>
            </a:r>
            <a:endParaRPr lang="en-US" altLang="ja-JP" sz="1100" b="1" dirty="0">
              <a:solidFill>
                <a:schemeClr val="tx1"/>
              </a:solidFill>
              <a:latin typeface="Meiryo UI" panose="020B0604030504040204" pitchFamily="50" charset="-128"/>
              <a:ea typeface="Meiryo UI" panose="020B0604030504040204" pitchFamily="50" charset="-128"/>
            </a:endParaRPr>
          </a:p>
          <a:p>
            <a:r>
              <a:rPr lang="ja-JP" altLang="en-US" sz="1100" b="1" dirty="0">
                <a:solidFill>
                  <a:schemeClr val="tx1"/>
                </a:solidFill>
                <a:latin typeface="Meiryo UI" panose="020B0604030504040204" pitchFamily="50" charset="-128"/>
                <a:ea typeface="Meiryo UI" panose="020B0604030504040204" pitchFamily="50" charset="-128"/>
              </a:rPr>
              <a:t>また、医師・歯科医師・薬剤師数は</a:t>
            </a:r>
            <a:r>
              <a:rPr lang="en-US" altLang="ja-JP" sz="1100" b="1" dirty="0">
                <a:solidFill>
                  <a:schemeClr val="tx1"/>
                </a:solidFill>
                <a:latin typeface="Meiryo UI" panose="020B0604030504040204" pitchFamily="50" charset="-128"/>
                <a:ea typeface="Meiryo UI" panose="020B0604030504040204" pitchFamily="50" charset="-128"/>
              </a:rPr>
              <a:t>8,800</a:t>
            </a:r>
            <a:r>
              <a:rPr lang="ja-JP" altLang="en-US" sz="1100" b="1" dirty="0">
                <a:solidFill>
                  <a:schemeClr val="tx1"/>
                </a:solidFill>
                <a:latin typeface="Meiryo UI" panose="020B0604030504040204" pitchFamily="50" charset="-128"/>
                <a:ea typeface="Meiryo UI" panose="020B0604030504040204" pitchFamily="50" charset="-128"/>
              </a:rPr>
              <a:t>人増加し、病院・一般診療所・歯科診療所数も</a:t>
            </a:r>
            <a:r>
              <a:rPr lang="en-US" altLang="ja-JP" sz="1100" b="1" dirty="0">
                <a:solidFill>
                  <a:schemeClr val="tx1"/>
                </a:solidFill>
                <a:latin typeface="Meiryo UI" panose="020B0604030504040204" pitchFamily="50" charset="-128"/>
                <a:ea typeface="Meiryo UI" panose="020B0604030504040204" pitchFamily="50" charset="-128"/>
              </a:rPr>
              <a:t>777</a:t>
            </a:r>
            <a:r>
              <a:rPr lang="ja-JP" altLang="en-US" sz="1100" b="1" dirty="0">
                <a:solidFill>
                  <a:schemeClr val="tx1"/>
                </a:solidFill>
                <a:latin typeface="Meiryo UI" panose="020B0604030504040204" pitchFamily="50" charset="-128"/>
                <a:ea typeface="Meiryo UI" panose="020B0604030504040204" pitchFamily="50" charset="-128"/>
              </a:rPr>
              <a:t>施設増加しました。</a:t>
            </a:r>
          </a:p>
        </p:txBody>
      </p:sp>
      <p:cxnSp>
        <p:nvCxnSpPr>
          <p:cNvPr id="9" name="直線矢印コネクタ 8">
            <a:extLst>
              <a:ext uri="{FF2B5EF4-FFF2-40B4-BE49-F238E27FC236}">
                <a16:creationId xmlns:a16="http://schemas.microsoft.com/office/drawing/2014/main" id="{BA864F8B-98C9-38B0-48CA-8DBA6300DC0D}"/>
              </a:ext>
            </a:extLst>
          </p:cNvPr>
          <p:cNvCxnSpPr/>
          <p:nvPr/>
        </p:nvCxnSpPr>
        <p:spPr>
          <a:xfrm>
            <a:off x="4960615" y="1583601"/>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DC3191EB-DC08-4DDA-3077-3CCC7A38D2E2}"/>
              </a:ext>
            </a:extLst>
          </p:cNvPr>
          <p:cNvCxnSpPr>
            <a:cxnSpLocks/>
          </p:cNvCxnSpPr>
          <p:nvPr/>
        </p:nvCxnSpPr>
        <p:spPr>
          <a:xfrm>
            <a:off x="6352490" y="3164787"/>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8239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5">
            <a:extLst>
              <a:ext uri="{FF2B5EF4-FFF2-40B4-BE49-F238E27FC236}">
                <a16:creationId xmlns:a16="http://schemas.microsoft.com/office/drawing/2014/main" id="{BA8440BC-C69C-BDCA-A253-E64B6C115DAB}"/>
              </a:ext>
            </a:extLst>
          </p:cNvPr>
          <p:cNvSpPr/>
          <p:nvPr/>
        </p:nvSpPr>
        <p:spPr>
          <a:xfrm>
            <a:off x="216000" y="649263"/>
            <a:ext cx="8819998" cy="581825"/>
          </a:xfrm>
          <a:prstGeom prst="round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tIns="0" bIns="36000" anchor="ctr"/>
          <a:lstStyle/>
          <a:p>
            <a:pPr fontAlgn="auto">
              <a:spcBef>
                <a:spcPts val="0"/>
              </a:spcBef>
              <a:spcAft>
                <a:spcPts val="0"/>
              </a:spcAft>
              <a:defRPr/>
            </a:pPr>
            <a:r>
              <a:rPr lang="ja-JP" altLang="en-US" sz="1400" dirty="0">
                <a:solidFill>
                  <a:schemeClr val="tx1"/>
                </a:solidFill>
                <a:latin typeface="Meiryo UI" panose="020B0604030504040204" pitchFamily="50" charset="-128"/>
                <a:ea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「将来ビジョン・大阪」で掲げる将来像イメージ</a:t>
            </a:r>
            <a:r>
              <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HG丸ｺﾞｼｯｸM-PRO" pitchFamily="50" charset="-128"/>
                <a:ea typeface="HG丸ｺﾞｼｯｸM-PRO" pitchFamily="50" charset="-128"/>
              </a:rPr>
              <a:t>府民・行政・警察が一体となって防犯に取り組むことで、犯罪が減り、また住宅の耐震化等大規模地震への備えや都市型水害など災害への対応がなされ、安全で安心してくらせるまちになっています。</a:t>
            </a:r>
            <a:endParaRPr lang="ja-JP" altLang="en-US" sz="1100" dirty="0">
              <a:solidFill>
                <a:schemeClr val="tx1"/>
              </a:solidFill>
              <a:latin typeface="Meiryo UI" panose="020B0604030504040204" pitchFamily="50" charset="-128"/>
              <a:ea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2033802536"/>
              </p:ext>
            </p:extLst>
          </p:nvPr>
        </p:nvGraphicFramePr>
        <p:xfrm>
          <a:off x="216000" y="1340769"/>
          <a:ext cx="8820000" cy="2699480"/>
        </p:xfrm>
        <a:graphic>
          <a:graphicData uri="http://schemas.openxmlformats.org/drawingml/2006/table">
            <a:tbl>
              <a:tblPr/>
              <a:tblGrid>
                <a:gridCol w="3240000">
                  <a:extLst>
                    <a:ext uri="{9D8B030D-6E8A-4147-A177-3AD203B41FA5}">
                      <a16:colId xmlns:a16="http://schemas.microsoft.com/office/drawing/2014/main" val="20000"/>
                    </a:ext>
                  </a:extLst>
                </a:gridCol>
                <a:gridCol w="1584000">
                  <a:extLst>
                    <a:ext uri="{9D8B030D-6E8A-4147-A177-3AD203B41FA5}">
                      <a16:colId xmlns:a16="http://schemas.microsoft.com/office/drawing/2014/main" val="20001"/>
                    </a:ext>
                  </a:extLst>
                </a:gridCol>
                <a:gridCol w="1584000">
                  <a:extLst>
                    <a:ext uri="{9D8B030D-6E8A-4147-A177-3AD203B41FA5}">
                      <a16:colId xmlns:a16="http://schemas.microsoft.com/office/drawing/2014/main" val="20003"/>
                    </a:ext>
                  </a:extLst>
                </a:gridCol>
                <a:gridCol w="2412000">
                  <a:extLst>
                    <a:ext uri="{9D8B030D-6E8A-4147-A177-3AD203B41FA5}">
                      <a16:colId xmlns:a16="http://schemas.microsoft.com/office/drawing/2014/main" val="20004"/>
                    </a:ext>
                  </a:extLst>
                </a:gridCol>
              </a:tblGrid>
              <a:tr h="224936">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実現状況を知る項目</a:t>
                      </a:r>
                    </a:p>
                  </a:txBody>
                  <a:tcPr marT="45730" marB="4573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H20</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R7</a:t>
                      </a:r>
                      <a:endParaRPr kumimoji="1" lang="ja-JP" altLang="en-US" sz="105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05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rPr>
                        <a:t>出典</a:t>
                      </a:r>
                    </a:p>
                  </a:txBody>
                  <a:tcPr marT="45730" marB="4573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12000">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刑法犯認知件数</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21</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万</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293</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件</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（全国ワースト第</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８万</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4,107</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件</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（全国ワースト第２位）</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indent="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警察庁</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「犯罪統計」</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12000">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刑法犯少年検挙・補導人員</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9,707</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全国ワースト第１位</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3,409</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base" latinLnBrk="0" hangingPunct="1">
                        <a:lnSpc>
                          <a:spcPct val="100000"/>
                        </a:lnSpc>
                        <a:spcBef>
                          <a:spcPts val="600"/>
                        </a:spcBef>
                        <a:spcAft>
                          <a:spcPct val="0"/>
                        </a:spcAft>
                        <a:buClrTx/>
                        <a:buSzTx/>
                        <a:buFontTx/>
                        <a:buNone/>
                        <a:tabLst/>
                        <a:defRPr/>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全国ワースト第２位</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indent="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警視庁「少年育成活動の概況」</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612000">
                <a:tc>
                  <a:txBody>
                    <a:bodyPr/>
                    <a:lstStyle>
                      <a:lvl1pPr>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自主防災組織</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活動カバー</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率</a:t>
                      </a:r>
                      <a:endPar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74.6%</a:t>
                      </a:r>
                    </a:p>
                    <a:p>
                      <a:pPr marL="0" marR="0" lvl="0" indent="0" algn="ctr" defTabSz="914400" rtl="0" eaLnBrk="1" fontAlgn="base" latinLnBrk="0" hangingPunct="1">
                        <a:lnSpc>
                          <a:spcPct val="100000"/>
                        </a:lnSpc>
                        <a:spcBef>
                          <a:spcPts val="600"/>
                        </a:spcBef>
                        <a:spcAft>
                          <a:spcPct val="0"/>
                        </a:spcAft>
                        <a:buClrTx/>
                        <a:buSzTx/>
                        <a:buFontTx/>
                        <a:buNone/>
                        <a:tabLst/>
                      </a:pPr>
                      <a:r>
                        <a:rPr kumimoji="1" lang="zh-CN"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17</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r>
                        <a:rPr kumimoji="1" lang="zh-CN"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1" lang="en-US" altLang="zh-CN"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1.3</a:t>
                      </a:r>
                      <a:r>
                        <a:rPr kumimoji="1" lang="en-US" altLang="zh-CN"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base" latinLnBrk="0" hangingPunct="1">
                        <a:lnSpc>
                          <a:spcPct val="100000"/>
                        </a:lnSpc>
                        <a:spcBef>
                          <a:spcPts val="600"/>
                        </a:spcBef>
                        <a:spcAft>
                          <a:spcPct val="0"/>
                        </a:spcAft>
                        <a:buClrTx/>
                        <a:buSzTx/>
                        <a:buFontTx/>
                        <a:buNone/>
                        <a:tabLst/>
                        <a:defRPr/>
                      </a:pPr>
                      <a:r>
                        <a:rPr kumimoji="1" lang="zh-CN"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全国第</a:t>
                      </a: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23</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位</a:t>
                      </a:r>
                      <a:r>
                        <a:rPr kumimoji="1" lang="zh-CN"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indent="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消防庁「</a:t>
                      </a:r>
                      <a:r>
                        <a:rPr kumimoji="1" lang="zh-TW"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消防白書</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資料</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編）」</a:t>
                      </a: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612000">
                <a:tc>
                  <a:txBody>
                    <a:bodyPr/>
                    <a:lstStyle>
                      <a:lvl1pPr marL="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marR="0" lvl="0" indent="0" algn="l" defTabSz="914400" rtl="0" eaLnBrk="1" fontAlgn="base" latinLnBrk="0" hangingPunct="1">
                        <a:lnSpc>
                          <a:spcPct val="100000"/>
                        </a:lnSpc>
                        <a:spcBef>
                          <a:spcPct val="0"/>
                        </a:spcBef>
                        <a:spcAft>
                          <a:spcPct val="0"/>
                        </a:spcAft>
                        <a:buClrTx/>
                        <a:buSzTx/>
                        <a:buFontTx/>
                        <a:buNone/>
                        <a:tabLst/>
                      </a:pP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治安がよいと感じる</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人</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の割合（</a:t>
                      </a:r>
                      <a:r>
                        <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大阪府</a:t>
                      </a:r>
                      <a:r>
                        <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5.6%</a:t>
                      </a:r>
                      <a:b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b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【H21】</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ts val="600"/>
                        </a:spcBef>
                        <a:spcAft>
                          <a:spcPct val="0"/>
                        </a:spcAft>
                        <a:buClrTx/>
                        <a:buSzTx/>
                        <a:buFontTx/>
                        <a:buNone/>
                        <a:tabLst/>
                        <a:defRPr/>
                      </a:pPr>
                      <a:r>
                        <a:rPr kumimoji="1" lang="en-US"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25.5%</a:t>
                      </a: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marL="88900">
                        <a:spcBef>
                          <a:spcPct val="20000"/>
                        </a:spcBef>
                        <a:buFont typeface="Arial" charset="0"/>
                        <a:defRPr kumimoji="1" sz="2800">
                          <a:solidFill>
                            <a:schemeClr val="tx1"/>
                          </a:solidFill>
                          <a:latin typeface="Calibri" pitchFamily="34" charset="0"/>
                          <a:ea typeface="ＭＳ Ｐゴシック" charset="-128"/>
                        </a:defRPr>
                      </a:lvl1pPr>
                      <a:lvl2pPr marL="742950" indent="-285750">
                        <a:spcBef>
                          <a:spcPct val="20000"/>
                        </a:spcBef>
                        <a:buFont typeface="Arial" charset="0"/>
                        <a:defRPr kumimoji="1" sz="2400">
                          <a:solidFill>
                            <a:schemeClr val="tx1"/>
                          </a:solidFill>
                          <a:latin typeface="Calibri" pitchFamily="34" charset="0"/>
                          <a:ea typeface="ＭＳ Ｐゴシック" charset="-128"/>
                        </a:defRPr>
                      </a:lvl2pPr>
                      <a:lvl3pPr marL="1143000" indent="-228600">
                        <a:spcBef>
                          <a:spcPct val="20000"/>
                        </a:spcBef>
                        <a:buFont typeface="Arial" charset="0"/>
                        <a:defRPr kumimoji="1" sz="2000">
                          <a:solidFill>
                            <a:schemeClr val="tx1"/>
                          </a:solidFill>
                          <a:latin typeface="Calibri" pitchFamily="34" charset="0"/>
                          <a:ea typeface="ＭＳ Ｐゴシック" charset="-128"/>
                        </a:defRPr>
                      </a:lvl3pPr>
                      <a:lvl4pPr marL="1600200" indent="-228600">
                        <a:spcBef>
                          <a:spcPct val="20000"/>
                        </a:spcBef>
                        <a:buFont typeface="Arial" charset="0"/>
                        <a:defRPr kumimoji="1">
                          <a:solidFill>
                            <a:schemeClr val="tx1"/>
                          </a:solidFill>
                          <a:latin typeface="Calibri" pitchFamily="34" charset="0"/>
                          <a:ea typeface="ＭＳ Ｐゴシック" charset="-128"/>
                        </a:defRPr>
                      </a:lvl4pPr>
                      <a:lvl5pPr marL="2057400" indent="-228600">
                        <a:spcBef>
                          <a:spcPct val="20000"/>
                        </a:spcBef>
                        <a:buFont typeface="Arial" charset="0"/>
                        <a:defRPr kumimoji="1">
                          <a:solidFill>
                            <a:schemeClr val="tx1"/>
                          </a:solidFill>
                          <a:latin typeface="Calibri" pitchFamily="34" charset="0"/>
                          <a:ea typeface="ＭＳ Ｐゴシック" charset="-128"/>
                        </a:defRPr>
                      </a:lvl5pPr>
                      <a:lvl6pPr marL="25146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6pPr>
                      <a:lvl7pPr marL="29718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7pPr>
                      <a:lvl8pPr marL="34290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8pPr>
                      <a:lvl9pPr marL="3886200" indent="-228600" fontAlgn="base">
                        <a:spcBef>
                          <a:spcPct val="20000"/>
                        </a:spcBef>
                        <a:spcAft>
                          <a:spcPct val="0"/>
                        </a:spcAft>
                        <a:buFont typeface="Arial" charset="0"/>
                        <a:defRPr kumimoji="1">
                          <a:solidFill>
                            <a:schemeClr val="tx1"/>
                          </a:solidFill>
                          <a:latin typeface="Calibri" pitchFamily="34" charset="0"/>
                          <a:ea typeface="ＭＳ Ｐゴシック" charset="-128"/>
                        </a:defRPr>
                      </a:lvl9pPr>
                    </a:lstStyle>
                    <a:p>
                      <a:pPr marL="36000" indent="0" algn="l">
                        <a:spcAft>
                          <a:spcPts val="0"/>
                        </a:spcAft>
                      </a:pPr>
                      <a:r>
                        <a:rPr kumimoji="1"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a:t>
                      </a:r>
                      <a:r>
                        <a:rPr kumimoji="1"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阪府「</a:t>
                      </a:r>
                      <a:r>
                        <a:rPr kumimoji="1" lang="ja-JP" altLang="en-US"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将来ビジョン・大阪（全国・大阪府）に関する調査</a:t>
                      </a:r>
                      <a:r>
                        <a:rPr kumimoji="1" lang="ja-JP" altLang="ja-JP" sz="1050" kern="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kumimoji="1" lang="ja-JP" altLang="ja-JP" sz="105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45720" marR="4572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4" name="正方形/長方形 3"/>
          <p:cNvSpPr/>
          <p:nvPr/>
        </p:nvSpPr>
        <p:spPr>
          <a:xfrm>
            <a:off x="216000" y="504000"/>
            <a:ext cx="2122488"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200" b="1" dirty="0">
                <a:latin typeface="メイリオ" pitchFamily="50" charset="-128"/>
                <a:ea typeface="メイリオ" pitchFamily="50" charset="-128"/>
                <a:cs typeface="メイリオ" pitchFamily="50" charset="-128"/>
              </a:rPr>
              <a:t>■安全・安心　ナンバー１</a:t>
            </a:r>
            <a:endParaRPr lang="en-US" altLang="ja-JP" sz="1200" b="1" dirty="0">
              <a:latin typeface="メイリオ" pitchFamily="50" charset="-128"/>
              <a:ea typeface="メイリオ" pitchFamily="50" charset="-128"/>
              <a:cs typeface="メイリオ" pitchFamily="50" charset="-128"/>
            </a:endParaRPr>
          </a:p>
        </p:txBody>
      </p:sp>
      <p:pic>
        <p:nvPicPr>
          <p:cNvPr id="1028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207477"/>
            <a:ext cx="1716582" cy="129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表 1"/>
          <p:cNvGraphicFramePr>
            <a:graphicFrameLocks noGrp="1"/>
          </p:cNvGraphicFramePr>
          <p:nvPr>
            <p:extLst>
              <p:ext uri="{D42A27DB-BD31-4B8C-83A1-F6EECF244321}">
                <p14:modId xmlns:p14="http://schemas.microsoft.com/office/powerpoint/2010/main" val="2048113872"/>
              </p:ext>
            </p:extLst>
          </p:nvPr>
        </p:nvGraphicFramePr>
        <p:xfrm>
          <a:off x="2338488" y="4345425"/>
          <a:ext cx="6696000" cy="694500"/>
        </p:xfrm>
        <a:graphic>
          <a:graphicData uri="http://schemas.openxmlformats.org/drawingml/2006/table">
            <a:tbl>
              <a:tblPr/>
              <a:tblGrid>
                <a:gridCol w="2880000">
                  <a:extLst>
                    <a:ext uri="{9D8B030D-6E8A-4147-A177-3AD203B41FA5}">
                      <a16:colId xmlns:a16="http://schemas.microsoft.com/office/drawing/2014/main" val="20000"/>
                    </a:ext>
                  </a:extLst>
                </a:gridCol>
                <a:gridCol w="1188000">
                  <a:extLst>
                    <a:ext uri="{9D8B030D-6E8A-4147-A177-3AD203B41FA5}">
                      <a16:colId xmlns:a16="http://schemas.microsoft.com/office/drawing/2014/main" val="20001"/>
                    </a:ext>
                  </a:extLst>
                </a:gridCol>
                <a:gridCol w="1188000">
                  <a:extLst>
                    <a:ext uri="{9D8B030D-6E8A-4147-A177-3AD203B41FA5}">
                      <a16:colId xmlns:a16="http://schemas.microsoft.com/office/drawing/2014/main" val="20003"/>
                    </a:ext>
                  </a:extLst>
                </a:gridCol>
                <a:gridCol w="1440000">
                  <a:extLst>
                    <a:ext uri="{9D8B030D-6E8A-4147-A177-3AD203B41FA5}">
                      <a16:colId xmlns:a16="http://schemas.microsoft.com/office/drawing/2014/main" val="20004"/>
                    </a:ext>
                  </a:extLst>
                </a:gridCol>
              </a:tblGrid>
              <a:tr h="216000">
                <a:tc>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参考となる各種指標</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H20</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en-US" altLang="ja-JP" sz="950" b="0" i="0" u="none" strike="noStrike" dirty="0">
                          <a:solidFill>
                            <a:schemeClr val="tx1"/>
                          </a:solidFill>
                          <a:effectLst/>
                          <a:latin typeface="Meiryo UI" panose="020B0604030504040204" pitchFamily="50" charset="-128"/>
                          <a:ea typeface="Meiryo UI" panose="020B0604030504040204" pitchFamily="50" charset="-128"/>
                        </a:rPr>
                        <a:t>R7</a:t>
                      </a:r>
                      <a:endParaRPr 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ctr"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出典</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88000">
                <a:tc>
                  <a:txBody>
                    <a:bodyPr/>
                    <a:lstStyle/>
                    <a:p>
                      <a:pPr marL="36000" algn="l" fontAlgn="ctr"/>
                      <a:r>
                        <a:rPr lang="zh-TW" altLang="en-US" sz="950" b="0" i="0" u="none" strike="noStrike" dirty="0">
                          <a:solidFill>
                            <a:schemeClr val="tx1"/>
                          </a:solidFill>
                          <a:effectLst/>
                          <a:latin typeface="Meiryo UI" panose="020B0604030504040204" pitchFamily="50" charset="-128"/>
                          <a:ea typeface="Meiryo UI" panose="020B0604030504040204" pitchFamily="50" charset="-128"/>
                        </a:rPr>
                        <a:t>民間住宅耐震改修等補助件数</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156</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件</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950" b="0" i="0" u="none" strike="noStrike" dirty="0">
                          <a:solidFill>
                            <a:schemeClr val="tx1"/>
                          </a:solidFill>
                          <a:effectLst/>
                          <a:latin typeface="Meiryo UI" panose="020B0604030504040204" pitchFamily="50" charset="-128"/>
                          <a:ea typeface="Meiryo UI" panose="020B0604030504040204" pitchFamily="50" charset="-128"/>
                        </a:rPr>
                        <a:t>204</a:t>
                      </a: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件</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36000" algn="l" fontAlgn="ctr"/>
                      <a:r>
                        <a:rPr lang="ja-JP" altLang="en-US" sz="950" b="0" i="0" u="none" strike="noStrike" dirty="0">
                          <a:solidFill>
                            <a:schemeClr val="tx1"/>
                          </a:solidFill>
                          <a:effectLst/>
                          <a:latin typeface="Meiryo UI" panose="020B0604030504040204" pitchFamily="50" charset="-128"/>
                          <a:ea typeface="Meiryo UI" panose="020B0604030504040204" pitchFamily="50" charset="-128"/>
                        </a:rPr>
                        <a:t>大阪府調べ</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90500">
                <a:tc>
                  <a:txBody>
                    <a:bodyPr/>
                    <a:lstStyle/>
                    <a:p>
                      <a:pPr algn="l" fontAlgn="b"/>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ja-JP" altLang="en-US" sz="950" b="0" i="0" u="none" strike="noStrike" dirty="0">
                          <a:solidFill>
                            <a:schemeClr val="tx1"/>
                          </a:solidFill>
                          <a:effectLst/>
                          <a:latin typeface="Meiryo UI" panose="020B0604030504040204" pitchFamily="50" charset="-128"/>
                          <a:ea typeface="Meiryo UI" panose="020B0604030504040204" pitchFamily="50" charset="-128"/>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endParaRPr lang="ja-JP" altLang="en-US" sz="950" b="0" i="0" u="none" strike="noStrike" dirty="0">
                        <a:solidFill>
                          <a:schemeClr val="tx1"/>
                        </a:solidFill>
                        <a:effectLst/>
                        <a:latin typeface="Meiryo UI" panose="020B0604030504040204" pitchFamily="50" charset="-128"/>
                        <a:ea typeface="Meiryo UI" panose="020B0604030504040204" pitchFamily="50" charset="-128"/>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ja-JP" altLang="en-US" sz="95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2"/>
                  </a:ext>
                </a:extLst>
              </a:tr>
            </a:tbl>
          </a:graphicData>
        </a:graphic>
      </p:graphicFrame>
      <p:sp>
        <p:nvSpPr>
          <p:cNvPr id="11" name="スライド番号プレースホルダー 7"/>
          <p:cNvSpPr>
            <a:spLocks noGrp="1"/>
          </p:cNvSpPr>
          <p:nvPr>
            <p:ph type="sldNum" sz="quarter" idx="12"/>
          </p:nvPr>
        </p:nvSpPr>
        <p:spPr>
          <a:xfrm>
            <a:off x="8394005" y="6536823"/>
            <a:ext cx="749995" cy="321177"/>
          </a:xfrm>
        </p:spPr>
        <p:txBody>
          <a:bodyPr/>
          <a:lstStyle/>
          <a:p>
            <a:pPr>
              <a:defRPr/>
            </a:pPr>
            <a:fld id="{99474618-B79D-4FAF-804F-0D0EBC51FBAE}" type="slidenum">
              <a:rPr lang="en-US" altLang="ja-JP" smtClean="0">
                <a:solidFill>
                  <a:schemeClr val="tx1"/>
                </a:solidFill>
              </a:rPr>
              <a:t>9</a:t>
            </a:fld>
            <a:endParaRPr lang="ja-JP" altLang="en-US" dirty="0">
              <a:solidFill>
                <a:schemeClr val="tx1"/>
              </a:solidFill>
            </a:endParaRPr>
          </a:p>
        </p:txBody>
      </p:sp>
      <p:sp>
        <p:nvSpPr>
          <p:cNvPr id="15" name="正方形/長方形 14">
            <a:extLst>
              <a:ext uri="{FF2B5EF4-FFF2-40B4-BE49-F238E27FC236}">
                <a16:creationId xmlns:a16="http://schemas.microsoft.com/office/drawing/2014/main" id="{C532062C-D747-4F18-E794-19DD08C70472}"/>
              </a:ext>
            </a:extLst>
          </p:cNvPr>
          <p:cNvSpPr/>
          <p:nvPr/>
        </p:nvSpPr>
        <p:spPr>
          <a:xfrm>
            <a:off x="216000" y="5589296"/>
            <a:ext cx="8819998" cy="504000"/>
          </a:xfrm>
          <a:prstGeom prst="rect">
            <a:avLst/>
          </a:prstGeom>
          <a:solidFill>
            <a:schemeClr val="accent5">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刑法犯認知件数は約</a:t>
            </a:r>
            <a:r>
              <a:rPr lang="en-US" altLang="ja-JP" sz="1100" b="1" dirty="0">
                <a:solidFill>
                  <a:schemeClr val="tx1"/>
                </a:solidFill>
                <a:latin typeface="Meiryo UI" panose="020B0604030504040204" pitchFamily="50" charset="-128"/>
                <a:ea typeface="Meiryo UI" panose="020B0604030504040204" pitchFamily="50" charset="-128"/>
              </a:rPr>
              <a:t>12</a:t>
            </a:r>
            <a:r>
              <a:rPr lang="ja-JP" altLang="en-US" sz="1100" b="1" dirty="0">
                <a:solidFill>
                  <a:schemeClr val="tx1"/>
                </a:solidFill>
                <a:latin typeface="Meiryo UI" panose="020B0604030504040204" pitchFamily="50" charset="-128"/>
                <a:ea typeface="Meiryo UI" panose="020B0604030504040204" pitchFamily="50" charset="-128"/>
              </a:rPr>
              <a:t>万</a:t>
            </a:r>
            <a:r>
              <a:rPr lang="en-US" altLang="ja-JP" sz="1100" b="1" dirty="0">
                <a:solidFill>
                  <a:schemeClr val="tx1"/>
                </a:solidFill>
                <a:latin typeface="Meiryo UI" panose="020B0604030504040204" pitchFamily="50" charset="-128"/>
                <a:ea typeface="Meiryo UI" panose="020B0604030504040204" pitchFamily="50" charset="-128"/>
              </a:rPr>
              <a:t>6</a:t>
            </a:r>
            <a:r>
              <a:rPr lang="ja-JP" altLang="en-US" sz="1100" b="1" dirty="0">
                <a:solidFill>
                  <a:schemeClr val="tx1"/>
                </a:solidFill>
                <a:latin typeface="Meiryo UI" panose="020B0604030504040204" pitchFamily="50" charset="-128"/>
                <a:ea typeface="Meiryo UI" panose="020B0604030504040204" pitchFamily="50" charset="-128"/>
              </a:rPr>
              <a:t>千件減、刑法犯少年検挙・補導人員は約</a:t>
            </a:r>
            <a:r>
              <a:rPr lang="en-US" altLang="ja-JP" sz="1100" b="1" dirty="0">
                <a:solidFill>
                  <a:schemeClr val="tx1"/>
                </a:solidFill>
                <a:latin typeface="Meiryo UI" panose="020B0604030504040204" pitchFamily="50" charset="-128"/>
                <a:ea typeface="Meiryo UI" panose="020B0604030504040204" pitchFamily="50" charset="-128"/>
              </a:rPr>
              <a:t>6,300</a:t>
            </a:r>
            <a:r>
              <a:rPr lang="ja-JP" altLang="en-US" sz="1100" b="1" dirty="0">
                <a:solidFill>
                  <a:schemeClr val="tx1"/>
                </a:solidFill>
                <a:latin typeface="Meiryo UI" panose="020B0604030504040204" pitchFamily="50" charset="-128"/>
                <a:ea typeface="Meiryo UI" panose="020B0604030504040204" pitchFamily="50" charset="-128"/>
              </a:rPr>
              <a:t>人減と大幅に減少し、全国ワースト１位を返上しました。また、自主防災組織活動カバー率が</a:t>
            </a:r>
            <a:r>
              <a:rPr lang="en-US" altLang="ja-JP" sz="1100" b="1" dirty="0">
                <a:solidFill>
                  <a:schemeClr val="tx1"/>
                </a:solidFill>
                <a:latin typeface="Meiryo UI" panose="020B0604030504040204" pitchFamily="50" charset="-128"/>
                <a:ea typeface="Meiryo UI" panose="020B0604030504040204" pitchFamily="50" charset="-128"/>
              </a:rPr>
              <a:t>16.7</a:t>
            </a:r>
            <a:r>
              <a:rPr lang="ja-JP" altLang="en-US" sz="1100" b="1" dirty="0">
                <a:solidFill>
                  <a:schemeClr val="tx1"/>
                </a:solidFill>
                <a:latin typeface="Meiryo UI" panose="020B0604030504040204" pitchFamily="50" charset="-128"/>
                <a:ea typeface="Meiryo UI" panose="020B0604030504040204" pitchFamily="50" charset="-128"/>
              </a:rPr>
              <a:t>ポイント、治安が良いと感じる人の割合も</a:t>
            </a:r>
            <a:r>
              <a:rPr lang="en-US" altLang="ja-JP" sz="1100" b="1" dirty="0">
                <a:solidFill>
                  <a:schemeClr val="tx1"/>
                </a:solidFill>
                <a:latin typeface="Meiryo UI" panose="020B0604030504040204" pitchFamily="50" charset="-128"/>
                <a:ea typeface="Meiryo UI" panose="020B0604030504040204" pitchFamily="50" charset="-128"/>
              </a:rPr>
              <a:t>19.9</a:t>
            </a:r>
            <a:r>
              <a:rPr lang="ja-JP" altLang="en-US" sz="1100" b="1" dirty="0">
                <a:solidFill>
                  <a:schemeClr val="tx1"/>
                </a:solidFill>
                <a:latin typeface="Meiryo UI" panose="020B0604030504040204" pitchFamily="50" charset="-128"/>
                <a:ea typeface="Meiryo UI" panose="020B0604030504040204" pitchFamily="50" charset="-128"/>
              </a:rPr>
              <a:t>ポイント上昇するなど、大阪の安全・安心に係る項目は大きく改善しました。</a:t>
            </a:r>
          </a:p>
        </p:txBody>
      </p:sp>
      <p:cxnSp>
        <p:nvCxnSpPr>
          <p:cNvPr id="12" name="直線矢印コネクタ 11">
            <a:extLst>
              <a:ext uri="{FF2B5EF4-FFF2-40B4-BE49-F238E27FC236}">
                <a16:creationId xmlns:a16="http://schemas.microsoft.com/office/drawing/2014/main" id="{E3F6236B-3247-ABFC-8E72-2BC08D19B859}"/>
              </a:ext>
            </a:extLst>
          </p:cNvPr>
          <p:cNvCxnSpPr/>
          <p:nvPr/>
        </p:nvCxnSpPr>
        <p:spPr>
          <a:xfrm>
            <a:off x="4960615" y="1448093"/>
            <a:ext cx="180000" cy="0"/>
          </a:xfrm>
          <a:prstGeom prst="straightConnector1">
            <a:avLst/>
          </a:prstGeom>
          <a:ln w="31750" cap="rnd">
            <a:solidFill>
              <a:srgbClr val="002060"/>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883DC997-3811-569A-5504-3B638409385E}"/>
              </a:ext>
            </a:extLst>
          </p:cNvPr>
          <p:cNvCxnSpPr>
            <a:cxnSpLocks/>
          </p:cNvCxnSpPr>
          <p:nvPr/>
        </p:nvCxnSpPr>
        <p:spPr>
          <a:xfrm>
            <a:off x="6352490" y="4471076"/>
            <a:ext cx="144000" cy="0"/>
          </a:xfrm>
          <a:prstGeom prst="straightConnector1">
            <a:avLst/>
          </a:prstGeom>
          <a:ln w="19050" cap="rnd">
            <a:solidFill>
              <a:schemeClr val="tx1"/>
            </a:solidFill>
            <a:tailEnd type="arrow" w="sm" len="sm"/>
          </a:ln>
          <a:effectLst>
            <a:glow rad="25400">
              <a:schemeClr val="bg1"/>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12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3899</Words>
  <Application>Microsoft Office PowerPoint</Application>
  <PresentationFormat>画面に合わせる (4:3)</PresentationFormat>
  <Paragraphs>476</Paragraphs>
  <Slides>11</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HG丸ｺﾞｼｯｸM-PRO</vt:lpstr>
      <vt:lpstr>Meiryo UI</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2026-09-10T05:14:09Z</dcterms:created>
  <dcterms:modified xsi:type="dcterms:W3CDTF">2026-09-10T05:14:19Z</dcterms:modified>
</cp:coreProperties>
</file>