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76" r:id="rId2"/>
    <p:sldId id="260" r:id="rId3"/>
    <p:sldId id="277" r:id="rId4"/>
    <p:sldId id="275" r:id="rId5"/>
    <p:sldId id="263" r:id="rId6"/>
    <p:sldId id="264" r:id="rId7"/>
    <p:sldId id="265" r:id="rId8"/>
    <p:sldId id="271" r:id="rId9"/>
    <p:sldId id="278" r:id="rId10"/>
    <p:sldId id="272" r:id="rId11"/>
    <p:sldId id="273" r:id="rId12"/>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河合　隆行" initials="河合　隆行" lastIdx="1" clrIdx="0">
    <p:extLst>
      <p:ext uri="{19B8F6BF-5375-455C-9EA6-DF929625EA0E}">
        <p15:presenceInfo xmlns:p15="http://schemas.microsoft.com/office/powerpoint/2012/main" userId="S-1-5-21-161959346-1900351369-444732941-2570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39" autoAdjust="0"/>
    <p:restoredTop sz="84022" autoAdjust="0"/>
  </p:normalViewPr>
  <p:slideViewPr>
    <p:cSldViewPr>
      <p:cViewPr varScale="1">
        <p:scale>
          <a:sx n="113" d="100"/>
          <a:sy n="113" d="100"/>
        </p:scale>
        <p:origin x="203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ea typeface="ＭＳ Ｐゴシック" charset="-128"/>
              </a:defRPr>
            </a:lvl1pPr>
          </a:lstStyle>
          <a:p>
            <a:pPr>
              <a:defRPr/>
            </a:pPr>
            <a:endParaRPr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ea typeface="ＭＳ Ｐゴシック" charset="-128"/>
              </a:defRPr>
            </a:lvl1pPr>
          </a:lstStyle>
          <a:p>
            <a:pPr>
              <a:defRPr/>
            </a:pPr>
            <a:fld id="{24521198-7401-4C64-AEAC-E939E9062AC5}" type="datetimeFigureOut">
              <a:rPr lang="ja-JP" altLang="en-US"/>
              <a:pPr>
                <a:defRPr/>
              </a:pPr>
              <a:t>2025/8/29</a:t>
            </a:fld>
            <a:endParaRPr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ea typeface="ＭＳ Ｐゴシック" charset="-128"/>
              </a:defRPr>
            </a:lvl1pPr>
          </a:lstStyle>
          <a:p>
            <a:pPr>
              <a:defRPr/>
            </a:pPr>
            <a:fld id="{B7E1124E-4733-4363-958D-8E694D87FA43}" type="slidenum">
              <a:rPr lang="ja-JP" altLang="en-US"/>
              <a:pPr>
                <a:defRPr/>
              </a:pPr>
              <a:t>‹#›</a:t>
            </a:fld>
            <a:endParaRPr lang="ja-JP" altLang="en-US"/>
          </a:p>
        </p:txBody>
      </p:sp>
    </p:spTree>
    <p:extLst>
      <p:ext uri="{BB962C8B-B14F-4D97-AF65-F5344CB8AC3E}">
        <p14:creationId xmlns:p14="http://schemas.microsoft.com/office/powerpoint/2010/main" val="3906049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pPr>
              <a:defRPr/>
            </a:pPr>
            <a:fld id="{B7E1124E-4733-4363-958D-8E694D87FA43}" type="slidenum">
              <a:rPr lang="ja-JP" altLang="en-US" smtClean="0"/>
              <a:pPr>
                <a:defRPr/>
              </a:pPr>
              <a:t>1</a:t>
            </a:fld>
            <a:endParaRPr lang="ja-JP" altLang="en-US"/>
          </a:p>
        </p:txBody>
      </p:sp>
    </p:spTree>
    <p:extLst>
      <p:ext uri="{BB962C8B-B14F-4D97-AF65-F5344CB8AC3E}">
        <p14:creationId xmlns:p14="http://schemas.microsoft.com/office/powerpoint/2010/main" val="548228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7E1124E-4733-4363-958D-8E694D87FA43}" type="slidenum">
              <a:rPr lang="ja-JP" altLang="en-US" smtClean="0"/>
              <a:pPr>
                <a:defRPr/>
              </a:pPr>
              <a:t>3</a:t>
            </a:fld>
            <a:endParaRPr lang="ja-JP" altLang="en-US"/>
          </a:p>
        </p:txBody>
      </p:sp>
    </p:spTree>
    <p:extLst>
      <p:ext uri="{BB962C8B-B14F-4D97-AF65-F5344CB8AC3E}">
        <p14:creationId xmlns:p14="http://schemas.microsoft.com/office/powerpoint/2010/main" val="338288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434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hangingPunct="1">
              <a:spcBef>
                <a:spcPct val="0"/>
              </a:spcBef>
            </a:pPr>
            <a:fld id="{DF4F54B0-D19F-45C4-BF78-2D8A557FDF77}" type="slidenum">
              <a:rPr lang="ja-JP" altLang="en-US" smtClean="0"/>
              <a:pPr eaLnBrk="1" hangingPunct="1">
                <a:spcBef>
                  <a:spcPct val="0"/>
                </a:spcBef>
              </a:pPr>
              <a:t>9</a:t>
            </a:fld>
            <a:endParaRPr lang="ja-JP" altLang="en-US"/>
          </a:p>
        </p:txBody>
      </p:sp>
    </p:spTree>
    <p:extLst>
      <p:ext uri="{BB962C8B-B14F-4D97-AF65-F5344CB8AC3E}">
        <p14:creationId xmlns:p14="http://schemas.microsoft.com/office/powerpoint/2010/main" val="2987893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D72C7F66-0B47-4E67-87BE-2751987941F2}" type="datetime1">
              <a:rPr lang="ja-JP" altLang="en-US" smtClean="0"/>
              <a:t>2025/8/29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5722298A-D8AE-4F0F-8ABD-C09E696F9E12}" type="slidenum">
              <a:rPr lang="ja-JP" altLang="en-US"/>
              <a:pPr>
                <a:defRPr/>
              </a:pPr>
              <a:t>‹#›</a:t>
            </a:fld>
            <a:endParaRPr lang="ja-JP" altLang="en-US"/>
          </a:p>
        </p:txBody>
      </p:sp>
    </p:spTree>
    <p:extLst>
      <p:ext uri="{BB962C8B-B14F-4D97-AF65-F5344CB8AC3E}">
        <p14:creationId xmlns:p14="http://schemas.microsoft.com/office/powerpoint/2010/main" val="3193022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106A4C03-0779-4F33-9457-4C11309DAE28}" type="datetime1">
              <a:rPr lang="ja-JP" altLang="en-US" smtClean="0"/>
              <a:t>2025/8/29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97F20FB-16EA-4EC2-AE31-A0CEA21C4AB3}" type="slidenum">
              <a:rPr lang="ja-JP" altLang="en-US"/>
              <a:pPr>
                <a:defRPr/>
              </a:pPr>
              <a:t>‹#›</a:t>
            </a:fld>
            <a:endParaRPr lang="ja-JP" altLang="en-US"/>
          </a:p>
        </p:txBody>
      </p:sp>
    </p:spTree>
    <p:extLst>
      <p:ext uri="{BB962C8B-B14F-4D97-AF65-F5344CB8AC3E}">
        <p14:creationId xmlns:p14="http://schemas.microsoft.com/office/powerpoint/2010/main" val="1562278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62C4E3F6-33F5-4D8A-A499-CD13A7D32906}" type="datetime1">
              <a:rPr lang="ja-JP" altLang="en-US" smtClean="0"/>
              <a:t>2025/8/29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9226B2F7-5515-4D91-A638-DEE603EDAE57}" type="slidenum">
              <a:rPr lang="ja-JP" altLang="en-US"/>
              <a:pPr>
                <a:defRPr/>
              </a:pPr>
              <a:t>‹#›</a:t>
            </a:fld>
            <a:endParaRPr lang="ja-JP" altLang="en-US"/>
          </a:p>
        </p:txBody>
      </p:sp>
    </p:spTree>
    <p:extLst>
      <p:ext uri="{BB962C8B-B14F-4D97-AF65-F5344CB8AC3E}">
        <p14:creationId xmlns:p14="http://schemas.microsoft.com/office/powerpoint/2010/main" val="1393614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3BD4D2ED-7921-47A8-BB96-A457780E676E}" type="datetime1">
              <a:rPr lang="ja-JP" altLang="en-US" smtClean="0"/>
              <a:t>2025/8/29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724FCDF7-A130-45F0-917C-7358C1C9FBB7}" type="slidenum">
              <a:rPr lang="ja-JP" altLang="en-US"/>
              <a:pPr>
                <a:defRPr/>
              </a:pPr>
              <a:t>‹#›</a:t>
            </a:fld>
            <a:endParaRPr lang="ja-JP" altLang="en-US"/>
          </a:p>
        </p:txBody>
      </p:sp>
    </p:spTree>
    <p:extLst>
      <p:ext uri="{BB962C8B-B14F-4D97-AF65-F5344CB8AC3E}">
        <p14:creationId xmlns:p14="http://schemas.microsoft.com/office/powerpoint/2010/main" val="60782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612B41A6-2E4C-44C4-8FF9-E67ECEEC33A2}" type="datetime1">
              <a:rPr lang="ja-JP" altLang="en-US" smtClean="0"/>
              <a:t>2025/8/29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21F0BAE5-DEAD-4C31-8ACA-A0D64077378E}" type="slidenum">
              <a:rPr lang="ja-JP" altLang="en-US"/>
              <a:pPr>
                <a:defRPr/>
              </a:pPr>
              <a:t>‹#›</a:t>
            </a:fld>
            <a:endParaRPr lang="ja-JP" altLang="en-US"/>
          </a:p>
        </p:txBody>
      </p:sp>
    </p:spTree>
    <p:extLst>
      <p:ext uri="{BB962C8B-B14F-4D97-AF65-F5344CB8AC3E}">
        <p14:creationId xmlns:p14="http://schemas.microsoft.com/office/powerpoint/2010/main" val="3340343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90509531-79D3-4955-8013-495E6C5DCD69}" type="datetime1">
              <a:rPr lang="ja-JP" altLang="en-US" smtClean="0"/>
              <a:t>2025/8/29</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C6EA29EB-3DA1-44B7-BEC1-8DE7846D9DFB}" type="slidenum">
              <a:rPr lang="ja-JP" altLang="en-US"/>
              <a:pPr>
                <a:defRPr/>
              </a:pPr>
              <a:t>‹#›</a:t>
            </a:fld>
            <a:endParaRPr lang="ja-JP" altLang="en-US"/>
          </a:p>
        </p:txBody>
      </p:sp>
    </p:spTree>
    <p:extLst>
      <p:ext uri="{BB962C8B-B14F-4D97-AF65-F5344CB8AC3E}">
        <p14:creationId xmlns:p14="http://schemas.microsoft.com/office/powerpoint/2010/main" val="357436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42D4D5EC-13B6-4FD4-A549-4E85B8521EAB}" type="datetime1">
              <a:rPr lang="ja-JP" altLang="en-US" smtClean="0"/>
              <a:t>2025/8/29</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06B0164A-0F89-42C9-8E78-14BFB456D23C}" type="slidenum">
              <a:rPr lang="ja-JP" altLang="en-US"/>
              <a:pPr>
                <a:defRPr/>
              </a:pPr>
              <a:t>‹#›</a:t>
            </a:fld>
            <a:endParaRPr lang="ja-JP" altLang="en-US"/>
          </a:p>
        </p:txBody>
      </p:sp>
    </p:spTree>
    <p:extLst>
      <p:ext uri="{BB962C8B-B14F-4D97-AF65-F5344CB8AC3E}">
        <p14:creationId xmlns:p14="http://schemas.microsoft.com/office/powerpoint/2010/main" val="1499406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0C7B3416-CAC2-4350-A8AD-8B76B4F0A144}" type="datetime1">
              <a:rPr lang="ja-JP" altLang="en-US" smtClean="0"/>
              <a:t>2025/8/29</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967C43E2-FFB3-4B08-BDA0-C4BA7C0F9C47}" type="slidenum">
              <a:rPr lang="ja-JP" altLang="en-US"/>
              <a:pPr>
                <a:defRPr/>
              </a:pPr>
              <a:t>‹#›</a:t>
            </a:fld>
            <a:endParaRPr lang="ja-JP" altLang="en-US"/>
          </a:p>
        </p:txBody>
      </p:sp>
    </p:spTree>
    <p:extLst>
      <p:ext uri="{BB962C8B-B14F-4D97-AF65-F5344CB8AC3E}">
        <p14:creationId xmlns:p14="http://schemas.microsoft.com/office/powerpoint/2010/main" val="3581141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7A8FCDF4-576F-4A0B-B019-7B633691FED4}" type="datetime1">
              <a:rPr lang="ja-JP" altLang="en-US" smtClean="0"/>
              <a:t>2025/8/29</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2A2B10D4-AA4A-4949-869B-F376136AB9AA}" type="slidenum">
              <a:rPr lang="ja-JP" altLang="en-US"/>
              <a:pPr>
                <a:defRPr/>
              </a:pPr>
              <a:t>‹#›</a:t>
            </a:fld>
            <a:endParaRPr lang="ja-JP" altLang="en-US"/>
          </a:p>
        </p:txBody>
      </p:sp>
    </p:spTree>
    <p:extLst>
      <p:ext uri="{BB962C8B-B14F-4D97-AF65-F5344CB8AC3E}">
        <p14:creationId xmlns:p14="http://schemas.microsoft.com/office/powerpoint/2010/main" val="470081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44EB04B7-F86C-4E2A-AEAD-A9C092AD393D}" type="datetime1">
              <a:rPr lang="ja-JP" altLang="en-US" smtClean="0"/>
              <a:t>2025/8/29</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561C790-3381-4C26-A3D8-AEB358125C4B}" type="slidenum">
              <a:rPr lang="ja-JP" altLang="en-US"/>
              <a:pPr>
                <a:defRPr/>
              </a:pPr>
              <a:t>‹#›</a:t>
            </a:fld>
            <a:endParaRPr lang="ja-JP" altLang="en-US"/>
          </a:p>
        </p:txBody>
      </p:sp>
    </p:spTree>
    <p:extLst>
      <p:ext uri="{BB962C8B-B14F-4D97-AF65-F5344CB8AC3E}">
        <p14:creationId xmlns:p14="http://schemas.microsoft.com/office/powerpoint/2010/main" val="1560086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E390B91D-01DD-467C-8CD8-31DF157F58D2}" type="datetime1">
              <a:rPr lang="ja-JP" altLang="en-US" smtClean="0"/>
              <a:t>2025/8/29</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DECCAF75-D37E-4A99-9070-BD02A97B6942}" type="slidenum">
              <a:rPr lang="ja-JP" altLang="en-US"/>
              <a:pPr>
                <a:defRPr/>
              </a:pPr>
              <a:t>‹#›</a:t>
            </a:fld>
            <a:endParaRPr lang="ja-JP" altLang="en-US"/>
          </a:p>
        </p:txBody>
      </p:sp>
    </p:spTree>
    <p:extLst>
      <p:ext uri="{BB962C8B-B14F-4D97-AF65-F5344CB8AC3E}">
        <p14:creationId xmlns:p14="http://schemas.microsoft.com/office/powerpoint/2010/main" val="1644714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6D39FC8C-B3A8-4542-B85C-B9F68B656D6D}" type="datetime1">
              <a:rPr lang="ja-JP" altLang="en-US" smtClean="0"/>
              <a:t>2025/8/29</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D8B24806-B20E-43C2-BE50-74923877321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6000" y="36000"/>
            <a:ext cx="3195638" cy="360363"/>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b="1" dirty="0">
                <a:solidFill>
                  <a:schemeClr val="tx1"/>
                </a:solidFill>
                <a:latin typeface="メイリオ" pitchFamily="50" charset="-128"/>
                <a:ea typeface="メイリオ" pitchFamily="50" charset="-128"/>
                <a:cs typeface="メイリオ" pitchFamily="50" charset="-128"/>
              </a:rPr>
              <a:t>１．世界をリードする大阪産業</a:t>
            </a:r>
            <a:endParaRPr lang="en-US" altLang="ja-JP" sz="1400" b="1" dirty="0">
              <a:solidFill>
                <a:schemeClr val="tx1"/>
              </a:solidFill>
              <a:latin typeface="メイリオ" pitchFamily="50" charset="-128"/>
              <a:ea typeface="メイリオ" pitchFamily="50" charset="-128"/>
              <a:cs typeface="メイリオ" pitchFamily="50" charset="-128"/>
            </a:endParaRPr>
          </a:p>
        </p:txBody>
      </p:sp>
      <p:sp>
        <p:nvSpPr>
          <p:cNvPr id="6" name="角丸四角形 5"/>
          <p:cNvSpPr/>
          <p:nvPr/>
        </p:nvSpPr>
        <p:spPr>
          <a:xfrm>
            <a:off x="395998" y="620688"/>
            <a:ext cx="8640000" cy="6480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0" bIns="36000" anchor="ct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「将来ビジョン・大阪」で掲げる将来像イメージ</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chemeClr val="tx1"/>
                </a:solidFill>
                <a:latin typeface="HGP創英角ﾎﾟｯﾌﾟ体" panose="040B0A00000000000000" pitchFamily="50" charset="-128"/>
                <a:ea typeface="HGP創英角ﾎﾟｯﾌﾟ体" panose="040B0A00000000000000" pitchFamily="50" charset="-128"/>
              </a:rPr>
              <a:t>  </a:t>
            </a:r>
            <a:r>
              <a:rPr lang="ja-JP" altLang="en-US" sz="1200" dirty="0">
                <a:solidFill>
                  <a:schemeClr val="tx1"/>
                </a:solidFill>
                <a:latin typeface="HG丸ｺﾞｼｯｸM-PRO" pitchFamily="50" charset="-128"/>
                <a:ea typeface="HG丸ｺﾞｼｯｸM-PRO" pitchFamily="50" charset="-128"/>
              </a:rPr>
              <a:t>大阪の強みであるものづくり産業、これらが</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支える大阪湾ベイエリアの新エネルギー、北大阪のバイオなど多様な産業や、世界と勝負できるコンベンション施設等</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により、起業や商いのチャンスが感じられる都市として、日本・世界から企業や人が集まっています。</a:t>
            </a:r>
          </a:p>
        </p:txBody>
      </p:sp>
      <p:pic>
        <p:nvPicPr>
          <p:cNvPr id="205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7" y="2517364"/>
            <a:ext cx="1368499"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216000" y="504000"/>
            <a:ext cx="2047875" cy="28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a:solidFill>
                  <a:schemeClr val="bg1"/>
                </a:solidFill>
                <a:latin typeface="メイリオ" pitchFamily="50" charset="-128"/>
                <a:ea typeface="メイリオ" pitchFamily="50" charset="-128"/>
                <a:cs typeface="メイリオ" pitchFamily="50" charset="-128"/>
              </a:rPr>
              <a:t>■産業都市　ナンバー１</a:t>
            </a:r>
            <a:endParaRPr lang="en-US" altLang="ja-JP" sz="1200" b="1" dirty="0">
              <a:solidFill>
                <a:schemeClr val="bg1"/>
              </a:solidFill>
              <a:latin typeface="メイリオ" pitchFamily="50" charset="-128"/>
              <a:ea typeface="メイリオ" pitchFamily="50" charset="-128"/>
              <a:cs typeface="メイリオ"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3551397407"/>
              </p:ext>
            </p:extLst>
          </p:nvPr>
        </p:nvGraphicFramePr>
        <p:xfrm>
          <a:off x="410589" y="4365104"/>
          <a:ext cx="8640000" cy="808816"/>
        </p:xfrm>
        <a:graphic>
          <a:graphicData uri="http://schemas.openxmlformats.org/drawingml/2006/table">
            <a:tbl>
              <a:tblPr firstRow="1" bandRow="1">
                <a:tableStyleId>{5C22544A-7EE6-4342-B048-85BDC9FD1C3A}</a:tableStyleId>
              </a:tblPr>
              <a:tblGrid>
                <a:gridCol w="1973062">
                  <a:extLst>
                    <a:ext uri="{9D8B030D-6E8A-4147-A177-3AD203B41FA5}">
                      <a16:colId xmlns:a16="http://schemas.microsoft.com/office/drawing/2014/main" val="20000"/>
                    </a:ext>
                  </a:extLst>
                </a:gridCol>
                <a:gridCol w="652619">
                  <a:extLst>
                    <a:ext uri="{9D8B030D-6E8A-4147-A177-3AD203B41FA5}">
                      <a16:colId xmlns:a16="http://schemas.microsoft.com/office/drawing/2014/main" val="20001"/>
                    </a:ext>
                  </a:extLst>
                </a:gridCol>
                <a:gridCol w="1630006">
                  <a:extLst>
                    <a:ext uri="{9D8B030D-6E8A-4147-A177-3AD203B41FA5}">
                      <a16:colId xmlns:a16="http://schemas.microsoft.com/office/drawing/2014/main" val="20002"/>
                    </a:ext>
                  </a:extLst>
                </a:gridCol>
                <a:gridCol w="1454039">
                  <a:extLst>
                    <a:ext uri="{9D8B030D-6E8A-4147-A177-3AD203B41FA5}">
                      <a16:colId xmlns:a16="http://schemas.microsoft.com/office/drawing/2014/main" val="20003"/>
                    </a:ext>
                  </a:extLst>
                </a:gridCol>
                <a:gridCol w="1454039">
                  <a:extLst>
                    <a:ext uri="{9D8B030D-6E8A-4147-A177-3AD203B41FA5}">
                      <a16:colId xmlns:a16="http://schemas.microsoft.com/office/drawing/2014/main" val="20004"/>
                    </a:ext>
                  </a:extLst>
                </a:gridCol>
                <a:gridCol w="1476235">
                  <a:extLst>
                    <a:ext uri="{9D8B030D-6E8A-4147-A177-3AD203B41FA5}">
                      <a16:colId xmlns:a16="http://schemas.microsoft.com/office/drawing/2014/main" val="20005"/>
                    </a:ext>
                  </a:extLst>
                </a:gridCol>
              </a:tblGrid>
              <a:tr h="216024">
                <a:tc gridSpan="2">
                  <a:txBody>
                    <a:bodyPr/>
                    <a:lstStyle/>
                    <a:p>
                      <a:pPr algn="ctr"/>
                      <a:r>
                        <a:rPr kumimoji="1" lang="ja-JP" altLang="en-US" sz="1400" dirty="0">
                          <a:solidFill>
                            <a:schemeClr val="bg1"/>
                          </a:solidFill>
                        </a:rPr>
                        <a:t>実現状況を知る項目</a:t>
                      </a:r>
                    </a:p>
                  </a:txBody>
                  <a:tcPr marL="91436" marR="91436" marT="45728" marB="45728"/>
                </a:tc>
                <a:tc hMerge="1">
                  <a:txBody>
                    <a:bodyPr/>
                    <a:lstStyle/>
                    <a:p>
                      <a:pPr algn="ctr"/>
                      <a:endParaRPr kumimoji="1" lang="ja-JP" altLang="en-US" sz="1400" dirty="0">
                        <a:solidFill>
                          <a:schemeClr val="bg1"/>
                        </a:solidFill>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R4</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R5</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R6</a:t>
                      </a:r>
                      <a:r>
                        <a:rPr kumimoji="1" lang="en-US" altLang="ja-JP" sz="900" b="1" i="0" u="none" strike="noStrike" cap="none" normalizeH="0" baseline="0" dirty="0">
                          <a:ln>
                            <a:noFill/>
                          </a:ln>
                          <a:solidFill>
                            <a:schemeClr val="bg1"/>
                          </a:solidFill>
                          <a:effectLst/>
                          <a:latin typeface="Calibri" pitchFamily="34" charset="0"/>
                          <a:ea typeface="ＭＳ Ｐゴシック" charset="-128"/>
                        </a:rPr>
                        <a:t>※</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algn="ctr"/>
                      <a:r>
                        <a:rPr kumimoji="1" lang="ja-JP" altLang="en-US" sz="1400" dirty="0">
                          <a:solidFill>
                            <a:schemeClr val="bg1"/>
                          </a:solidFill>
                        </a:rPr>
                        <a:t>出典</a:t>
                      </a:r>
                    </a:p>
                  </a:txBody>
                  <a:tcPr marL="91436" marR="91436" marT="45728" marB="45728"/>
                </a:tc>
                <a:extLst>
                  <a:ext uri="{0D108BD9-81ED-4DB2-BD59-A6C34878D82A}">
                    <a16:rowId xmlns:a16="http://schemas.microsoft.com/office/drawing/2014/main" val="10000"/>
                  </a:ext>
                </a:extLst>
              </a:tr>
              <a:tr h="252000">
                <a:tc rowSpan="2">
                  <a:txBody>
                    <a:bodyPr/>
                    <a:lstStyle/>
                    <a:p>
                      <a:pPr algn="l" fontAlgn="ctr"/>
                      <a:r>
                        <a:rPr lang="zh-TW"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地域別輸出入通関額（円）</a:t>
                      </a:r>
                      <a:br>
                        <a:rPr lang="zh-TW"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zh-TW"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［近畿圏輸出入通関額］</a:t>
                      </a:r>
                    </a:p>
                  </a:txBody>
                  <a:tcPr marL="9525" marR="9525" marT="9526" marB="0" anchor="ctr"/>
                </a:tc>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輸出</a:t>
                      </a:r>
                    </a:p>
                  </a:txBody>
                  <a:tcPr marL="9525" marR="9525" marT="9526"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a:t>
                      </a: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a:t>
                      </a: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6,266</a:t>
                      </a: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9525" marR="9525" marT="9526"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a:t>
                      </a: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9,439</a:t>
                      </a: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9525" marR="9525" marT="9526"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a:t>
                      </a: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a:t>
                      </a: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5,309</a:t>
                      </a: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9525" marR="9525" marT="9526" marB="0" anchor="ctr"/>
                </a:tc>
                <a:tc rowSpan="2">
                  <a:txBody>
                    <a:bodyPr/>
                    <a:lstStyle/>
                    <a:p>
                      <a:pPr algn="l" fontAlgn="ctr"/>
                      <a:r>
                        <a:rPr lang="zh-TW"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大阪税関「貿易統計」</a:t>
                      </a:r>
                    </a:p>
                  </a:txBody>
                  <a:tcPr marL="9525" marR="9525" marT="9526" marB="0" anchor="ctr"/>
                </a:tc>
                <a:extLst>
                  <a:ext uri="{0D108BD9-81ED-4DB2-BD59-A6C34878D82A}">
                    <a16:rowId xmlns:a16="http://schemas.microsoft.com/office/drawing/2014/main" val="10001"/>
                  </a:ext>
                </a:extLst>
              </a:tr>
              <a:tr h="252000">
                <a:tc vMerge="1">
                  <a:txBody>
                    <a:bodyPr/>
                    <a:lstStyle/>
                    <a:p>
                      <a:endParaRPr kumimoji="1" lang="ja-JP" altLang="en-US"/>
                    </a:p>
                  </a:txBody>
                  <a:tcPr/>
                </a:tc>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輸入</a:t>
                      </a:r>
                    </a:p>
                  </a:txBody>
                  <a:tcPr marL="9525" marR="9525" marT="9526" marB="0" anchor="ctr"/>
                </a:tc>
                <a:tc>
                  <a:txBody>
                    <a:bodyPr/>
                    <a:lstStyle/>
                    <a:p>
                      <a:pPr algn="ctr" fontAlgn="b"/>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a:t>
                      </a: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8,258</a:t>
                      </a: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9525" marR="9525" marT="9526" marB="0" anchor="ctr"/>
                </a:tc>
                <a:tc>
                  <a:txBody>
                    <a:bodyPr/>
                    <a:lstStyle/>
                    <a:p>
                      <a:pPr algn="ctr" fontAlgn="b"/>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a:t>
                      </a: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a:t>
                      </a: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8,539</a:t>
                      </a: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9525" marR="9525" marT="9526" marB="0" anchor="ctr"/>
                </a:tc>
                <a:tc>
                  <a:txBody>
                    <a:bodyPr/>
                    <a:lstStyle/>
                    <a:p>
                      <a:pPr algn="ctr" fontAlgn="b"/>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a:t>
                      </a: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a:t>
                      </a: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0,753</a:t>
                      </a: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6" marB="0" anchor="ctr"/>
                </a:tc>
                <a:tc vMerge="1">
                  <a:txBody>
                    <a:bodyPr/>
                    <a:lstStyle/>
                    <a:p>
                      <a:endParaRPr kumimoji="1" lang="ja-JP" altLang="en-US"/>
                    </a:p>
                  </a:txBody>
                  <a:tcPr/>
                </a:tc>
                <a:extLst>
                  <a:ext uri="{0D108BD9-81ED-4DB2-BD59-A6C34878D82A}">
                    <a16:rowId xmlns:a16="http://schemas.microsoft.com/office/drawing/2014/main" val="10002"/>
                  </a:ext>
                </a:extLst>
              </a:tr>
            </a:tbl>
          </a:graphicData>
        </a:graphic>
      </p:graphicFrame>
      <p:sp>
        <p:nvSpPr>
          <p:cNvPr id="16" name="角丸四角形 15"/>
          <p:cNvSpPr/>
          <p:nvPr/>
        </p:nvSpPr>
        <p:spPr>
          <a:xfrm>
            <a:off x="440400" y="3789858"/>
            <a:ext cx="8640000" cy="503238"/>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0" bIns="36000" anchor="ct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「将来ビジョン・大阪」で掲げる将来像イメージ</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chemeClr val="tx1"/>
                </a:solidFill>
                <a:latin typeface="HGP創英角ﾎﾟｯﾌﾟ体" panose="040B0A00000000000000" pitchFamily="50" charset="-128"/>
                <a:ea typeface="HGP創英角ﾎﾟｯﾌﾟ体" panose="040B0A00000000000000" pitchFamily="50" charset="-128"/>
              </a:rPr>
              <a:t>  </a:t>
            </a:r>
            <a:r>
              <a:rPr lang="ja-JP" altLang="en-US" sz="1200" dirty="0">
                <a:solidFill>
                  <a:schemeClr val="tx1"/>
                </a:solidFill>
                <a:latin typeface="HG丸ｺﾞｼｯｸM-PRO" pitchFamily="50" charset="-128"/>
                <a:ea typeface="HG丸ｺﾞｼｯｸM-PRO" pitchFamily="50" charset="-128"/>
              </a:rPr>
              <a:t>関西国際空港や阪神港を中心に</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道路ネットワークが整備されることなどにより、夢洲地区をはじめ大阪が物流や交流の世界の拠点として活性化しています。</a:t>
            </a:r>
          </a:p>
        </p:txBody>
      </p:sp>
      <p:pic>
        <p:nvPicPr>
          <p:cNvPr id="20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589" y="5379613"/>
            <a:ext cx="1448990" cy="106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正方形/長方形 14"/>
          <p:cNvSpPr/>
          <p:nvPr/>
        </p:nvSpPr>
        <p:spPr>
          <a:xfrm>
            <a:off x="231302" y="3707399"/>
            <a:ext cx="2767012" cy="28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a:solidFill>
                  <a:schemeClr val="bg1"/>
                </a:solidFill>
                <a:latin typeface="メイリオ" pitchFamily="50" charset="-128"/>
                <a:ea typeface="メイリオ" pitchFamily="50" charset="-128"/>
                <a:cs typeface="メイリオ" pitchFamily="50" charset="-128"/>
              </a:rPr>
              <a:t>■世界の物流拠点都市　オンリー１</a:t>
            </a:r>
            <a:endParaRPr lang="en-US" altLang="ja-JP" sz="1200" b="1" dirty="0">
              <a:solidFill>
                <a:schemeClr val="bg1"/>
              </a:solidFill>
              <a:latin typeface="メイリオ" pitchFamily="50" charset="-128"/>
              <a:ea typeface="メイリオ" pitchFamily="50" charset="-128"/>
              <a:cs typeface="メイリオ"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2952365161"/>
              </p:ext>
            </p:extLst>
          </p:nvPr>
        </p:nvGraphicFramePr>
        <p:xfrm>
          <a:off x="395287" y="1415400"/>
          <a:ext cx="8640000" cy="799101"/>
        </p:xfrm>
        <a:graphic>
          <a:graphicData uri="http://schemas.openxmlformats.org/drawingml/2006/table">
            <a:tbl>
              <a:tblPr/>
              <a:tblGrid>
                <a:gridCol w="2332585">
                  <a:extLst>
                    <a:ext uri="{9D8B030D-6E8A-4147-A177-3AD203B41FA5}">
                      <a16:colId xmlns:a16="http://schemas.microsoft.com/office/drawing/2014/main" val="20000"/>
                    </a:ext>
                  </a:extLst>
                </a:gridCol>
                <a:gridCol w="1311938">
                  <a:extLst>
                    <a:ext uri="{9D8B030D-6E8A-4147-A177-3AD203B41FA5}">
                      <a16:colId xmlns:a16="http://schemas.microsoft.com/office/drawing/2014/main" val="20001"/>
                    </a:ext>
                  </a:extLst>
                </a:gridCol>
                <a:gridCol w="1384823">
                  <a:extLst>
                    <a:ext uri="{9D8B030D-6E8A-4147-A177-3AD203B41FA5}">
                      <a16:colId xmlns:a16="http://schemas.microsoft.com/office/drawing/2014/main" val="20002"/>
                    </a:ext>
                  </a:extLst>
                </a:gridCol>
                <a:gridCol w="1311938">
                  <a:extLst>
                    <a:ext uri="{9D8B030D-6E8A-4147-A177-3AD203B41FA5}">
                      <a16:colId xmlns:a16="http://schemas.microsoft.com/office/drawing/2014/main" val="20003"/>
                    </a:ext>
                  </a:extLst>
                </a:gridCol>
                <a:gridCol w="2298716">
                  <a:extLst>
                    <a:ext uri="{9D8B030D-6E8A-4147-A177-3AD203B41FA5}">
                      <a16:colId xmlns:a16="http://schemas.microsoft.com/office/drawing/2014/main" val="20004"/>
                    </a:ext>
                  </a:extLst>
                </a:gridCol>
              </a:tblGrid>
              <a:tr h="183349">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bg1"/>
                          </a:solidFill>
                          <a:effectLst/>
                          <a:latin typeface="Calibri" pitchFamily="34" charset="0"/>
                          <a:ea typeface="ＭＳ Ｐゴシック" charset="-128"/>
                        </a:rPr>
                        <a:t>実現状況を知る項目</a:t>
                      </a: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R4</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R5</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R6</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bg1"/>
                          </a:solidFill>
                          <a:effectLst/>
                          <a:latin typeface="Calibri" pitchFamily="34" charset="0"/>
                          <a:ea typeface="ＭＳ Ｐゴシック" charset="-128"/>
                        </a:rPr>
                        <a:t>出典</a:t>
                      </a: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94419">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製造業の製造品出荷額等</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従業者</a:t>
                      </a: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300</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人未満の事業所</a:t>
                      </a: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41" marR="91441" marT="45638" marB="4563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0"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b="0" i="0" u="none" strike="noStrike" kern="0"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b="0" i="0" u="none" strike="noStrike" kern="0"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193</a:t>
                      </a:r>
                      <a:r>
                        <a:rPr kumimoji="1" lang="ja-JP" altLang="en-US" sz="1200" b="0" i="0" u="none" strike="noStrike" kern="0"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T="45661" marB="4566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3626</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T="45661" marB="4566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ー</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0"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a:t>
                      </a:r>
                      <a:r>
                        <a:rPr kumimoji="1" lang="en-US" altLang="ja-JP" sz="800" b="0" i="0" u="none" strike="noStrike" kern="0"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800" b="0" i="0" u="none" strike="noStrike" kern="0"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800" b="0" i="0" u="none" strike="noStrike" kern="0"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800" b="0" i="0" u="none" strike="noStrike" kern="0"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月公表予定</a:t>
                      </a:r>
                      <a:r>
                        <a:rPr kumimoji="1" lang="en-US" altLang="ja-JP" sz="800" b="0" i="0" u="none" strike="noStrike" kern="0"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T="45661" marB="4566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総務省・経済産業省「経済構造実態調査」</a:t>
                      </a:r>
                    </a:p>
                  </a:txBody>
                  <a:tcPr marT="45661" marB="4566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bl>
          </a:graphicData>
        </a:graphic>
      </p:graphicFrame>
      <p:graphicFrame>
        <p:nvGraphicFramePr>
          <p:cNvPr id="2" name="表 1"/>
          <p:cNvGraphicFramePr>
            <a:graphicFrameLocks noGrp="1"/>
          </p:cNvGraphicFramePr>
          <p:nvPr>
            <p:extLst>
              <p:ext uri="{D42A27DB-BD31-4B8C-83A1-F6EECF244321}">
                <p14:modId xmlns:p14="http://schemas.microsoft.com/office/powerpoint/2010/main" val="1640627371"/>
              </p:ext>
            </p:extLst>
          </p:nvPr>
        </p:nvGraphicFramePr>
        <p:xfrm>
          <a:off x="2020894" y="5379613"/>
          <a:ext cx="7029695" cy="1244610"/>
        </p:xfrm>
        <a:graphic>
          <a:graphicData uri="http://schemas.openxmlformats.org/drawingml/2006/table">
            <a:tbl>
              <a:tblPr/>
              <a:tblGrid>
                <a:gridCol w="1324491">
                  <a:extLst>
                    <a:ext uri="{9D8B030D-6E8A-4147-A177-3AD203B41FA5}">
                      <a16:colId xmlns:a16="http://schemas.microsoft.com/office/drawing/2014/main" val="20000"/>
                    </a:ext>
                  </a:extLst>
                </a:gridCol>
                <a:gridCol w="1250909">
                  <a:extLst>
                    <a:ext uri="{9D8B030D-6E8A-4147-A177-3AD203B41FA5}">
                      <a16:colId xmlns:a16="http://schemas.microsoft.com/office/drawing/2014/main" val="20001"/>
                    </a:ext>
                  </a:extLst>
                </a:gridCol>
                <a:gridCol w="972000">
                  <a:extLst>
                    <a:ext uri="{9D8B030D-6E8A-4147-A177-3AD203B41FA5}">
                      <a16:colId xmlns:a16="http://schemas.microsoft.com/office/drawing/2014/main" val="20002"/>
                    </a:ext>
                  </a:extLst>
                </a:gridCol>
                <a:gridCol w="972000">
                  <a:extLst>
                    <a:ext uri="{9D8B030D-6E8A-4147-A177-3AD203B41FA5}">
                      <a16:colId xmlns:a16="http://schemas.microsoft.com/office/drawing/2014/main" val="20003"/>
                    </a:ext>
                  </a:extLst>
                </a:gridCol>
                <a:gridCol w="972000">
                  <a:extLst>
                    <a:ext uri="{9D8B030D-6E8A-4147-A177-3AD203B41FA5}">
                      <a16:colId xmlns:a16="http://schemas.microsoft.com/office/drawing/2014/main" val="20004"/>
                    </a:ext>
                  </a:extLst>
                </a:gridCol>
                <a:gridCol w="1538295">
                  <a:extLst>
                    <a:ext uri="{9D8B030D-6E8A-4147-A177-3AD203B41FA5}">
                      <a16:colId xmlns:a16="http://schemas.microsoft.com/office/drawing/2014/main" val="20005"/>
                    </a:ext>
                  </a:extLst>
                </a:gridCol>
              </a:tblGrid>
              <a:tr h="81046">
                <a:tc gridSpan="2">
                  <a:txBody>
                    <a:bodyPr/>
                    <a:lstStyle/>
                    <a:p>
                      <a:pPr algn="ctr" fontAlgn="b"/>
                      <a:r>
                        <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rPr>
                        <a:t>参考となる各種指標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b"/>
                      <a:r>
                        <a:rPr lang="en-US" altLang="ja-JP" sz="950" b="0" i="0" u="none" strike="noStrike" dirty="0">
                          <a:solidFill>
                            <a:schemeClr val="tx1"/>
                          </a:solidFill>
                          <a:effectLst/>
                          <a:latin typeface="+mn-ea"/>
                          <a:ea typeface="+mn-ea"/>
                        </a:rPr>
                        <a:t>R4</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R5</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R6</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rPr>
                        <a:t>出典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0000">
                <a:tc rowSpan="2">
                  <a:txBody>
                    <a:bodyPr/>
                    <a:lstStyle/>
                    <a:p>
                      <a:pPr algn="l" fontAlgn="ctr"/>
                      <a:r>
                        <a:rPr lang="zh-TW"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rPr>
                        <a:t>貨物取扱量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rPr>
                        <a:t>関空</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50" b="0" i="0" u="none" strike="noStrike" dirty="0">
                          <a:solidFill>
                            <a:schemeClr val="tx1"/>
                          </a:solidFill>
                          <a:effectLst/>
                          <a:latin typeface="ＭＳ Ｐゴシック" panose="020B0600070205080204" pitchFamily="50" charset="-128"/>
                          <a:ea typeface="+mn-ea"/>
                        </a:rPr>
                        <a:t>79</a:t>
                      </a:r>
                      <a:r>
                        <a:rPr lang="ja-JP" altLang="en-US" sz="950" b="0" i="0" u="none" strike="noStrike" dirty="0">
                          <a:solidFill>
                            <a:schemeClr val="tx1"/>
                          </a:solidFill>
                          <a:effectLst/>
                          <a:latin typeface="ＭＳ Ｐゴシック" panose="020B0600070205080204" pitchFamily="50" charset="-128"/>
                          <a:ea typeface="+mn-ea"/>
                        </a:rPr>
                        <a:t>万トン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50" b="0" i="0" u="none" strike="noStrike" dirty="0">
                          <a:solidFill>
                            <a:schemeClr val="tx1"/>
                          </a:solidFill>
                          <a:effectLst/>
                          <a:latin typeface="ＭＳ Ｐゴシック" panose="020B0600070205080204" pitchFamily="50" charset="-128"/>
                          <a:ea typeface="+mn-ea"/>
                        </a:rPr>
                        <a:t>73</a:t>
                      </a:r>
                      <a:r>
                        <a:rPr lang="ja-JP" altLang="en-US" sz="950" b="0" i="0" u="none" strike="noStrike" dirty="0">
                          <a:solidFill>
                            <a:schemeClr val="tx1"/>
                          </a:solidFill>
                          <a:effectLst/>
                          <a:latin typeface="ＭＳ Ｐゴシック" panose="020B0600070205080204" pitchFamily="50" charset="-128"/>
                          <a:ea typeface="+mn-ea"/>
                        </a:rPr>
                        <a:t>万トン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50" b="0" i="0" u="none" strike="noStrike" dirty="0">
                          <a:solidFill>
                            <a:schemeClr val="tx1"/>
                          </a:solidFill>
                          <a:effectLst/>
                          <a:latin typeface="ＭＳ Ｐゴシック" panose="020B0600070205080204" pitchFamily="50" charset="-128"/>
                          <a:ea typeface="+mn-ea"/>
                        </a:rPr>
                        <a:t>76</a:t>
                      </a:r>
                      <a:r>
                        <a:rPr lang="ja-JP" altLang="en-US" sz="950" b="0" i="0" u="none" strike="noStrike" dirty="0">
                          <a:solidFill>
                            <a:schemeClr val="tx1"/>
                          </a:solidFill>
                          <a:effectLst/>
                          <a:latin typeface="ＭＳ Ｐゴシック" panose="020B0600070205080204" pitchFamily="50" charset="-128"/>
                          <a:ea typeface="+mn-ea"/>
                        </a:rPr>
                        <a:t>万トン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kumimoji="1" lang="ja-JP" altLang="en-US" sz="950" b="0" i="0" u="none" strike="noStrike" kern="1200" dirty="0">
                          <a:solidFill>
                            <a:schemeClr val="tx1"/>
                          </a:solidFill>
                          <a:effectLst/>
                          <a:latin typeface="+mj-ea"/>
                          <a:ea typeface="+mn-ea"/>
                          <a:cs typeface="+mn-cs"/>
                        </a:rPr>
                        <a:t>関西エアポート株式会社</a:t>
                      </a:r>
                      <a:endParaRPr kumimoji="1" lang="en-US" altLang="ja-JP" sz="950" b="0" i="0" u="none" strike="noStrike" kern="1200" dirty="0">
                        <a:solidFill>
                          <a:schemeClr val="tx1"/>
                        </a:solidFill>
                        <a:effectLst/>
                        <a:latin typeface="+mj-ea"/>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1"/>
                  </a:ext>
                </a:extLst>
              </a:tr>
              <a:tr h="180000">
                <a:tc vMerge="1">
                  <a:txBody>
                    <a:bodyPr/>
                    <a:lstStyle/>
                    <a:p>
                      <a:endParaRPr kumimoji="1" lang="ja-JP" altLang="en-US"/>
                    </a:p>
                  </a:txBody>
                  <a:tcPr/>
                </a:tc>
                <a:tc>
                  <a:txBody>
                    <a:bodyPr/>
                    <a:lstStyle/>
                    <a:p>
                      <a:pPr algn="l" fontAlgn="ctr"/>
                      <a:r>
                        <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rPr>
                        <a:t>阪神港</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50" b="0" i="0" u="none" strike="noStrike" dirty="0">
                          <a:solidFill>
                            <a:schemeClr val="tx1"/>
                          </a:solidFill>
                          <a:effectLst/>
                          <a:latin typeface="ＭＳ Ｐゴシック" panose="020B0600070205080204" pitchFamily="50" charset="-128"/>
                          <a:ea typeface="+mn-ea"/>
                        </a:rPr>
                        <a:t>17,720</a:t>
                      </a:r>
                      <a:r>
                        <a:rPr lang="ja-JP" altLang="en-US" sz="950" b="0" i="0" u="none" strike="noStrike" dirty="0">
                          <a:solidFill>
                            <a:schemeClr val="tx1"/>
                          </a:solidFill>
                          <a:effectLst/>
                          <a:latin typeface="ＭＳ Ｐゴシック" panose="020B0600070205080204" pitchFamily="50" charset="-128"/>
                          <a:ea typeface="+mn-ea"/>
                        </a:rPr>
                        <a:t>万トン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50" b="0" i="0" u="none" strike="noStrike" dirty="0">
                          <a:solidFill>
                            <a:schemeClr val="tx1"/>
                          </a:solidFill>
                          <a:effectLst/>
                          <a:latin typeface="ＭＳ Ｐゴシック" panose="020B0600070205080204" pitchFamily="50" charset="-128"/>
                          <a:ea typeface="+mn-ea"/>
                        </a:rPr>
                        <a:t>17,450</a:t>
                      </a:r>
                      <a:r>
                        <a:rPr lang="ja-JP" altLang="en-US" sz="950" b="0" i="0" u="none" strike="noStrike" dirty="0">
                          <a:solidFill>
                            <a:schemeClr val="tx1"/>
                          </a:solidFill>
                          <a:effectLst/>
                          <a:latin typeface="ＭＳ Ｐゴシック" panose="020B0600070205080204" pitchFamily="50" charset="-128"/>
                          <a:ea typeface="+mn-ea"/>
                        </a:rPr>
                        <a:t>万トン</a:t>
                      </a:r>
                      <a:r>
                        <a:rPr lang="en-US" altLang="ja-JP" sz="950" b="0" i="0" u="none" strike="noStrike" dirty="0">
                          <a:solidFill>
                            <a:schemeClr val="tx1"/>
                          </a:solidFill>
                          <a:effectLst/>
                          <a:latin typeface="ＭＳ Ｐゴシック" panose="020B0600070205080204" pitchFamily="50" charset="-128"/>
                          <a:ea typeface="+mn-ea"/>
                        </a:rPr>
                        <a:t>※1</a:t>
                      </a:r>
                      <a:endParaRPr lang="ja-JP" altLang="en-US" sz="950" b="0" i="0" u="none" strike="noStrike" dirty="0">
                        <a:solidFill>
                          <a:schemeClr val="tx1"/>
                        </a:solidFill>
                        <a:effectLst/>
                        <a:latin typeface="ＭＳ Ｐゴシック" panose="020B0600070205080204" pitchFamily="50" charset="-128"/>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50" b="0" i="0" u="none" strike="noStrike" dirty="0">
                          <a:solidFill>
                            <a:schemeClr val="tx1"/>
                          </a:solidFill>
                          <a:effectLst/>
                          <a:latin typeface="ＭＳ Ｐゴシック" panose="020B0600070205080204" pitchFamily="50" charset="-128"/>
                          <a:ea typeface="+mn-ea"/>
                        </a:rPr>
                        <a:t>17,854</a:t>
                      </a:r>
                      <a:r>
                        <a:rPr lang="ja-JP" altLang="en-US" sz="950" b="0" i="0" u="none" strike="noStrike" dirty="0">
                          <a:solidFill>
                            <a:schemeClr val="tx1"/>
                          </a:solidFill>
                          <a:effectLst/>
                          <a:latin typeface="ＭＳ Ｐゴシック" panose="020B0600070205080204" pitchFamily="50" charset="-128"/>
                          <a:ea typeface="+mn-ea"/>
                        </a:rPr>
                        <a:t>万トン</a:t>
                      </a:r>
                      <a:r>
                        <a:rPr lang="en-US" altLang="ja-JP" sz="950" b="0" i="0" u="none" strike="noStrike" dirty="0">
                          <a:solidFill>
                            <a:schemeClr val="tx1"/>
                          </a:solidFill>
                          <a:effectLst/>
                          <a:latin typeface="ＭＳ Ｐゴシック" panose="020B0600070205080204" pitchFamily="50" charset="-128"/>
                          <a:ea typeface="+mn-ea"/>
                        </a:rPr>
                        <a:t>※1</a:t>
                      </a:r>
                      <a:endParaRPr lang="ja-JP" altLang="en-US" sz="950" b="0" i="0" u="none" strike="noStrike" dirty="0">
                        <a:solidFill>
                          <a:schemeClr val="tx1"/>
                        </a:solidFill>
                        <a:effectLst/>
                        <a:latin typeface="ＭＳ Ｐゴシック" panose="020B0600070205080204" pitchFamily="50" charset="-128"/>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大阪港・神戸港ﾃﾞｰﾀ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6000">
                <a:tc rowSpan="2">
                  <a:txBody>
                    <a:bodyPr/>
                    <a:lstStyle/>
                    <a:p>
                      <a:pPr algn="l" fontAlgn="ctr"/>
                      <a:r>
                        <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rPr>
                        <a:t>阪神港外貿定期コンテナ</a:t>
                      </a:r>
                      <a:endParaRPr lang="en-US" altLang="ja-JP" sz="9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rPr>
                        <a:t>航路便数（１週あたり）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rPr>
                        <a:t>基幹航路（北米・欧州）</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7</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便</a:t>
                      </a:r>
                      <a:endPar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9</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便</a:t>
                      </a:r>
                      <a:endPar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9</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便</a:t>
                      </a:r>
                      <a:endPar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国土交通省「港湾統計」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0000">
                <a:tc vMerge="1">
                  <a:txBody>
                    <a:bodyPr/>
                    <a:lstStyle/>
                    <a:p>
                      <a:endParaRPr kumimoji="1" lang="ja-JP" altLang="en-US"/>
                    </a:p>
                  </a:txBody>
                  <a:tcPr/>
                </a:tc>
                <a:tc>
                  <a:txBody>
                    <a:bodyPr/>
                    <a:lstStyle/>
                    <a:p>
                      <a:pPr algn="l" fontAlgn="ctr"/>
                      <a:r>
                        <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rPr>
                        <a:t>近海・東南アジア</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134.3</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便</a:t>
                      </a:r>
                      <a:r>
                        <a:rPr lang="en-US" altLang="ja-JP" sz="950" b="0" i="0" u="none" strike="noStrike" dirty="0">
                          <a:solidFill>
                            <a:schemeClr val="tx1"/>
                          </a:solidFill>
                          <a:effectLst/>
                          <a:latin typeface="ＭＳ Ｐゴシック" panose="020B0600070205080204" pitchFamily="50" charset="-128"/>
                          <a:ea typeface="+mn-ea"/>
                        </a:rPr>
                        <a:t>※2</a:t>
                      </a:r>
                      <a:endPar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147.3</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便</a:t>
                      </a:r>
                      <a:r>
                        <a:rPr lang="en-US" altLang="ja-JP" sz="950" b="0" i="0" u="none" strike="noStrike" dirty="0">
                          <a:solidFill>
                            <a:schemeClr val="tx1"/>
                          </a:solidFill>
                          <a:effectLst/>
                          <a:latin typeface="ＭＳ Ｐゴシック" panose="020B0600070205080204" pitchFamily="50" charset="-128"/>
                          <a:ea typeface="+mn-ea"/>
                        </a:rPr>
                        <a:t>※2</a:t>
                      </a:r>
                      <a:endPar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148.5</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便</a:t>
                      </a:r>
                      <a:r>
                        <a:rPr lang="en-US" altLang="ja-JP" sz="950" b="0" i="0" u="none" strike="noStrike" dirty="0">
                          <a:solidFill>
                            <a:schemeClr val="tx1"/>
                          </a:solidFill>
                          <a:effectLst/>
                          <a:latin typeface="ＭＳ Ｐゴシック" panose="020B0600070205080204" pitchFamily="50" charset="-128"/>
                          <a:ea typeface="+mn-ea"/>
                        </a:rPr>
                        <a:t>※2</a:t>
                      </a:r>
                      <a:endPar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0004"/>
                  </a:ext>
                </a:extLst>
              </a:tr>
              <a:tr h="149998">
                <a:tc gridSpan="2">
                  <a:txBody>
                    <a:bodyPr/>
                    <a:lstStyle/>
                    <a:p>
                      <a:pPr algn="l" fontAlgn="b"/>
                      <a:endPar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a:txBody>
                    <a:bodyPr/>
                    <a:lstStyle/>
                    <a:p>
                      <a:pPr algn="l" fontAlgn="b"/>
                      <a:endPar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5"/>
                  </a:ext>
                </a:extLst>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1758226363"/>
              </p:ext>
            </p:extLst>
          </p:nvPr>
        </p:nvGraphicFramePr>
        <p:xfrm>
          <a:off x="1939710" y="2391050"/>
          <a:ext cx="7095577" cy="1109958"/>
        </p:xfrm>
        <a:graphic>
          <a:graphicData uri="http://schemas.openxmlformats.org/drawingml/2006/table">
            <a:tbl>
              <a:tblPr/>
              <a:tblGrid>
                <a:gridCol w="1512167">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478954">
                  <a:extLst>
                    <a:ext uri="{9D8B030D-6E8A-4147-A177-3AD203B41FA5}">
                      <a16:colId xmlns:a16="http://schemas.microsoft.com/office/drawing/2014/main" val="20004"/>
                    </a:ext>
                  </a:extLst>
                </a:gridCol>
              </a:tblGrid>
              <a:tr h="216000">
                <a:tc>
                  <a:txBody>
                    <a:bodyPr/>
                    <a:lstStyle/>
                    <a:p>
                      <a:pPr algn="ctr" fontAlgn="b"/>
                      <a:r>
                        <a:rPr lang="ja-JP" altLang="en-US" sz="950" b="0" i="0" u="none" strike="noStrike" dirty="0">
                          <a:solidFill>
                            <a:srgbClr val="000000"/>
                          </a:solidFill>
                          <a:effectLst/>
                          <a:latin typeface="+mn-ea"/>
                          <a:ea typeface="+mn-ea"/>
                        </a:rPr>
                        <a:t>参考となる各種指標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R4</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R5</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R6</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ja-JP" altLang="en-US" sz="950" b="0" i="0" u="none" strike="noStrike" dirty="0">
                          <a:solidFill>
                            <a:srgbClr val="000000"/>
                          </a:solidFill>
                          <a:effectLst/>
                          <a:latin typeface="+mn-ea"/>
                          <a:ea typeface="+mn-ea"/>
                        </a:rPr>
                        <a:t>出典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9958">
                <a:tc>
                  <a:txBody>
                    <a:bodyPr/>
                    <a:lstStyle/>
                    <a:p>
                      <a:pPr algn="ctr" fontAlgn="ctr"/>
                      <a:r>
                        <a:rPr lang="zh-TW"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大阪府実質経済成長率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3.2</a:t>
                      </a:r>
                      <a:r>
                        <a:rPr kumimoji="1" lang="ja-JP" altLang="en-US"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a:t>
                      </a:r>
                      <a:endParaRPr kumimoji="1" lang="en-US" altLang="ja-JP"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ja-JP" altLang="en-US"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令和</a:t>
                      </a:r>
                      <a:r>
                        <a:rPr kumimoji="1" lang="en-US" altLang="ja-JP"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7</a:t>
                      </a:r>
                      <a:r>
                        <a:rPr kumimoji="1" lang="ja-JP" altLang="en-US"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年</a:t>
                      </a:r>
                      <a:r>
                        <a:rPr kumimoji="1" lang="en-US" altLang="ja-JP"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12</a:t>
                      </a:r>
                      <a:r>
                        <a:rPr kumimoji="1" lang="zh-TW" altLang="en-US"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月公表予定</a:t>
                      </a:r>
                      <a:r>
                        <a:rPr kumimoji="1" lang="en-US" altLang="zh-TW"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a:t>
                      </a:r>
                      <a:endParaRPr kumimoji="1" lang="en-US" altLang="ja-JP"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ja-JP" altLang="en-US"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令和</a:t>
                      </a:r>
                      <a:r>
                        <a:rPr kumimoji="1" lang="en-US" altLang="ja-JP"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8</a:t>
                      </a:r>
                      <a:r>
                        <a:rPr kumimoji="1" lang="ja-JP" altLang="en-US"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年</a:t>
                      </a:r>
                      <a:r>
                        <a:rPr kumimoji="1" lang="en-US" altLang="ja-JP"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12</a:t>
                      </a:r>
                      <a:r>
                        <a:rPr kumimoji="1" lang="zh-TW" altLang="en-US"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月公表予定</a:t>
                      </a:r>
                      <a:r>
                        <a:rPr kumimoji="1" lang="en-US" altLang="zh-TW"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a:t>
                      </a:r>
                      <a:endParaRPr kumimoji="1" lang="en-US" altLang="ja-JP"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l"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大阪府</a:t>
                      </a:r>
                      <a:r>
                        <a:rPr lang="zh-TW"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「大阪府民経済計算」</a:t>
                      </a:r>
                      <a:br>
                        <a:rPr lang="zh-TW"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内閣府「国民経済計算」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4000">
                <a:tc>
                  <a:txBody>
                    <a:bodyPr/>
                    <a:lstStyle/>
                    <a:p>
                      <a:pPr algn="ctr"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一人あたり府民所得</a:t>
                      </a:r>
                      <a:b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 </a:t>
                      </a: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内は一人あたり国民所得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50" b="0" i="0" u="none" strike="noStrike" cap="none" normalizeH="0" baseline="0" dirty="0">
                          <a:ln>
                            <a:noFill/>
                          </a:ln>
                          <a:solidFill>
                            <a:schemeClr val="tx1"/>
                          </a:solidFill>
                          <a:effectLst/>
                          <a:latin typeface="ＭＳ Ｐゴシック" panose="020B0600070205080204" pitchFamily="50" charset="-128"/>
                          <a:ea typeface="+mn-ea"/>
                          <a:cs typeface="Meiryo UI" panose="020B0604030504040204" pitchFamily="50" charset="-128"/>
                        </a:rPr>
                        <a:t>3,257</a:t>
                      </a:r>
                      <a:r>
                        <a:rPr kumimoji="1" lang="ja-JP" altLang="en-US" sz="950" b="0" i="0" u="none" strike="noStrike" cap="none" normalizeH="0" baseline="0" dirty="0">
                          <a:ln>
                            <a:noFill/>
                          </a:ln>
                          <a:solidFill>
                            <a:schemeClr val="tx1"/>
                          </a:solidFill>
                          <a:effectLst/>
                          <a:latin typeface="ＭＳ Ｐゴシック" panose="020B0600070205080204" pitchFamily="50" charset="-128"/>
                          <a:ea typeface="+mn-ea"/>
                          <a:cs typeface="Meiryo UI" panose="020B0604030504040204" pitchFamily="50" charset="-128"/>
                        </a:rPr>
                        <a:t>千円　</a:t>
                      </a:r>
                      <a:r>
                        <a:rPr kumimoji="1" lang="en-US" altLang="ja-JP" sz="950" b="0" i="0" u="none" strike="noStrike" cap="none" normalizeH="0" baseline="0" dirty="0">
                          <a:ln>
                            <a:noFill/>
                          </a:ln>
                          <a:solidFill>
                            <a:schemeClr val="tx1"/>
                          </a:solidFill>
                          <a:effectLst/>
                          <a:latin typeface="ＭＳ Ｐゴシック" panose="020B0600070205080204" pitchFamily="50" charset="-128"/>
                          <a:ea typeface="+mn-ea"/>
                          <a:cs typeface="Meiryo UI" panose="020B0604030504040204" pitchFamily="50" charset="-128"/>
                        </a:rPr>
                        <a:t>+6.7</a:t>
                      </a:r>
                      <a:r>
                        <a:rPr kumimoji="1" lang="ja-JP" altLang="en-US" sz="950" b="0" i="0" u="none" strike="noStrike" cap="none" normalizeH="0" baseline="0" dirty="0">
                          <a:ln>
                            <a:noFill/>
                          </a:ln>
                          <a:solidFill>
                            <a:schemeClr val="tx1"/>
                          </a:solidFill>
                          <a:effectLst/>
                          <a:latin typeface="ＭＳ Ｐゴシック" panose="020B0600070205080204" pitchFamily="50" charset="-128"/>
                          <a:ea typeface="+mn-ea"/>
                          <a:cs typeface="Meiryo UI" panose="020B0604030504040204" pitchFamily="50" charset="-128"/>
                        </a:rPr>
                        <a:t>％</a:t>
                      </a:r>
                      <a:endParaRPr kumimoji="1" lang="en-US" altLang="ja-JP" sz="950" b="0" i="0" u="none" strike="noStrike" cap="none" normalizeH="0" baseline="0" dirty="0">
                        <a:ln>
                          <a:noFill/>
                        </a:ln>
                        <a:solidFill>
                          <a:schemeClr val="tx1"/>
                        </a:solidFill>
                        <a:effectLst/>
                        <a:latin typeface="ＭＳ Ｐゴシック" panose="020B0600070205080204" pitchFamily="50" charset="-128"/>
                        <a:ea typeface="+mn-ea"/>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50" b="0" i="0" u="none" strike="noStrike" cap="none" normalizeH="0" baseline="0" dirty="0">
                          <a:ln>
                            <a:noFill/>
                          </a:ln>
                          <a:solidFill>
                            <a:schemeClr val="tx1"/>
                          </a:solidFill>
                          <a:effectLst/>
                          <a:latin typeface="ＭＳ Ｐゴシック" panose="020B0600070205080204" pitchFamily="50" charset="-128"/>
                          <a:ea typeface="+mn-ea"/>
                          <a:cs typeface="Meiryo UI" panose="020B0604030504040204" pitchFamily="50" charset="-128"/>
                        </a:rPr>
                        <a:t>（</a:t>
                      </a:r>
                      <a:r>
                        <a:rPr kumimoji="1" lang="en-US" altLang="ja-JP" sz="950" b="0" i="0" u="none" strike="noStrike" cap="none" normalizeH="0" baseline="0" dirty="0">
                          <a:ln>
                            <a:noFill/>
                          </a:ln>
                          <a:solidFill>
                            <a:schemeClr val="tx1"/>
                          </a:solidFill>
                          <a:effectLst/>
                          <a:latin typeface="ＭＳ Ｐゴシック" panose="020B0600070205080204" pitchFamily="50" charset="-128"/>
                          <a:ea typeface="+mn-ea"/>
                          <a:cs typeface="Meiryo UI" panose="020B0604030504040204" pitchFamily="50" charset="-128"/>
                        </a:rPr>
                        <a:t>3,278</a:t>
                      </a:r>
                      <a:r>
                        <a:rPr kumimoji="1" lang="ja-JP" altLang="en-US" sz="950" b="0" i="0" u="none" strike="noStrike" cap="none" normalizeH="0" baseline="0" dirty="0">
                          <a:ln>
                            <a:noFill/>
                          </a:ln>
                          <a:solidFill>
                            <a:schemeClr val="tx1"/>
                          </a:solidFill>
                          <a:effectLst/>
                          <a:latin typeface="ＭＳ Ｐゴシック" panose="020B0600070205080204" pitchFamily="50" charset="-128"/>
                          <a:ea typeface="+mn-ea"/>
                          <a:cs typeface="Meiryo UI" panose="020B0604030504040204" pitchFamily="50" charset="-128"/>
                        </a:rPr>
                        <a:t>千円　</a:t>
                      </a:r>
                      <a:r>
                        <a:rPr kumimoji="1" lang="en-US" altLang="ja-JP" sz="950" b="0" i="0" u="none" strike="noStrike" cap="none" normalizeH="0" baseline="0" dirty="0">
                          <a:ln>
                            <a:noFill/>
                          </a:ln>
                          <a:solidFill>
                            <a:schemeClr val="tx1"/>
                          </a:solidFill>
                          <a:effectLst/>
                          <a:latin typeface="ＭＳ Ｐゴシック" panose="020B0600070205080204" pitchFamily="50" charset="-128"/>
                          <a:ea typeface="+mn-ea"/>
                          <a:cs typeface="Meiryo UI" panose="020B0604030504040204" pitchFamily="50" charset="-128"/>
                        </a:rPr>
                        <a:t>+4.1</a:t>
                      </a:r>
                      <a:r>
                        <a:rPr kumimoji="1" lang="ja-JP" altLang="en-US" sz="950" b="0" i="0" u="none" strike="noStrike" cap="none" normalizeH="0" baseline="0" dirty="0">
                          <a:ln>
                            <a:noFill/>
                          </a:ln>
                          <a:solidFill>
                            <a:schemeClr val="tx1"/>
                          </a:solidFill>
                          <a:effectLst/>
                          <a:latin typeface="ＭＳ Ｐゴシック" panose="020B0600070205080204" pitchFamily="50" charset="-128"/>
                          <a:ea typeface="+mn-ea"/>
                          <a:cs typeface="Meiryo UI" panose="020B0604030504040204" pitchFamily="50" charset="-128"/>
                        </a:rPr>
                        <a:t>％）</a:t>
                      </a:r>
                      <a:endParaRPr kumimoji="1" lang="en-US" altLang="ja-JP" sz="950" b="0" i="0" u="none" strike="noStrike" cap="none" normalizeH="0" baseline="0" dirty="0">
                        <a:ln>
                          <a:noFill/>
                        </a:ln>
                        <a:solidFill>
                          <a:schemeClr val="tx1"/>
                        </a:solidFill>
                        <a:effectLst/>
                        <a:latin typeface="ＭＳ Ｐゴシック" panose="020B0600070205080204" pitchFamily="50" charset="-128"/>
                        <a:ea typeface="+mn-ea"/>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ja-JP" altLang="en-US"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令和</a:t>
                      </a:r>
                      <a:r>
                        <a:rPr kumimoji="1" lang="en-US" altLang="ja-JP"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7</a:t>
                      </a:r>
                      <a:r>
                        <a:rPr kumimoji="1" lang="ja-JP" altLang="en-US"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年</a:t>
                      </a:r>
                      <a:r>
                        <a:rPr kumimoji="1" lang="en-US" altLang="ja-JP"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12</a:t>
                      </a:r>
                      <a:r>
                        <a:rPr kumimoji="1" lang="zh-TW" altLang="en-US"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月公表予定</a:t>
                      </a:r>
                      <a:r>
                        <a:rPr kumimoji="1" lang="en-US" altLang="zh-TW"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en-US" altLang="ja-JP"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3,521</a:t>
                      </a:r>
                      <a:r>
                        <a:rPr kumimoji="1" lang="ja-JP" altLang="en-US"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千円　</a:t>
                      </a:r>
                      <a:r>
                        <a:rPr kumimoji="1" lang="en-US" altLang="ja-JP"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+7.4</a:t>
                      </a:r>
                      <a:r>
                        <a:rPr kumimoji="1" lang="ja-JP" altLang="en-US"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a:t>
                      </a:r>
                      <a:endParaRPr kumimoji="1" lang="en-US" altLang="zh-TW"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ja-JP" altLang="en-US"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令和</a:t>
                      </a:r>
                      <a:r>
                        <a:rPr kumimoji="1" lang="en-US" altLang="ja-JP"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8</a:t>
                      </a:r>
                      <a:r>
                        <a:rPr kumimoji="1" lang="ja-JP" altLang="en-US"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年</a:t>
                      </a:r>
                      <a:r>
                        <a:rPr kumimoji="1" lang="en-US" altLang="ja-JP"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12</a:t>
                      </a:r>
                      <a:r>
                        <a:rPr kumimoji="1" lang="zh-TW" altLang="en-US"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月公表予定</a:t>
                      </a:r>
                      <a:r>
                        <a:rPr kumimoji="1" lang="en-US" altLang="zh-TW"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10002"/>
                  </a:ext>
                </a:extLst>
              </a:tr>
            </a:tbl>
          </a:graphicData>
        </a:graphic>
      </p:graphicFrame>
      <p:sp>
        <p:nvSpPr>
          <p:cNvPr id="8" name="スライド番号プレースホルダー 7"/>
          <p:cNvSpPr>
            <a:spLocks noGrp="1"/>
          </p:cNvSpPr>
          <p:nvPr>
            <p:ph type="sldNum" sz="quarter" idx="12"/>
          </p:nvPr>
        </p:nvSpPr>
        <p:spPr>
          <a:xfrm>
            <a:off x="8400062" y="6516733"/>
            <a:ext cx="749995" cy="321177"/>
          </a:xfrm>
        </p:spPr>
        <p:txBody>
          <a:bodyPr/>
          <a:lstStyle/>
          <a:p>
            <a:pPr>
              <a:defRPr/>
            </a:pPr>
            <a:r>
              <a:rPr lang="en-US" altLang="ja-JP" dirty="0">
                <a:solidFill>
                  <a:schemeClr val="tx1"/>
                </a:solidFill>
              </a:rPr>
              <a:t>1</a:t>
            </a:r>
            <a:endParaRPr lang="ja-JP" altLang="en-US" dirty="0">
              <a:solidFill>
                <a:schemeClr val="tx1"/>
              </a:solidFill>
            </a:endParaRPr>
          </a:p>
        </p:txBody>
      </p:sp>
      <p:sp>
        <p:nvSpPr>
          <p:cNvPr id="9" name="正方形/長方形 8"/>
          <p:cNvSpPr/>
          <p:nvPr/>
        </p:nvSpPr>
        <p:spPr>
          <a:xfrm>
            <a:off x="3419872" y="6445213"/>
            <a:ext cx="5597989" cy="230832"/>
          </a:xfrm>
          <a:prstGeom prst="rect">
            <a:avLst/>
          </a:prstGeom>
        </p:spPr>
        <p:txBody>
          <a:bodyPr wrap="square">
            <a:spAutoFit/>
          </a:bodyPr>
          <a:lstStyle/>
          <a:p>
            <a:r>
              <a:rPr lang="en-US" altLang="ja-JP" sz="900" dirty="0">
                <a:latin typeface="ＭＳ Ｐゴシック" panose="020B0600070205080204" pitchFamily="50" charset="-128"/>
                <a:ea typeface="ＭＳ Ｐゴシック" panose="020B0600070205080204" pitchFamily="50" charset="-128"/>
              </a:rPr>
              <a:t>※1</a:t>
            </a:r>
            <a:r>
              <a:rPr lang="ja-JP" altLang="en-US" sz="900" dirty="0">
                <a:latin typeface="ＭＳ Ｐゴシック" panose="020B0600070205080204" pitchFamily="50" charset="-128"/>
                <a:ea typeface="ＭＳ Ｐゴシック" panose="020B0600070205080204" pitchFamily="50" charset="-128"/>
              </a:rPr>
              <a:t> </a:t>
            </a:r>
            <a:r>
              <a:rPr lang="en-US" altLang="ja-JP" sz="900" dirty="0">
                <a:latin typeface="ＭＳ Ｐゴシック" panose="020B0600070205080204" pitchFamily="50" charset="-128"/>
                <a:ea typeface="ＭＳ Ｐゴシック" panose="020B0600070205080204" pitchFamily="50" charset="-128"/>
              </a:rPr>
              <a:t>R6</a:t>
            </a:r>
            <a:r>
              <a:rPr lang="ja-JP" altLang="en-US" sz="900" dirty="0">
                <a:latin typeface="ＭＳ Ｐゴシック" panose="020B0600070205080204" pitchFamily="50" charset="-128"/>
                <a:ea typeface="ＭＳ Ｐゴシック" panose="020B0600070205080204" pitchFamily="50" charset="-128"/>
              </a:rPr>
              <a:t>阪神港貨物取扱量については速報値 </a:t>
            </a:r>
            <a:r>
              <a:rPr lang="en-US" altLang="ja-JP" sz="900" dirty="0">
                <a:latin typeface="ＭＳ Ｐゴシック" panose="020B0600070205080204" pitchFamily="50" charset="-128"/>
                <a:ea typeface="ＭＳ Ｐゴシック" panose="020B0600070205080204" pitchFamily="50" charset="-128"/>
              </a:rPr>
              <a:t>※2 </a:t>
            </a:r>
            <a:r>
              <a:rPr lang="ja-JP" altLang="en-US" sz="900" dirty="0">
                <a:latin typeface="ＭＳ Ｐゴシック" panose="020B0600070205080204" pitchFamily="50" charset="-128"/>
                <a:ea typeface="ＭＳ Ｐゴシック" panose="020B0600070205080204" pitchFamily="50" charset="-128"/>
              </a:rPr>
              <a:t>近海・東南アジアは「中国、韓国、東南アジア、大洋州」</a:t>
            </a:r>
            <a:endParaRPr lang="ja-JP" altLang="en-US" sz="900" dirty="0"/>
          </a:p>
        </p:txBody>
      </p:sp>
      <p:sp>
        <p:nvSpPr>
          <p:cNvPr id="17" name="正方形/長方形 16"/>
          <p:cNvSpPr/>
          <p:nvPr/>
        </p:nvSpPr>
        <p:spPr>
          <a:xfrm>
            <a:off x="7452320" y="86283"/>
            <a:ext cx="1582967" cy="288925"/>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200" dirty="0">
                <a:solidFill>
                  <a:schemeClr val="tx1"/>
                </a:solidFill>
                <a:latin typeface="メイリオ" pitchFamily="50" charset="-128"/>
                <a:ea typeface="メイリオ" pitchFamily="50" charset="-128"/>
                <a:cs typeface="メイリオ" pitchFamily="50" charset="-128"/>
              </a:rPr>
              <a:t>令和</a:t>
            </a:r>
            <a:r>
              <a:rPr lang="en-US" altLang="ja-JP" sz="1200" dirty="0">
                <a:solidFill>
                  <a:schemeClr val="tx1"/>
                </a:solidFill>
                <a:latin typeface="メイリオ" pitchFamily="50" charset="-128"/>
                <a:ea typeface="メイリオ" pitchFamily="50" charset="-128"/>
                <a:cs typeface="メイリオ" pitchFamily="50" charset="-128"/>
              </a:rPr>
              <a:t>7</a:t>
            </a:r>
            <a:r>
              <a:rPr lang="ja-JP" altLang="en-US" sz="1200" dirty="0">
                <a:solidFill>
                  <a:schemeClr val="tx1"/>
                </a:solidFill>
                <a:latin typeface="メイリオ" pitchFamily="50" charset="-128"/>
                <a:ea typeface="メイリオ" pitchFamily="50" charset="-128"/>
                <a:cs typeface="メイリオ" pitchFamily="50" charset="-128"/>
              </a:rPr>
              <a:t>年</a:t>
            </a:r>
            <a:r>
              <a:rPr lang="en-US" altLang="ja-JP" sz="1200" dirty="0">
                <a:solidFill>
                  <a:schemeClr val="tx1"/>
                </a:solidFill>
                <a:latin typeface="メイリオ" pitchFamily="50" charset="-128"/>
                <a:ea typeface="メイリオ" pitchFamily="50" charset="-128"/>
                <a:cs typeface="メイリオ" pitchFamily="50" charset="-128"/>
              </a:rPr>
              <a:t>8</a:t>
            </a:r>
            <a:r>
              <a:rPr lang="ja-JP" altLang="en-US" sz="1200" dirty="0">
                <a:solidFill>
                  <a:schemeClr val="tx1"/>
                </a:solidFill>
                <a:latin typeface="メイリオ" pitchFamily="50" charset="-128"/>
                <a:ea typeface="メイリオ" pitchFamily="50" charset="-128"/>
                <a:cs typeface="メイリオ" pitchFamily="50" charset="-128"/>
              </a:rPr>
              <a:t>月時点</a:t>
            </a:r>
            <a:endParaRPr lang="en-US" altLang="ja-JP" sz="1200" dirty="0">
              <a:solidFill>
                <a:schemeClr val="tx1"/>
              </a:solidFill>
              <a:latin typeface="メイリオ" pitchFamily="50" charset="-128"/>
              <a:ea typeface="メイリオ" pitchFamily="50" charset="-128"/>
              <a:cs typeface="メイリオ" pitchFamily="50" charset="-128"/>
            </a:endParaRPr>
          </a:p>
        </p:txBody>
      </p:sp>
      <p:sp>
        <p:nvSpPr>
          <p:cNvPr id="19" name="正方形/長方形 18">
            <a:extLst>
              <a:ext uri="{FF2B5EF4-FFF2-40B4-BE49-F238E27FC236}">
                <a16:creationId xmlns:a16="http://schemas.microsoft.com/office/drawing/2014/main" id="{3749E168-58BB-4709-822D-E2C747A2F7EF}"/>
              </a:ext>
            </a:extLst>
          </p:cNvPr>
          <p:cNvSpPr/>
          <p:nvPr/>
        </p:nvSpPr>
        <p:spPr>
          <a:xfrm>
            <a:off x="6084168" y="5142384"/>
            <a:ext cx="2808312" cy="230832"/>
          </a:xfrm>
          <a:prstGeom prst="rect">
            <a:avLst/>
          </a:prstGeom>
        </p:spPr>
        <p:txBody>
          <a:bodyPr wrap="square">
            <a:spAutoFit/>
          </a:bodyPr>
          <a:lstStyle/>
          <a:p>
            <a:r>
              <a:rPr lang="en-US" altLang="ja-JP" sz="900" dirty="0">
                <a:latin typeface="ＭＳ Ｐゴシック" panose="020B0600070205080204" pitchFamily="50" charset="-128"/>
                <a:ea typeface="ＭＳ Ｐゴシック" panose="020B0600070205080204" pitchFamily="50" charset="-128"/>
              </a:rPr>
              <a:t>※</a:t>
            </a:r>
            <a:r>
              <a:rPr lang="ja-JP" altLang="en-US" sz="900" dirty="0">
                <a:latin typeface="ＭＳ Ｐゴシック" panose="020B0600070205080204" pitchFamily="50" charset="-128"/>
                <a:ea typeface="ＭＳ Ｐゴシック" panose="020B0600070205080204" pitchFamily="50" charset="-128"/>
              </a:rPr>
              <a:t> </a:t>
            </a:r>
            <a:r>
              <a:rPr lang="en-US" altLang="ja-JP" sz="900" dirty="0">
                <a:latin typeface="ＭＳ Ｐゴシック" panose="020B0600070205080204" pitchFamily="50" charset="-128"/>
                <a:ea typeface="ＭＳ Ｐゴシック" panose="020B0600070205080204" pitchFamily="50" charset="-128"/>
              </a:rPr>
              <a:t>R6</a:t>
            </a:r>
            <a:r>
              <a:rPr lang="ja-JP" altLang="en-US" sz="900" dirty="0">
                <a:latin typeface="ＭＳ Ｐゴシック" panose="020B0600070205080204" pitchFamily="50" charset="-128"/>
                <a:ea typeface="ＭＳ Ｐゴシック" panose="020B0600070205080204" pitchFamily="50" charset="-128"/>
              </a:rPr>
              <a:t>輸出入通関額については確々報値</a:t>
            </a:r>
            <a:endParaRPr lang="ja-JP" altLang="en-US" sz="900" dirty="0"/>
          </a:p>
        </p:txBody>
      </p:sp>
    </p:spTree>
    <p:extLst>
      <p:ext uri="{BB962C8B-B14F-4D97-AF65-F5344CB8AC3E}">
        <p14:creationId xmlns:p14="http://schemas.microsoft.com/office/powerpoint/2010/main" val="2900011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536999468"/>
              </p:ext>
            </p:extLst>
          </p:nvPr>
        </p:nvGraphicFramePr>
        <p:xfrm>
          <a:off x="396000" y="1412875"/>
          <a:ext cx="8640000" cy="1524043"/>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20000"/>
                    </a:ext>
                  </a:extLst>
                </a:gridCol>
                <a:gridCol w="1404000">
                  <a:extLst>
                    <a:ext uri="{9D8B030D-6E8A-4147-A177-3AD203B41FA5}">
                      <a16:colId xmlns:a16="http://schemas.microsoft.com/office/drawing/2014/main" val="20001"/>
                    </a:ext>
                  </a:extLst>
                </a:gridCol>
                <a:gridCol w="1404000">
                  <a:extLst>
                    <a:ext uri="{9D8B030D-6E8A-4147-A177-3AD203B41FA5}">
                      <a16:colId xmlns:a16="http://schemas.microsoft.com/office/drawing/2014/main" val="20002"/>
                    </a:ext>
                  </a:extLst>
                </a:gridCol>
                <a:gridCol w="1404000">
                  <a:extLst>
                    <a:ext uri="{9D8B030D-6E8A-4147-A177-3AD203B41FA5}">
                      <a16:colId xmlns:a16="http://schemas.microsoft.com/office/drawing/2014/main" val="20003"/>
                    </a:ext>
                  </a:extLst>
                </a:gridCol>
                <a:gridCol w="1908000">
                  <a:extLst>
                    <a:ext uri="{9D8B030D-6E8A-4147-A177-3AD203B41FA5}">
                      <a16:colId xmlns:a16="http://schemas.microsoft.com/office/drawing/2014/main" val="20004"/>
                    </a:ext>
                  </a:extLst>
                </a:gridCol>
              </a:tblGrid>
              <a:tr h="304843">
                <a:tc>
                  <a:txBody>
                    <a:bodyPr/>
                    <a:lstStyle/>
                    <a:p>
                      <a:pPr algn="ctr"/>
                      <a:r>
                        <a:rPr kumimoji="1" lang="ja-JP" altLang="en-US" sz="1400" dirty="0">
                          <a:solidFill>
                            <a:schemeClr val="bg1"/>
                          </a:solidFill>
                        </a:rPr>
                        <a:t>実現状況を知る項目</a:t>
                      </a:r>
                    </a:p>
                  </a:txBody>
                  <a:tcPr marT="45726" marB="45726"/>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R4</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R5</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R6</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algn="ctr"/>
                      <a:r>
                        <a:rPr kumimoji="1" lang="ja-JP" altLang="en-US" sz="1400" dirty="0">
                          <a:solidFill>
                            <a:schemeClr val="bg1"/>
                          </a:solidFill>
                        </a:rPr>
                        <a:t>出典</a:t>
                      </a:r>
                    </a:p>
                  </a:txBody>
                  <a:tcPr marT="45726" marB="45726"/>
                </a:tc>
                <a:extLst>
                  <a:ext uri="{0D108BD9-81ED-4DB2-BD59-A6C34878D82A}">
                    <a16:rowId xmlns:a16="http://schemas.microsoft.com/office/drawing/2014/main" val="10000"/>
                  </a:ext>
                </a:extLst>
              </a:tr>
              <a:tr h="864000">
                <a:tc>
                  <a:txBody>
                    <a:bodyPr/>
                    <a:lstStyle/>
                    <a:p>
                      <a:pPr marL="88900" indent="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授業がわかっていると答えた子どもの割合</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小学校　</a:t>
                      </a:r>
                      <a:r>
                        <a:rPr kumimoji="1" lang="en-US" altLang="ja-JP"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83.7</a:t>
                      </a: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br>
                        <a:rPr kumimoji="1" lang="en-US" altLang="ja-JP"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中学校　</a:t>
                      </a:r>
                      <a:r>
                        <a:rPr kumimoji="1" lang="en-US" altLang="ja-JP"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79.8</a:t>
                      </a: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小学校　</a:t>
                      </a:r>
                      <a:r>
                        <a:rPr kumimoji="1" lang="en-US" altLang="ja-JP"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84.3</a:t>
                      </a: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br>
                        <a:rPr kumimoji="1" lang="en-US" altLang="ja-JP"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中学校　</a:t>
                      </a:r>
                      <a:r>
                        <a:rPr kumimoji="1" lang="en-US" altLang="ja-JP"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77.9</a:t>
                      </a: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小学校　</a:t>
                      </a:r>
                      <a:r>
                        <a:rPr kumimoji="1" lang="en-US" altLang="ja-JP"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85.1</a:t>
                      </a: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br>
                        <a:rPr kumimoji="1" lang="en-US" altLang="ja-JP"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中学校　</a:t>
                      </a:r>
                      <a:r>
                        <a:rPr kumimoji="1" lang="en-US" altLang="ja-JP"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82.0</a:t>
                      </a: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88900" indent="0" algn="l">
                        <a:spcAft>
                          <a:spcPts val="0"/>
                        </a:spcAft>
                      </a:pP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indent="0" algn="l">
                        <a:spcAft>
                          <a:spcPts val="0"/>
                        </a:spcAft>
                      </a:pP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文部科学省</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「全国学力・学習状況調査」（大阪府公立学校の結果）</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rgbClr val="FF0000"/>
                          </a:solidFill>
                          <a:latin typeface="+mn-ea"/>
                          <a:ea typeface="+mn-ea"/>
                        </a:rPr>
                        <a:t>　</a:t>
                      </a:r>
                      <a:r>
                        <a:rPr kumimoji="1" lang="en-US" altLang="ja-JP" sz="1000" dirty="0">
                          <a:solidFill>
                            <a:schemeClr val="tx1"/>
                          </a:solidFill>
                          <a:latin typeface="+mn-ea"/>
                          <a:ea typeface="+mn-ea"/>
                        </a:rPr>
                        <a:t>※ </a:t>
                      </a:r>
                      <a:r>
                        <a:rPr kumimoji="1" lang="ja-JP" altLang="en-US" sz="1000" dirty="0">
                          <a:solidFill>
                            <a:schemeClr val="tx1"/>
                          </a:solidFill>
                          <a:latin typeface="+mn-ea"/>
                          <a:ea typeface="+mn-ea"/>
                        </a:rPr>
                        <a:t>各年度の国語と算数（数学）</a:t>
                      </a:r>
                      <a:endParaRPr kumimoji="1" lang="en-US" altLang="ja-JP" sz="1000" dirty="0">
                        <a:solidFill>
                          <a:schemeClr val="tx1"/>
                        </a:solidFill>
                        <a:latin typeface="+mn-ea"/>
                        <a:ea typeface="+mn-ea"/>
                      </a:endParaRPr>
                    </a:p>
                    <a:p>
                      <a:pPr marL="889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n-ea"/>
                          <a:ea typeface="+mn-ea"/>
                        </a:rPr>
                        <a:t>　　の平均</a:t>
                      </a:r>
                      <a:endParaRPr lang="ja-JP" altLang="ja-JP" sz="1000" strike="noStrik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marR="0" lvl="0" indent="0" algn="l" defTabSz="914400" rtl="0" eaLnBrk="1" fontAlgn="auto" latinLnBrk="0" hangingPunct="1">
                        <a:lnSpc>
                          <a:spcPct val="100000"/>
                        </a:lnSpc>
                        <a:spcBef>
                          <a:spcPts val="0"/>
                        </a:spcBef>
                        <a:spcAft>
                          <a:spcPts val="0"/>
                        </a:spcAft>
                        <a:buClrTx/>
                        <a:buSzTx/>
                        <a:buFontTx/>
                        <a:buNone/>
                        <a:tabLst/>
                        <a:defRPr/>
                      </a:pPr>
                      <a:endParaRPr lang="ja-JP"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extLst>
                  <a:ext uri="{0D108BD9-81ED-4DB2-BD59-A6C34878D82A}">
                    <a16:rowId xmlns:a16="http://schemas.microsoft.com/office/drawing/2014/main" val="10002"/>
                  </a:ext>
                </a:extLst>
              </a:tr>
            </a:tbl>
          </a:graphicData>
        </a:graphic>
      </p:graphicFrame>
      <p:sp>
        <p:nvSpPr>
          <p:cNvPr id="6" name="角丸四角形 5"/>
          <p:cNvSpPr/>
          <p:nvPr/>
        </p:nvSpPr>
        <p:spPr>
          <a:xfrm>
            <a:off x="396000" y="612000"/>
            <a:ext cx="8640000" cy="6477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0" bIns="36000" anchor="ct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「将来ビジョン・大阪」で掲げる将来像イメージ</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HG丸ｺﾞｼｯｸM-PRO" pitchFamily="50" charset="-128"/>
                <a:ea typeface="HG丸ｺﾞｼｯｸM-PRO" pitchFamily="50" charset="-128"/>
              </a:rPr>
              <a:t>学校だけでなく、地域や家庭が子どもたちの学びを支えることによって、子どもたちの学習意欲が高まり、社会で必要とされる基礎的・基本的な知識・技能、それを活用する力の習得やクラブ活動に励んでいます。</a:t>
            </a:r>
          </a:p>
        </p:txBody>
      </p:sp>
      <p:sp>
        <p:nvSpPr>
          <p:cNvPr id="4" name="正方形/長方形 3"/>
          <p:cNvSpPr/>
          <p:nvPr/>
        </p:nvSpPr>
        <p:spPr>
          <a:xfrm>
            <a:off x="216000" y="504000"/>
            <a:ext cx="2263775" cy="28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a:latin typeface="メイリオ" pitchFamily="50" charset="-128"/>
                <a:ea typeface="メイリオ" pitchFamily="50" charset="-128"/>
                <a:cs typeface="メイリオ" pitchFamily="50" charset="-128"/>
              </a:rPr>
              <a:t>■学ぶ力　ナンバー１</a:t>
            </a:r>
            <a:endParaRPr lang="en-US" altLang="ja-JP" sz="1200" b="1" dirty="0">
              <a:latin typeface="メイリオ" pitchFamily="50" charset="-128"/>
              <a:ea typeface="メイリオ" pitchFamily="50" charset="-128"/>
              <a:cs typeface="メイリオ" pitchFamily="50" charset="-128"/>
            </a:endParaRPr>
          </a:p>
        </p:txBody>
      </p:sp>
      <p:sp>
        <p:nvSpPr>
          <p:cNvPr id="7" name="正方形/長方形 6"/>
          <p:cNvSpPr/>
          <p:nvPr/>
        </p:nvSpPr>
        <p:spPr>
          <a:xfrm>
            <a:off x="36000" y="36000"/>
            <a:ext cx="2663825" cy="360363"/>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b="1" dirty="0">
                <a:solidFill>
                  <a:schemeClr val="tx1"/>
                </a:solidFill>
                <a:latin typeface="メイリオ" pitchFamily="50" charset="-128"/>
                <a:ea typeface="メイリオ" pitchFamily="50" charset="-128"/>
                <a:cs typeface="メイリオ" pitchFamily="50" charset="-128"/>
              </a:rPr>
              <a:t>５．教育・日本一　大阪</a:t>
            </a:r>
            <a:endParaRPr lang="en-US" altLang="ja-JP" sz="1400" b="1" dirty="0">
              <a:solidFill>
                <a:schemeClr val="tx1"/>
              </a:solidFill>
              <a:latin typeface="メイリオ" pitchFamily="50" charset="-128"/>
              <a:ea typeface="メイリオ" pitchFamily="50" charset="-128"/>
              <a:cs typeface="メイリオ" pitchFamily="50" charset="-128"/>
            </a:endParaRPr>
          </a:p>
        </p:txBody>
      </p:sp>
      <p:pic>
        <p:nvPicPr>
          <p:cNvPr id="112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00" y="3099992"/>
            <a:ext cx="1824037" cy="136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表 7"/>
          <p:cNvGraphicFramePr>
            <a:graphicFrameLocks noGrp="1"/>
          </p:cNvGraphicFramePr>
          <p:nvPr>
            <p:extLst>
              <p:ext uri="{D42A27DB-BD31-4B8C-83A1-F6EECF244321}">
                <p14:modId xmlns:p14="http://schemas.microsoft.com/office/powerpoint/2010/main" val="3008301700"/>
              </p:ext>
            </p:extLst>
          </p:nvPr>
        </p:nvGraphicFramePr>
        <p:xfrm>
          <a:off x="2474637" y="3098284"/>
          <a:ext cx="6561363" cy="1859650"/>
        </p:xfrm>
        <a:graphic>
          <a:graphicData uri="http://schemas.openxmlformats.org/drawingml/2006/table">
            <a:tbl>
              <a:tblPr/>
              <a:tblGrid>
                <a:gridCol w="864000">
                  <a:extLst>
                    <a:ext uri="{9D8B030D-6E8A-4147-A177-3AD203B41FA5}">
                      <a16:colId xmlns:a16="http://schemas.microsoft.com/office/drawing/2014/main" val="20000"/>
                    </a:ext>
                  </a:extLst>
                </a:gridCol>
                <a:gridCol w="504000">
                  <a:extLst>
                    <a:ext uri="{9D8B030D-6E8A-4147-A177-3AD203B41FA5}">
                      <a16:colId xmlns:a16="http://schemas.microsoft.com/office/drawing/2014/main" val="20001"/>
                    </a:ext>
                  </a:extLst>
                </a:gridCol>
                <a:gridCol w="1467121">
                  <a:extLst>
                    <a:ext uri="{9D8B030D-6E8A-4147-A177-3AD203B41FA5}">
                      <a16:colId xmlns:a16="http://schemas.microsoft.com/office/drawing/2014/main" val="20002"/>
                    </a:ext>
                  </a:extLst>
                </a:gridCol>
                <a:gridCol w="1467121">
                  <a:extLst>
                    <a:ext uri="{9D8B030D-6E8A-4147-A177-3AD203B41FA5}">
                      <a16:colId xmlns:a16="http://schemas.microsoft.com/office/drawing/2014/main" val="20003"/>
                    </a:ext>
                  </a:extLst>
                </a:gridCol>
                <a:gridCol w="1467121">
                  <a:extLst>
                    <a:ext uri="{9D8B030D-6E8A-4147-A177-3AD203B41FA5}">
                      <a16:colId xmlns:a16="http://schemas.microsoft.com/office/drawing/2014/main" val="20004"/>
                    </a:ext>
                  </a:extLst>
                </a:gridCol>
                <a:gridCol w="792000">
                  <a:extLst>
                    <a:ext uri="{9D8B030D-6E8A-4147-A177-3AD203B41FA5}">
                      <a16:colId xmlns:a16="http://schemas.microsoft.com/office/drawing/2014/main" val="20005"/>
                    </a:ext>
                  </a:extLst>
                </a:gridCol>
              </a:tblGrid>
              <a:tr h="239650">
                <a:tc gridSpan="2">
                  <a:txBody>
                    <a:bodyPr/>
                    <a:lstStyle/>
                    <a:p>
                      <a:pPr algn="ctr" fontAlgn="b"/>
                      <a:r>
                        <a:rPr lang="ja-JP" altLang="en-US" sz="950" b="0" i="0" u="none" strike="noStrike" dirty="0">
                          <a:solidFill>
                            <a:srgbClr val="000000"/>
                          </a:solidFill>
                          <a:effectLst/>
                          <a:latin typeface="+mj-ea"/>
                          <a:ea typeface="+mj-ea"/>
                        </a:rPr>
                        <a:t>参考となる各種指標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b"/>
                      <a:r>
                        <a:rPr lang="en-US" altLang="ja-JP" sz="950" b="0" i="0" u="none" strike="noStrike" dirty="0">
                          <a:solidFill>
                            <a:schemeClr val="tx1"/>
                          </a:solidFill>
                          <a:effectLst/>
                          <a:latin typeface="+mn-ea"/>
                          <a:ea typeface="+mn-ea"/>
                        </a:rPr>
                        <a:t>R4</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R5</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R6</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ja-JP" altLang="en-US" sz="950" b="0" i="0" u="none" strike="noStrike" dirty="0">
                          <a:solidFill>
                            <a:srgbClr val="000000"/>
                          </a:solidFill>
                          <a:effectLst/>
                          <a:latin typeface="+mj-ea"/>
                          <a:ea typeface="+mj-ea"/>
                        </a:rPr>
                        <a:t>出典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0000">
                <a:tc rowSpan="2">
                  <a:txBody>
                    <a:bodyPr/>
                    <a:lstStyle/>
                    <a:p>
                      <a:pPr algn="ctr" fontAlgn="ctr"/>
                      <a:r>
                        <a:rPr lang="ja-JP" altLang="en-US" sz="950" b="0" i="0" u="none" strike="noStrike" dirty="0">
                          <a:solidFill>
                            <a:srgbClr val="000000"/>
                          </a:solidFill>
                          <a:effectLst/>
                          <a:latin typeface="+mj-ea"/>
                          <a:ea typeface="+mj-ea"/>
                        </a:rPr>
                        <a:t>小中学校学力</a:t>
                      </a:r>
                      <a:endParaRPr lang="en-US" altLang="ja-JP" sz="950" b="0" i="0" u="none" strike="noStrike" dirty="0">
                        <a:solidFill>
                          <a:srgbClr val="000000"/>
                        </a:solidFill>
                        <a:effectLst/>
                        <a:latin typeface="+mj-ea"/>
                        <a:ea typeface="+mj-ea"/>
                      </a:endParaRPr>
                    </a:p>
                    <a:p>
                      <a:pPr algn="ctr" fontAlgn="ctr"/>
                      <a:r>
                        <a:rPr lang="ja-JP" altLang="en-US" sz="950" b="0" i="0" u="none" strike="noStrike" dirty="0">
                          <a:solidFill>
                            <a:srgbClr val="000000"/>
                          </a:solidFill>
                          <a:effectLst/>
                          <a:latin typeface="+mj-ea"/>
                          <a:ea typeface="+mj-ea"/>
                        </a:rPr>
                        <a:t>調査結果</a:t>
                      </a:r>
                      <a:br>
                        <a:rPr lang="ja-JP" altLang="en-US" sz="950" b="0" i="0" u="none" strike="noStrike" dirty="0">
                          <a:solidFill>
                            <a:srgbClr val="000000"/>
                          </a:solidFill>
                          <a:effectLst/>
                          <a:latin typeface="+mj-ea"/>
                          <a:ea typeface="+mj-ea"/>
                        </a:rPr>
                      </a:br>
                      <a:r>
                        <a:rPr lang="ja-JP" altLang="en-US" sz="950" b="0" i="0" u="none" strike="noStrike" dirty="0">
                          <a:solidFill>
                            <a:srgbClr val="000000"/>
                          </a:solidFill>
                          <a:effectLst/>
                          <a:latin typeface="+mj-ea"/>
                          <a:ea typeface="+mj-ea"/>
                        </a:rPr>
                        <a:t>（正答率）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50" b="0" i="0" u="none" strike="noStrike" dirty="0">
                          <a:solidFill>
                            <a:schemeClr val="tx1"/>
                          </a:solidFill>
                          <a:effectLst/>
                          <a:latin typeface="+mj-ea"/>
                          <a:ea typeface="+mj-ea"/>
                        </a:rPr>
                        <a:t>小学校</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950" b="0" i="0" u="none" strike="noStrike" dirty="0">
                          <a:solidFill>
                            <a:schemeClr val="tx1"/>
                          </a:solidFill>
                          <a:effectLst/>
                          <a:latin typeface="+mj-ea"/>
                          <a:ea typeface="+mj-ea"/>
                        </a:rPr>
                        <a:t>63.3%</a:t>
                      </a:r>
                      <a:r>
                        <a:rPr lang="ja-JP" altLang="en-US" sz="950" b="0" i="0" u="none" strike="noStrike" dirty="0">
                          <a:solidFill>
                            <a:schemeClr val="tx1"/>
                          </a:solidFill>
                          <a:effectLst/>
                          <a:latin typeface="+mj-ea"/>
                          <a:ea typeface="+mj-ea"/>
                        </a:rPr>
                        <a:t>　</a:t>
                      </a:r>
                      <a:r>
                        <a:rPr lang="en-US" altLang="ja-JP" sz="950" b="0" i="0" u="none" strike="noStrike" dirty="0">
                          <a:solidFill>
                            <a:schemeClr val="tx1"/>
                          </a:solidFill>
                          <a:effectLst/>
                          <a:latin typeface="+mj-ea"/>
                          <a:ea typeface="+mj-ea"/>
                        </a:rPr>
                        <a:t>(</a:t>
                      </a:r>
                      <a:r>
                        <a:rPr lang="ja-JP" altLang="en-US" sz="950" b="0" i="0" u="none" strike="noStrike" dirty="0">
                          <a:solidFill>
                            <a:schemeClr val="tx1"/>
                          </a:solidFill>
                          <a:effectLst/>
                          <a:latin typeface="+mj-ea"/>
                          <a:ea typeface="+mj-ea"/>
                        </a:rPr>
                        <a:t>全国</a:t>
                      </a:r>
                      <a:r>
                        <a:rPr lang="en-US" altLang="ja-JP" sz="950" b="0" i="0" u="none" strike="noStrike" dirty="0">
                          <a:solidFill>
                            <a:schemeClr val="tx1"/>
                          </a:solidFill>
                          <a:effectLst/>
                          <a:latin typeface="+mj-ea"/>
                          <a:ea typeface="+mj-ea"/>
                        </a:rPr>
                        <a:t>64.4%)</a:t>
                      </a:r>
                      <a:br>
                        <a:rPr lang="en-US" altLang="ja-JP" sz="950" b="0" i="0" u="none" strike="noStrike" dirty="0">
                          <a:solidFill>
                            <a:schemeClr val="tx1"/>
                          </a:solidFill>
                          <a:effectLst/>
                          <a:latin typeface="+mj-ea"/>
                          <a:ea typeface="+mj-ea"/>
                        </a:rPr>
                      </a:br>
                      <a:r>
                        <a:rPr lang="ja-JP" altLang="en-US" sz="950" b="0" i="0" u="none" strike="noStrike" dirty="0">
                          <a:solidFill>
                            <a:schemeClr val="tx1"/>
                          </a:solidFill>
                          <a:effectLst/>
                          <a:latin typeface="+mj-ea"/>
                          <a:ea typeface="+mj-ea"/>
                        </a:rPr>
                        <a:t>全国との比較▲</a:t>
                      </a:r>
                      <a:r>
                        <a:rPr lang="en-US" altLang="ja-JP" sz="950" b="0" i="0" u="none" strike="noStrike" dirty="0">
                          <a:solidFill>
                            <a:schemeClr val="tx1"/>
                          </a:solidFill>
                          <a:effectLst/>
                          <a:latin typeface="+mj-ea"/>
                          <a:ea typeface="+mj-ea"/>
                        </a:rPr>
                        <a:t>1.1</a:t>
                      </a:r>
                      <a:r>
                        <a:rPr lang="ja-JP" altLang="en-US" sz="950" b="0" i="0" u="none" strike="noStrike" dirty="0">
                          <a:solidFill>
                            <a:schemeClr val="tx1"/>
                          </a:solidFill>
                          <a:effectLst/>
                          <a:latin typeface="+mj-ea"/>
                          <a:ea typeface="+mj-ea"/>
                        </a:rPr>
                        <a:t>ﾎﾟｲﾝﾄ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kumimoji="1" lang="en-US" altLang="ja-JP" sz="950" b="0" i="0" u="none" strike="noStrike" kern="1200" dirty="0">
                          <a:solidFill>
                            <a:schemeClr val="tx1"/>
                          </a:solidFill>
                          <a:effectLst/>
                          <a:latin typeface="+mj-ea"/>
                          <a:ea typeface="+mn-ea"/>
                          <a:cs typeface="+mn-cs"/>
                        </a:rPr>
                        <a:t>64.1</a:t>
                      </a:r>
                      <a:r>
                        <a:rPr lang="en-US" altLang="ja-JP" sz="950" b="0" i="0" u="none" strike="noStrike" dirty="0">
                          <a:solidFill>
                            <a:schemeClr val="tx1"/>
                          </a:solidFill>
                          <a:effectLst/>
                          <a:latin typeface="+mj-ea"/>
                          <a:ea typeface="+mj-ea"/>
                        </a:rPr>
                        <a:t>%</a:t>
                      </a:r>
                      <a:r>
                        <a:rPr lang="ja-JP" altLang="en-US" sz="950" b="0" i="0" u="none" strike="noStrike" dirty="0">
                          <a:solidFill>
                            <a:schemeClr val="tx1"/>
                          </a:solidFill>
                          <a:effectLst/>
                          <a:latin typeface="+mj-ea"/>
                          <a:ea typeface="+mj-ea"/>
                        </a:rPr>
                        <a:t>　</a:t>
                      </a:r>
                      <a:r>
                        <a:rPr lang="en-US" altLang="ja-JP" sz="950" b="0" i="0" u="none" strike="noStrike" dirty="0">
                          <a:solidFill>
                            <a:schemeClr val="tx1"/>
                          </a:solidFill>
                          <a:effectLst/>
                          <a:latin typeface="+mj-ea"/>
                          <a:ea typeface="+mj-ea"/>
                        </a:rPr>
                        <a:t>(</a:t>
                      </a:r>
                      <a:r>
                        <a:rPr lang="ja-JP" altLang="en-US" sz="950" b="0" i="0" u="none" strike="noStrike" dirty="0">
                          <a:solidFill>
                            <a:schemeClr val="tx1"/>
                          </a:solidFill>
                          <a:effectLst/>
                          <a:latin typeface="+mj-ea"/>
                          <a:ea typeface="+mj-ea"/>
                        </a:rPr>
                        <a:t>全国</a:t>
                      </a:r>
                      <a:r>
                        <a:rPr kumimoji="1" lang="en-US" altLang="ja-JP" sz="950" b="0" i="0" u="none" strike="noStrike" kern="1200" dirty="0">
                          <a:solidFill>
                            <a:schemeClr val="tx1"/>
                          </a:solidFill>
                          <a:effectLst/>
                          <a:latin typeface="+mj-ea"/>
                          <a:ea typeface="+mn-ea"/>
                          <a:cs typeface="+mn-cs"/>
                        </a:rPr>
                        <a:t>64.9</a:t>
                      </a:r>
                      <a:r>
                        <a:rPr lang="en-US" altLang="ja-JP" sz="950" b="0" i="0" u="none" strike="noStrike" dirty="0">
                          <a:solidFill>
                            <a:schemeClr val="tx1"/>
                          </a:solidFill>
                          <a:effectLst/>
                          <a:latin typeface="+mj-ea"/>
                          <a:ea typeface="+mj-ea"/>
                        </a:rPr>
                        <a:t>%)</a:t>
                      </a:r>
                      <a:br>
                        <a:rPr lang="en-US" altLang="ja-JP" sz="950" b="0" i="0" u="none" strike="noStrike" dirty="0">
                          <a:solidFill>
                            <a:schemeClr val="tx1"/>
                          </a:solidFill>
                          <a:effectLst/>
                          <a:latin typeface="+mj-ea"/>
                          <a:ea typeface="+mj-ea"/>
                        </a:rPr>
                      </a:br>
                      <a:r>
                        <a:rPr lang="ja-JP" altLang="en-US" sz="950" b="0" i="0" u="none" strike="noStrike" dirty="0">
                          <a:solidFill>
                            <a:schemeClr val="tx1"/>
                          </a:solidFill>
                          <a:effectLst/>
                          <a:latin typeface="+mj-ea"/>
                          <a:ea typeface="+mj-ea"/>
                        </a:rPr>
                        <a:t>全国との比較</a:t>
                      </a:r>
                      <a:r>
                        <a:rPr kumimoji="1" lang="en-US" altLang="ja-JP" sz="950" b="0" i="0" u="none" strike="noStrike" kern="1200" dirty="0">
                          <a:solidFill>
                            <a:schemeClr val="tx1"/>
                          </a:solidFill>
                          <a:effectLst/>
                          <a:latin typeface="+mj-ea"/>
                          <a:ea typeface="+mn-ea"/>
                          <a:cs typeface="+mn-cs"/>
                        </a:rPr>
                        <a:t>0.8</a:t>
                      </a:r>
                      <a:r>
                        <a:rPr lang="ja-JP" altLang="en-US" sz="950" b="0" i="0" u="none" strike="noStrike" dirty="0">
                          <a:solidFill>
                            <a:schemeClr val="tx1"/>
                          </a:solidFill>
                          <a:effectLst/>
                          <a:latin typeface="+mj-ea"/>
                          <a:ea typeface="+mj-ea"/>
                        </a:rPr>
                        <a:t>ﾎﾟｲﾝﾄ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950" b="0" i="0" u="none" strike="noStrike" dirty="0">
                          <a:solidFill>
                            <a:schemeClr val="tx1"/>
                          </a:solidFill>
                          <a:effectLst/>
                          <a:latin typeface="+mj-ea"/>
                          <a:ea typeface="+mj-ea"/>
                        </a:rPr>
                        <a:t>64.5%</a:t>
                      </a:r>
                      <a:r>
                        <a:rPr lang="ja-JP" altLang="en-US" sz="950" b="0" i="0" u="none" strike="noStrike" dirty="0">
                          <a:solidFill>
                            <a:schemeClr val="tx1"/>
                          </a:solidFill>
                          <a:effectLst/>
                          <a:latin typeface="+mj-ea"/>
                          <a:ea typeface="+mj-ea"/>
                        </a:rPr>
                        <a:t>　</a:t>
                      </a:r>
                      <a:r>
                        <a:rPr lang="en-US" altLang="ja-JP" sz="950" b="0" i="0" u="none" strike="noStrike" dirty="0">
                          <a:solidFill>
                            <a:schemeClr val="tx1"/>
                          </a:solidFill>
                          <a:effectLst/>
                          <a:latin typeface="+mj-ea"/>
                          <a:ea typeface="+mj-ea"/>
                        </a:rPr>
                        <a:t>(</a:t>
                      </a:r>
                      <a:r>
                        <a:rPr lang="ja-JP" altLang="en-US" sz="950" b="0" i="0" u="none" strike="noStrike" dirty="0">
                          <a:solidFill>
                            <a:schemeClr val="tx1"/>
                          </a:solidFill>
                          <a:effectLst/>
                          <a:latin typeface="+mj-ea"/>
                          <a:ea typeface="+mj-ea"/>
                        </a:rPr>
                        <a:t>全国</a:t>
                      </a:r>
                      <a:r>
                        <a:rPr lang="en-US" altLang="ja-JP" sz="950" b="0" i="0" u="none" strike="noStrike" dirty="0">
                          <a:solidFill>
                            <a:schemeClr val="tx1"/>
                          </a:solidFill>
                          <a:effectLst/>
                          <a:latin typeface="+mj-ea"/>
                          <a:ea typeface="+mj-ea"/>
                        </a:rPr>
                        <a:t>65.6%)</a:t>
                      </a:r>
                      <a:br>
                        <a:rPr lang="en-US" altLang="ja-JP" sz="950" b="0" i="0" u="none" strike="noStrike" dirty="0">
                          <a:solidFill>
                            <a:schemeClr val="tx1"/>
                          </a:solidFill>
                          <a:effectLst/>
                          <a:latin typeface="+mj-ea"/>
                          <a:ea typeface="+mj-ea"/>
                        </a:rPr>
                      </a:br>
                      <a:r>
                        <a:rPr lang="ja-JP" altLang="en-US" sz="950" b="0" i="0" u="none" strike="noStrike" dirty="0">
                          <a:solidFill>
                            <a:schemeClr val="tx1"/>
                          </a:solidFill>
                          <a:effectLst/>
                          <a:latin typeface="+mj-ea"/>
                          <a:ea typeface="+mj-ea"/>
                        </a:rPr>
                        <a:t>全国との比較</a:t>
                      </a:r>
                      <a:r>
                        <a:rPr kumimoji="1" lang="ja-JP" altLang="en-US" sz="950" b="0" i="0" u="none" strike="noStrike" kern="1200" dirty="0">
                          <a:solidFill>
                            <a:schemeClr val="tx1"/>
                          </a:solidFill>
                          <a:effectLst/>
                          <a:latin typeface="+mj-ea"/>
                          <a:ea typeface="+mn-ea"/>
                          <a:cs typeface="+mn-cs"/>
                        </a:rPr>
                        <a:t>▲</a:t>
                      </a:r>
                      <a:r>
                        <a:rPr lang="en-US" altLang="ja-JP" sz="950" b="0" i="0" u="none" strike="noStrike" dirty="0">
                          <a:solidFill>
                            <a:schemeClr val="tx1"/>
                          </a:solidFill>
                          <a:effectLst/>
                          <a:latin typeface="+mj-ea"/>
                          <a:ea typeface="+mj-ea"/>
                        </a:rPr>
                        <a:t>1.1</a:t>
                      </a:r>
                      <a:r>
                        <a:rPr lang="ja-JP" altLang="en-US" sz="950" b="0" i="0" u="none" strike="noStrike" dirty="0">
                          <a:solidFill>
                            <a:schemeClr val="tx1"/>
                          </a:solidFill>
                          <a:effectLst/>
                          <a:latin typeface="+mj-ea"/>
                          <a:ea typeface="+mj-ea"/>
                        </a:rPr>
                        <a:t>ﾎﾟｲﾝﾄ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fontAlgn="ctr"/>
                      <a:r>
                        <a:rPr lang="ja-JP" altLang="en-US" sz="950" b="0" i="0" u="none" strike="noStrike" dirty="0">
                          <a:solidFill>
                            <a:schemeClr val="tx1"/>
                          </a:solidFill>
                          <a:effectLst/>
                          <a:latin typeface="+mj-ea"/>
                          <a:ea typeface="+mj-ea"/>
                        </a:rPr>
                        <a:t>文部科学省「全国学力・学習状況調査」</a:t>
                      </a:r>
                      <a:endParaRPr lang="en-US" altLang="ja-JP" sz="950" b="0" i="0" u="none" strike="noStrike" dirty="0">
                        <a:solidFill>
                          <a:schemeClr val="tx1"/>
                        </a:solidFill>
                        <a:effectLst/>
                        <a:latin typeface="+mj-ea"/>
                        <a:ea typeface="+mj-ea"/>
                      </a:endParaRPr>
                    </a:p>
                    <a:p>
                      <a:pPr algn="l" fontAlgn="ctr"/>
                      <a:r>
                        <a:rPr kumimoji="1" lang="en-US" altLang="ja-JP" sz="900" dirty="0">
                          <a:solidFill>
                            <a:schemeClr val="tx1"/>
                          </a:solidFill>
                          <a:latin typeface="+mn-ea"/>
                          <a:ea typeface="+mn-ea"/>
                        </a:rPr>
                        <a:t>※</a:t>
                      </a:r>
                      <a:r>
                        <a:rPr kumimoji="1" lang="ja-JP" altLang="en-US" sz="900" dirty="0">
                          <a:solidFill>
                            <a:schemeClr val="tx1"/>
                          </a:solidFill>
                          <a:latin typeface="+mn-ea"/>
                          <a:ea typeface="+mn-ea"/>
                        </a:rPr>
                        <a:t>各年度の国語と算数（数学）の平均</a:t>
                      </a:r>
                      <a:endParaRPr lang="ja-JP" altLang="en-US" sz="90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40000">
                <a:tc vMerge="1">
                  <a:txBody>
                    <a:bodyPr/>
                    <a:lstStyle/>
                    <a:p>
                      <a:endParaRPr kumimoji="1" lang="ja-JP" altLang="en-US"/>
                    </a:p>
                  </a:txBody>
                  <a:tcPr/>
                </a:tc>
                <a:tc>
                  <a:txBody>
                    <a:bodyPr/>
                    <a:lstStyle/>
                    <a:p>
                      <a:pPr algn="ctr" fontAlgn="ctr"/>
                      <a:r>
                        <a:rPr lang="ja-JP" altLang="en-US" sz="950" b="0" i="0" u="none" strike="noStrike">
                          <a:solidFill>
                            <a:schemeClr val="tx1"/>
                          </a:solidFill>
                          <a:effectLst/>
                          <a:latin typeface="+mj-ea"/>
                          <a:ea typeface="+mj-ea"/>
                        </a:rPr>
                        <a:t>中学校</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50" b="0" i="0" u="none" strike="noStrike" dirty="0">
                          <a:solidFill>
                            <a:schemeClr val="tx1"/>
                          </a:solidFill>
                          <a:effectLst/>
                          <a:latin typeface="+mj-ea"/>
                          <a:ea typeface="+mj-ea"/>
                        </a:rPr>
                        <a:t>59.0%</a:t>
                      </a:r>
                      <a:r>
                        <a:rPr lang="ja-JP" altLang="en-US" sz="950" b="0" i="0" u="none" strike="noStrike" dirty="0">
                          <a:solidFill>
                            <a:schemeClr val="tx1"/>
                          </a:solidFill>
                          <a:effectLst/>
                          <a:latin typeface="+mj-ea"/>
                          <a:ea typeface="+mj-ea"/>
                        </a:rPr>
                        <a:t>　</a:t>
                      </a:r>
                      <a:r>
                        <a:rPr lang="en-US" altLang="ja-JP" sz="950" b="0" i="0" u="none" strike="noStrike" dirty="0">
                          <a:solidFill>
                            <a:schemeClr val="tx1"/>
                          </a:solidFill>
                          <a:effectLst/>
                          <a:latin typeface="+mj-ea"/>
                          <a:ea typeface="+mj-ea"/>
                        </a:rPr>
                        <a:t>(</a:t>
                      </a:r>
                      <a:r>
                        <a:rPr lang="ja-JP" altLang="en-US" sz="950" b="0" i="0" u="none" strike="noStrike" dirty="0">
                          <a:solidFill>
                            <a:schemeClr val="tx1"/>
                          </a:solidFill>
                          <a:effectLst/>
                          <a:latin typeface="+mj-ea"/>
                          <a:ea typeface="+mj-ea"/>
                        </a:rPr>
                        <a:t>全国</a:t>
                      </a:r>
                      <a:r>
                        <a:rPr lang="en-US" altLang="ja-JP" sz="950" b="0" i="0" u="none" strike="noStrike" dirty="0">
                          <a:solidFill>
                            <a:schemeClr val="tx1"/>
                          </a:solidFill>
                          <a:effectLst/>
                          <a:latin typeface="+mj-ea"/>
                          <a:ea typeface="+mj-ea"/>
                        </a:rPr>
                        <a:t>60.2%)</a:t>
                      </a:r>
                      <a:br>
                        <a:rPr lang="en-US" altLang="ja-JP" sz="950" b="0" i="0" u="none" strike="noStrike" dirty="0">
                          <a:solidFill>
                            <a:schemeClr val="tx1"/>
                          </a:solidFill>
                          <a:effectLst/>
                          <a:latin typeface="+mj-ea"/>
                          <a:ea typeface="+mj-ea"/>
                        </a:rPr>
                      </a:br>
                      <a:r>
                        <a:rPr lang="ja-JP" altLang="en-US" sz="950" b="0" i="0" u="none" strike="noStrike" dirty="0">
                          <a:solidFill>
                            <a:schemeClr val="tx1"/>
                          </a:solidFill>
                          <a:effectLst/>
                          <a:latin typeface="+mj-ea"/>
                          <a:ea typeface="+mj-ea"/>
                        </a:rPr>
                        <a:t>全国との比較▲</a:t>
                      </a:r>
                      <a:r>
                        <a:rPr lang="en-US" altLang="ja-JP" sz="950" b="0" i="0" u="none" strike="noStrike" dirty="0">
                          <a:solidFill>
                            <a:schemeClr val="tx1"/>
                          </a:solidFill>
                          <a:effectLst/>
                          <a:latin typeface="+mj-ea"/>
                          <a:ea typeface="+mj-ea"/>
                        </a:rPr>
                        <a:t>1.2</a:t>
                      </a:r>
                      <a:r>
                        <a:rPr lang="ja-JP" altLang="en-US" sz="950" b="0" i="0" u="none" strike="noStrike" dirty="0">
                          <a:solidFill>
                            <a:schemeClr val="tx1"/>
                          </a:solidFill>
                          <a:effectLst/>
                          <a:latin typeface="+mj-ea"/>
                          <a:ea typeface="+mj-ea"/>
                        </a:rPr>
                        <a:t>ﾎﾟｲﾝﾄ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1" lang="en-US" altLang="ja-JP" sz="950" b="0" i="0" u="none" strike="noStrike" kern="1200" dirty="0">
                          <a:solidFill>
                            <a:schemeClr val="tx1"/>
                          </a:solidFill>
                          <a:effectLst/>
                          <a:latin typeface="+mj-ea"/>
                          <a:ea typeface="+mn-ea"/>
                          <a:cs typeface="+mn-cs"/>
                        </a:rPr>
                        <a:t>59.0</a:t>
                      </a:r>
                      <a:r>
                        <a:rPr lang="en-US" altLang="ja-JP" sz="950" b="0" i="0" u="none" strike="noStrike" dirty="0">
                          <a:solidFill>
                            <a:schemeClr val="tx1"/>
                          </a:solidFill>
                          <a:effectLst/>
                          <a:latin typeface="+mj-ea"/>
                          <a:ea typeface="+mj-ea"/>
                        </a:rPr>
                        <a:t>%</a:t>
                      </a:r>
                      <a:r>
                        <a:rPr lang="ja-JP" altLang="en-US" sz="950" b="0" i="0" u="none" strike="noStrike" dirty="0">
                          <a:solidFill>
                            <a:schemeClr val="tx1"/>
                          </a:solidFill>
                          <a:effectLst/>
                          <a:latin typeface="+mj-ea"/>
                          <a:ea typeface="+mj-ea"/>
                        </a:rPr>
                        <a:t>　</a:t>
                      </a:r>
                      <a:r>
                        <a:rPr lang="en-US" altLang="ja-JP" sz="950" b="0" i="0" u="none" strike="noStrike" dirty="0">
                          <a:solidFill>
                            <a:schemeClr val="tx1"/>
                          </a:solidFill>
                          <a:effectLst/>
                          <a:latin typeface="+mj-ea"/>
                          <a:ea typeface="+mj-ea"/>
                        </a:rPr>
                        <a:t>(</a:t>
                      </a:r>
                      <a:r>
                        <a:rPr lang="ja-JP" altLang="en-US" sz="950" b="0" i="0" u="none" strike="noStrike" dirty="0">
                          <a:solidFill>
                            <a:schemeClr val="tx1"/>
                          </a:solidFill>
                          <a:effectLst/>
                          <a:latin typeface="+mj-ea"/>
                          <a:ea typeface="+mj-ea"/>
                        </a:rPr>
                        <a:t>全国</a:t>
                      </a:r>
                      <a:r>
                        <a:rPr kumimoji="1" lang="en-US" altLang="ja-JP" sz="950" b="0" i="0" u="none" strike="noStrike" kern="1200" dirty="0">
                          <a:solidFill>
                            <a:schemeClr val="tx1"/>
                          </a:solidFill>
                          <a:effectLst/>
                          <a:latin typeface="+mj-ea"/>
                          <a:ea typeface="+mn-ea"/>
                          <a:cs typeface="+mn-cs"/>
                        </a:rPr>
                        <a:t>60.4</a:t>
                      </a:r>
                      <a:r>
                        <a:rPr lang="en-US" altLang="ja-JP" sz="950" b="0" i="0" u="none" strike="noStrike" dirty="0">
                          <a:solidFill>
                            <a:schemeClr val="tx1"/>
                          </a:solidFill>
                          <a:effectLst/>
                          <a:latin typeface="+mj-ea"/>
                          <a:ea typeface="+mj-ea"/>
                        </a:rPr>
                        <a:t>%)</a:t>
                      </a:r>
                      <a:br>
                        <a:rPr lang="en-US" altLang="ja-JP" sz="950" b="0" i="0" u="none" strike="noStrike" dirty="0">
                          <a:solidFill>
                            <a:schemeClr val="tx1"/>
                          </a:solidFill>
                          <a:effectLst/>
                          <a:latin typeface="+mj-ea"/>
                          <a:ea typeface="+mj-ea"/>
                        </a:rPr>
                      </a:br>
                      <a:r>
                        <a:rPr lang="ja-JP" altLang="en-US" sz="950" b="0" i="0" u="none" strike="noStrike" dirty="0">
                          <a:solidFill>
                            <a:schemeClr val="tx1"/>
                          </a:solidFill>
                          <a:effectLst/>
                          <a:latin typeface="+mj-ea"/>
                          <a:ea typeface="+mj-ea"/>
                        </a:rPr>
                        <a:t>全国との比較</a:t>
                      </a:r>
                      <a:r>
                        <a:rPr kumimoji="1" lang="en-US" altLang="ja-JP" sz="950" b="0" i="0" u="none" strike="noStrike" kern="1200" dirty="0">
                          <a:solidFill>
                            <a:schemeClr val="tx1"/>
                          </a:solidFill>
                          <a:effectLst/>
                          <a:latin typeface="+mj-ea"/>
                          <a:ea typeface="+mn-ea"/>
                          <a:cs typeface="+mn-cs"/>
                        </a:rPr>
                        <a:t>1.4</a:t>
                      </a:r>
                      <a:r>
                        <a:rPr lang="ja-JP" altLang="en-US" sz="950" b="0" i="0" u="none" strike="noStrike" dirty="0">
                          <a:solidFill>
                            <a:schemeClr val="tx1"/>
                          </a:solidFill>
                          <a:effectLst/>
                          <a:latin typeface="+mj-ea"/>
                          <a:ea typeface="+mj-ea"/>
                        </a:rPr>
                        <a:t>ﾎﾟｲﾝﾄ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50" b="0" i="0" u="none" strike="noStrike" dirty="0">
                          <a:solidFill>
                            <a:schemeClr val="tx1"/>
                          </a:solidFill>
                          <a:effectLst/>
                          <a:latin typeface="+mj-ea"/>
                          <a:ea typeface="+mj-ea"/>
                        </a:rPr>
                        <a:t>54.0%</a:t>
                      </a:r>
                      <a:r>
                        <a:rPr lang="ja-JP" altLang="en-US" sz="950" b="0" i="0" u="none" strike="noStrike" dirty="0">
                          <a:solidFill>
                            <a:schemeClr val="tx1"/>
                          </a:solidFill>
                          <a:effectLst/>
                          <a:latin typeface="+mj-ea"/>
                          <a:ea typeface="+mj-ea"/>
                        </a:rPr>
                        <a:t>　</a:t>
                      </a:r>
                      <a:r>
                        <a:rPr lang="en-US" altLang="ja-JP" sz="950" b="0" i="0" u="none" strike="noStrike" dirty="0">
                          <a:solidFill>
                            <a:schemeClr val="tx1"/>
                          </a:solidFill>
                          <a:effectLst/>
                          <a:latin typeface="+mj-ea"/>
                          <a:ea typeface="+mj-ea"/>
                        </a:rPr>
                        <a:t>(</a:t>
                      </a:r>
                      <a:r>
                        <a:rPr lang="ja-JP" altLang="en-US" sz="950" b="0" i="0" u="none" strike="noStrike" dirty="0">
                          <a:solidFill>
                            <a:schemeClr val="tx1"/>
                          </a:solidFill>
                          <a:effectLst/>
                          <a:latin typeface="+mj-ea"/>
                          <a:ea typeface="+mj-ea"/>
                        </a:rPr>
                        <a:t>全国</a:t>
                      </a:r>
                      <a:r>
                        <a:rPr lang="en-US" altLang="ja-JP" sz="950" b="0" i="0" u="none" strike="noStrike" dirty="0">
                          <a:solidFill>
                            <a:schemeClr val="tx1"/>
                          </a:solidFill>
                          <a:effectLst/>
                          <a:latin typeface="+mj-ea"/>
                          <a:ea typeface="+mj-ea"/>
                        </a:rPr>
                        <a:t>55.3%)</a:t>
                      </a:r>
                      <a:br>
                        <a:rPr lang="en-US" altLang="ja-JP" sz="950" b="0" i="0" u="none" strike="noStrike" dirty="0">
                          <a:solidFill>
                            <a:schemeClr val="tx1"/>
                          </a:solidFill>
                          <a:effectLst/>
                          <a:latin typeface="+mj-ea"/>
                          <a:ea typeface="+mj-ea"/>
                        </a:rPr>
                      </a:br>
                      <a:r>
                        <a:rPr lang="ja-JP" altLang="en-US" sz="950" b="0" i="0" u="none" strike="noStrike" dirty="0">
                          <a:solidFill>
                            <a:schemeClr val="tx1"/>
                          </a:solidFill>
                          <a:effectLst/>
                          <a:latin typeface="+mj-ea"/>
                          <a:ea typeface="+mj-ea"/>
                        </a:rPr>
                        <a:t>全国との比較</a:t>
                      </a:r>
                      <a:r>
                        <a:rPr kumimoji="1" lang="ja-JP" altLang="en-US" sz="950" b="0" i="0" u="none" strike="noStrike" kern="1200" dirty="0">
                          <a:solidFill>
                            <a:schemeClr val="tx1"/>
                          </a:solidFill>
                          <a:effectLst/>
                          <a:latin typeface="+mj-ea"/>
                          <a:ea typeface="+mn-ea"/>
                          <a:cs typeface="+mn-cs"/>
                        </a:rPr>
                        <a:t>▲</a:t>
                      </a:r>
                      <a:r>
                        <a:rPr lang="en-US" altLang="ja-JP" sz="950" b="0" i="0" u="none" strike="noStrike" dirty="0">
                          <a:solidFill>
                            <a:schemeClr val="tx1"/>
                          </a:solidFill>
                          <a:effectLst/>
                          <a:latin typeface="+mj-ea"/>
                          <a:ea typeface="+mj-ea"/>
                        </a:rPr>
                        <a:t>1.3</a:t>
                      </a:r>
                      <a:r>
                        <a:rPr lang="ja-JP" altLang="en-US" sz="950" b="0" i="0" u="none" strike="noStrike" dirty="0">
                          <a:solidFill>
                            <a:schemeClr val="tx1"/>
                          </a:solidFill>
                          <a:effectLst/>
                          <a:latin typeface="+mj-ea"/>
                          <a:ea typeface="+mj-ea"/>
                        </a:rPr>
                        <a:t>ﾎﾟｲﾝﾄ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0002"/>
                  </a:ext>
                </a:extLst>
              </a:tr>
              <a:tr h="540000">
                <a:tc gridSpan="2">
                  <a:txBody>
                    <a:bodyPr/>
                    <a:lstStyle/>
                    <a:p>
                      <a:pPr algn="ctr" fontAlgn="ctr"/>
                      <a:r>
                        <a:rPr lang="ja-JP" altLang="en-US" sz="950" b="0" i="0" u="none" strike="noStrike" dirty="0">
                          <a:solidFill>
                            <a:schemeClr val="tx1"/>
                          </a:solidFill>
                          <a:effectLst/>
                          <a:latin typeface="+mj-ea"/>
                          <a:ea typeface="+mj-ea"/>
                        </a:rPr>
                        <a:t>府立学校における</a:t>
                      </a:r>
                      <a:endParaRPr lang="en-US" altLang="ja-JP" sz="950" b="0" i="0" u="none" strike="noStrike" dirty="0">
                        <a:solidFill>
                          <a:schemeClr val="tx1"/>
                        </a:solidFill>
                        <a:effectLst/>
                        <a:latin typeface="+mj-ea"/>
                        <a:ea typeface="+mj-ea"/>
                      </a:endParaRPr>
                    </a:p>
                    <a:p>
                      <a:pPr algn="ctr" fontAlgn="ctr"/>
                      <a:r>
                        <a:rPr lang="ja-JP" altLang="en-US" sz="950" b="0" i="0" u="none" strike="noStrike" dirty="0">
                          <a:solidFill>
                            <a:schemeClr val="tx1"/>
                          </a:solidFill>
                          <a:effectLst/>
                          <a:latin typeface="+mj-ea"/>
                          <a:ea typeface="+mj-ea"/>
                        </a:rPr>
                        <a:t>学校生活満足度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950" b="0" i="0" u="none" strike="noStrike" kern="1200" dirty="0">
                          <a:solidFill>
                            <a:schemeClr val="tx1"/>
                          </a:solidFill>
                          <a:effectLst/>
                          <a:latin typeface="+mj-ea"/>
                          <a:ea typeface="+mn-ea"/>
                          <a:cs typeface="+mn-cs"/>
                        </a:rPr>
                        <a:t>83.3</a:t>
                      </a:r>
                      <a:r>
                        <a:rPr kumimoji="1" lang="ja-JP" altLang="en-US" sz="950" b="0" i="0" u="none" strike="noStrike" kern="1200" dirty="0">
                          <a:solidFill>
                            <a:schemeClr val="tx1"/>
                          </a:solidFill>
                          <a:effectLst/>
                          <a:latin typeface="+mj-ea"/>
                          <a:ea typeface="+mn-ea"/>
                          <a:cs typeface="+mn-cs"/>
                        </a:rPr>
                        <a:t>％</a:t>
                      </a:r>
                      <a:endParaRPr kumimoji="1" lang="en-US" altLang="ja-JP" sz="950" b="0" i="0" u="none" strike="noStrike" kern="1200" dirty="0">
                        <a:solidFill>
                          <a:schemeClr val="tx1"/>
                        </a:solidFill>
                        <a:effectLst/>
                        <a:latin typeface="+mj-ea"/>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950" b="0" i="0" u="none" strike="noStrike" kern="1200" dirty="0">
                          <a:solidFill>
                            <a:schemeClr val="tx1"/>
                          </a:solidFill>
                          <a:effectLst/>
                          <a:latin typeface="+mj-ea"/>
                          <a:ea typeface="+mn-ea"/>
                          <a:cs typeface="+mn-cs"/>
                        </a:rPr>
                        <a:t>84.7</a:t>
                      </a:r>
                      <a:r>
                        <a:rPr kumimoji="1" lang="ja-JP" altLang="en-US" sz="950" b="0" i="0" u="none" strike="noStrike" kern="1200" dirty="0">
                          <a:solidFill>
                            <a:schemeClr val="tx1"/>
                          </a:solidFill>
                          <a:effectLst/>
                          <a:latin typeface="+mj-ea"/>
                          <a:ea typeface="+mn-ea"/>
                          <a:cs typeface="+mn-cs"/>
                        </a:rPr>
                        <a:t>％</a:t>
                      </a:r>
                      <a:endParaRPr kumimoji="1" lang="en-US" altLang="ja-JP" sz="950" b="0" i="0" u="none" strike="noStrike" kern="1200" dirty="0">
                        <a:solidFill>
                          <a:schemeClr val="tx1"/>
                        </a:solidFill>
                        <a:effectLst/>
                        <a:latin typeface="+mj-ea"/>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950" b="0" i="0" u="none" strike="noStrike" kern="1200" dirty="0">
                          <a:solidFill>
                            <a:schemeClr val="tx1"/>
                          </a:solidFill>
                          <a:effectLst/>
                          <a:latin typeface="+mj-ea"/>
                          <a:ea typeface="+mn-ea"/>
                          <a:cs typeface="+mn-cs"/>
                        </a:rPr>
                        <a:t>85.6</a:t>
                      </a:r>
                      <a:r>
                        <a:rPr kumimoji="1" lang="ja-JP" altLang="en-US" sz="950" b="0" i="0" u="none" strike="noStrike" kern="1200" dirty="0">
                          <a:solidFill>
                            <a:schemeClr val="tx1"/>
                          </a:solidFill>
                          <a:effectLst/>
                          <a:latin typeface="+mj-ea"/>
                          <a:ea typeface="+mn-ea"/>
                          <a:cs typeface="+mn-cs"/>
                        </a:rPr>
                        <a:t>％</a:t>
                      </a:r>
                      <a:endParaRPr kumimoji="1" lang="en-US" altLang="ja-JP" sz="950" b="0" i="0" u="none" strike="noStrike" kern="1200" dirty="0">
                        <a:solidFill>
                          <a:schemeClr val="tx1"/>
                        </a:solidFill>
                        <a:effectLst/>
                        <a:latin typeface="+mj-ea"/>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大阪府教育</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庁</a:t>
                      </a:r>
                      <a:r>
                        <a:rPr lang="zh-CN"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「学校教育自己診断」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4" name="スライド番号プレースホルダー 7"/>
          <p:cNvSpPr>
            <a:spLocks noGrp="1"/>
          </p:cNvSpPr>
          <p:nvPr>
            <p:ph type="sldNum" sz="quarter" idx="12"/>
          </p:nvPr>
        </p:nvSpPr>
        <p:spPr>
          <a:xfrm>
            <a:off x="8394005" y="6536823"/>
            <a:ext cx="749995" cy="321177"/>
          </a:xfrm>
        </p:spPr>
        <p:txBody>
          <a:bodyPr/>
          <a:lstStyle/>
          <a:p>
            <a:pPr>
              <a:defRPr/>
            </a:pPr>
            <a:fld id="{99474618-B79D-4FAF-804F-0D0EBC51FBAE}" type="slidenum">
              <a:rPr lang="en-US" altLang="ja-JP" smtClean="0">
                <a:solidFill>
                  <a:schemeClr val="tx1"/>
                </a:solidFill>
              </a:rPr>
              <a:t>10</a:t>
            </a:fld>
            <a:endParaRPr lang="ja-JP" altLang="en-US" dirty="0">
              <a:solidFill>
                <a:schemeClr val="tx1"/>
              </a:solidFill>
            </a:endParaRPr>
          </a:p>
        </p:txBody>
      </p:sp>
    </p:spTree>
    <p:extLst>
      <p:ext uri="{BB962C8B-B14F-4D97-AF65-F5344CB8AC3E}">
        <p14:creationId xmlns:p14="http://schemas.microsoft.com/office/powerpoint/2010/main" val="1270851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335883596"/>
              </p:ext>
            </p:extLst>
          </p:nvPr>
        </p:nvGraphicFramePr>
        <p:xfrm>
          <a:off x="396000" y="1519051"/>
          <a:ext cx="8640000" cy="1168853"/>
        </p:xfrm>
        <a:graphic>
          <a:graphicData uri="http://schemas.openxmlformats.org/drawingml/2006/table">
            <a:tbl>
              <a:tblPr firstRow="1" bandRow="1">
                <a:tableStyleId>{5C22544A-7EE6-4342-B048-85BDC9FD1C3A}</a:tableStyleId>
              </a:tblPr>
              <a:tblGrid>
                <a:gridCol w="2052000">
                  <a:extLst>
                    <a:ext uri="{9D8B030D-6E8A-4147-A177-3AD203B41FA5}">
                      <a16:colId xmlns:a16="http://schemas.microsoft.com/office/drawing/2014/main" val="20000"/>
                    </a:ext>
                  </a:extLst>
                </a:gridCol>
                <a:gridCol w="1512000">
                  <a:extLst>
                    <a:ext uri="{9D8B030D-6E8A-4147-A177-3AD203B41FA5}">
                      <a16:colId xmlns:a16="http://schemas.microsoft.com/office/drawing/2014/main" val="20001"/>
                    </a:ext>
                  </a:extLst>
                </a:gridCol>
                <a:gridCol w="1512000">
                  <a:extLst>
                    <a:ext uri="{9D8B030D-6E8A-4147-A177-3AD203B41FA5}">
                      <a16:colId xmlns:a16="http://schemas.microsoft.com/office/drawing/2014/main" val="20002"/>
                    </a:ext>
                  </a:extLst>
                </a:gridCol>
                <a:gridCol w="1512000">
                  <a:extLst>
                    <a:ext uri="{9D8B030D-6E8A-4147-A177-3AD203B41FA5}">
                      <a16:colId xmlns:a16="http://schemas.microsoft.com/office/drawing/2014/main" val="20003"/>
                    </a:ext>
                  </a:extLst>
                </a:gridCol>
                <a:gridCol w="2052000">
                  <a:extLst>
                    <a:ext uri="{9D8B030D-6E8A-4147-A177-3AD203B41FA5}">
                      <a16:colId xmlns:a16="http://schemas.microsoft.com/office/drawing/2014/main" val="20004"/>
                    </a:ext>
                  </a:extLst>
                </a:gridCol>
              </a:tblGrid>
              <a:tr h="304853">
                <a:tc>
                  <a:txBody>
                    <a:bodyPr/>
                    <a:lstStyle/>
                    <a:p>
                      <a:pPr algn="ctr"/>
                      <a:r>
                        <a:rPr kumimoji="1" lang="ja-JP" altLang="en-US" sz="1400" dirty="0"/>
                        <a:t>実現状況を知る項目</a:t>
                      </a:r>
                    </a:p>
                  </a:txBody>
                  <a:tcPr marL="91450" marR="91450" marT="45728" marB="45728"/>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R4</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R5</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R6</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algn="ctr"/>
                      <a:r>
                        <a:rPr kumimoji="1" lang="ja-JP" altLang="en-US" sz="1400" dirty="0"/>
                        <a:t>出典</a:t>
                      </a:r>
                    </a:p>
                  </a:txBody>
                  <a:tcPr marL="91450" marR="91450" marT="45728" marB="45728"/>
                </a:tc>
                <a:extLst>
                  <a:ext uri="{0D108BD9-81ED-4DB2-BD59-A6C34878D82A}">
                    <a16:rowId xmlns:a16="http://schemas.microsoft.com/office/drawing/2014/main" val="10000"/>
                  </a:ext>
                </a:extLst>
              </a:tr>
              <a:tr h="864000">
                <a:tc>
                  <a:txBody>
                    <a:bodyPr/>
                    <a:lstStyle/>
                    <a:p>
                      <a:pPr marL="88900" indent="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将来の夢や目標を持っている</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indent="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子どもの割合</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小学校　</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77.9</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b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中学校　</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64.5</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小学校　</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79.6</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b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中学校　</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64.1</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小学校　</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81.8</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b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中学校　</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64.0</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88900" indent="0" algn="l">
                        <a:spcAft>
                          <a:spcPts val="0"/>
                        </a:spcAft>
                      </a:pP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文部科学省</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indent="0" algn="l">
                        <a:spcAft>
                          <a:spcPts val="0"/>
                        </a:spcAft>
                      </a:pP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全国学力・学習状況調査</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indent="0" algn="l">
                        <a:spcAft>
                          <a:spcPts val="0"/>
                        </a:spcAft>
                      </a:pP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（大阪府公立学校の結果）</a:t>
                      </a:r>
                      <a:endParaRPr lang="ja-JP"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extLst>
                  <a:ext uri="{0D108BD9-81ED-4DB2-BD59-A6C34878D82A}">
                    <a16:rowId xmlns:a16="http://schemas.microsoft.com/office/drawing/2014/main" val="10001"/>
                  </a:ext>
                </a:extLst>
              </a:tr>
            </a:tbl>
          </a:graphicData>
        </a:graphic>
      </p:graphicFrame>
      <p:sp>
        <p:nvSpPr>
          <p:cNvPr id="6" name="角丸四角形 5"/>
          <p:cNvSpPr/>
          <p:nvPr/>
        </p:nvSpPr>
        <p:spPr>
          <a:xfrm>
            <a:off x="396000" y="612000"/>
            <a:ext cx="8640000" cy="7920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0" bIns="36000" anchor="ct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「将来ビジョン・大阪」で掲げる将来像イメージ</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HG丸ｺﾞｼｯｸM-PRO" pitchFamily="50" charset="-128"/>
                <a:ea typeface="HG丸ｺﾞｼｯｸM-PRO" pitchFamily="50" charset="-128"/>
              </a:rPr>
              <a:t>文化人や</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トップアスリート等いろんな仕事についている人とのふれあいを通じて、子どもたち一人ひとりが将来の“夢”を持ち、</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その実現をサポートしています。また、子どもたちに忍耐力や社会の一員としての規律・規範意識が身につき、</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責任を持って行動できる大人になっています。</a:t>
            </a:r>
          </a:p>
        </p:txBody>
      </p:sp>
      <p:sp>
        <p:nvSpPr>
          <p:cNvPr id="4" name="正方形/長方形 3"/>
          <p:cNvSpPr/>
          <p:nvPr/>
        </p:nvSpPr>
        <p:spPr>
          <a:xfrm>
            <a:off x="216000" y="504000"/>
            <a:ext cx="3703637" cy="28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a:latin typeface="メイリオ" pitchFamily="50" charset="-128"/>
                <a:ea typeface="メイリオ" pitchFamily="50" charset="-128"/>
                <a:cs typeface="メイリオ" pitchFamily="50" charset="-128"/>
              </a:rPr>
              <a:t>■「夢」と「希望」をはぐくむ学校　オンリー１</a:t>
            </a:r>
            <a:endParaRPr lang="en-US" altLang="ja-JP" sz="1200" b="1" dirty="0">
              <a:latin typeface="メイリオ" pitchFamily="50" charset="-128"/>
              <a:ea typeface="メイリオ" pitchFamily="50" charset="-128"/>
              <a:cs typeface="メイリオ"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587889500"/>
              </p:ext>
            </p:extLst>
          </p:nvPr>
        </p:nvGraphicFramePr>
        <p:xfrm>
          <a:off x="396000" y="4132355"/>
          <a:ext cx="8640000" cy="1168853"/>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gridCol w="1800000">
                  <a:extLst>
                    <a:ext uri="{9D8B030D-6E8A-4147-A177-3AD203B41FA5}">
                      <a16:colId xmlns:a16="http://schemas.microsoft.com/office/drawing/2014/main" val="20003"/>
                    </a:ext>
                  </a:extLst>
                </a:gridCol>
                <a:gridCol w="1404000">
                  <a:extLst>
                    <a:ext uri="{9D8B030D-6E8A-4147-A177-3AD203B41FA5}">
                      <a16:colId xmlns:a16="http://schemas.microsoft.com/office/drawing/2014/main" val="20004"/>
                    </a:ext>
                  </a:extLst>
                </a:gridCol>
              </a:tblGrid>
              <a:tr h="304853">
                <a:tc>
                  <a:txBody>
                    <a:bodyPr/>
                    <a:lstStyle/>
                    <a:p>
                      <a:pPr algn="ctr"/>
                      <a:r>
                        <a:rPr kumimoji="1" lang="ja-JP" altLang="en-US" sz="1400" dirty="0"/>
                        <a:t>実現状況を知る項目</a:t>
                      </a:r>
                    </a:p>
                  </a:txBody>
                  <a:tcPr marL="91443" marR="91443" marT="45728" marB="45728"/>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R4</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R5</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R6</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algn="ctr"/>
                      <a:r>
                        <a:rPr kumimoji="1" lang="ja-JP" altLang="en-US" sz="1400" dirty="0"/>
                        <a:t>出典</a:t>
                      </a:r>
                    </a:p>
                  </a:txBody>
                  <a:tcPr marL="91443" marR="91443" marT="45728" marB="45728"/>
                </a:tc>
                <a:extLst>
                  <a:ext uri="{0D108BD9-81ED-4DB2-BD59-A6C34878D82A}">
                    <a16:rowId xmlns:a16="http://schemas.microsoft.com/office/drawing/2014/main" val="10000"/>
                  </a:ext>
                </a:extLst>
              </a:tr>
              <a:tr h="864000">
                <a:tc>
                  <a:txBody>
                    <a:bodyPr/>
                    <a:lstStyle/>
                    <a:p>
                      <a:pPr marL="88900" indent="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高校卒業生に占める進路の</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indent="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定まっている人の割合</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94.9</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39</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b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R4.3</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時点</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94.8</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b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R5.3</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時点</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95.0</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41</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b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R6.3</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時点</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indent="8890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文部科学省</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8890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「学校基本調査」</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extLst>
                  <a:ext uri="{0D108BD9-81ED-4DB2-BD59-A6C34878D82A}">
                    <a16:rowId xmlns:a16="http://schemas.microsoft.com/office/drawing/2014/main" val="10001"/>
                  </a:ext>
                </a:extLst>
              </a:tr>
            </a:tbl>
          </a:graphicData>
        </a:graphic>
      </p:graphicFrame>
      <p:sp>
        <p:nvSpPr>
          <p:cNvPr id="9" name="角丸四角形 8"/>
          <p:cNvSpPr/>
          <p:nvPr/>
        </p:nvSpPr>
        <p:spPr>
          <a:xfrm>
            <a:off x="396000" y="3341593"/>
            <a:ext cx="8640000" cy="6480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0" bIns="36000" anchor="ct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「将来ビジョン・大阪」で掲げる将来像イメージ</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HG丸ｺﾞｼｯｸM-PRO" pitchFamily="50" charset="-128"/>
                <a:ea typeface="HG丸ｺﾞｼｯｸM-PRO" pitchFamily="50" charset="-128"/>
              </a:rPr>
              <a:t>多様な進路から将来やりたい仕事や夢を</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早く見つけ出し、実践的な職業教育を通じて資質や能力を高め、自らの進路の実現に向け頑張ってきた子どもたちが、</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学校卒業後、その能力を活かし、大阪で仕事に就き活躍しています。</a:t>
            </a:r>
          </a:p>
        </p:txBody>
      </p:sp>
      <p:sp>
        <p:nvSpPr>
          <p:cNvPr id="10" name="正方形/長方形 9"/>
          <p:cNvSpPr/>
          <p:nvPr/>
        </p:nvSpPr>
        <p:spPr>
          <a:xfrm>
            <a:off x="216000" y="3216367"/>
            <a:ext cx="2414588" cy="287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a:latin typeface="メイリオ" pitchFamily="50" charset="-128"/>
                <a:ea typeface="メイリオ" pitchFamily="50" charset="-128"/>
                <a:cs typeface="メイリオ" pitchFamily="50" charset="-128"/>
              </a:rPr>
              <a:t>■職業教育　ナンバー１</a:t>
            </a:r>
            <a:endParaRPr lang="en-US" altLang="ja-JP" sz="1200" b="1" dirty="0">
              <a:latin typeface="メイリオ" pitchFamily="50" charset="-128"/>
              <a:ea typeface="メイリオ" pitchFamily="50" charset="-128"/>
              <a:cs typeface="メイリオ" pitchFamily="50" charset="-128"/>
            </a:endParaRPr>
          </a:p>
        </p:txBody>
      </p:sp>
      <p:sp>
        <p:nvSpPr>
          <p:cNvPr id="14" name="スライド番号プレースホルダー 7"/>
          <p:cNvSpPr>
            <a:spLocks noGrp="1"/>
          </p:cNvSpPr>
          <p:nvPr>
            <p:ph type="sldNum" sz="quarter" idx="12"/>
          </p:nvPr>
        </p:nvSpPr>
        <p:spPr>
          <a:xfrm>
            <a:off x="8394005" y="6536823"/>
            <a:ext cx="749995" cy="321177"/>
          </a:xfrm>
        </p:spPr>
        <p:txBody>
          <a:bodyPr/>
          <a:lstStyle/>
          <a:p>
            <a:pPr>
              <a:defRPr/>
            </a:pPr>
            <a:fld id="{99474618-B79D-4FAF-804F-0D0EBC51FBAE}" type="slidenum">
              <a:rPr lang="en-US" altLang="ja-JP" smtClean="0">
                <a:solidFill>
                  <a:schemeClr val="tx1"/>
                </a:solidFill>
              </a:rPr>
              <a:t>11</a:t>
            </a:fld>
            <a:endParaRPr lang="ja-JP" altLang="en-US" dirty="0">
              <a:solidFill>
                <a:schemeClr val="tx1"/>
              </a:solidFill>
            </a:endParaRPr>
          </a:p>
        </p:txBody>
      </p:sp>
    </p:spTree>
    <p:extLst>
      <p:ext uri="{BB962C8B-B14F-4D97-AF65-F5344CB8AC3E}">
        <p14:creationId xmlns:p14="http://schemas.microsoft.com/office/powerpoint/2010/main" val="186795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10096662"/>
              </p:ext>
            </p:extLst>
          </p:nvPr>
        </p:nvGraphicFramePr>
        <p:xfrm>
          <a:off x="265307" y="1259502"/>
          <a:ext cx="8748001" cy="2916000"/>
        </p:xfrm>
        <a:graphic>
          <a:graphicData uri="http://schemas.openxmlformats.org/drawingml/2006/table">
            <a:tbl>
              <a:tblPr firstRow="1" bandRow="1">
                <a:tableStyleId>{5C22544A-7EE6-4342-B048-85BDC9FD1C3A}</a:tableStyleId>
              </a:tblPr>
              <a:tblGrid>
                <a:gridCol w="1166512">
                  <a:extLst>
                    <a:ext uri="{9D8B030D-6E8A-4147-A177-3AD203B41FA5}">
                      <a16:colId xmlns:a16="http://schemas.microsoft.com/office/drawing/2014/main" val="20000"/>
                    </a:ext>
                  </a:extLst>
                </a:gridCol>
                <a:gridCol w="2186968">
                  <a:extLst>
                    <a:ext uri="{9D8B030D-6E8A-4147-A177-3AD203B41FA5}">
                      <a16:colId xmlns:a16="http://schemas.microsoft.com/office/drawing/2014/main" val="20001"/>
                    </a:ext>
                  </a:extLst>
                </a:gridCol>
                <a:gridCol w="2186968">
                  <a:extLst>
                    <a:ext uri="{9D8B030D-6E8A-4147-A177-3AD203B41FA5}">
                      <a16:colId xmlns:a16="http://schemas.microsoft.com/office/drawing/2014/main" val="20002"/>
                    </a:ext>
                  </a:extLst>
                </a:gridCol>
                <a:gridCol w="2150621">
                  <a:extLst>
                    <a:ext uri="{9D8B030D-6E8A-4147-A177-3AD203B41FA5}">
                      <a16:colId xmlns:a16="http://schemas.microsoft.com/office/drawing/2014/main" val="20003"/>
                    </a:ext>
                  </a:extLst>
                </a:gridCol>
                <a:gridCol w="1056932">
                  <a:extLst>
                    <a:ext uri="{9D8B030D-6E8A-4147-A177-3AD203B41FA5}">
                      <a16:colId xmlns:a16="http://schemas.microsoft.com/office/drawing/2014/main" val="20004"/>
                    </a:ext>
                  </a:extLst>
                </a:gridCol>
              </a:tblGrid>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n-lt"/>
                          <a:ea typeface="+mn-ea"/>
                          <a:cs typeface="+mn-cs"/>
                        </a:rPr>
                        <a:t>実現状況を</a:t>
                      </a:r>
                      <a:endParaRPr kumimoji="1" lang="en-US" altLang="ja-JP" sz="1400" b="1" i="0" u="none" strike="noStrike" kern="1200" cap="none" spc="0" normalizeH="0" baseline="0" noProof="0" dirty="0">
                        <a:ln>
                          <a:noFill/>
                        </a:ln>
                        <a:solidFill>
                          <a:prstClr val="white"/>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n-lt"/>
                          <a:ea typeface="+mn-ea"/>
                          <a:cs typeface="+mn-cs"/>
                        </a:rPr>
                        <a:t>知る項目</a:t>
                      </a:r>
                    </a:p>
                  </a:txBody>
                  <a:tcPr marL="0" marR="0" marT="0" marB="0" anchor="c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R4</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anchor="ctr"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R5</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anchor="ctr"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R6</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anchor="ctr" horzOverflow="overflow">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n-lt"/>
                          <a:ea typeface="+mn-ea"/>
                          <a:cs typeface="+mn-cs"/>
                        </a:rPr>
                        <a:t>出典</a:t>
                      </a:r>
                    </a:p>
                  </a:txBody>
                  <a:tcPr marL="0" marR="0" marT="0" marB="0" anchor="ctr">
                    <a:solidFill>
                      <a:schemeClr val="accent1"/>
                    </a:solidFill>
                  </a:tcPr>
                </a:tc>
                <a:extLst>
                  <a:ext uri="{0D108BD9-81ED-4DB2-BD59-A6C34878D82A}">
                    <a16:rowId xmlns:a16="http://schemas.microsoft.com/office/drawing/2014/main" val="10000"/>
                  </a:ext>
                </a:extLst>
              </a:tr>
              <a:tr h="1188000">
                <a:tc>
                  <a:txBody>
                    <a:bodyPr/>
                    <a:lstStyle/>
                    <a:p>
                      <a:pPr algn="ctr">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完全失業率</a:t>
                      </a:r>
                      <a:endPar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改善値</a:t>
                      </a:r>
                      <a:endPar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(H19</a:t>
                      </a:r>
                      <a:r>
                        <a:rPr lang="ja-JP" alt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年基準</a:t>
                      </a: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tc>
                <a:tc>
                  <a:txBody>
                    <a:bodyPr/>
                    <a:lstStyle/>
                    <a:p>
                      <a:pPr algn="ctr">
                        <a:spcBef>
                          <a:spcPts val="0"/>
                        </a:spcBef>
                        <a:spcAft>
                          <a:spcPts val="600"/>
                        </a:spcAft>
                      </a:pPr>
                      <a:r>
                        <a:rPr lang="en-US" altLang="ja-JP" sz="1200" kern="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ポイント改善</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1" lang="en-US" altLang="ja-JP"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(5.3</a:t>
                      </a:r>
                      <a:r>
                        <a:rPr kumimoji="1" lang="ja-JP" altLang="en-US"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【H19</a:t>
                      </a:r>
                      <a:r>
                        <a:rPr kumimoji="1" lang="ja-JP" altLang="en-US"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【R4</a:t>
                      </a:r>
                      <a:r>
                        <a:rPr kumimoji="1" lang="ja-JP" altLang="en-US"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spcBef>
                          <a:spcPts val="0"/>
                        </a:spcBef>
                        <a:spcAft>
                          <a:spcPts val="600"/>
                        </a:spcAft>
                      </a:pPr>
                      <a:r>
                        <a:rPr lang="en-US" altLang="ja-JP" sz="1200" kern="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ポイント改善</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1" lang="en-US" altLang="ja-JP"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(5.3</a:t>
                      </a:r>
                      <a:r>
                        <a:rPr kumimoji="1" lang="ja-JP" altLang="en-US"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【H19</a:t>
                      </a:r>
                      <a:r>
                        <a:rPr kumimoji="1" lang="ja-JP" altLang="en-US"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】→3.2</a:t>
                      </a:r>
                      <a:r>
                        <a:rPr kumimoji="1" lang="ja-JP" altLang="en-US"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【R5</a:t>
                      </a:r>
                      <a:r>
                        <a:rPr kumimoji="1" lang="ja-JP" altLang="en-US"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spcBef>
                          <a:spcPts val="0"/>
                        </a:spcBef>
                        <a:spcAft>
                          <a:spcPts val="600"/>
                        </a:spcAft>
                      </a:pP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ポイント改善</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1" lang="en-US" altLang="ja-JP"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(5.3</a:t>
                      </a:r>
                      <a:r>
                        <a:rPr kumimoji="1" lang="ja-JP" altLang="en-US"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【H19</a:t>
                      </a:r>
                      <a:r>
                        <a:rPr kumimoji="1" lang="ja-JP" altLang="en-US"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【R6</a:t>
                      </a:r>
                      <a:r>
                        <a:rPr kumimoji="1" lang="ja-JP" altLang="en-US"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88900" indent="0" algn="l">
                        <a:spcAft>
                          <a:spcPts val="0"/>
                        </a:spcAft>
                      </a:pPr>
                      <a:r>
                        <a:rPr lang="ja-JP" altLang="en-US"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総務省</a:t>
                      </a:r>
                      <a:endPar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indent="0" algn="l">
                        <a:spcAft>
                          <a:spcPts val="0"/>
                        </a:spcAft>
                      </a:pP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労働力調査</a:t>
                      </a: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extLst>
                  <a:ext uri="{0D108BD9-81ED-4DB2-BD59-A6C34878D82A}">
                    <a16:rowId xmlns:a16="http://schemas.microsoft.com/office/drawing/2014/main" val="10001"/>
                  </a:ext>
                </a:extLst>
              </a:tr>
              <a:tr h="1188000">
                <a:tc>
                  <a:txBody>
                    <a:bodyPr/>
                    <a:lstStyle/>
                    <a:p>
                      <a:pPr algn="ctr">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障がい者雇用率</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日現在</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tc>
                <a:tc>
                  <a:txBody>
                    <a:bodyPr/>
                    <a:lstStyle/>
                    <a:p>
                      <a:pPr algn="ctr">
                        <a:spcAft>
                          <a:spcPts val="0"/>
                        </a:spcAft>
                      </a:pP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障がい者の実雇用率</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2.25</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法定雇用率達成企業割合</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44.6</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spcAft>
                          <a:spcPts val="0"/>
                        </a:spcAft>
                      </a:pP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障がい者の実雇用率</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2.35</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36</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法定雇用率達成企業割合</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46.1</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spcAft>
                          <a:spcPts val="0"/>
                        </a:spcAft>
                      </a:pP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障がい者の実雇用率</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2.44</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法定雇用率達成企業割合</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41.7</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88900" indent="0" algn="l">
                        <a:spcAft>
                          <a:spcPts val="0"/>
                        </a:spcAft>
                      </a:pPr>
                      <a:r>
                        <a:rPr 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厚生労働省</a:t>
                      </a:r>
                      <a:endPar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indent="0" algn="l">
                        <a:spcAft>
                          <a:spcPts val="0"/>
                        </a:spcAft>
                      </a:pPr>
                      <a:r>
                        <a:rPr 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「障害者雇用状況</a:t>
                      </a:r>
                      <a:r>
                        <a:rPr lang="ja-JP" altLang="en-US"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の集計結果</a:t>
                      </a:r>
                      <a:r>
                        <a:rPr 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extLst>
                  <a:ext uri="{0D108BD9-81ED-4DB2-BD59-A6C34878D82A}">
                    <a16:rowId xmlns:a16="http://schemas.microsoft.com/office/drawing/2014/main" val="10002"/>
                  </a:ext>
                </a:extLst>
              </a:tr>
            </a:tbl>
          </a:graphicData>
        </a:graphic>
      </p:graphicFrame>
      <p:sp>
        <p:nvSpPr>
          <p:cNvPr id="6" name="角丸四角形 5"/>
          <p:cNvSpPr/>
          <p:nvPr/>
        </p:nvSpPr>
        <p:spPr>
          <a:xfrm>
            <a:off x="396000" y="612000"/>
            <a:ext cx="8640000" cy="5040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0" bIns="36000" anchor="ct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「将来ビジョン・大阪」で掲げる将来像イメージ</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HG丸ｺﾞｼｯｸM-PRO" pitchFamily="50" charset="-128"/>
                <a:ea typeface="HG丸ｺﾞｼｯｸM-PRO" pitchFamily="50" charset="-128"/>
              </a:rPr>
              <a:t>大阪で教育を受けた子どもたちや、高齢者、</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障がい者をはじめだれもが、大阪でその能力を発揮し、いきいきと仕事をする働きたい都市になっています。</a:t>
            </a:r>
          </a:p>
        </p:txBody>
      </p:sp>
      <p:sp>
        <p:nvSpPr>
          <p:cNvPr id="4" name="正方形/長方形 3"/>
          <p:cNvSpPr/>
          <p:nvPr/>
        </p:nvSpPr>
        <p:spPr>
          <a:xfrm>
            <a:off x="216000" y="503999"/>
            <a:ext cx="2047875"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a:latin typeface="メイリオ" pitchFamily="50" charset="-128"/>
                <a:ea typeface="メイリオ" pitchFamily="50" charset="-128"/>
                <a:cs typeface="メイリオ" pitchFamily="50" charset="-128"/>
              </a:rPr>
              <a:t>■就職　ナンバー１</a:t>
            </a:r>
            <a:endParaRPr lang="en-US" altLang="ja-JP" sz="1200" b="1" dirty="0">
              <a:latin typeface="メイリオ" pitchFamily="50" charset="-128"/>
              <a:ea typeface="メイリオ" pitchFamily="50" charset="-128"/>
              <a:cs typeface="メイリオ" pitchFamily="50" charset="-128"/>
            </a:endParaRPr>
          </a:p>
        </p:txBody>
      </p:sp>
      <p:pic>
        <p:nvPicPr>
          <p:cNvPr id="31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00" y="4719890"/>
            <a:ext cx="1739900"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03" name="テキスト ボックス 1"/>
          <p:cNvSpPr txBox="1">
            <a:spLocks noChangeArrowheads="1"/>
          </p:cNvSpPr>
          <p:nvPr/>
        </p:nvSpPr>
        <p:spPr bwMode="auto">
          <a:xfrm>
            <a:off x="1526456" y="4175502"/>
            <a:ext cx="352211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100" dirty="0"/>
              <a:t>※</a:t>
            </a:r>
            <a:r>
              <a:rPr lang="ja-JP" altLang="en-US" sz="1100" dirty="0"/>
              <a:t>法定雇用率　</a:t>
            </a:r>
            <a:r>
              <a:rPr lang="en-US" altLang="ja-JP" sz="1100" dirty="0"/>
              <a:t> R4</a:t>
            </a:r>
            <a:r>
              <a:rPr lang="ja-JP" altLang="en-US" sz="1100" dirty="0"/>
              <a:t>年度及び</a:t>
            </a:r>
            <a:r>
              <a:rPr lang="en-US" altLang="ja-JP" sz="1100" dirty="0"/>
              <a:t>R5</a:t>
            </a:r>
            <a:r>
              <a:rPr lang="ja-JP" altLang="en-US" sz="1100" dirty="0"/>
              <a:t>年度：</a:t>
            </a:r>
            <a:r>
              <a:rPr lang="en-US" altLang="ja-JP" sz="1100" dirty="0"/>
              <a:t>2.3%</a:t>
            </a:r>
            <a:r>
              <a:rPr lang="ja-JP" altLang="en-US" sz="1100" dirty="0"/>
              <a:t>、</a:t>
            </a:r>
            <a:r>
              <a:rPr lang="en-US" altLang="ja-JP" sz="1100" dirty="0"/>
              <a:t>R6</a:t>
            </a:r>
            <a:r>
              <a:rPr lang="ja-JP" altLang="en-US" sz="1100" dirty="0"/>
              <a:t>年度：</a:t>
            </a:r>
            <a:r>
              <a:rPr lang="en-US" altLang="ja-JP" sz="1100" dirty="0"/>
              <a:t>2.5%</a:t>
            </a:r>
            <a:endParaRPr lang="ja-JP" altLang="en-US" sz="1100" dirty="0"/>
          </a:p>
        </p:txBody>
      </p:sp>
      <p:graphicFrame>
        <p:nvGraphicFramePr>
          <p:cNvPr id="2" name="表 1"/>
          <p:cNvGraphicFramePr>
            <a:graphicFrameLocks noGrp="1"/>
          </p:cNvGraphicFramePr>
          <p:nvPr>
            <p:extLst>
              <p:ext uri="{D42A27DB-BD31-4B8C-83A1-F6EECF244321}">
                <p14:modId xmlns:p14="http://schemas.microsoft.com/office/powerpoint/2010/main" val="523802056"/>
              </p:ext>
            </p:extLst>
          </p:nvPr>
        </p:nvGraphicFramePr>
        <p:xfrm>
          <a:off x="2669572" y="4724851"/>
          <a:ext cx="6367388" cy="1224429"/>
        </p:xfrm>
        <a:graphic>
          <a:graphicData uri="http://schemas.openxmlformats.org/drawingml/2006/table">
            <a:tbl>
              <a:tblPr/>
              <a:tblGrid>
                <a:gridCol w="1962530">
                  <a:extLst>
                    <a:ext uri="{9D8B030D-6E8A-4147-A177-3AD203B41FA5}">
                      <a16:colId xmlns:a16="http://schemas.microsoft.com/office/drawing/2014/main" val="20000"/>
                    </a:ext>
                  </a:extLst>
                </a:gridCol>
                <a:gridCol w="1060241">
                  <a:extLst>
                    <a:ext uri="{9D8B030D-6E8A-4147-A177-3AD203B41FA5}">
                      <a16:colId xmlns:a16="http://schemas.microsoft.com/office/drawing/2014/main" val="20001"/>
                    </a:ext>
                  </a:extLst>
                </a:gridCol>
                <a:gridCol w="1060241">
                  <a:extLst>
                    <a:ext uri="{9D8B030D-6E8A-4147-A177-3AD203B41FA5}">
                      <a16:colId xmlns:a16="http://schemas.microsoft.com/office/drawing/2014/main" val="20002"/>
                    </a:ext>
                  </a:extLst>
                </a:gridCol>
                <a:gridCol w="1060241">
                  <a:extLst>
                    <a:ext uri="{9D8B030D-6E8A-4147-A177-3AD203B41FA5}">
                      <a16:colId xmlns:a16="http://schemas.microsoft.com/office/drawing/2014/main" val="20003"/>
                    </a:ext>
                  </a:extLst>
                </a:gridCol>
                <a:gridCol w="1224135">
                  <a:extLst>
                    <a:ext uri="{9D8B030D-6E8A-4147-A177-3AD203B41FA5}">
                      <a16:colId xmlns:a16="http://schemas.microsoft.com/office/drawing/2014/main" val="20004"/>
                    </a:ext>
                  </a:extLst>
                </a:gridCol>
              </a:tblGrid>
              <a:tr h="288429">
                <a:tc>
                  <a:txBody>
                    <a:bodyPr/>
                    <a:lstStyle/>
                    <a:p>
                      <a:pPr algn="ctr" fontAlgn="b"/>
                      <a:r>
                        <a:rPr lang="ja-JP" altLang="en-US" sz="950" b="0" i="0" u="none" strike="noStrike" dirty="0">
                          <a:solidFill>
                            <a:schemeClr val="tx1"/>
                          </a:solidFill>
                          <a:effectLst/>
                          <a:latin typeface="+mn-ea"/>
                          <a:ea typeface="+mn-ea"/>
                        </a:rPr>
                        <a:t>参考となる各種指標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R4</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R5</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R6</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ja-JP" altLang="en-US" sz="950" b="0" i="0" u="none" strike="noStrike" dirty="0">
                          <a:solidFill>
                            <a:schemeClr val="tx1"/>
                          </a:solidFill>
                          <a:effectLst/>
                          <a:latin typeface="+mn-ea"/>
                          <a:ea typeface="+mn-ea"/>
                        </a:rPr>
                        <a:t>出典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0000">
                <a:tc>
                  <a:txBody>
                    <a:bodyPr/>
                    <a:lstStyle/>
                    <a:p>
                      <a:pPr algn="l" fontAlgn="ctr"/>
                      <a:r>
                        <a:rPr lang="ja-JP" altLang="en-US" sz="950" b="0" i="0" u="none" strike="noStrike" dirty="0">
                          <a:solidFill>
                            <a:schemeClr val="tx1"/>
                          </a:solidFill>
                          <a:effectLst/>
                          <a:latin typeface="+mj-ea"/>
                          <a:ea typeface="+mj-ea"/>
                        </a:rPr>
                        <a:t> 女性（</a:t>
                      </a:r>
                      <a:r>
                        <a:rPr lang="en-US" altLang="ja-JP" sz="950" b="0" i="0" u="none" strike="noStrike" dirty="0">
                          <a:solidFill>
                            <a:schemeClr val="tx1"/>
                          </a:solidFill>
                          <a:effectLst/>
                          <a:latin typeface="+mj-ea"/>
                          <a:ea typeface="+mj-ea"/>
                        </a:rPr>
                        <a:t>35</a:t>
                      </a:r>
                      <a:r>
                        <a:rPr lang="ja-JP" altLang="en-US" sz="950" b="0" i="0" u="none" strike="noStrike" dirty="0">
                          <a:solidFill>
                            <a:schemeClr val="tx1"/>
                          </a:solidFill>
                          <a:effectLst/>
                          <a:latin typeface="+mj-ea"/>
                          <a:ea typeface="+mj-ea"/>
                        </a:rPr>
                        <a:t>～</a:t>
                      </a:r>
                      <a:r>
                        <a:rPr lang="en-US" altLang="ja-JP" sz="950" b="0" i="0" u="none" strike="noStrike" dirty="0">
                          <a:solidFill>
                            <a:schemeClr val="tx1"/>
                          </a:solidFill>
                          <a:effectLst/>
                          <a:latin typeface="+mj-ea"/>
                          <a:ea typeface="+mj-ea"/>
                        </a:rPr>
                        <a:t>44</a:t>
                      </a:r>
                      <a:r>
                        <a:rPr lang="ja-JP" altLang="en-US" sz="950" b="0" i="0" u="none" strike="noStrike" dirty="0">
                          <a:solidFill>
                            <a:schemeClr val="tx1"/>
                          </a:solidFill>
                          <a:effectLst/>
                          <a:latin typeface="+mj-ea"/>
                          <a:ea typeface="+mj-ea"/>
                        </a:rPr>
                        <a:t>歳）の労働力人口比率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50" b="0" i="0" u="none" strike="noStrike" kern="1200" dirty="0">
                          <a:solidFill>
                            <a:schemeClr val="tx1"/>
                          </a:solidFill>
                          <a:effectLst/>
                          <a:latin typeface="+mj-ea"/>
                          <a:ea typeface="+mn-ea"/>
                          <a:cs typeface="+mn-cs"/>
                        </a:rPr>
                        <a:t>76.2%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50" b="0" i="0" u="none" strike="noStrike" kern="1200" dirty="0">
                          <a:solidFill>
                            <a:schemeClr val="tx1"/>
                          </a:solidFill>
                          <a:effectLst/>
                          <a:latin typeface="+mj-ea"/>
                          <a:ea typeface="+mn-ea"/>
                          <a:cs typeface="+mn-cs"/>
                        </a:rPr>
                        <a:t>77.3%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50" b="0" i="0" u="none" strike="noStrike" kern="1200" dirty="0">
                          <a:solidFill>
                            <a:schemeClr val="tx1"/>
                          </a:solidFill>
                          <a:effectLst/>
                          <a:latin typeface="+mj-ea"/>
                          <a:ea typeface="+mn-ea"/>
                          <a:cs typeface="+mn-cs"/>
                        </a:rPr>
                        <a:t>79.0%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大阪府「労働力調査地方集計結果（年平均）」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6000">
                <a:tc gridSpan="5">
                  <a:txBody>
                    <a:bodyPr/>
                    <a:lstStyle/>
                    <a:p>
                      <a:pPr algn="l" fontAlgn="t">
                        <a:spcBef>
                          <a:spcPts val="0"/>
                        </a:spcBef>
                      </a:pPr>
                      <a:r>
                        <a:rPr lang="en-US" altLang="ja-JP" sz="950" b="0" i="0" u="none" strike="noStrike" dirty="0">
                          <a:solidFill>
                            <a:schemeClr val="tx1"/>
                          </a:solidFill>
                          <a:effectLst/>
                          <a:latin typeface="+mj-ea"/>
                          <a:ea typeface="+mj-ea"/>
                        </a:rPr>
                        <a:t>※35</a:t>
                      </a:r>
                      <a:r>
                        <a:rPr lang="ja-JP" altLang="en-US" sz="950" b="0" i="0" u="none" strike="noStrike" dirty="0">
                          <a:solidFill>
                            <a:schemeClr val="tx1"/>
                          </a:solidFill>
                          <a:effectLst/>
                          <a:latin typeface="+mj-ea"/>
                          <a:ea typeface="+mj-ea"/>
                        </a:rPr>
                        <a:t>～</a:t>
                      </a:r>
                      <a:r>
                        <a:rPr lang="en-US" altLang="ja-JP" sz="950" b="0" i="0" u="none" strike="noStrike" dirty="0">
                          <a:solidFill>
                            <a:schemeClr val="tx1"/>
                          </a:solidFill>
                          <a:effectLst/>
                          <a:latin typeface="+mj-ea"/>
                          <a:ea typeface="+mj-ea"/>
                        </a:rPr>
                        <a:t>44</a:t>
                      </a:r>
                      <a:r>
                        <a:rPr lang="ja-JP" altLang="en-US" sz="950" b="0" i="0" u="none" strike="noStrike" dirty="0">
                          <a:solidFill>
                            <a:schemeClr val="tx1"/>
                          </a:solidFill>
                          <a:effectLst/>
                          <a:latin typeface="+mj-ea"/>
                          <a:ea typeface="+mj-ea"/>
                        </a:rPr>
                        <a:t>歳の女性の労働力人口比率は、出産・子育て期のいわゆるＭ字カーブの底の部分の改善状況を</a:t>
                      </a:r>
                      <a:r>
                        <a:rPr kumimoji="1" lang="ja-JP" altLang="en-US" sz="950" b="0" i="0" u="none" strike="noStrike" kern="1200" dirty="0">
                          <a:solidFill>
                            <a:schemeClr val="tx1"/>
                          </a:solidFill>
                          <a:effectLst/>
                          <a:latin typeface="+mj-ea"/>
                          <a:ea typeface="+mn-ea"/>
                          <a:cs typeface="+mn-cs"/>
                        </a:rPr>
                        <a:t>把握する</a:t>
                      </a:r>
                      <a:br>
                        <a:rPr lang="ja-JP" altLang="en-US" sz="950" b="0" i="0" u="none" strike="noStrike" dirty="0">
                          <a:solidFill>
                            <a:schemeClr val="tx1"/>
                          </a:solidFill>
                          <a:effectLst/>
                          <a:latin typeface="+mj-ea"/>
                          <a:ea typeface="+mj-ea"/>
                        </a:rPr>
                      </a:br>
                      <a:r>
                        <a:rPr lang="ja-JP" altLang="en-US" sz="950" b="0" i="0" u="none" strike="noStrike" dirty="0">
                          <a:solidFill>
                            <a:schemeClr val="tx1"/>
                          </a:solidFill>
                          <a:effectLst/>
                          <a:latin typeface="+mj-ea"/>
                          <a:ea typeface="+mj-ea"/>
                        </a:rPr>
                        <a:t>　ための指標として活用しています。</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bl>
          </a:graphicData>
        </a:graphic>
      </p:graphicFrame>
      <p:sp>
        <p:nvSpPr>
          <p:cNvPr id="11" name="スライド番号プレースホルダー 7"/>
          <p:cNvSpPr>
            <a:spLocks noGrp="1"/>
          </p:cNvSpPr>
          <p:nvPr>
            <p:ph type="sldNum" sz="quarter" idx="12"/>
          </p:nvPr>
        </p:nvSpPr>
        <p:spPr>
          <a:xfrm>
            <a:off x="8394005" y="6536823"/>
            <a:ext cx="749995" cy="321177"/>
          </a:xfrm>
        </p:spPr>
        <p:txBody>
          <a:bodyPr/>
          <a:lstStyle/>
          <a:p>
            <a:pPr>
              <a:defRPr/>
            </a:pPr>
            <a:r>
              <a:rPr lang="en-US" altLang="ja-JP" dirty="0">
                <a:solidFill>
                  <a:schemeClr val="tx1"/>
                </a:solidFill>
              </a:rPr>
              <a:t>2</a:t>
            </a:r>
            <a:endParaRPr lang="ja-JP" altLang="en-US"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6000" y="36000"/>
            <a:ext cx="4319588" cy="360362"/>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b="1" dirty="0">
                <a:solidFill>
                  <a:schemeClr val="tx1"/>
                </a:solidFill>
                <a:latin typeface="メイリオ" pitchFamily="50" charset="-128"/>
                <a:ea typeface="メイリオ" pitchFamily="50" charset="-128"/>
                <a:cs typeface="メイリオ" pitchFamily="50" charset="-128"/>
              </a:rPr>
              <a:t>２．水とみどり豊かな新エネルギー都市　大阪</a:t>
            </a:r>
            <a:endParaRPr lang="en-US" altLang="ja-JP" sz="1400" b="1" dirty="0">
              <a:solidFill>
                <a:schemeClr val="tx1"/>
              </a:solidFill>
              <a:latin typeface="メイリオ" pitchFamily="50" charset="-128"/>
              <a:ea typeface="メイリオ" pitchFamily="50" charset="-128"/>
              <a:cs typeface="メイリオ" pitchFamily="50" charset="-128"/>
            </a:endParaRPr>
          </a:p>
        </p:txBody>
      </p:sp>
      <p:sp>
        <p:nvSpPr>
          <p:cNvPr id="6" name="角丸四角形 5"/>
          <p:cNvSpPr/>
          <p:nvPr/>
        </p:nvSpPr>
        <p:spPr>
          <a:xfrm>
            <a:off x="396000" y="557648"/>
            <a:ext cx="8640000" cy="6477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0" bIns="36000" anchor="ct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「将来ビジョン・大阪」で掲げる将来像イメージ</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HG丸ｺﾞｼｯｸM-PRO" pitchFamily="50" charset="-128"/>
                <a:ea typeface="HG丸ｺﾞｼｯｸM-PRO" pitchFamily="50" charset="-128"/>
              </a:rPr>
              <a:t>太陽光発電やエコカー等新エネルギー</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の活用により、温室効果ガスの排出が抑制されるとともに、家電・環境・エネルギー産業等が集積した世界に誇る環境都市</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err="1">
                <a:solidFill>
                  <a:schemeClr val="tx1"/>
                </a:solidFill>
                <a:latin typeface="HG丸ｺﾞｼｯｸM-PRO" pitchFamily="50" charset="-128"/>
                <a:ea typeface="HG丸ｺﾞｼｯｸM-PRO" pitchFamily="50" charset="-128"/>
              </a:rPr>
              <a:t>が誕</a:t>
            </a:r>
            <a:r>
              <a:rPr lang="ja-JP" altLang="en-US" sz="1200" dirty="0">
                <a:solidFill>
                  <a:schemeClr val="tx1"/>
                </a:solidFill>
                <a:latin typeface="HG丸ｺﾞｼｯｸM-PRO" pitchFamily="50" charset="-128"/>
                <a:ea typeface="HG丸ｺﾞｼｯｸM-PRO" pitchFamily="50" charset="-128"/>
              </a:rPr>
              <a:t>生しています。</a:t>
            </a:r>
          </a:p>
        </p:txBody>
      </p:sp>
      <p:sp>
        <p:nvSpPr>
          <p:cNvPr id="4" name="正方形/長方形 3"/>
          <p:cNvSpPr/>
          <p:nvPr/>
        </p:nvSpPr>
        <p:spPr>
          <a:xfrm>
            <a:off x="216000" y="449648"/>
            <a:ext cx="2695575" cy="287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a:latin typeface="メイリオ" pitchFamily="50" charset="-128"/>
                <a:ea typeface="メイリオ" pitchFamily="50" charset="-128"/>
                <a:cs typeface="メイリオ" pitchFamily="50" charset="-128"/>
              </a:rPr>
              <a:t>■新エネルギー都市　ナンバー１</a:t>
            </a:r>
            <a:endParaRPr lang="en-US" altLang="ja-JP" sz="1200" b="1" dirty="0">
              <a:latin typeface="メイリオ" pitchFamily="50" charset="-128"/>
              <a:ea typeface="メイリオ" pitchFamily="50" charset="-128"/>
              <a:cs typeface="メイリオ"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546583856"/>
              </p:ext>
            </p:extLst>
          </p:nvPr>
        </p:nvGraphicFramePr>
        <p:xfrm>
          <a:off x="107505" y="5461793"/>
          <a:ext cx="8856983" cy="986495"/>
        </p:xfrm>
        <a:graphic>
          <a:graphicData uri="http://schemas.openxmlformats.org/drawingml/2006/table">
            <a:tbl>
              <a:tblPr/>
              <a:tblGrid>
                <a:gridCol w="2551842">
                  <a:extLst>
                    <a:ext uri="{9D8B030D-6E8A-4147-A177-3AD203B41FA5}">
                      <a16:colId xmlns:a16="http://schemas.microsoft.com/office/drawing/2014/main" val="20000"/>
                    </a:ext>
                  </a:extLst>
                </a:gridCol>
                <a:gridCol w="1352047">
                  <a:extLst>
                    <a:ext uri="{9D8B030D-6E8A-4147-A177-3AD203B41FA5}">
                      <a16:colId xmlns:a16="http://schemas.microsoft.com/office/drawing/2014/main" val="20001"/>
                    </a:ext>
                  </a:extLst>
                </a:gridCol>
                <a:gridCol w="1350393">
                  <a:extLst>
                    <a:ext uri="{9D8B030D-6E8A-4147-A177-3AD203B41FA5}">
                      <a16:colId xmlns:a16="http://schemas.microsoft.com/office/drawing/2014/main" val="20002"/>
                    </a:ext>
                  </a:extLst>
                </a:gridCol>
                <a:gridCol w="1350393">
                  <a:extLst>
                    <a:ext uri="{9D8B030D-6E8A-4147-A177-3AD203B41FA5}">
                      <a16:colId xmlns:a16="http://schemas.microsoft.com/office/drawing/2014/main" val="20003"/>
                    </a:ext>
                  </a:extLst>
                </a:gridCol>
                <a:gridCol w="2252308">
                  <a:extLst>
                    <a:ext uri="{9D8B030D-6E8A-4147-A177-3AD203B41FA5}">
                      <a16:colId xmlns:a16="http://schemas.microsoft.com/office/drawing/2014/main" val="20004"/>
                    </a:ext>
                  </a:extLst>
                </a:gridCol>
              </a:tblGrid>
              <a:tr h="315935">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bg1"/>
                          </a:solidFill>
                          <a:effectLst/>
                          <a:latin typeface="Calibri" pitchFamily="34" charset="0"/>
                          <a:ea typeface="ＭＳ Ｐゴシック" charset="-128"/>
                        </a:rPr>
                        <a:t>実現状況を知る項目</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R4</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R5</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R6</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bg1"/>
                          </a:solidFill>
                          <a:effectLst/>
                          <a:latin typeface="Calibri" pitchFamily="34" charset="0"/>
                          <a:ea typeface="ＭＳ Ｐゴシック" charset="-128"/>
                        </a:rPr>
                        <a:t>出典</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12041">
                <a:tc>
                  <a:txBody>
                    <a:bodyPr/>
                    <a:lstStyle>
                      <a:lvl1pPr marL="88900">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8890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大阪がみどりの風を感じる大都市だと思っている人の割合（全国）</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a:t>
                      </a:r>
                      <a:endPar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39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5.4%</a:t>
                      </a:r>
                      <a:endPar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39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a:t>
                      </a:r>
                      <a:endPar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39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rowSpan="2">
                  <a:txBody>
                    <a:bodyPr/>
                    <a:lstStyle>
                      <a:lvl1pPr indent="88900">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88900" indent="0" algn="l">
                        <a:spcAft>
                          <a:spcPts val="0"/>
                        </a:spcAft>
                      </a:pPr>
                      <a:r>
                        <a:rPr kumimoji="1"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r>
                        <a:rPr kumimoji="1" lang="ja-JP" altLang="en-US"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将来ビジョン・大阪（全国・大阪府）に関する調査</a:t>
                      </a:r>
                      <a:r>
                        <a:rPr kumimoji="1"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12041">
                <a:tc>
                  <a:txBody>
                    <a:bodyPr/>
                    <a:lstStyle>
                      <a:lvl1pPr marL="88900">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8890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みどりが多いと思っている</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の割合</a:t>
                      </a:r>
                      <a:endPar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23.9%</a:t>
                      </a:r>
                      <a:endPar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39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28.7%</a:t>
                      </a:r>
                      <a:endPar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39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22.8%</a:t>
                      </a:r>
                      <a:endPar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39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vMerge="1">
                  <a:txBody>
                    <a:bodyPr/>
                    <a:lstStyle/>
                    <a:p>
                      <a:endParaRPr kumimoji="1" lang="ja-JP" altLang="en-US"/>
                    </a:p>
                  </a:txBody>
                  <a:tcPr/>
                </a:tc>
                <a:extLst>
                  <a:ext uri="{0D108BD9-81ED-4DB2-BD59-A6C34878D82A}">
                    <a16:rowId xmlns:a16="http://schemas.microsoft.com/office/drawing/2014/main" val="10002"/>
                  </a:ext>
                </a:extLst>
              </a:tr>
            </a:tbl>
          </a:graphicData>
        </a:graphic>
      </p:graphicFrame>
      <p:sp>
        <p:nvSpPr>
          <p:cNvPr id="8" name="角丸四角形 7"/>
          <p:cNvSpPr/>
          <p:nvPr/>
        </p:nvSpPr>
        <p:spPr>
          <a:xfrm>
            <a:off x="396000" y="4742673"/>
            <a:ext cx="6840000" cy="6477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「将来ビジョン・大阪」で掲げる将来像イメージ</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大阪が持つ豊かな自然が保全され、校庭の芝生化をはじめ市街地の緑化等がすすむことによって、</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ヒートアイランド現象が改善し、だれもが風を感じるまちになっています。</a:t>
            </a:r>
          </a:p>
        </p:txBody>
      </p:sp>
      <p:sp>
        <p:nvSpPr>
          <p:cNvPr id="9" name="正方形/長方形 8"/>
          <p:cNvSpPr/>
          <p:nvPr/>
        </p:nvSpPr>
        <p:spPr>
          <a:xfrm>
            <a:off x="216001" y="4685594"/>
            <a:ext cx="3271837" cy="28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a:latin typeface="メイリオ" pitchFamily="50" charset="-128"/>
                <a:ea typeface="メイリオ" pitchFamily="50" charset="-128"/>
                <a:cs typeface="メイリオ" pitchFamily="50" charset="-128"/>
              </a:rPr>
              <a:t>■みどりの風を感じる大都市　オンリー１</a:t>
            </a:r>
            <a:endParaRPr lang="en-US" altLang="ja-JP" sz="1200" b="1" dirty="0">
              <a:latin typeface="メイリオ" pitchFamily="50" charset="-128"/>
              <a:ea typeface="メイリオ" pitchFamily="50" charset="-128"/>
              <a:cs typeface="メイリオ" pitchFamily="50" charset="-128"/>
            </a:endParaRPr>
          </a:p>
        </p:txBody>
      </p:sp>
      <p:pic>
        <p:nvPicPr>
          <p:cNvPr id="41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00" y="3284984"/>
            <a:ext cx="1563688"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5049" y="4512434"/>
            <a:ext cx="1295648" cy="92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表 2"/>
          <p:cNvGraphicFramePr>
            <a:graphicFrameLocks noGrp="1"/>
          </p:cNvGraphicFramePr>
          <p:nvPr>
            <p:extLst>
              <p:ext uri="{D42A27DB-BD31-4B8C-83A1-F6EECF244321}">
                <p14:modId xmlns:p14="http://schemas.microsoft.com/office/powerpoint/2010/main" val="4060026385"/>
              </p:ext>
            </p:extLst>
          </p:nvPr>
        </p:nvGraphicFramePr>
        <p:xfrm>
          <a:off x="2019940" y="3286845"/>
          <a:ext cx="6840757" cy="1320165"/>
        </p:xfrm>
        <a:graphic>
          <a:graphicData uri="http://schemas.openxmlformats.org/drawingml/2006/table">
            <a:tbl>
              <a:tblPr/>
              <a:tblGrid>
                <a:gridCol w="2249692">
                  <a:extLst>
                    <a:ext uri="{9D8B030D-6E8A-4147-A177-3AD203B41FA5}">
                      <a16:colId xmlns:a16="http://schemas.microsoft.com/office/drawing/2014/main" val="20000"/>
                    </a:ext>
                  </a:extLst>
                </a:gridCol>
                <a:gridCol w="1142700">
                  <a:extLst>
                    <a:ext uri="{9D8B030D-6E8A-4147-A177-3AD203B41FA5}">
                      <a16:colId xmlns:a16="http://schemas.microsoft.com/office/drawing/2014/main" val="20001"/>
                    </a:ext>
                  </a:extLst>
                </a:gridCol>
                <a:gridCol w="1142700">
                  <a:extLst>
                    <a:ext uri="{9D8B030D-6E8A-4147-A177-3AD203B41FA5}">
                      <a16:colId xmlns:a16="http://schemas.microsoft.com/office/drawing/2014/main" val="20002"/>
                    </a:ext>
                  </a:extLst>
                </a:gridCol>
                <a:gridCol w="1142700">
                  <a:extLst>
                    <a:ext uri="{9D8B030D-6E8A-4147-A177-3AD203B41FA5}">
                      <a16:colId xmlns:a16="http://schemas.microsoft.com/office/drawing/2014/main" val="20003"/>
                    </a:ext>
                  </a:extLst>
                </a:gridCol>
                <a:gridCol w="1162965">
                  <a:extLst>
                    <a:ext uri="{9D8B030D-6E8A-4147-A177-3AD203B41FA5}">
                      <a16:colId xmlns:a16="http://schemas.microsoft.com/office/drawing/2014/main" val="20004"/>
                    </a:ext>
                  </a:extLst>
                </a:gridCol>
              </a:tblGrid>
              <a:tr h="141779">
                <a:tc>
                  <a:txBody>
                    <a:bodyPr/>
                    <a:lstStyle/>
                    <a:p>
                      <a:pPr algn="ctr" fontAlgn="b"/>
                      <a:r>
                        <a:rPr lang="ja-JP" altLang="en-US" sz="950" b="0" i="0" u="none" strike="noStrike" dirty="0">
                          <a:solidFill>
                            <a:srgbClr val="000000"/>
                          </a:solidFill>
                          <a:effectLst/>
                          <a:latin typeface="+mn-ea"/>
                          <a:ea typeface="+mn-ea"/>
                        </a:rPr>
                        <a:t>参考となる各種指標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R4</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R5</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R6</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ja-JP" altLang="en-US" sz="950" b="0" i="0" u="none" strike="noStrike" dirty="0">
                          <a:solidFill>
                            <a:schemeClr val="tx1"/>
                          </a:solidFill>
                          <a:effectLst/>
                          <a:latin typeface="+mn-ea"/>
                          <a:ea typeface="+mn-ea"/>
                        </a:rPr>
                        <a:t>出典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1769">
                <a:tc>
                  <a:txBody>
                    <a:bodyPr/>
                    <a:lstStyle/>
                    <a:p>
                      <a:pPr algn="l" fontAlgn="ctr"/>
                      <a:r>
                        <a:rPr lang="ja-JP" altLang="en-US" sz="950" b="0" i="0" u="none" strike="noStrike" dirty="0">
                          <a:solidFill>
                            <a:schemeClr val="tx1"/>
                          </a:solidFill>
                          <a:effectLst/>
                          <a:latin typeface="+mn-ea"/>
                          <a:ea typeface="+mn-ea"/>
                        </a:rPr>
                        <a:t>府域における温室効果ガス</a:t>
                      </a:r>
                      <a:r>
                        <a:rPr lang="en-US" altLang="ja-JP" sz="950" b="0" i="0" u="none" strike="noStrike" dirty="0">
                          <a:solidFill>
                            <a:schemeClr val="tx1"/>
                          </a:solidFill>
                          <a:effectLst/>
                          <a:latin typeface="+mn-ea"/>
                          <a:ea typeface="+mn-ea"/>
                        </a:rPr>
                        <a:t>(※)</a:t>
                      </a:r>
                      <a:r>
                        <a:rPr lang="ja-JP" altLang="en-US" sz="950" b="0" i="0" u="none" strike="noStrike" dirty="0">
                          <a:solidFill>
                            <a:schemeClr val="tx1"/>
                          </a:solidFill>
                          <a:effectLst/>
                          <a:latin typeface="+mn-ea"/>
                          <a:ea typeface="+mn-ea"/>
                        </a:rPr>
                        <a:t>排出量及び</a:t>
                      </a:r>
                      <a:endParaRPr lang="en-US" altLang="ja-JP" sz="950" b="0" i="0" u="none" strike="noStrike" dirty="0">
                        <a:solidFill>
                          <a:schemeClr val="tx1"/>
                        </a:solidFill>
                        <a:effectLst/>
                        <a:latin typeface="+mn-ea"/>
                        <a:ea typeface="+mn-ea"/>
                      </a:endParaRPr>
                    </a:p>
                    <a:p>
                      <a:pPr algn="l" fontAlgn="ctr"/>
                      <a:r>
                        <a:rPr lang="en-US" altLang="ja-JP" sz="950" b="0" i="0" u="none" strike="noStrike" dirty="0">
                          <a:solidFill>
                            <a:schemeClr val="tx1"/>
                          </a:solidFill>
                          <a:effectLst/>
                          <a:latin typeface="+mn-ea"/>
                          <a:ea typeface="+mn-ea"/>
                        </a:rPr>
                        <a:t>2013</a:t>
                      </a:r>
                      <a:r>
                        <a:rPr lang="ja-JP" altLang="en-US" sz="950" b="0" i="0" u="none" strike="noStrike" dirty="0">
                          <a:solidFill>
                            <a:schemeClr val="tx1"/>
                          </a:solidFill>
                          <a:effectLst/>
                          <a:latin typeface="+mn-ea"/>
                          <a:ea typeface="+mn-ea"/>
                        </a:rPr>
                        <a:t>年度からの削減率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50" b="0" i="0" u="none" strike="noStrike" dirty="0">
                          <a:solidFill>
                            <a:schemeClr val="tx1"/>
                          </a:solidFill>
                          <a:effectLst/>
                          <a:latin typeface="+mn-ea"/>
                          <a:ea typeface="+mn-ea"/>
                        </a:rPr>
                        <a:t>排出量　</a:t>
                      </a:r>
                      <a:r>
                        <a:rPr lang="en-US" altLang="ja-JP" sz="950" b="0" i="0" u="none" strike="noStrike" dirty="0">
                          <a:solidFill>
                            <a:schemeClr val="tx1"/>
                          </a:solidFill>
                          <a:effectLst/>
                          <a:latin typeface="+mn-ea"/>
                          <a:ea typeface="+mn-ea"/>
                        </a:rPr>
                        <a:t>4,335</a:t>
                      </a:r>
                      <a:r>
                        <a:rPr lang="ja-JP" altLang="en-US" sz="950" b="0" i="0" u="none" strike="noStrike" dirty="0">
                          <a:solidFill>
                            <a:schemeClr val="tx1"/>
                          </a:solidFill>
                          <a:effectLst/>
                          <a:latin typeface="+mn-ea"/>
                          <a:ea typeface="+mn-ea"/>
                        </a:rPr>
                        <a:t>万トン</a:t>
                      </a:r>
                      <a:endParaRPr lang="en-US" altLang="ja-JP" sz="950" b="0" i="0" u="none" strike="noStrike" dirty="0">
                        <a:solidFill>
                          <a:schemeClr val="tx1"/>
                        </a:solidFill>
                        <a:effectLst/>
                        <a:latin typeface="+mn-ea"/>
                        <a:ea typeface="+mn-ea"/>
                      </a:endParaRPr>
                    </a:p>
                    <a:p>
                      <a:pPr algn="ctr" fontAlgn="ctr"/>
                      <a:r>
                        <a:rPr lang="ja-JP" altLang="en-US" sz="950" b="0" i="0" u="none" strike="noStrike" dirty="0">
                          <a:solidFill>
                            <a:schemeClr val="tx1"/>
                          </a:solidFill>
                          <a:effectLst/>
                          <a:latin typeface="+mn-ea"/>
                          <a:ea typeface="+mn-ea"/>
                        </a:rPr>
                        <a:t>削減率　</a:t>
                      </a:r>
                      <a:r>
                        <a:rPr lang="en-US" altLang="ja-JP" sz="950" b="0" i="0" u="none" strike="noStrike" dirty="0">
                          <a:solidFill>
                            <a:schemeClr val="tx1"/>
                          </a:solidFill>
                          <a:effectLst/>
                          <a:latin typeface="+mn-ea"/>
                          <a:ea typeface="+mn-ea"/>
                        </a:rPr>
                        <a:t>22.8</a:t>
                      </a:r>
                      <a:r>
                        <a:rPr lang="ja-JP" altLang="en-US" sz="950" b="0" i="0" u="none" strike="noStrike" dirty="0">
                          <a:solidFill>
                            <a:schemeClr val="tx1"/>
                          </a:solidFill>
                          <a:effectLst/>
                          <a:latin typeface="+mn-ea"/>
                          <a:ea typeface="+mn-ea"/>
                        </a:rPr>
                        <a:t>％</a:t>
                      </a:r>
                      <a:endParaRPr lang="en-US" altLang="ja-JP" sz="950" b="0" i="0" u="none" strike="noStrike" dirty="0">
                        <a:solidFill>
                          <a:schemeClr val="tx1"/>
                        </a:solidFill>
                        <a:effectLst/>
                        <a:latin typeface="+mn-ea"/>
                        <a:ea typeface="+mn-ea"/>
                      </a:endParaRPr>
                    </a:p>
                    <a:p>
                      <a:pPr algn="ctr" fontAlgn="ctr"/>
                      <a:r>
                        <a:rPr lang="en-US" altLang="ja-JP" sz="950" b="0" i="0" u="none" strike="noStrike" dirty="0">
                          <a:solidFill>
                            <a:schemeClr val="tx1"/>
                          </a:solidFill>
                          <a:effectLst/>
                          <a:latin typeface="+mn-ea"/>
                          <a:ea typeface="+mn-ea"/>
                        </a:rPr>
                        <a:t>【R2</a:t>
                      </a:r>
                      <a:r>
                        <a:rPr lang="ja-JP" altLang="en-US" sz="950" b="0" i="0" u="none" strike="noStrike" dirty="0">
                          <a:solidFill>
                            <a:schemeClr val="tx1"/>
                          </a:solidFill>
                          <a:effectLst/>
                          <a:latin typeface="+mn-ea"/>
                          <a:ea typeface="+mn-ea"/>
                        </a:rPr>
                        <a:t>年度</a:t>
                      </a:r>
                      <a:r>
                        <a:rPr lang="en-US" altLang="ja-JP" sz="950" b="0" i="0" u="none" strike="noStrike" dirty="0">
                          <a:solidFill>
                            <a:schemeClr val="tx1"/>
                          </a:solidFill>
                          <a:effectLst/>
                          <a:latin typeface="+mn-ea"/>
                          <a:ea typeface="+mn-ea"/>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50" b="0" i="0" u="none" strike="noStrike" dirty="0">
                          <a:solidFill>
                            <a:schemeClr val="tx1"/>
                          </a:solidFill>
                          <a:effectLst/>
                          <a:latin typeface="+mn-ea"/>
                          <a:ea typeface="+mn-ea"/>
                        </a:rPr>
                        <a:t>排出量　</a:t>
                      </a:r>
                      <a:r>
                        <a:rPr lang="en-US" altLang="ja-JP" sz="950" b="0" i="0" u="none" strike="noStrike" dirty="0">
                          <a:solidFill>
                            <a:schemeClr val="tx1"/>
                          </a:solidFill>
                          <a:effectLst/>
                          <a:latin typeface="+mn-ea"/>
                          <a:ea typeface="+mn-ea"/>
                        </a:rPr>
                        <a:t>4,214</a:t>
                      </a:r>
                      <a:r>
                        <a:rPr lang="ja-JP" altLang="en-US" sz="950" b="0" i="0" u="none" strike="noStrike" dirty="0">
                          <a:solidFill>
                            <a:schemeClr val="tx1"/>
                          </a:solidFill>
                          <a:effectLst/>
                          <a:latin typeface="+mn-ea"/>
                          <a:ea typeface="+mn-ea"/>
                        </a:rPr>
                        <a:t>万トン</a:t>
                      </a:r>
                      <a:endParaRPr lang="en-US" altLang="ja-JP" sz="950" b="0" i="0" u="none" strike="noStrike" dirty="0">
                        <a:solidFill>
                          <a:schemeClr val="tx1"/>
                        </a:solidFill>
                        <a:effectLst/>
                        <a:latin typeface="+mn-ea"/>
                        <a:ea typeface="+mn-ea"/>
                      </a:endParaRPr>
                    </a:p>
                    <a:p>
                      <a:pPr algn="ctr" fontAlgn="ctr"/>
                      <a:r>
                        <a:rPr lang="ja-JP" altLang="en-US" sz="950" b="0" i="0" u="none" strike="noStrike" dirty="0">
                          <a:solidFill>
                            <a:schemeClr val="tx1"/>
                          </a:solidFill>
                          <a:effectLst/>
                          <a:latin typeface="+mn-ea"/>
                          <a:ea typeface="+mn-ea"/>
                        </a:rPr>
                        <a:t>削減率　</a:t>
                      </a:r>
                      <a:r>
                        <a:rPr lang="en-US" altLang="ja-JP" sz="950" b="0" i="0" u="none" strike="noStrike" dirty="0">
                          <a:solidFill>
                            <a:schemeClr val="tx1"/>
                          </a:solidFill>
                          <a:effectLst/>
                          <a:latin typeface="+mn-ea"/>
                          <a:ea typeface="+mn-ea"/>
                        </a:rPr>
                        <a:t>25.0</a:t>
                      </a:r>
                      <a:r>
                        <a:rPr lang="ja-JP" altLang="en-US" sz="950" b="0" i="0" u="none" strike="noStrike" dirty="0">
                          <a:solidFill>
                            <a:schemeClr val="tx1"/>
                          </a:solidFill>
                          <a:effectLst/>
                          <a:latin typeface="+mn-ea"/>
                          <a:ea typeface="+mn-ea"/>
                        </a:rPr>
                        <a:t>％</a:t>
                      </a:r>
                      <a:endParaRPr lang="en-US" altLang="ja-JP" sz="950" b="0" i="0" u="none" strike="noStrike" dirty="0">
                        <a:solidFill>
                          <a:schemeClr val="tx1"/>
                        </a:solidFill>
                        <a:effectLst/>
                        <a:latin typeface="+mn-ea"/>
                        <a:ea typeface="+mn-ea"/>
                      </a:endParaRPr>
                    </a:p>
                    <a:p>
                      <a:pPr algn="ctr" fontAlgn="ctr"/>
                      <a:r>
                        <a:rPr lang="en-US" altLang="ja-JP" sz="950" b="0" i="0" u="none" strike="noStrike" dirty="0">
                          <a:solidFill>
                            <a:schemeClr val="tx1"/>
                          </a:solidFill>
                          <a:effectLst/>
                          <a:latin typeface="+mn-ea"/>
                          <a:ea typeface="+mn-ea"/>
                        </a:rPr>
                        <a:t>【R3</a:t>
                      </a:r>
                      <a:r>
                        <a:rPr lang="ja-JP" altLang="en-US" sz="950" b="0" i="0" u="none" strike="noStrike" dirty="0">
                          <a:solidFill>
                            <a:schemeClr val="tx1"/>
                          </a:solidFill>
                          <a:effectLst/>
                          <a:latin typeface="+mn-ea"/>
                          <a:ea typeface="+mn-ea"/>
                        </a:rPr>
                        <a:t>年度</a:t>
                      </a:r>
                      <a:r>
                        <a:rPr lang="en-US" altLang="ja-JP" sz="950" b="0" i="0" u="none" strike="noStrike" dirty="0">
                          <a:solidFill>
                            <a:schemeClr val="tx1"/>
                          </a:solidFill>
                          <a:effectLst/>
                          <a:latin typeface="+mn-ea"/>
                          <a:ea typeface="+mn-ea"/>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50" b="0" i="0" u="none" strike="noStrike" dirty="0">
                          <a:solidFill>
                            <a:schemeClr val="tx1"/>
                          </a:solidFill>
                          <a:effectLst/>
                          <a:latin typeface="+mn-ea"/>
                          <a:ea typeface="+mn-ea"/>
                        </a:rPr>
                        <a:t>排出量　</a:t>
                      </a:r>
                      <a:r>
                        <a:rPr lang="en-US" altLang="ja-JP" sz="950" b="0" i="0" u="none" strike="noStrike" dirty="0">
                          <a:solidFill>
                            <a:schemeClr val="tx1"/>
                          </a:solidFill>
                          <a:effectLst/>
                          <a:latin typeface="+mn-ea"/>
                          <a:ea typeface="+mn-ea"/>
                        </a:rPr>
                        <a:t>4,528</a:t>
                      </a:r>
                      <a:r>
                        <a:rPr lang="ja-JP" altLang="en-US" sz="950" b="0" i="0" u="none" strike="noStrike" dirty="0">
                          <a:solidFill>
                            <a:schemeClr val="tx1"/>
                          </a:solidFill>
                          <a:effectLst/>
                          <a:latin typeface="+mn-ea"/>
                          <a:ea typeface="+mn-ea"/>
                        </a:rPr>
                        <a:t>万トン</a:t>
                      </a:r>
                      <a:endParaRPr lang="en-US" altLang="ja-JP" sz="950" b="0" i="0" u="none" strike="noStrike" dirty="0">
                        <a:solidFill>
                          <a:schemeClr val="tx1"/>
                        </a:solidFill>
                        <a:effectLst/>
                        <a:latin typeface="+mn-ea"/>
                        <a:ea typeface="+mn-ea"/>
                      </a:endParaRPr>
                    </a:p>
                    <a:p>
                      <a:pPr algn="ctr" fontAlgn="ctr"/>
                      <a:r>
                        <a:rPr lang="ja-JP" altLang="en-US" sz="950" b="0" i="0" u="none" strike="noStrike" dirty="0">
                          <a:solidFill>
                            <a:schemeClr val="tx1"/>
                          </a:solidFill>
                          <a:effectLst/>
                          <a:latin typeface="+mn-ea"/>
                          <a:ea typeface="+mn-ea"/>
                        </a:rPr>
                        <a:t>削減率　</a:t>
                      </a:r>
                      <a:r>
                        <a:rPr lang="en-US" altLang="ja-JP" sz="950" b="0" i="0" u="none" strike="noStrike" dirty="0">
                          <a:solidFill>
                            <a:schemeClr val="tx1"/>
                          </a:solidFill>
                          <a:effectLst/>
                          <a:latin typeface="+mn-ea"/>
                          <a:ea typeface="+mn-ea"/>
                        </a:rPr>
                        <a:t>19.4</a:t>
                      </a:r>
                      <a:r>
                        <a:rPr lang="ja-JP" altLang="en-US" sz="950" b="0" i="0" u="none" strike="noStrike" dirty="0">
                          <a:solidFill>
                            <a:schemeClr val="tx1"/>
                          </a:solidFill>
                          <a:effectLst/>
                          <a:latin typeface="+mn-ea"/>
                          <a:ea typeface="+mn-ea"/>
                        </a:rPr>
                        <a:t>％</a:t>
                      </a:r>
                      <a:endParaRPr lang="en-US" altLang="ja-JP" sz="950" b="0" i="0" u="none" strike="noStrike" dirty="0">
                        <a:solidFill>
                          <a:schemeClr val="tx1"/>
                        </a:solidFill>
                        <a:effectLst/>
                        <a:latin typeface="+mn-ea"/>
                        <a:ea typeface="+mn-ea"/>
                      </a:endParaRPr>
                    </a:p>
                    <a:p>
                      <a:pPr algn="ctr" fontAlgn="ctr"/>
                      <a:r>
                        <a:rPr lang="en-US" altLang="ja-JP" sz="950" b="0" i="0" u="none" strike="noStrike" dirty="0">
                          <a:solidFill>
                            <a:schemeClr val="tx1"/>
                          </a:solidFill>
                          <a:effectLst/>
                          <a:latin typeface="+mn-ea"/>
                          <a:ea typeface="+mn-ea"/>
                        </a:rPr>
                        <a:t>【R4</a:t>
                      </a:r>
                      <a:r>
                        <a:rPr lang="ja-JP" altLang="en-US" sz="950" b="0" i="0" u="none" strike="noStrike" dirty="0">
                          <a:solidFill>
                            <a:schemeClr val="tx1"/>
                          </a:solidFill>
                          <a:effectLst/>
                          <a:latin typeface="+mn-ea"/>
                          <a:ea typeface="+mn-ea"/>
                        </a:rPr>
                        <a:t>年度</a:t>
                      </a:r>
                      <a:r>
                        <a:rPr lang="en-US" altLang="ja-JP" sz="950" b="0" i="0" u="none" strike="noStrike" dirty="0">
                          <a:solidFill>
                            <a:schemeClr val="tx1"/>
                          </a:solidFill>
                          <a:effectLst/>
                          <a:latin typeface="+mn-ea"/>
                          <a:ea typeface="+mn-ea"/>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50" b="0" i="0" u="none" strike="noStrike" dirty="0">
                          <a:solidFill>
                            <a:schemeClr val="tx1"/>
                          </a:solidFill>
                          <a:effectLst/>
                          <a:latin typeface="+mn-ea"/>
                          <a:ea typeface="+mn-ea"/>
                        </a:rPr>
                        <a:t>大阪府調べ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7944">
                <a:tc>
                  <a:txBody>
                    <a:bodyPr/>
                    <a:lstStyle/>
                    <a:p>
                      <a:pPr algn="l" fontAlgn="ctr"/>
                      <a:r>
                        <a:rPr lang="ja-JP" altLang="en-US" sz="950" b="0" i="0" u="none" strike="noStrike" dirty="0">
                          <a:solidFill>
                            <a:schemeClr val="tx1"/>
                          </a:solidFill>
                          <a:effectLst/>
                          <a:latin typeface="+mn-ea"/>
                          <a:ea typeface="+mn-ea"/>
                        </a:rPr>
                        <a:t>再生可能エネルギー設備導入件数・出力量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dirty="0">
                          <a:solidFill>
                            <a:schemeClr val="tx1"/>
                          </a:solidFill>
                          <a:effectLst/>
                          <a:latin typeface="+mj-ea"/>
                          <a:ea typeface="+mn-ea"/>
                          <a:cs typeface="+mn-cs"/>
                        </a:rPr>
                        <a:t>149,544</a:t>
                      </a:r>
                      <a:r>
                        <a:rPr kumimoji="1" lang="ja-JP" altLang="en-US" sz="900" b="0" i="0" u="none" strike="noStrike" kern="1200" dirty="0">
                          <a:solidFill>
                            <a:schemeClr val="tx1"/>
                          </a:solidFill>
                          <a:effectLst/>
                          <a:latin typeface="+mj-ea"/>
                          <a:ea typeface="+mn-ea"/>
                          <a:cs typeface="+mn-cs"/>
                        </a:rPr>
                        <a:t>件・</a:t>
                      </a:r>
                      <a:br>
                        <a:rPr kumimoji="1" lang="ja-JP" altLang="en-US" sz="900" b="0" i="0" u="none" strike="noStrike" kern="1200" dirty="0">
                          <a:solidFill>
                            <a:schemeClr val="tx1"/>
                          </a:solidFill>
                          <a:effectLst/>
                          <a:latin typeface="+mj-ea"/>
                          <a:ea typeface="+mn-ea"/>
                          <a:cs typeface="+mn-cs"/>
                        </a:rPr>
                      </a:br>
                      <a:r>
                        <a:rPr kumimoji="1" lang="en-US" altLang="ja-JP" sz="900" b="0" i="0" u="none" strike="noStrike" kern="1200" dirty="0">
                          <a:solidFill>
                            <a:schemeClr val="tx1"/>
                          </a:solidFill>
                          <a:effectLst/>
                          <a:latin typeface="+mj-ea"/>
                          <a:ea typeface="+mn-ea"/>
                          <a:cs typeface="+mn-cs"/>
                        </a:rPr>
                        <a:t>1,274,182</a:t>
                      </a:r>
                      <a:r>
                        <a:rPr kumimoji="1" lang="ja-JP" altLang="en-US" sz="900" b="0" i="0" u="none" strike="noStrike" kern="1200" dirty="0">
                          <a:solidFill>
                            <a:schemeClr val="tx1"/>
                          </a:solidFill>
                          <a:effectLst/>
                          <a:latin typeface="+mj-ea"/>
                          <a:ea typeface="+mn-ea"/>
                          <a:cs typeface="+mn-cs"/>
                        </a:rPr>
                        <a:t>ｋｗ</a:t>
                      </a:r>
                      <a:br>
                        <a:rPr kumimoji="1" lang="ja-JP" altLang="en-US" sz="900" b="0" i="0" u="none" strike="noStrike" kern="1200" dirty="0">
                          <a:solidFill>
                            <a:schemeClr val="tx1"/>
                          </a:solidFill>
                          <a:effectLst/>
                          <a:latin typeface="+mj-ea"/>
                          <a:ea typeface="+mn-ea"/>
                          <a:cs typeface="+mn-cs"/>
                        </a:rPr>
                      </a:br>
                      <a:r>
                        <a:rPr kumimoji="1" lang="ja-JP" altLang="en-US" sz="900" b="0" i="0" u="none" strike="noStrike" kern="1200" dirty="0">
                          <a:solidFill>
                            <a:schemeClr val="tx1"/>
                          </a:solidFill>
                          <a:effectLst/>
                          <a:latin typeface="+mj-ea"/>
                          <a:ea typeface="+mn-ea"/>
                          <a:cs typeface="+mn-cs"/>
                        </a:rPr>
                        <a:t>（</a:t>
                      </a:r>
                      <a:r>
                        <a:rPr kumimoji="1" lang="en-US" altLang="ja-JP" sz="900" b="0" i="0" u="none" strike="noStrike" kern="1200" dirty="0">
                          <a:solidFill>
                            <a:schemeClr val="tx1"/>
                          </a:solidFill>
                          <a:effectLst/>
                          <a:latin typeface="+mj-ea"/>
                          <a:ea typeface="+mn-ea"/>
                          <a:cs typeface="+mn-cs"/>
                        </a:rPr>
                        <a:t>R5.3</a:t>
                      </a:r>
                      <a:r>
                        <a:rPr kumimoji="1" lang="ja-JP" altLang="en-US" sz="900" b="0" i="0" u="none" strike="noStrike" kern="1200" dirty="0">
                          <a:solidFill>
                            <a:schemeClr val="tx1"/>
                          </a:solidFill>
                          <a:effectLst/>
                          <a:latin typeface="+mj-ea"/>
                          <a:ea typeface="+mn-ea"/>
                          <a:cs typeface="+mn-cs"/>
                        </a:rPr>
                        <a:t>末時点）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dirty="0">
                          <a:solidFill>
                            <a:schemeClr val="tx1"/>
                          </a:solidFill>
                          <a:effectLst/>
                          <a:latin typeface="+mj-ea"/>
                          <a:ea typeface="+mn-ea"/>
                          <a:cs typeface="+mn-cs"/>
                        </a:rPr>
                        <a:t>158,757</a:t>
                      </a:r>
                      <a:r>
                        <a:rPr kumimoji="1" lang="ja-JP" altLang="en-US" sz="900" b="0" i="0" u="none" strike="noStrike" kern="1200" dirty="0">
                          <a:solidFill>
                            <a:schemeClr val="tx1"/>
                          </a:solidFill>
                          <a:effectLst/>
                          <a:latin typeface="+mj-ea"/>
                          <a:ea typeface="+mn-ea"/>
                          <a:cs typeface="+mn-cs"/>
                        </a:rPr>
                        <a:t>件・</a:t>
                      </a:r>
                      <a:br>
                        <a:rPr kumimoji="1" lang="ja-JP" altLang="en-US" sz="900" b="0" i="0" u="none" strike="noStrike" kern="1200" dirty="0">
                          <a:solidFill>
                            <a:schemeClr val="tx1"/>
                          </a:solidFill>
                          <a:effectLst/>
                          <a:latin typeface="+mj-ea"/>
                          <a:ea typeface="+mn-ea"/>
                          <a:cs typeface="+mn-cs"/>
                        </a:rPr>
                      </a:br>
                      <a:r>
                        <a:rPr kumimoji="1" lang="en-US" altLang="ja-JP" sz="900" b="0" i="0" u="none" strike="noStrike" kern="1200" dirty="0">
                          <a:solidFill>
                            <a:schemeClr val="tx1"/>
                          </a:solidFill>
                          <a:effectLst/>
                          <a:latin typeface="+mj-ea"/>
                          <a:ea typeface="+mn-ea"/>
                          <a:cs typeface="+mn-cs"/>
                        </a:rPr>
                        <a:t>1,337,859</a:t>
                      </a:r>
                      <a:r>
                        <a:rPr kumimoji="1" lang="ja-JP" altLang="en-US" sz="900" b="0" i="0" u="none" strike="noStrike" kern="1200" dirty="0">
                          <a:solidFill>
                            <a:schemeClr val="tx1"/>
                          </a:solidFill>
                          <a:effectLst/>
                          <a:latin typeface="+mj-ea"/>
                          <a:ea typeface="+mn-ea"/>
                          <a:cs typeface="+mn-cs"/>
                        </a:rPr>
                        <a:t>ｋｗ</a:t>
                      </a:r>
                      <a:br>
                        <a:rPr kumimoji="1" lang="ja-JP" altLang="en-US" sz="900" b="0" i="0" u="none" strike="noStrike" kern="1200" dirty="0">
                          <a:solidFill>
                            <a:schemeClr val="tx1"/>
                          </a:solidFill>
                          <a:effectLst/>
                          <a:latin typeface="+mj-ea"/>
                          <a:ea typeface="+mn-ea"/>
                          <a:cs typeface="+mn-cs"/>
                        </a:rPr>
                      </a:br>
                      <a:r>
                        <a:rPr kumimoji="1" lang="ja-JP" altLang="en-US" sz="900" b="0" i="0" u="none" strike="noStrike" kern="1200" dirty="0">
                          <a:solidFill>
                            <a:schemeClr val="tx1"/>
                          </a:solidFill>
                          <a:effectLst/>
                          <a:latin typeface="+mj-ea"/>
                          <a:ea typeface="+mn-ea"/>
                          <a:cs typeface="+mn-cs"/>
                        </a:rPr>
                        <a:t>（</a:t>
                      </a:r>
                      <a:r>
                        <a:rPr kumimoji="1" lang="en-US" altLang="ja-JP" sz="900" b="0" i="0" u="none" strike="noStrike" kern="1200" dirty="0">
                          <a:solidFill>
                            <a:schemeClr val="tx1"/>
                          </a:solidFill>
                          <a:effectLst/>
                          <a:latin typeface="+mj-ea"/>
                          <a:ea typeface="+mn-ea"/>
                          <a:cs typeface="+mn-cs"/>
                        </a:rPr>
                        <a:t>R6.3</a:t>
                      </a:r>
                      <a:r>
                        <a:rPr kumimoji="1" lang="ja-JP" altLang="en-US" sz="900" b="0" i="0" u="none" strike="noStrike" kern="1200" dirty="0">
                          <a:solidFill>
                            <a:schemeClr val="tx1"/>
                          </a:solidFill>
                          <a:effectLst/>
                          <a:latin typeface="+mj-ea"/>
                          <a:ea typeface="+mn-ea"/>
                          <a:cs typeface="+mn-cs"/>
                        </a:rPr>
                        <a:t>末時点）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dirty="0">
                          <a:solidFill>
                            <a:schemeClr val="tx1"/>
                          </a:solidFill>
                          <a:effectLst/>
                          <a:latin typeface="+mj-ea"/>
                          <a:ea typeface="+mn-ea"/>
                          <a:cs typeface="+mn-cs"/>
                        </a:rPr>
                        <a:t>168,946</a:t>
                      </a:r>
                      <a:r>
                        <a:rPr kumimoji="1" lang="ja-JP" altLang="en-US" sz="900" b="0" i="0" u="none" strike="noStrike" kern="1200" dirty="0">
                          <a:solidFill>
                            <a:schemeClr val="tx1"/>
                          </a:solidFill>
                          <a:effectLst/>
                          <a:latin typeface="+mj-ea"/>
                          <a:ea typeface="+mn-ea"/>
                          <a:cs typeface="+mn-cs"/>
                        </a:rPr>
                        <a:t>件・</a:t>
                      </a:r>
                      <a:br>
                        <a:rPr kumimoji="1" lang="ja-JP" altLang="en-US" sz="900" b="0" i="0" u="none" strike="noStrike" kern="1200" dirty="0">
                          <a:solidFill>
                            <a:schemeClr val="tx1"/>
                          </a:solidFill>
                          <a:effectLst/>
                          <a:latin typeface="+mj-ea"/>
                          <a:ea typeface="+mn-ea"/>
                          <a:cs typeface="+mn-cs"/>
                        </a:rPr>
                      </a:br>
                      <a:r>
                        <a:rPr kumimoji="1" lang="en-US" altLang="ja-JP" sz="900" b="0" i="0" u="none" strike="noStrike" kern="1200" dirty="0">
                          <a:solidFill>
                            <a:schemeClr val="tx1"/>
                          </a:solidFill>
                          <a:effectLst/>
                          <a:latin typeface="+mj-ea"/>
                          <a:ea typeface="+mn-ea"/>
                          <a:cs typeface="+mn-cs"/>
                        </a:rPr>
                        <a:t>1,419,692</a:t>
                      </a:r>
                      <a:r>
                        <a:rPr kumimoji="1" lang="ja-JP" altLang="en-US" sz="900" b="0" i="0" u="none" strike="noStrike" kern="1200" dirty="0">
                          <a:solidFill>
                            <a:schemeClr val="tx1"/>
                          </a:solidFill>
                          <a:effectLst/>
                          <a:latin typeface="+mj-ea"/>
                          <a:ea typeface="+mn-ea"/>
                          <a:cs typeface="+mn-cs"/>
                        </a:rPr>
                        <a:t>ｋｗ</a:t>
                      </a:r>
                      <a:br>
                        <a:rPr kumimoji="1" lang="ja-JP" altLang="en-US" sz="900" b="0" i="0" u="none" strike="noStrike" kern="1200" dirty="0">
                          <a:solidFill>
                            <a:schemeClr val="tx1"/>
                          </a:solidFill>
                          <a:effectLst/>
                          <a:latin typeface="+mj-ea"/>
                          <a:ea typeface="+mn-ea"/>
                          <a:cs typeface="+mn-cs"/>
                        </a:rPr>
                      </a:br>
                      <a:r>
                        <a:rPr kumimoji="1" lang="ja-JP" altLang="en-US" sz="900" b="0" i="0" u="none" strike="noStrike" kern="1200" dirty="0">
                          <a:solidFill>
                            <a:schemeClr val="tx1"/>
                          </a:solidFill>
                          <a:effectLst/>
                          <a:latin typeface="+mj-ea"/>
                          <a:ea typeface="+mn-ea"/>
                          <a:cs typeface="+mn-cs"/>
                        </a:rPr>
                        <a:t>（</a:t>
                      </a:r>
                      <a:r>
                        <a:rPr kumimoji="1" lang="en-US" altLang="ja-JP" sz="900" b="0" i="0" u="none" strike="noStrike" kern="1200" dirty="0">
                          <a:solidFill>
                            <a:schemeClr val="tx1"/>
                          </a:solidFill>
                          <a:effectLst/>
                          <a:latin typeface="+mj-ea"/>
                          <a:ea typeface="+mn-ea"/>
                          <a:cs typeface="+mn-cs"/>
                        </a:rPr>
                        <a:t>R7.3</a:t>
                      </a:r>
                      <a:r>
                        <a:rPr kumimoji="1" lang="ja-JP" altLang="en-US" sz="900" b="0" i="0" u="none" strike="noStrike" kern="1200" dirty="0">
                          <a:solidFill>
                            <a:schemeClr val="tx1"/>
                          </a:solidFill>
                          <a:effectLst/>
                          <a:latin typeface="+mj-ea"/>
                          <a:ea typeface="+mn-ea"/>
                          <a:cs typeface="+mn-cs"/>
                        </a:rPr>
                        <a:t>末時点）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50" b="0" i="0" u="none" strike="noStrike" dirty="0">
                          <a:solidFill>
                            <a:schemeClr val="tx1"/>
                          </a:solidFill>
                          <a:effectLst/>
                          <a:latin typeface="+mj-ea"/>
                          <a:ea typeface="+mj-ea"/>
                        </a:rPr>
                        <a:t>資源エネルギー庁</a:t>
                      </a:r>
                      <a:r>
                        <a:rPr lang="en-US" altLang="ja-JP" sz="950" b="0" i="0" u="none" strike="noStrike" dirty="0">
                          <a:solidFill>
                            <a:schemeClr val="tx1"/>
                          </a:solidFill>
                          <a:effectLst/>
                          <a:latin typeface="+mj-ea"/>
                          <a:ea typeface="+mj-ea"/>
                        </a:rPr>
                        <a:t>HP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4778">
                <a:tc gridSpan="5">
                  <a:txBody>
                    <a:bodyPr/>
                    <a:lstStyle/>
                    <a:p>
                      <a:pPr algn="l" fontAlgn="b"/>
                      <a:r>
                        <a:rPr lang="en-US" altLang="ja-JP" sz="900" b="0" i="0" u="none" strike="noStrike" dirty="0">
                          <a:solidFill>
                            <a:srgbClr val="000000"/>
                          </a:solidFill>
                          <a:effectLst/>
                          <a:latin typeface="+mn-ea"/>
                          <a:ea typeface="+mn-ea"/>
                        </a:rPr>
                        <a:t>※</a:t>
                      </a:r>
                      <a:r>
                        <a:rPr lang="ja-JP" altLang="en-US" sz="900" b="0" i="0" u="none" strike="noStrike" dirty="0">
                          <a:solidFill>
                            <a:srgbClr val="000000"/>
                          </a:solidFill>
                          <a:effectLst/>
                          <a:latin typeface="+mn-ea"/>
                          <a:ea typeface="+mn-ea"/>
                        </a:rPr>
                        <a:t>温室効果ガス：「二酸化炭素」、「メタン」、「一酸化二窒素」、「代替フロン等」の合計</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141779">
                <a:tc gridSpan="3">
                  <a:txBody>
                    <a:bodyPr/>
                    <a:lstStyle/>
                    <a:p>
                      <a:pPr algn="l" fontAlgn="b"/>
                      <a:r>
                        <a:rPr lang="en-US" altLang="ja-JP" sz="900" b="0" i="0" u="none" strike="noStrike" dirty="0">
                          <a:solidFill>
                            <a:srgbClr val="000000"/>
                          </a:solidFill>
                          <a:effectLst/>
                          <a:latin typeface="+mn-ea"/>
                          <a:ea typeface="+mn-ea"/>
                        </a:rPr>
                        <a:t>※</a:t>
                      </a:r>
                      <a:r>
                        <a:rPr lang="ja-JP" altLang="en-US" sz="900" b="0" i="0" u="none" strike="noStrike" dirty="0">
                          <a:solidFill>
                            <a:srgbClr val="000000"/>
                          </a:solidFill>
                          <a:effectLst/>
                          <a:latin typeface="+mn-ea"/>
                          <a:ea typeface="+mn-ea"/>
                        </a:rPr>
                        <a:t>「再生可能エネルギーの固定価格買取制度」は、</a:t>
                      </a:r>
                      <a:r>
                        <a:rPr lang="en-US" altLang="ja-JP" sz="900" b="0" i="0" u="none" strike="noStrike" dirty="0">
                          <a:solidFill>
                            <a:srgbClr val="000000"/>
                          </a:solidFill>
                          <a:effectLst/>
                          <a:latin typeface="+mn-ea"/>
                          <a:ea typeface="+mn-ea"/>
                        </a:rPr>
                        <a:t>H24.7</a:t>
                      </a:r>
                      <a:r>
                        <a:rPr lang="ja-JP" altLang="en-US" sz="900" b="0" i="0" u="none" strike="noStrike" dirty="0">
                          <a:solidFill>
                            <a:srgbClr val="000000"/>
                          </a:solidFill>
                          <a:effectLst/>
                          <a:latin typeface="+mn-ea"/>
                          <a:ea typeface="+mn-ea"/>
                        </a:rPr>
                        <a:t>開始</a:t>
                      </a:r>
                    </a:p>
                  </a:txBody>
                  <a:tcPr marL="9525" marR="9525" marT="9525" marB="0" anchor="b">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950" b="0" i="0" u="none" strike="noStrike" dirty="0">
                        <a:solidFill>
                          <a:srgbClr val="000000"/>
                        </a:solidFill>
                        <a:effectLst/>
                        <a:latin typeface="+mn-ea"/>
                        <a:ea typeface="+mn-ea"/>
                      </a:endParaRPr>
                    </a:p>
                  </a:txBody>
                  <a:tcPr marL="9525" marR="9525" marT="9525" marB="0" anchor="b">
                    <a:lnL>
                      <a:noFill/>
                    </a:lnL>
                    <a:lnR>
                      <a:noFill/>
                    </a:lnR>
                    <a:lnT>
                      <a:noFill/>
                    </a:lnT>
                    <a:lnB>
                      <a:noFill/>
                    </a:lnB>
                  </a:tcPr>
                </a:tc>
                <a:tc>
                  <a:txBody>
                    <a:bodyPr/>
                    <a:lstStyle/>
                    <a:p>
                      <a:pPr algn="l" fontAlgn="b"/>
                      <a:endParaRPr lang="ja-JP" altLang="en-US" sz="950" b="0" i="0" u="none" strike="noStrike" dirty="0">
                        <a:solidFill>
                          <a:srgbClr val="000000"/>
                        </a:solidFill>
                        <a:effectLst/>
                        <a:latin typeface="+mn-ea"/>
                        <a:ea typeface="+mn-ea"/>
                      </a:endParaRP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bl>
          </a:graphicData>
        </a:graphic>
      </p:graphicFrame>
      <p:sp>
        <p:nvSpPr>
          <p:cNvPr id="16" name="スライド番号プレースホルダー 7"/>
          <p:cNvSpPr>
            <a:spLocks noGrp="1"/>
          </p:cNvSpPr>
          <p:nvPr>
            <p:ph type="sldNum" sz="quarter" idx="12"/>
          </p:nvPr>
        </p:nvSpPr>
        <p:spPr>
          <a:xfrm>
            <a:off x="8394005" y="6579105"/>
            <a:ext cx="749995" cy="321177"/>
          </a:xfrm>
        </p:spPr>
        <p:txBody>
          <a:bodyPr/>
          <a:lstStyle/>
          <a:p>
            <a:pPr>
              <a:defRPr/>
            </a:pPr>
            <a:r>
              <a:rPr lang="en-US" altLang="ja-JP" dirty="0">
                <a:solidFill>
                  <a:schemeClr val="tx1"/>
                </a:solidFill>
              </a:rPr>
              <a:t>3</a:t>
            </a:r>
          </a:p>
        </p:txBody>
      </p:sp>
      <p:sp>
        <p:nvSpPr>
          <p:cNvPr id="10" name="テキスト ボックス 9"/>
          <p:cNvSpPr txBox="1"/>
          <p:nvPr/>
        </p:nvSpPr>
        <p:spPr>
          <a:xfrm>
            <a:off x="36000" y="2420888"/>
            <a:ext cx="9173071" cy="646331"/>
          </a:xfrm>
          <a:prstGeom prst="rect">
            <a:avLst/>
          </a:prstGeom>
          <a:noFill/>
        </p:spPr>
        <p:txBody>
          <a:bodyPr wrap="square" rtlCol="0">
            <a:spAutoFit/>
          </a:bodyPr>
          <a:lstStyle/>
          <a:p>
            <a:r>
              <a:rPr lang="en-US" altLang="ja-JP" sz="900" dirty="0"/>
              <a:t>※1</a:t>
            </a:r>
            <a:r>
              <a:rPr lang="ja-JP" altLang="en-US" sz="900" dirty="0"/>
              <a:t> 環境負荷が小さい自動車。なお、当該統計での対象となっているのは、電気自動車、天然ガス自動車、ハイブリッド自動車、クリーンディーゼル乗用車、燃料電池自動車、　　</a:t>
            </a:r>
            <a:endParaRPr lang="en-US" altLang="ja-JP" sz="900" dirty="0"/>
          </a:p>
          <a:p>
            <a:r>
              <a:rPr lang="ja-JP" altLang="en-US" sz="900" dirty="0"/>
              <a:t>　　  水素エンジン自動車、プラグインハイブリッド自動車、超低燃費車の計８車種。</a:t>
            </a:r>
            <a:endParaRPr lang="en-US" altLang="ja-JP" sz="900" dirty="0"/>
          </a:p>
          <a:p>
            <a:r>
              <a:rPr lang="en-US" altLang="ja-JP" sz="900" dirty="0"/>
              <a:t>※2</a:t>
            </a:r>
            <a:r>
              <a:rPr lang="ja-JP" altLang="en-US" sz="900" dirty="0"/>
              <a:t> エコカーのうち環境性能の良い自動車。なお当該統計での対象となっているのは、電気自動車、プラグインハイブリッド自動車、燃料電池自動車、ハイブリッド自動車の計４車種。</a:t>
            </a:r>
            <a:endParaRPr lang="en-US" altLang="ja-JP" sz="900" dirty="0"/>
          </a:p>
          <a:p>
            <a:r>
              <a:rPr lang="en-US" altLang="ja-JP" sz="900" dirty="0"/>
              <a:t>        R2</a:t>
            </a:r>
            <a:r>
              <a:rPr lang="ja-JP" altLang="en-US" sz="900" dirty="0"/>
              <a:t>年度に府内自動車の</a:t>
            </a:r>
            <a:r>
              <a:rPr lang="en-US" altLang="ja-JP" sz="900" dirty="0"/>
              <a:t>51%</a:t>
            </a:r>
            <a:r>
              <a:rPr lang="ja-JP" altLang="en-US" sz="900" dirty="0"/>
              <a:t>がエコカーとなり、「大阪エコカー普及戦略（</a:t>
            </a:r>
            <a:r>
              <a:rPr lang="en-US" altLang="ja-JP" sz="900" dirty="0"/>
              <a:t>H21</a:t>
            </a:r>
            <a:r>
              <a:rPr lang="ja-JP" altLang="en-US" sz="900" dirty="0"/>
              <a:t>年）」の目標を達成。</a:t>
            </a:r>
            <a:r>
              <a:rPr lang="en-US" altLang="ja-JP" sz="900" dirty="0"/>
              <a:t>R3</a:t>
            </a:r>
            <a:r>
              <a:rPr lang="ja-JP" altLang="en-US" sz="900" dirty="0"/>
              <a:t>年度に「おおさか電動車普及戦略」を策定し、以降は電動車の普及・利用拡大を推進。</a:t>
            </a:r>
          </a:p>
        </p:txBody>
      </p:sp>
      <p:graphicFrame>
        <p:nvGraphicFramePr>
          <p:cNvPr id="15" name="表 14"/>
          <p:cNvGraphicFramePr>
            <a:graphicFrameLocks noGrp="1"/>
          </p:cNvGraphicFramePr>
          <p:nvPr>
            <p:extLst>
              <p:ext uri="{D42A27DB-BD31-4B8C-83A1-F6EECF244321}">
                <p14:modId xmlns:p14="http://schemas.microsoft.com/office/powerpoint/2010/main" val="1034137638"/>
              </p:ext>
            </p:extLst>
          </p:nvPr>
        </p:nvGraphicFramePr>
        <p:xfrm>
          <a:off x="107505" y="1261072"/>
          <a:ext cx="8892000" cy="1169434"/>
        </p:xfrm>
        <a:graphic>
          <a:graphicData uri="http://schemas.openxmlformats.org/drawingml/2006/table">
            <a:tbl>
              <a:tblPr/>
              <a:tblGrid>
                <a:gridCol w="2062675">
                  <a:extLst>
                    <a:ext uri="{9D8B030D-6E8A-4147-A177-3AD203B41FA5}">
                      <a16:colId xmlns:a16="http://schemas.microsoft.com/office/drawing/2014/main" val="20000"/>
                    </a:ext>
                  </a:extLst>
                </a:gridCol>
                <a:gridCol w="1543088">
                  <a:extLst>
                    <a:ext uri="{9D8B030D-6E8A-4147-A177-3AD203B41FA5}">
                      <a16:colId xmlns:a16="http://schemas.microsoft.com/office/drawing/2014/main" val="20001"/>
                    </a:ext>
                  </a:extLst>
                </a:gridCol>
                <a:gridCol w="1599310">
                  <a:extLst>
                    <a:ext uri="{9D8B030D-6E8A-4147-A177-3AD203B41FA5}">
                      <a16:colId xmlns:a16="http://schemas.microsoft.com/office/drawing/2014/main" val="20002"/>
                    </a:ext>
                  </a:extLst>
                </a:gridCol>
                <a:gridCol w="1590439">
                  <a:extLst>
                    <a:ext uri="{9D8B030D-6E8A-4147-A177-3AD203B41FA5}">
                      <a16:colId xmlns:a16="http://schemas.microsoft.com/office/drawing/2014/main" val="20003"/>
                    </a:ext>
                  </a:extLst>
                </a:gridCol>
                <a:gridCol w="2096488">
                  <a:extLst>
                    <a:ext uri="{9D8B030D-6E8A-4147-A177-3AD203B41FA5}">
                      <a16:colId xmlns:a16="http://schemas.microsoft.com/office/drawing/2014/main" val="20004"/>
                    </a:ext>
                  </a:extLst>
                </a:gridCol>
              </a:tblGrid>
              <a:tr h="242751">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FFFFFF"/>
                          </a:solidFill>
                          <a:effectLst/>
                          <a:latin typeface="Calibri" pitchFamily="34" charset="0"/>
                          <a:ea typeface="ＭＳ Ｐゴシック" charset="-128"/>
                        </a:rPr>
                        <a:t>実現状況を知る項目</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R4</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R5</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R6</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FFFFFF"/>
                          </a:solidFill>
                          <a:effectLst/>
                          <a:latin typeface="Calibri" pitchFamily="34" charset="0"/>
                          <a:ea typeface="ＭＳ Ｐゴシック" charset="-128"/>
                        </a:rPr>
                        <a:t>出典</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50587">
                <a:tc>
                  <a:txBody>
                    <a:bodyPr/>
                    <a:lstStyle>
                      <a:lvl1pPr marL="88900">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8890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住宅用</a:t>
                      </a: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太陽光発電</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設備</a:t>
                      </a: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導入状況</a:t>
                      </a: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年度末時点累積</a:t>
                      </a: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kern="1200" dirty="0">
                          <a:solidFill>
                            <a:schemeClr val="tx1"/>
                          </a:solidFill>
                          <a:effectLst/>
                          <a:latin typeface="Meiryo UI" panose="020B0604030504040204" pitchFamily="50" charset="-128"/>
                          <a:ea typeface="Meiryo UI" panose="020B0604030504040204" pitchFamily="50" charset="-128"/>
                          <a:cs typeface="+mn-cs"/>
                        </a:rPr>
                        <a:t>135,932</a:t>
                      </a:r>
                      <a:r>
                        <a:rPr kumimoji="1" lang="ja-JP" altLang="ja-JP" sz="1100" kern="1200" dirty="0">
                          <a:solidFill>
                            <a:schemeClr val="tx1"/>
                          </a:solidFill>
                          <a:effectLst/>
                          <a:latin typeface="Meiryo UI" panose="020B0604030504040204" pitchFamily="50" charset="-128"/>
                          <a:ea typeface="Meiryo UI" panose="020B0604030504040204" pitchFamily="50" charset="-128"/>
                          <a:cs typeface="+mn-cs"/>
                        </a:rPr>
                        <a:t>件</a:t>
                      </a:r>
                      <a:r>
                        <a:rPr kumimoji="1" lang="en-US" altLang="ja-JP" sz="11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100" kern="1200" dirty="0">
                          <a:solidFill>
                            <a:schemeClr val="tx1"/>
                          </a:solidFill>
                          <a:effectLst/>
                          <a:latin typeface="Meiryo UI" panose="020B0604030504040204" pitchFamily="50" charset="-128"/>
                          <a:ea typeface="Meiryo UI" panose="020B0604030504040204" pitchFamily="50" charset="-128"/>
                          <a:cs typeface="+mn-cs"/>
                        </a:rPr>
                        <a:t>全国第</a:t>
                      </a:r>
                      <a:r>
                        <a:rPr kumimoji="1" lang="en-US" altLang="ja-JP" sz="1100" kern="1200" dirty="0">
                          <a:solidFill>
                            <a:schemeClr val="tx1"/>
                          </a:solidFill>
                          <a:effectLst/>
                          <a:latin typeface="Meiryo UI" panose="020B0604030504040204" pitchFamily="50" charset="-128"/>
                          <a:ea typeface="Meiryo UI" panose="020B0604030504040204" pitchFamily="50" charset="-128"/>
                          <a:cs typeface="+mn-cs"/>
                        </a:rPr>
                        <a:t>7</a:t>
                      </a:r>
                      <a:r>
                        <a:rPr kumimoji="1" lang="ja-JP" altLang="ja-JP" sz="1100" kern="1200" dirty="0">
                          <a:solidFill>
                            <a:schemeClr val="tx1"/>
                          </a:solidFill>
                          <a:effectLst/>
                          <a:latin typeface="Meiryo UI" panose="020B0604030504040204" pitchFamily="50" charset="-128"/>
                          <a:ea typeface="Meiryo UI" panose="020B0604030504040204" pitchFamily="50" charset="-128"/>
                          <a:cs typeface="+mn-cs"/>
                        </a:rPr>
                        <a:t>位</a:t>
                      </a:r>
                      <a:r>
                        <a:rPr kumimoji="1" lang="en-US" altLang="ja-JP" sz="11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kern="1200" dirty="0">
                          <a:solidFill>
                            <a:schemeClr val="tx1"/>
                          </a:solidFill>
                          <a:effectLst/>
                          <a:latin typeface="Meiryo UI" panose="020B0604030504040204" pitchFamily="50" charset="-128"/>
                          <a:ea typeface="Meiryo UI" panose="020B0604030504040204" pitchFamily="50" charset="-128"/>
                          <a:cs typeface="+mn-cs"/>
                        </a:rPr>
                        <a:t>145,081</a:t>
                      </a:r>
                      <a:r>
                        <a:rPr kumimoji="1" lang="ja-JP" altLang="ja-JP" sz="1100" kern="1200" dirty="0">
                          <a:solidFill>
                            <a:schemeClr val="tx1"/>
                          </a:solidFill>
                          <a:effectLst/>
                          <a:latin typeface="Meiryo UI" panose="020B0604030504040204" pitchFamily="50" charset="-128"/>
                          <a:ea typeface="Meiryo UI" panose="020B0604030504040204" pitchFamily="50" charset="-128"/>
                          <a:cs typeface="+mn-cs"/>
                        </a:rPr>
                        <a:t>件</a:t>
                      </a:r>
                      <a:r>
                        <a:rPr kumimoji="1" lang="en-US" altLang="ja-JP" sz="11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100" kern="1200" dirty="0">
                          <a:solidFill>
                            <a:schemeClr val="tx1"/>
                          </a:solidFill>
                          <a:effectLst/>
                          <a:latin typeface="Meiryo UI" panose="020B0604030504040204" pitchFamily="50" charset="-128"/>
                          <a:ea typeface="Meiryo UI" panose="020B0604030504040204" pitchFamily="50" charset="-128"/>
                          <a:cs typeface="+mn-cs"/>
                        </a:rPr>
                        <a:t>全国第</a:t>
                      </a:r>
                      <a:r>
                        <a:rPr kumimoji="1" lang="en-US" altLang="ja-JP" sz="1100" kern="1200" dirty="0">
                          <a:solidFill>
                            <a:schemeClr val="tx1"/>
                          </a:solidFill>
                          <a:effectLst/>
                          <a:latin typeface="Meiryo UI" panose="020B0604030504040204" pitchFamily="50" charset="-128"/>
                          <a:ea typeface="Meiryo UI" panose="020B0604030504040204" pitchFamily="50" charset="-128"/>
                          <a:cs typeface="+mn-cs"/>
                        </a:rPr>
                        <a:t>8</a:t>
                      </a:r>
                      <a:r>
                        <a:rPr kumimoji="1" lang="ja-JP" altLang="ja-JP" sz="1100" kern="1200" dirty="0">
                          <a:solidFill>
                            <a:schemeClr val="tx1"/>
                          </a:solidFill>
                          <a:effectLst/>
                          <a:latin typeface="Meiryo UI" panose="020B0604030504040204" pitchFamily="50" charset="-128"/>
                          <a:ea typeface="Meiryo UI" panose="020B0604030504040204" pitchFamily="50" charset="-128"/>
                          <a:cs typeface="+mn-cs"/>
                        </a:rPr>
                        <a:t>位</a:t>
                      </a:r>
                      <a:r>
                        <a:rPr kumimoji="1" lang="en-US" altLang="ja-JP" sz="11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kern="1200" dirty="0">
                          <a:solidFill>
                            <a:schemeClr val="tx1"/>
                          </a:solidFill>
                          <a:effectLst/>
                          <a:latin typeface="Meiryo UI" panose="020B0604030504040204" pitchFamily="50" charset="-128"/>
                          <a:ea typeface="Meiryo UI" panose="020B0604030504040204" pitchFamily="50" charset="-128"/>
                          <a:cs typeface="+mn-cs"/>
                        </a:rPr>
                        <a:t>155,244</a:t>
                      </a:r>
                      <a:r>
                        <a:rPr kumimoji="1" lang="ja-JP" altLang="ja-JP" sz="1100" kern="1200" dirty="0">
                          <a:solidFill>
                            <a:schemeClr val="tx1"/>
                          </a:solidFill>
                          <a:effectLst/>
                          <a:latin typeface="Meiryo UI" panose="020B0604030504040204" pitchFamily="50" charset="-128"/>
                          <a:ea typeface="Meiryo UI" panose="020B0604030504040204" pitchFamily="50" charset="-128"/>
                          <a:cs typeface="+mn-cs"/>
                        </a:rPr>
                        <a:t>件</a:t>
                      </a:r>
                      <a:r>
                        <a:rPr kumimoji="1" lang="en-US" altLang="ja-JP" sz="11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100" kern="1200" dirty="0">
                          <a:solidFill>
                            <a:schemeClr val="tx1"/>
                          </a:solidFill>
                          <a:effectLst/>
                          <a:latin typeface="Meiryo UI" panose="020B0604030504040204" pitchFamily="50" charset="-128"/>
                          <a:ea typeface="Meiryo UI" panose="020B0604030504040204" pitchFamily="50" charset="-128"/>
                          <a:cs typeface="+mn-cs"/>
                        </a:rPr>
                        <a:t>全国第</a:t>
                      </a:r>
                      <a:r>
                        <a:rPr kumimoji="1" lang="en-US" altLang="ja-JP" sz="1100" kern="1200" dirty="0">
                          <a:solidFill>
                            <a:schemeClr val="tx1"/>
                          </a:solidFill>
                          <a:effectLst/>
                          <a:latin typeface="Meiryo UI" panose="020B0604030504040204" pitchFamily="50" charset="-128"/>
                          <a:ea typeface="Meiryo UI" panose="020B0604030504040204" pitchFamily="50" charset="-128"/>
                          <a:cs typeface="+mn-cs"/>
                        </a:rPr>
                        <a:t>8</a:t>
                      </a:r>
                      <a:r>
                        <a:rPr kumimoji="1" lang="ja-JP" altLang="ja-JP" sz="1100" kern="1200" dirty="0">
                          <a:solidFill>
                            <a:schemeClr val="tx1"/>
                          </a:solidFill>
                          <a:effectLst/>
                          <a:latin typeface="Meiryo UI" panose="020B0604030504040204" pitchFamily="50" charset="-128"/>
                          <a:ea typeface="Meiryo UI" panose="020B0604030504040204" pitchFamily="50" charset="-128"/>
                          <a:cs typeface="+mn-cs"/>
                        </a:rPr>
                        <a:t>位</a:t>
                      </a:r>
                      <a:r>
                        <a:rPr kumimoji="1" lang="en-US" altLang="ja-JP" sz="11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3600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資源エネルギー庁</a:t>
                      </a:r>
                      <a:r>
                        <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HP</a:t>
                      </a:r>
                      <a:r>
                        <a:rPr kumimoji="1"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の資料を基に</a:t>
                      </a:r>
                      <a:endPar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3600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大阪府にて算出</a:t>
                      </a:r>
                      <a:endParaRPr kumimoji="1" lang="ja-JP"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514047">
                <a:tc>
                  <a:txBody>
                    <a:bodyPr/>
                    <a:lstStyle>
                      <a:lvl1pPr indent="88900">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8890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エコカー</a:t>
                      </a: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のうち</a:t>
                      </a:r>
                      <a:endPar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8890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電動車</a:t>
                      </a: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普及状況</a:t>
                      </a: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(R4</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普及台数</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649,015</a:t>
                      </a: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　</a:t>
                      </a:r>
                      <a:endPar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普及割合</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18.2</a:t>
                      </a: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R3</a:t>
                      </a: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度</a:t>
                      </a: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a:noFill/>
                    </a:lnBlToTr>
                    <a:solidFill>
                      <a:srgbClr val="E9EDF4"/>
                    </a:solidFill>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普及台数</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710,528</a:t>
                      </a: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　</a:t>
                      </a:r>
                      <a:endPar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普及割合</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19.9</a:t>
                      </a: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R4</a:t>
                      </a: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度</a:t>
                      </a: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a:noFill/>
                    </a:lnBlToTr>
                    <a:solidFill>
                      <a:srgbClr val="E9EDF4"/>
                    </a:solidFill>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普及台数</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787,160</a:t>
                      </a: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　</a:t>
                      </a:r>
                      <a:endPar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普及割合</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22.0</a:t>
                      </a: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R5</a:t>
                      </a: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度</a:t>
                      </a: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9EDF4"/>
                    </a:solidFill>
                  </a:tcPr>
                </a:tc>
                <a:tc>
                  <a:txBody>
                    <a:bodyPr/>
                    <a:lstStyle>
                      <a:lvl1pPr indent="88900">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3600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一般財団法人自動車検査登録情報協会等</a:t>
                      </a:r>
                      <a:endPar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3600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のデータを基に大阪府にて算出</a:t>
                      </a:r>
                      <a:endPar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8820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540234887"/>
              </p:ext>
            </p:extLst>
          </p:nvPr>
        </p:nvGraphicFramePr>
        <p:xfrm>
          <a:off x="395288" y="1333500"/>
          <a:ext cx="8638173" cy="1960814"/>
        </p:xfrm>
        <a:graphic>
          <a:graphicData uri="http://schemas.openxmlformats.org/drawingml/2006/table">
            <a:tbl>
              <a:tblPr firstRow="1" bandRow="1">
                <a:tableStyleId>{5C22544A-7EE6-4342-B048-85BDC9FD1C3A}</a:tableStyleId>
              </a:tblPr>
              <a:tblGrid>
                <a:gridCol w="1976949">
                  <a:extLst>
                    <a:ext uri="{9D8B030D-6E8A-4147-A177-3AD203B41FA5}">
                      <a16:colId xmlns:a16="http://schemas.microsoft.com/office/drawing/2014/main" val="20000"/>
                    </a:ext>
                  </a:extLst>
                </a:gridCol>
                <a:gridCol w="1464408">
                  <a:extLst>
                    <a:ext uri="{9D8B030D-6E8A-4147-A177-3AD203B41FA5}">
                      <a16:colId xmlns:a16="http://schemas.microsoft.com/office/drawing/2014/main" val="20001"/>
                    </a:ext>
                  </a:extLst>
                </a:gridCol>
                <a:gridCol w="1464408">
                  <a:extLst>
                    <a:ext uri="{9D8B030D-6E8A-4147-A177-3AD203B41FA5}">
                      <a16:colId xmlns:a16="http://schemas.microsoft.com/office/drawing/2014/main" val="20002"/>
                    </a:ext>
                  </a:extLst>
                </a:gridCol>
                <a:gridCol w="1464408">
                  <a:extLst>
                    <a:ext uri="{9D8B030D-6E8A-4147-A177-3AD203B41FA5}">
                      <a16:colId xmlns:a16="http://schemas.microsoft.com/office/drawing/2014/main" val="20003"/>
                    </a:ext>
                  </a:extLst>
                </a:gridCol>
                <a:gridCol w="2268000">
                  <a:extLst>
                    <a:ext uri="{9D8B030D-6E8A-4147-A177-3AD203B41FA5}">
                      <a16:colId xmlns:a16="http://schemas.microsoft.com/office/drawing/2014/main" val="20004"/>
                    </a:ext>
                  </a:extLst>
                </a:gridCol>
              </a:tblGrid>
              <a:tr h="302380">
                <a:tc>
                  <a:txBody>
                    <a:bodyPr/>
                    <a:lstStyle/>
                    <a:p>
                      <a:pPr algn="ctr"/>
                      <a:r>
                        <a:rPr kumimoji="1" lang="ja-JP" altLang="en-US" sz="1400" dirty="0"/>
                        <a:t>実現状況を知る項目</a:t>
                      </a:r>
                    </a:p>
                  </a:txBody>
                  <a:tcPr marL="91439" marR="91439" marT="45727" marB="45727"/>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R4</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R5</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R6</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algn="ctr"/>
                      <a:r>
                        <a:rPr kumimoji="1" lang="ja-JP" altLang="en-US" sz="1400" dirty="0"/>
                        <a:t>出典</a:t>
                      </a:r>
                    </a:p>
                  </a:txBody>
                  <a:tcPr marL="91439" marR="91439" marT="45727" marB="45727"/>
                </a:tc>
                <a:extLst>
                  <a:ext uri="{0D108BD9-81ED-4DB2-BD59-A6C34878D82A}">
                    <a16:rowId xmlns:a16="http://schemas.microsoft.com/office/drawing/2014/main" val="10000"/>
                  </a:ext>
                </a:extLst>
              </a:tr>
              <a:tr h="828000">
                <a:tc>
                  <a:txBody>
                    <a:bodyPr/>
                    <a:lstStyle/>
                    <a:p>
                      <a:pPr marL="88900" indent="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大阪産（もん）を知っている人の割合</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8890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spcAft>
                          <a:spcPts val="0"/>
                        </a:spcAft>
                      </a:pP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kern="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17.9</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（府民）　</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50.5</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spcAft>
                          <a:spcPts val="0"/>
                        </a:spcAft>
                      </a:pP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kern="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26.6</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（府民）　</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56.6</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spcAft>
                          <a:spcPts val="0"/>
                        </a:spcAft>
                      </a:pP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kern="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20.7</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（府民）　</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47.9</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rowSpan="2">
                  <a:txBody>
                    <a:bodyPr/>
                    <a:lstStyle/>
                    <a:p>
                      <a:pPr marL="88900" indent="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将来ビジョン・大阪（全国・大阪府）に関する調査</a:t>
                      </a: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extLst>
                  <a:ext uri="{0D108BD9-81ED-4DB2-BD59-A6C34878D82A}">
                    <a16:rowId xmlns:a16="http://schemas.microsoft.com/office/drawing/2014/main" val="10001"/>
                  </a:ext>
                </a:extLst>
              </a:tr>
              <a:tr h="828000">
                <a:tc>
                  <a:txBody>
                    <a:bodyPr/>
                    <a:lstStyle/>
                    <a:p>
                      <a:pPr marL="88900" indent="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大阪産を率先して購入したいと思う</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の割合</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8890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45.6%</a:t>
                      </a:r>
                      <a:endParaRPr lang="ja-JP"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52.4%</a:t>
                      </a:r>
                      <a:endParaRPr lang="ja-JP"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41.5%</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vMerge="1">
                  <a:txBody>
                    <a:bodyPr/>
                    <a:lstStyle/>
                    <a:p>
                      <a:pPr algn="l">
                        <a:spcAft>
                          <a:spcPts val="0"/>
                        </a:spcAft>
                      </a:pPr>
                      <a:endParaRPr lang="ja-JP" sz="1200" kern="100" dirty="0">
                        <a:effectLst/>
                        <a:latin typeface="+mn-ea"/>
                        <a:ea typeface="+mn-ea"/>
                        <a:cs typeface="Times New Roman"/>
                      </a:endParaRPr>
                    </a:p>
                  </a:txBody>
                  <a:tcPr marL="0" marR="0" marT="0" marB="0" anchor="ctr"/>
                </a:tc>
                <a:extLst>
                  <a:ext uri="{0D108BD9-81ED-4DB2-BD59-A6C34878D82A}">
                    <a16:rowId xmlns:a16="http://schemas.microsoft.com/office/drawing/2014/main" val="10002"/>
                  </a:ext>
                </a:extLst>
              </a:tr>
            </a:tbl>
          </a:graphicData>
        </a:graphic>
      </p:graphicFrame>
      <p:sp>
        <p:nvSpPr>
          <p:cNvPr id="6" name="角丸四角形 5"/>
          <p:cNvSpPr/>
          <p:nvPr/>
        </p:nvSpPr>
        <p:spPr>
          <a:xfrm>
            <a:off x="395288" y="612000"/>
            <a:ext cx="8640000" cy="504825"/>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0" bIns="36000" anchor="ct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「将来ビジョン・大阪」で掲げる将来像イメージ</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HG丸ｺﾞｼｯｸM-PRO" pitchFamily="50" charset="-128"/>
                <a:ea typeface="HG丸ｺﾞｼｯｸM-PRO" pitchFamily="50" charset="-128"/>
              </a:rPr>
              <a:t>大阪湾やみどり豊かな</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農空間が守られ、新鮮で安全な大阪産</a:t>
            </a:r>
            <a:r>
              <a:rPr lang="en-US" altLang="ja-JP" sz="1200" dirty="0">
                <a:solidFill>
                  <a:schemeClr val="tx1"/>
                </a:solidFill>
                <a:latin typeface="HG丸ｺﾞｼｯｸM-PRO" pitchFamily="50" charset="-128"/>
                <a:ea typeface="HG丸ｺﾞｼｯｸM-PRO" pitchFamily="50" charset="-128"/>
              </a:rPr>
              <a:t>(</a:t>
            </a:r>
            <a:r>
              <a:rPr lang="ja-JP" altLang="en-US" sz="1200" dirty="0">
                <a:solidFill>
                  <a:schemeClr val="tx1"/>
                </a:solidFill>
                <a:latin typeface="HG丸ｺﾞｼｯｸM-PRO" pitchFamily="50" charset="-128"/>
                <a:ea typeface="HG丸ｺﾞｼｯｸM-PRO" pitchFamily="50" charset="-128"/>
              </a:rPr>
              <a:t>もん</a:t>
            </a:r>
            <a:r>
              <a:rPr lang="en-US" altLang="ja-JP" sz="1200" dirty="0">
                <a:solidFill>
                  <a:schemeClr val="tx1"/>
                </a:solidFill>
                <a:latin typeface="HG丸ｺﾞｼｯｸM-PRO" pitchFamily="50" charset="-128"/>
                <a:ea typeface="HG丸ｺﾞｼｯｸM-PRO" pitchFamily="50" charset="-128"/>
              </a:rPr>
              <a:t>)</a:t>
            </a:r>
            <a:r>
              <a:rPr lang="ja-JP" altLang="en-US" sz="1200" dirty="0">
                <a:solidFill>
                  <a:schemeClr val="tx1"/>
                </a:solidFill>
                <a:latin typeface="HG丸ｺﾞｼｯｸM-PRO" pitchFamily="50" charset="-128"/>
                <a:ea typeface="HG丸ｺﾞｼｯｸM-PRO" pitchFamily="50" charset="-128"/>
              </a:rPr>
              <a:t>が全国ブランドとなり、活発に取引されています。</a:t>
            </a:r>
          </a:p>
        </p:txBody>
      </p:sp>
      <p:sp>
        <p:nvSpPr>
          <p:cNvPr id="4" name="正方形/長方形 3"/>
          <p:cNvSpPr/>
          <p:nvPr/>
        </p:nvSpPr>
        <p:spPr>
          <a:xfrm>
            <a:off x="216000" y="504000"/>
            <a:ext cx="3775075" cy="287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a:latin typeface="メイリオ" pitchFamily="50" charset="-128"/>
                <a:ea typeface="メイリオ" pitchFamily="50" charset="-128"/>
                <a:cs typeface="メイリオ" pitchFamily="50" charset="-128"/>
              </a:rPr>
              <a:t>■全国ブランド・大阪産（もん）　オンリー１</a:t>
            </a:r>
            <a:endParaRPr lang="en-US" altLang="ja-JP" sz="1200" b="1" dirty="0">
              <a:latin typeface="メイリオ" pitchFamily="50" charset="-128"/>
              <a:ea typeface="メイリオ" pitchFamily="50" charset="-128"/>
              <a:cs typeface="メイリオ" pitchFamily="50" charset="-128"/>
            </a:endParaRPr>
          </a:p>
        </p:txBody>
      </p:sp>
      <p:pic>
        <p:nvPicPr>
          <p:cNvPr id="514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8116" y="3573208"/>
            <a:ext cx="2307173" cy="17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50" name="Picture 3" descr="D:\OnoSei\Desktop\DSC022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573208"/>
            <a:ext cx="2327019" cy="17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1" name="Picture 3" descr="E:\LIB\05大阪産\○大阪産（もん）\☆大阪産（もん）大集合\H26.11.02大阪産(もん)大集合\写真\久保田撮影分\resize\_MG_74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0024" y="3573208"/>
            <a:ext cx="2590376" cy="17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スライド番号プレースホルダー 7"/>
          <p:cNvSpPr>
            <a:spLocks noGrp="1"/>
          </p:cNvSpPr>
          <p:nvPr>
            <p:ph type="sldNum" sz="quarter" idx="12"/>
          </p:nvPr>
        </p:nvSpPr>
        <p:spPr>
          <a:xfrm>
            <a:off x="8394005" y="6536823"/>
            <a:ext cx="749995" cy="321177"/>
          </a:xfrm>
        </p:spPr>
        <p:txBody>
          <a:bodyPr/>
          <a:lstStyle/>
          <a:p>
            <a:pPr>
              <a:defRPr/>
            </a:pPr>
            <a:fld id="{99474618-B79D-4FAF-804F-0D0EBC51FBAE}" type="slidenum">
              <a:rPr lang="en-US" altLang="ja-JP" smtClean="0">
                <a:solidFill>
                  <a:schemeClr val="tx1"/>
                </a:solidFill>
              </a:rPr>
              <a:t>4</a:t>
            </a:fld>
            <a:endParaRPr lang="ja-JP" altLang="en-US" dirty="0">
              <a:solidFill>
                <a:schemeClr val="tx1"/>
              </a:solidFill>
            </a:endParaRPr>
          </a:p>
        </p:txBody>
      </p:sp>
    </p:spTree>
    <p:extLst>
      <p:ext uri="{BB962C8B-B14F-4D97-AF65-F5344CB8AC3E}">
        <p14:creationId xmlns:p14="http://schemas.microsoft.com/office/powerpoint/2010/main" val="728423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918350672"/>
              </p:ext>
            </p:extLst>
          </p:nvPr>
        </p:nvGraphicFramePr>
        <p:xfrm>
          <a:off x="396000" y="1303338"/>
          <a:ext cx="8640000" cy="1276774"/>
        </p:xfrm>
        <a:graphic>
          <a:graphicData uri="http://schemas.openxmlformats.org/drawingml/2006/table">
            <a:tbl>
              <a:tblPr firstRow="1" bandRow="1">
                <a:tableStyleId>{5C22544A-7EE6-4342-B048-85BDC9FD1C3A}</a:tableStyleId>
              </a:tblPr>
              <a:tblGrid>
                <a:gridCol w="3672000">
                  <a:extLst>
                    <a:ext uri="{9D8B030D-6E8A-4147-A177-3AD203B41FA5}">
                      <a16:colId xmlns:a16="http://schemas.microsoft.com/office/drawing/2014/main" val="20000"/>
                    </a:ext>
                  </a:extLst>
                </a:gridCol>
                <a:gridCol w="1008000">
                  <a:extLst>
                    <a:ext uri="{9D8B030D-6E8A-4147-A177-3AD203B41FA5}">
                      <a16:colId xmlns:a16="http://schemas.microsoft.com/office/drawing/2014/main" val="20001"/>
                    </a:ext>
                  </a:extLst>
                </a:gridCol>
                <a:gridCol w="1008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1944000">
                  <a:extLst>
                    <a:ext uri="{9D8B030D-6E8A-4147-A177-3AD203B41FA5}">
                      <a16:colId xmlns:a16="http://schemas.microsoft.com/office/drawing/2014/main" val="20004"/>
                    </a:ext>
                  </a:extLst>
                </a:gridCol>
              </a:tblGrid>
              <a:tr h="304774">
                <a:tc>
                  <a:txBody>
                    <a:bodyPr/>
                    <a:lstStyle/>
                    <a:p>
                      <a:pPr algn="ctr"/>
                      <a:r>
                        <a:rPr kumimoji="1" lang="ja-JP" altLang="en-US" sz="1400" dirty="0"/>
                        <a:t>実現状況を知る項目</a:t>
                      </a:r>
                    </a:p>
                  </a:txBody>
                  <a:tcPr marL="91450" marR="91450" marT="45707" marB="45707"/>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R4</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R5</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R6</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algn="ctr"/>
                      <a:r>
                        <a:rPr kumimoji="1" lang="ja-JP" altLang="en-US" sz="1400" dirty="0"/>
                        <a:t>出典</a:t>
                      </a:r>
                    </a:p>
                  </a:txBody>
                  <a:tcPr marL="91450" marR="91450" marT="45707" marB="45707"/>
                </a:tc>
                <a:extLst>
                  <a:ext uri="{0D108BD9-81ED-4DB2-BD59-A6C34878D82A}">
                    <a16:rowId xmlns:a16="http://schemas.microsoft.com/office/drawing/2014/main" val="10000"/>
                  </a:ext>
                </a:extLst>
              </a:tr>
              <a:tr h="324000">
                <a:tc>
                  <a:txBody>
                    <a:bodyPr/>
                    <a:lstStyle/>
                    <a:p>
                      <a:pPr marL="88900" indent="0" algn="l">
                        <a:spcAft>
                          <a:spcPts val="0"/>
                        </a:spcAft>
                      </a:pPr>
                      <a:r>
                        <a:rPr 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ミュージアム都市といえば大阪と思っている人の割合（全国）</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r">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7.9%</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a:txBody>
                    <a:bodyPr/>
                    <a:lstStyle/>
                    <a:p>
                      <a:pPr algn="r">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9.8%</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a:txBody>
                    <a:bodyPr/>
                    <a:lstStyle/>
                    <a:p>
                      <a:pPr algn="r">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7.2%</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rowSpan="3">
                  <a:txBody>
                    <a:bodyPr/>
                    <a:lstStyle/>
                    <a:p>
                      <a:pPr marL="88900" indent="0" algn="l">
                        <a:spcAft>
                          <a:spcPts val="0"/>
                        </a:spcAft>
                      </a:pP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将来ビジョン・大阪（全国・大阪府）に関する調査</a:t>
                      </a: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extLst>
                  <a:ext uri="{0D108BD9-81ED-4DB2-BD59-A6C34878D82A}">
                    <a16:rowId xmlns:a16="http://schemas.microsoft.com/office/drawing/2014/main" val="10001"/>
                  </a:ext>
                </a:extLst>
              </a:tr>
              <a:tr h="324000">
                <a:tc>
                  <a:txBody>
                    <a:bodyPr/>
                    <a:lstStyle/>
                    <a:p>
                      <a:pPr marL="88900" indent="0" algn="l">
                        <a:spcAft>
                          <a:spcPts val="0"/>
                        </a:spcAft>
                      </a:pPr>
                      <a:r>
                        <a:rPr kumimoji="1" 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自分の住んでいる地域に愛着を感じている府民の割合（府民）</a:t>
                      </a:r>
                    </a:p>
                  </a:txBody>
                  <a:tcPr marL="0" marR="0" marT="0" marB="0" anchor="ctr"/>
                </a:tc>
                <a:tc>
                  <a:txBody>
                    <a:bodyPr/>
                    <a:lstStyle/>
                    <a:p>
                      <a:pPr algn="r">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61.7%</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a:txBody>
                    <a:bodyPr/>
                    <a:lstStyle/>
                    <a:p>
                      <a:pPr algn="r">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65.3%</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a:txBody>
                    <a:bodyPr/>
                    <a:lstStyle/>
                    <a:p>
                      <a:pPr algn="r">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60.2%</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vMerge="1">
                  <a:txBody>
                    <a:bodyPr/>
                    <a:lstStyle/>
                    <a:p>
                      <a:pPr algn="l">
                        <a:spcAft>
                          <a:spcPts val="0"/>
                        </a:spcAft>
                      </a:pPr>
                      <a:endParaRPr lang="ja-JP" sz="1400" kern="100" dirty="0">
                        <a:effectLst/>
                        <a:latin typeface="+mn-ea"/>
                        <a:ea typeface="+mn-ea"/>
                        <a:cs typeface="Times New Roman"/>
                      </a:endParaRPr>
                    </a:p>
                  </a:txBody>
                  <a:tcPr marL="0" marR="0" marT="0" marB="0" anchor="ctr"/>
                </a:tc>
                <a:extLst>
                  <a:ext uri="{0D108BD9-81ED-4DB2-BD59-A6C34878D82A}">
                    <a16:rowId xmlns:a16="http://schemas.microsoft.com/office/drawing/2014/main" val="10002"/>
                  </a:ext>
                </a:extLst>
              </a:tr>
              <a:tr h="324000">
                <a:tc>
                  <a:txBody>
                    <a:bodyPr/>
                    <a:lstStyle/>
                    <a:p>
                      <a:pPr marL="88900" indent="0" algn="l">
                        <a:spcAft>
                          <a:spcPts val="0"/>
                        </a:spcAft>
                      </a:pPr>
                      <a:r>
                        <a:rPr lang="ja-JP" altLang="en-US"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大阪で観光したいと思っている人の割合（全国）</a:t>
                      </a:r>
                      <a:endPar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r">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70.1</a:t>
                      </a:r>
                      <a:r>
                        <a:rPr lang="ja-JP" alt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a:txBody>
                    <a:bodyPr/>
                    <a:lstStyle/>
                    <a:p>
                      <a:pPr algn="r">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74.5</a:t>
                      </a:r>
                      <a:r>
                        <a:rPr lang="ja-JP" alt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a:txBody>
                    <a:bodyPr/>
                    <a:lstStyle/>
                    <a:p>
                      <a:pPr algn="r">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68.6</a:t>
                      </a:r>
                      <a:r>
                        <a:rPr lang="ja-JP" alt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vMerge="1">
                  <a:txBody>
                    <a:bodyPr/>
                    <a:lstStyle/>
                    <a:p>
                      <a:pPr algn="l">
                        <a:spcAft>
                          <a:spcPts val="0"/>
                        </a:spcAft>
                      </a:pPr>
                      <a:endParaRPr lang="ja-JP" sz="1400" kern="100" dirty="0">
                        <a:effectLst/>
                        <a:latin typeface="+mn-ea"/>
                        <a:ea typeface="+mn-ea"/>
                        <a:cs typeface="Times New Roman"/>
                      </a:endParaRPr>
                    </a:p>
                  </a:txBody>
                  <a:tcPr marL="0" marR="0" marT="0" marB="0" anchor="ctr"/>
                </a:tc>
                <a:extLst>
                  <a:ext uri="{0D108BD9-81ED-4DB2-BD59-A6C34878D82A}">
                    <a16:rowId xmlns:a16="http://schemas.microsoft.com/office/drawing/2014/main" val="10003"/>
                  </a:ext>
                </a:extLst>
              </a:tr>
            </a:tbl>
          </a:graphicData>
        </a:graphic>
      </p:graphicFrame>
      <p:sp>
        <p:nvSpPr>
          <p:cNvPr id="5" name="正方形/長方形 4"/>
          <p:cNvSpPr/>
          <p:nvPr/>
        </p:nvSpPr>
        <p:spPr>
          <a:xfrm>
            <a:off x="36000" y="36000"/>
            <a:ext cx="2808288" cy="360363"/>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b="1" dirty="0">
                <a:solidFill>
                  <a:schemeClr val="tx1"/>
                </a:solidFill>
                <a:latin typeface="メイリオ" pitchFamily="50" charset="-128"/>
                <a:ea typeface="メイリオ" pitchFamily="50" charset="-128"/>
                <a:cs typeface="メイリオ" pitchFamily="50" charset="-128"/>
              </a:rPr>
              <a:t>３．ミュージアム都市　大阪</a:t>
            </a:r>
            <a:endParaRPr lang="en-US" altLang="ja-JP" sz="1400" b="1" dirty="0">
              <a:solidFill>
                <a:schemeClr val="tx1"/>
              </a:solidFill>
              <a:latin typeface="メイリオ" pitchFamily="50" charset="-128"/>
              <a:ea typeface="メイリオ" pitchFamily="50" charset="-128"/>
              <a:cs typeface="メイリオ" pitchFamily="50" charset="-128"/>
            </a:endParaRPr>
          </a:p>
        </p:txBody>
      </p:sp>
      <p:sp>
        <p:nvSpPr>
          <p:cNvPr id="6" name="角丸四角形 5"/>
          <p:cNvSpPr/>
          <p:nvPr/>
        </p:nvSpPr>
        <p:spPr>
          <a:xfrm>
            <a:off x="396000" y="612000"/>
            <a:ext cx="8640000" cy="6480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0" rIns="72000" bIns="36000" anchor="ct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「将来ビジョン・大阪」で掲げる将来像イメージ</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HG丸ｺﾞｼｯｸM-PRO" pitchFamily="50" charset="-128"/>
                <a:ea typeface="HG丸ｺﾞｼｯｸM-PRO" pitchFamily="50" charset="-128"/>
              </a:rPr>
              <a:t> </a:t>
            </a:r>
            <a:r>
              <a:rPr lang="ja-JP" altLang="en-US" sz="1200" dirty="0">
                <a:solidFill>
                  <a:schemeClr val="tx1"/>
                </a:solidFill>
                <a:latin typeface="HG丸ｺﾞｼｯｸM-PRO" pitchFamily="50" charset="-128"/>
                <a:ea typeface="HG丸ｺﾞｼｯｸM-PRO" pitchFamily="50" charset="-128"/>
              </a:rPr>
              <a:t>御堂筋、富田林寺内町等の大阪の個性的なまちなみや商店街、棚田など豊かな自然、さらには歴史や文化、芸術、食等豊かな地域資源が府民に愛され、大阪の誇るべき資産として発信されるなど、住民主体でにぎわいづくりがすすみ、ミュージアム都市大阪が実現しています。</a:t>
            </a:r>
          </a:p>
        </p:txBody>
      </p:sp>
      <p:sp>
        <p:nvSpPr>
          <p:cNvPr id="4" name="正方形/長方形 3"/>
          <p:cNvSpPr/>
          <p:nvPr/>
        </p:nvSpPr>
        <p:spPr>
          <a:xfrm>
            <a:off x="216000" y="504000"/>
            <a:ext cx="2695575" cy="28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a:latin typeface="メイリオ" pitchFamily="50" charset="-128"/>
                <a:ea typeface="メイリオ" pitchFamily="50" charset="-128"/>
                <a:cs typeface="メイリオ" pitchFamily="50" charset="-128"/>
              </a:rPr>
              <a:t>■大阪ミュージアム　オンリー１</a:t>
            </a:r>
            <a:endParaRPr lang="en-US" altLang="ja-JP" sz="1200" b="1" dirty="0">
              <a:latin typeface="メイリオ" pitchFamily="50" charset="-128"/>
              <a:ea typeface="メイリオ" pitchFamily="50" charset="-128"/>
              <a:cs typeface="メイリオ"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781883891"/>
              </p:ext>
            </p:extLst>
          </p:nvPr>
        </p:nvGraphicFramePr>
        <p:xfrm>
          <a:off x="396000" y="4781090"/>
          <a:ext cx="8640000" cy="952682"/>
        </p:xfrm>
        <a:graphic>
          <a:graphicData uri="http://schemas.openxmlformats.org/drawingml/2006/table">
            <a:tbl>
              <a:tblPr firstRow="1" bandRow="1">
                <a:tableStyleId>{5C22544A-7EE6-4342-B048-85BDC9FD1C3A}</a:tableStyleId>
              </a:tblPr>
              <a:tblGrid>
                <a:gridCol w="3672000">
                  <a:extLst>
                    <a:ext uri="{9D8B030D-6E8A-4147-A177-3AD203B41FA5}">
                      <a16:colId xmlns:a16="http://schemas.microsoft.com/office/drawing/2014/main" val="20000"/>
                    </a:ext>
                  </a:extLst>
                </a:gridCol>
                <a:gridCol w="1008000">
                  <a:extLst>
                    <a:ext uri="{9D8B030D-6E8A-4147-A177-3AD203B41FA5}">
                      <a16:colId xmlns:a16="http://schemas.microsoft.com/office/drawing/2014/main" val="20001"/>
                    </a:ext>
                  </a:extLst>
                </a:gridCol>
                <a:gridCol w="1008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1944000">
                  <a:extLst>
                    <a:ext uri="{9D8B030D-6E8A-4147-A177-3AD203B41FA5}">
                      <a16:colId xmlns:a16="http://schemas.microsoft.com/office/drawing/2014/main" val="20004"/>
                    </a:ext>
                  </a:extLst>
                </a:gridCol>
              </a:tblGrid>
              <a:tr h="304173">
                <a:tc>
                  <a:txBody>
                    <a:bodyPr/>
                    <a:lstStyle/>
                    <a:p>
                      <a:pPr algn="ctr"/>
                      <a:r>
                        <a:rPr kumimoji="1" lang="ja-JP" altLang="en-US" sz="1400" dirty="0"/>
                        <a:t>実現状況を知る項目</a:t>
                      </a:r>
                    </a:p>
                  </a:txBody>
                  <a:tcPr marL="91450" marR="91450" marT="45407" marB="45407"/>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R4</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R5</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R6</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algn="ctr"/>
                      <a:r>
                        <a:rPr kumimoji="1" lang="ja-JP" altLang="en-US" sz="1400" dirty="0"/>
                        <a:t>出典</a:t>
                      </a:r>
                    </a:p>
                  </a:txBody>
                  <a:tcPr marL="91450" marR="91450" marT="45407" marB="45407"/>
                </a:tc>
                <a:extLst>
                  <a:ext uri="{0D108BD9-81ED-4DB2-BD59-A6C34878D82A}">
                    <a16:rowId xmlns:a16="http://schemas.microsoft.com/office/drawing/2014/main" val="10000"/>
                  </a:ext>
                </a:extLst>
              </a:tr>
              <a:tr h="324000">
                <a:tc>
                  <a:txBody>
                    <a:bodyPr/>
                    <a:lstStyle/>
                    <a:p>
                      <a:pPr marL="88900" indent="0" algn="l">
                        <a:spcAft>
                          <a:spcPts val="0"/>
                        </a:spcAft>
                      </a:pPr>
                      <a:r>
                        <a:rPr 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大阪が楽しいまちだと思っている人の割合（全国）</a:t>
                      </a: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34.5%</a:t>
                      </a:r>
                      <a:endParaRPr kumimoji="1"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39.5%</a:t>
                      </a:r>
                      <a:endParaRPr kumimoji="1"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33.4%</a:t>
                      </a:r>
                      <a:endParaRPr kumimoji="1"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rowSpan="2">
                  <a:txBody>
                    <a:bodyPr/>
                    <a:lstStyle/>
                    <a:p>
                      <a:pPr marL="88900" indent="0" algn="l">
                        <a:spcAft>
                          <a:spcPts val="0"/>
                        </a:spcAft>
                      </a:pP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将来ビジョン・大阪（全国・大阪府）に関する調査</a:t>
                      </a: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extLst>
                  <a:ext uri="{0D108BD9-81ED-4DB2-BD59-A6C34878D82A}">
                    <a16:rowId xmlns:a16="http://schemas.microsoft.com/office/drawing/2014/main" val="10001"/>
                  </a:ext>
                </a:extLst>
              </a:tr>
              <a:tr h="324000">
                <a:tc>
                  <a:txBody>
                    <a:bodyPr/>
                    <a:lstStyle/>
                    <a:p>
                      <a:pPr marL="88900" indent="0" algn="l">
                        <a:spcAft>
                          <a:spcPts val="0"/>
                        </a:spcAft>
                      </a:pPr>
                      <a:r>
                        <a:rPr 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大阪はスポーツが盛んだと思っている府民の割合（府民）</a:t>
                      </a: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42.6%</a:t>
                      </a:r>
                      <a:endParaRPr kumimoji="1"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44.9%</a:t>
                      </a:r>
                      <a:endParaRPr kumimoji="1"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38.8%</a:t>
                      </a:r>
                      <a:endParaRPr kumimoji="1"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vMerge="1">
                  <a:txBody>
                    <a:bodyPr/>
                    <a:lstStyle/>
                    <a:p>
                      <a:pPr algn="l">
                        <a:spcAft>
                          <a:spcPts val="0"/>
                        </a:spcAft>
                      </a:pPr>
                      <a:endParaRPr lang="ja-JP" sz="1100" kern="100" dirty="0">
                        <a:effectLst/>
                        <a:latin typeface="+mn-ea"/>
                        <a:ea typeface="+mn-ea"/>
                        <a:cs typeface="Times New Roman"/>
                      </a:endParaRPr>
                    </a:p>
                  </a:txBody>
                  <a:tcPr marL="0" marR="0" marT="0" marB="0" anchor="ctr"/>
                </a:tc>
                <a:extLst>
                  <a:ext uri="{0D108BD9-81ED-4DB2-BD59-A6C34878D82A}">
                    <a16:rowId xmlns:a16="http://schemas.microsoft.com/office/drawing/2014/main" val="10002"/>
                  </a:ext>
                </a:extLst>
              </a:tr>
            </a:tbl>
          </a:graphicData>
        </a:graphic>
      </p:graphicFrame>
      <p:sp>
        <p:nvSpPr>
          <p:cNvPr id="8" name="角丸四角形 7"/>
          <p:cNvSpPr/>
          <p:nvPr/>
        </p:nvSpPr>
        <p:spPr>
          <a:xfrm>
            <a:off x="395999" y="4085764"/>
            <a:ext cx="8640000" cy="6480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0" bIns="36000" anchor="ct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「将来ビジョン・大阪」で掲げる将来像イメージ</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HG丸ｺﾞｼｯｸM-PRO" pitchFamily="50" charset="-128"/>
                <a:ea typeface="HG丸ｺﾞｼｯｸM-PRO" pitchFamily="50" charset="-128"/>
              </a:rPr>
              <a:t>ミュージアム都市として、</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大阪独特の“まちの空気感”が国内外に発信されるとともに、文化・スポーツイベント等様々な催しが各地で開催され、</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アミューズメントが充実し、世界から人々が集まるにぎわいのある地域になっています。</a:t>
            </a:r>
          </a:p>
        </p:txBody>
      </p:sp>
      <p:sp>
        <p:nvSpPr>
          <p:cNvPr id="9" name="正方形/長方形 8"/>
          <p:cNvSpPr/>
          <p:nvPr/>
        </p:nvSpPr>
        <p:spPr>
          <a:xfrm>
            <a:off x="216000" y="4005064"/>
            <a:ext cx="3271837" cy="287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a:latin typeface="メイリオ" pitchFamily="50" charset="-128"/>
                <a:ea typeface="メイリオ" pitchFamily="50" charset="-128"/>
                <a:cs typeface="メイリオ" pitchFamily="50" charset="-128"/>
              </a:rPr>
              <a:t>■フェスティバル都市　オンリー１</a:t>
            </a:r>
            <a:endParaRPr lang="en-US" altLang="ja-JP" sz="1200" b="1" dirty="0">
              <a:latin typeface="メイリオ" pitchFamily="50" charset="-128"/>
              <a:ea typeface="メイリオ" pitchFamily="50" charset="-128"/>
              <a:cs typeface="メイリオ" pitchFamily="50" charset="-128"/>
            </a:endParaRPr>
          </a:p>
        </p:txBody>
      </p:sp>
      <p:pic>
        <p:nvPicPr>
          <p:cNvPr id="620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00" y="5840685"/>
            <a:ext cx="15144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07" name="Picture 2" descr="E:\LIB\生涯スポーツ【容量上限182GBまでを目安に】\行事予定\9　照会関係\H26照会\将来ビジョン\魅力推進\resiz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000" y="2632587"/>
            <a:ext cx="16256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pic>
      <p:graphicFrame>
        <p:nvGraphicFramePr>
          <p:cNvPr id="10" name="表 9"/>
          <p:cNvGraphicFramePr>
            <a:graphicFrameLocks noGrp="1"/>
          </p:cNvGraphicFramePr>
          <p:nvPr>
            <p:extLst>
              <p:ext uri="{D42A27DB-BD31-4B8C-83A1-F6EECF244321}">
                <p14:modId xmlns:p14="http://schemas.microsoft.com/office/powerpoint/2010/main" val="285989586"/>
              </p:ext>
            </p:extLst>
          </p:nvPr>
        </p:nvGraphicFramePr>
        <p:xfrm>
          <a:off x="2267247" y="2640664"/>
          <a:ext cx="6768753" cy="1143000"/>
        </p:xfrm>
        <a:graphic>
          <a:graphicData uri="http://schemas.openxmlformats.org/drawingml/2006/table">
            <a:tbl>
              <a:tblPr/>
              <a:tblGrid>
                <a:gridCol w="1098256">
                  <a:extLst>
                    <a:ext uri="{9D8B030D-6E8A-4147-A177-3AD203B41FA5}">
                      <a16:colId xmlns:a16="http://schemas.microsoft.com/office/drawing/2014/main" val="20000"/>
                    </a:ext>
                  </a:extLst>
                </a:gridCol>
                <a:gridCol w="1417624">
                  <a:extLst>
                    <a:ext uri="{9D8B030D-6E8A-4147-A177-3AD203B41FA5}">
                      <a16:colId xmlns:a16="http://schemas.microsoft.com/office/drawing/2014/main" val="20001"/>
                    </a:ext>
                  </a:extLst>
                </a:gridCol>
                <a:gridCol w="1044410">
                  <a:extLst>
                    <a:ext uri="{9D8B030D-6E8A-4147-A177-3AD203B41FA5}">
                      <a16:colId xmlns:a16="http://schemas.microsoft.com/office/drawing/2014/main" val="20002"/>
                    </a:ext>
                  </a:extLst>
                </a:gridCol>
                <a:gridCol w="1044410">
                  <a:extLst>
                    <a:ext uri="{9D8B030D-6E8A-4147-A177-3AD203B41FA5}">
                      <a16:colId xmlns:a16="http://schemas.microsoft.com/office/drawing/2014/main" val="20003"/>
                    </a:ext>
                  </a:extLst>
                </a:gridCol>
                <a:gridCol w="1044410">
                  <a:extLst>
                    <a:ext uri="{9D8B030D-6E8A-4147-A177-3AD203B41FA5}">
                      <a16:colId xmlns:a16="http://schemas.microsoft.com/office/drawing/2014/main" val="20004"/>
                    </a:ext>
                  </a:extLst>
                </a:gridCol>
                <a:gridCol w="1119643">
                  <a:extLst>
                    <a:ext uri="{9D8B030D-6E8A-4147-A177-3AD203B41FA5}">
                      <a16:colId xmlns:a16="http://schemas.microsoft.com/office/drawing/2014/main" val="20005"/>
                    </a:ext>
                  </a:extLst>
                </a:gridCol>
              </a:tblGrid>
              <a:tr h="266700">
                <a:tc gridSpan="2">
                  <a:txBody>
                    <a:bodyPr/>
                    <a:lstStyle/>
                    <a:p>
                      <a:pPr algn="ctr" fontAlgn="b"/>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参考となる各種指標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b"/>
                      <a:r>
                        <a:rPr lang="en-US" altLang="ja-JP" sz="950" b="0" i="0" u="none" strike="noStrike" dirty="0">
                          <a:solidFill>
                            <a:schemeClr val="tx1"/>
                          </a:solidFill>
                          <a:effectLst/>
                          <a:latin typeface="+mn-ea"/>
                          <a:ea typeface="+mn-ea"/>
                        </a:rPr>
                        <a:t>R4</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R5</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R6</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出典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7650">
                <a:tc rowSpan="2">
                  <a:txBody>
                    <a:bodyPr/>
                    <a:lstStyle/>
                    <a:p>
                      <a:pPr algn="l"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各種イベント集客数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85725" algn="l" fontAlgn="ct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OSAKA</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光のルネサンス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約</a:t>
                      </a: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333</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万人</a:t>
                      </a:r>
                      <a:endPar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約</a:t>
                      </a: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380</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万人</a:t>
                      </a:r>
                      <a:endPar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約</a:t>
                      </a: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388</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万人</a:t>
                      </a:r>
                      <a:endPar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主催者発表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7650">
                <a:tc vMerge="1">
                  <a:txBody>
                    <a:bodyPr/>
                    <a:lstStyle/>
                    <a:p>
                      <a:endParaRPr kumimoji="1" lang="ja-JP" altLang="en-US"/>
                    </a:p>
                  </a:txBody>
                  <a:tcPr/>
                </a:tc>
                <a:tc>
                  <a:txBody>
                    <a:bodyPr/>
                    <a:lstStyle/>
                    <a:p>
                      <a:pPr marL="0" indent="85725" algn="l"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御堂筋イルミネーション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約</a:t>
                      </a: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603</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万人</a:t>
                      </a:r>
                      <a:endPar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約</a:t>
                      </a: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584</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万人</a:t>
                      </a:r>
                      <a:endPar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約</a:t>
                      </a: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611</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万人</a:t>
                      </a:r>
                      <a:endPar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0002"/>
                  </a:ext>
                </a:extLst>
              </a:tr>
              <a:tr h="381000">
                <a:tc gridSpan="6">
                  <a:txBody>
                    <a:bodyPr/>
                    <a:lstStyle/>
                    <a:p>
                      <a:pPr algn="l" fontAlgn="t">
                        <a:lnSpc>
                          <a:spcPts val="400"/>
                        </a:lnSpc>
                        <a:spcBef>
                          <a:spcPts val="0"/>
                        </a:spcBef>
                      </a:pPr>
                      <a:r>
                        <a:rPr kumimoji="1" lang="ja-JP" altLang="en-US" sz="900" b="0" i="0" u="none" strike="noStrike" kern="1200" dirty="0">
                          <a:solidFill>
                            <a:schemeClr val="tx1"/>
                          </a:solidFill>
                          <a:effectLst/>
                          <a:latin typeface="+mj-ea"/>
                          <a:ea typeface="+mn-ea"/>
                          <a:cs typeface="+mn-cs"/>
                        </a:rPr>
                        <a:t>　</a:t>
                      </a:r>
                      <a:endParaRPr kumimoji="1" lang="en-US" altLang="ja-JP" sz="900" b="0" i="0" u="none" strike="noStrike" kern="1200" dirty="0">
                        <a:solidFill>
                          <a:schemeClr val="tx1"/>
                        </a:solidFill>
                        <a:effectLst/>
                        <a:latin typeface="+mj-ea"/>
                        <a:ea typeface="+mn-ea"/>
                        <a:cs typeface="+mn-cs"/>
                      </a:endParaRPr>
                    </a:p>
                    <a:p>
                      <a:pPr algn="l" fontAlgn="t">
                        <a:spcBef>
                          <a:spcPts val="0"/>
                        </a:spcBef>
                      </a:pPr>
                      <a:r>
                        <a:rPr kumimoji="1" lang="ja-JP" altLang="en-US" sz="900" b="0" i="0" u="none" strike="noStrike" kern="1200" dirty="0">
                          <a:solidFill>
                            <a:srgbClr val="FF0000"/>
                          </a:solidFill>
                          <a:effectLst/>
                          <a:latin typeface="+mj-ea"/>
                          <a:ea typeface="+mn-ea"/>
                          <a:cs typeface="+mn-cs"/>
                        </a:rPr>
                        <a:t>　</a:t>
                      </a:r>
                      <a:endParaRPr kumimoji="1" lang="en-US" altLang="ja-JP" sz="900" b="0" i="0" u="none" strike="noStrike" kern="1200" dirty="0">
                        <a:solidFill>
                          <a:schemeClr val="tx1"/>
                        </a:solidFill>
                        <a:effectLst/>
                        <a:latin typeface="+mj-ea"/>
                        <a:ea typeface="+mn-ea"/>
                        <a:cs typeface="+mn-cs"/>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3829387834"/>
              </p:ext>
            </p:extLst>
          </p:nvPr>
        </p:nvGraphicFramePr>
        <p:xfrm>
          <a:off x="2267252" y="5841557"/>
          <a:ext cx="6768748" cy="576000"/>
        </p:xfrm>
        <a:graphic>
          <a:graphicData uri="http://schemas.openxmlformats.org/drawingml/2006/table">
            <a:tbl>
              <a:tblPr/>
              <a:tblGrid>
                <a:gridCol w="1300353">
                  <a:extLst>
                    <a:ext uri="{9D8B030D-6E8A-4147-A177-3AD203B41FA5}">
                      <a16:colId xmlns:a16="http://schemas.microsoft.com/office/drawing/2014/main" val="20000"/>
                    </a:ext>
                  </a:extLst>
                </a:gridCol>
                <a:gridCol w="1079289">
                  <a:extLst>
                    <a:ext uri="{9D8B030D-6E8A-4147-A177-3AD203B41FA5}">
                      <a16:colId xmlns:a16="http://schemas.microsoft.com/office/drawing/2014/main" val="20001"/>
                    </a:ext>
                  </a:extLst>
                </a:gridCol>
                <a:gridCol w="1089821">
                  <a:extLst>
                    <a:ext uri="{9D8B030D-6E8A-4147-A177-3AD203B41FA5}">
                      <a16:colId xmlns:a16="http://schemas.microsoft.com/office/drawing/2014/main" val="20002"/>
                    </a:ext>
                  </a:extLst>
                </a:gridCol>
                <a:gridCol w="1089821">
                  <a:extLst>
                    <a:ext uri="{9D8B030D-6E8A-4147-A177-3AD203B41FA5}">
                      <a16:colId xmlns:a16="http://schemas.microsoft.com/office/drawing/2014/main" val="20003"/>
                    </a:ext>
                  </a:extLst>
                </a:gridCol>
                <a:gridCol w="1089821">
                  <a:extLst>
                    <a:ext uri="{9D8B030D-6E8A-4147-A177-3AD203B41FA5}">
                      <a16:colId xmlns:a16="http://schemas.microsoft.com/office/drawing/2014/main" val="20004"/>
                    </a:ext>
                  </a:extLst>
                </a:gridCol>
                <a:gridCol w="1119643">
                  <a:extLst>
                    <a:ext uri="{9D8B030D-6E8A-4147-A177-3AD203B41FA5}">
                      <a16:colId xmlns:a16="http://schemas.microsoft.com/office/drawing/2014/main" val="20005"/>
                    </a:ext>
                  </a:extLst>
                </a:gridCol>
              </a:tblGrid>
              <a:tr h="288000">
                <a:tc gridSpan="2">
                  <a:txBody>
                    <a:bodyPr/>
                    <a:lstStyle/>
                    <a:p>
                      <a:pPr algn="ctr" fontAlgn="b"/>
                      <a:r>
                        <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rPr>
                        <a:t>参考となる各種指標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b"/>
                      <a:r>
                        <a:rPr lang="en-US" altLang="ja-JP" sz="950" b="0" i="0" u="none" strike="noStrike" dirty="0">
                          <a:solidFill>
                            <a:schemeClr val="tx1"/>
                          </a:solidFill>
                          <a:effectLst/>
                          <a:latin typeface="+mn-ea"/>
                          <a:ea typeface="+mn-ea"/>
                        </a:rPr>
                        <a:t>R4</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R5</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R6</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出典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8000">
                <a:tc>
                  <a:txBody>
                    <a:bodyPr/>
                    <a:lstStyle/>
                    <a:p>
                      <a:pPr algn="l" fontAlgn="ctr"/>
                      <a:r>
                        <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rPr>
                        <a:t>各種イベント集客数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rPr>
                        <a:t>大阪マラソン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110</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万人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80</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万人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110</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万人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主催者発表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5" name="スライド番号プレースホルダー 7"/>
          <p:cNvSpPr>
            <a:spLocks noGrp="1"/>
          </p:cNvSpPr>
          <p:nvPr>
            <p:ph type="sldNum" sz="quarter" idx="12"/>
          </p:nvPr>
        </p:nvSpPr>
        <p:spPr>
          <a:xfrm>
            <a:off x="8394005" y="6536823"/>
            <a:ext cx="749995" cy="321177"/>
          </a:xfrm>
        </p:spPr>
        <p:txBody>
          <a:bodyPr/>
          <a:lstStyle/>
          <a:p>
            <a:pPr>
              <a:defRPr/>
            </a:pPr>
            <a:fld id="{99474618-B79D-4FAF-804F-0D0EBC51FBAE}" type="slidenum">
              <a:rPr lang="en-US" altLang="ja-JP" smtClean="0">
                <a:solidFill>
                  <a:schemeClr val="tx1"/>
                </a:solidFill>
              </a:rPr>
              <a:t>5</a:t>
            </a:fld>
            <a:endParaRPr lang="ja-JP" altLang="en-US"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537501554"/>
              </p:ext>
            </p:extLst>
          </p:nvPr>
        </p:nvGraphicFramePr>
        <p:xfrm>
          <a:off x="395288" y="1223646"/>
          <a:ext cx="8640000" cy="2115568"/>
        </p:xfrm>
        <a:graphic>
          <a:graphicData uri="http://schemas.openxmlformats.org/drawingml/2006/table">
            <a:tbl>
              <a:tblPr firstRow="1" bandRow="1">
                <a:tableStyleId>{5C22544A-7EE6-4342-B048-85BDC9FD1C3A}</a:tableStyleId>
              </a:tblPr>
              <a:tblGrid>
                <a:gridCol w="1764000">
                  <a:extLst>
                    <a:ext uri="{9D8B030D-6E8A-4147-A177-3AD203B41FA5}">
                      <a16:colId xmlns:a16="http://schemas.microsoft.com/office/drawing/2014/main" val="20000"/>
                    </a:ext>
                  </a:extLst>
                </a:gridCol>
                <a:gridCol w="1548000">
                  <a:extLst>
                    <a:ext uri="{9D8B030D-6E8A-4147-A177-3AD203B41FA5}">
                      <a16:colId xmlns:a16="http://schemas.microsoft.com/office/drawing/2014/main" val="20001"/>
                    </a:ext>
                  </a:extLst>
                </a:gridCol>
                <a:gridCol w="1548000">
                  <a:extLst>
                    <a:ext uri="{9D8B030D-6E8A-4147-A177-3AD203B41FA5}">
                      <a16:colId xmlns:a16="http://schemas.microsoft.com/office/drawing/2014/main" val="20002"/>
                    </a:ext>
                  </a:extLst>
                </a:gridCol>
                <a:gridCol w="1548000">
                  <a:extLst>
                    <a:ext uri="{9D8B030D-6E8A-4147-A177-3AD203B41FA5}">
                      <a16:colId xmlns:a16="http://schemas.microsoft.com/office/drawing/2014/main" val="20003"/>
                    </a:ext>
                  </a:extLst>
                </a:gridCol>
                <a:gridCol w="2232000">
                  <a:extLst>
                    <a:ext uri="{9D8B030D-6E8A-4147-A177-3AD203B41FA5}">
                      <a16:colId xmlns:a16="http://schemas.microsoft.com/office/drawing/2014/main" val="20004"/>
                    </a:ext>
                  </a:extLst>
                </a:gridCol>
              </a:tblGrid>
              <a:tr h="315568">
                <a:tc>
                  <a:txBody>
                    <a:bodyPr/>
                    <a:lstStyle/>
                    <a:p>
                      <a:pPr algn="ctr"/>
                      <a:r>
                        <a:rPr kumimoji="1" lang="ja-JP" altLang="en-US" sz="1400" dirty="0"/>
                        <a:t>実現状況を知る項目</a:t>
                      </a:r>
                    </a:p>
                  </a:txBody>
                  <a:tcPr marL="91450" marR="91450" marT="45715" marB="45715"/>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R4</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R5</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R6</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algn="ctr"/>
                      <a:r>
                        <a:rPr kumimoji="1" lang="ja-JP" altLang="en-US" sz="1400" dirty="0"/>
                        <a:t>出典</a:t>
                      </a:r>
                    </a:p>
                  </a:txBody>
                  <a:tcPr marL="91450" marR="91450" marT="45715" marB="45715"/>
                </a:tc>
                <a:extLst>
                  <a:ext uri="{0D108BD9-81ED-4DB2-BD59-A6C34878D82A}">
                    <a16:rowId xmlns:a16="http://schemas.microsoft.com/office/drawing/2014/main" val="10000"/>
                  </a:ext>
                </a:extLst>
              </a:tr>
              <a:tr h="1080000">
                <a:tc rowSpan="2">
                  <a:txBody>
                    <a:bodyPr/>
                    <a:lstStyle/>
                    <a:p>
                      <a:pPr marL="88900" indent="0" algn="l">
                        <a:spcAft>
                          <a:spcPts val="0"/>
                        </a:spcAft>
                      </a:pPr>
                      <a:r>
                        <a:rPr lang="ja-JP" sz="1100" kern="0" dirty="0">
                          <a:effectLst/>
                          <a:latin typeface="Meiryo UI" panose="020B0604030504040204" pitchFamily="50" charset="-128"/>
                          <a:ea typeface="Meiryo UI" panose="020B0604030504040204" pitchFamily="50" charset="-128"/>
                          <a:cs typeface="Meiryo UI" panose="020B0604030504040204" pitchFamily="50" charset="-128"/>
                        </a:rPr>
                        <a:t>留学生数・外国人旅行者数</a:t>
                      </a:r>
                      <a:r>
                        <a:rPr lang="ja-JP" altLang="en-US" sz="1100" kern="0" dirty="0">
                          <a:effectLst/>
                          <a:latin typeface="Meiryo UI" panose="020B0604030504040204" pitchFamily="50" charset="-128"/>
                          <a:ea typeface="Meiryo UI" panose="020B0604030504040204" pitchFamily="50" charset="-128"/>
                          <a:cs typeface="Meiryo UI" panose="020B0604030504040204" pitchFamily="50" charset="-128"/>
                        </a:rPr>
                        <a:t>の</a:t>
                      </a:r>
                      <a:r>
                        <a:rPr lang="ja-JP" sz="1100" kern="0" dirty="0">
                          <a:effectLst/>
                          <a:latin typeface="Meiryo UI" panose="020B0604030504040204" pitchFamily="50" charset="-128"/>
                          <a:ea typeface="Meiryo UI" panose="020B0604030504040204" pitchFamily="50" charset="-128"/>
                          <a:cs typeface="Meiryo UI" panose="020B0604030504040204" pitchFamily="50" charset="-128"/>
                        </a:rPr>
                        <a:t>伸び</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R w="12700" cap="flat" cmpd="sng" algn="ctr">
                      <a:solidFill>
                        <a:schemeClr val="bg1"/>
                      </a:solidFill>
                      <a:prstDash val="solid"/>
                      <a:round/>
                      <a:headEnd type="none" w="med" len="med"/>
                      <a:tailEnd type="none" w="med" len="med"/>
                    </a:lnR>
                  </a:tcPr>
                </a:tc>
                <a:tc>
                  <a:txBody>
                    <a:bodyPr/>
                    <a:lstStyle/>
                    <a:p>
                      <a:pPr algn="ctr">
                        <a:spcAft>
                          <a:spcPts val="0"/>
                        </a:spcAft>
                      </a:pP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留学生数対前年度比　</a:t>
                      </a:r>
                      <a:endPar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97.3</a:t>
                      </a: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endPar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spcAft>
                          <a:spcPts val="0"/>
                        </a:spcAft>
                      </a:pP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留学生数対前年度比　</a:t>
                      </a:r>
                      <a:endPar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133.7</a:t>
                      </a: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endPar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spcAft>
                          <a:spcPts val="0"/>
                        </a:spcAft>
                      </a:pP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留学生数対前年度比　</a:t>
                      </a:r>
                      <a:endPar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114.6</a:t>
                      </a: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a:t>
                      </a: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endPar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marL="88900" indent="0" algn="l">
                        <a:spcAft>
                          <a:spcPts val="0"/>
                        </a:spcAft>
                      </a:pPr>
                      <a:r>
                        <a:rPr 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（独）日本学生支援機構「外国人留学生在籍状況調査結果」</a:t>
                      </a:r>
                      <a:r>
                        <a:rPr lang="ja-JP" altLang="en-US"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を基に大阪府にて算出</a:t>
                      </a:r>
                      <a:endPar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indent="0" algn="l">
                        <a:spcAft>
                          <a:spcPts val="0"/>
                        </a:spcAft>
                      </a:pPr>
                      <a:r>
                        <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留学生数は日本語教育機関において教育を受ける外国人学生を含む</a:t>
                      </a:r>
                      <a:endPar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720000">
                <a:tc vMerge="1">
                  <a:txBody>
                    <a:bodyPr/>
                    <a:lstStyle/>
                    <a:p>
                      <a:endParaRPr kumimoji="1" lang="ja-JP" altLang="en-US"/>
                    </a:p>
                  </a:txBody>
                  <a:tcPr/>
                </a:tc>
                <a:tc>
                  <a:txBody>
                    <a:bodyPr/>
                    <a:lstStyle/>
                    <a:p>
                      <a:pPr algn="ctr">
                        <a:spcAft>
                          <a:spcPts val="0"/>
                        </a:spcAft>
                      </a:pPr>
                      <a:r>
                        <a:rPr lang="ja-JP" altLang="en-US" sz="1100" ker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ー　</a:t>
                      </a:r>
                      <a:r>
                        <a:rPr lang="en-US" altLang="ja-JP" sz="1100" ker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a:t>
                      </a:r>
                      <a:endParaRPr lang="ja-JP" alt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外国人訪問率　</a:t>
                      </a:r>
                      <a:r>
                        <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39.6</a:t>
                      </a: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br>
                        <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r>
                        <a:rPr lang="ja-JP" altLang="en-US"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２</a:t>
                      </a:r>
                      <a:endPar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外国人訪問率　</a:t>
                      </a:r>
                      <a:r>
                        <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39.6</a:t>
                      </a: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br>
                        <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r>
                        <a:rPr lang="ja-JP" altLang="en-US"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88900" indent="0" algn="l">
                        <a:spcAft>
                          <a:spcPts val="0"/>
                        </a:spcAft>
                      </a:pPr>
                      <a:r>
                        <a:rPr lang="ja-JP" altLang="en-US"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観光庁「インバウンド消費動向調査</a:t>
                      </a:r>
                      <a:r>
                        <a:rPr lang="en-US" alt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zh-TW" altLang="en-US"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旧 訪日外国人消費動向調査）</a:t>
                      </a:r>
                      <a:r>
                        <a:rPr lang="ja-JP" altLang="en-US"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2"/>
                  </a:ext>
                </a:extLst>
              </a:tr>
            </a:tbl>
          </a:graphicData>
        </a:graphic>
      </p:graphicFrame>
      <p:sp>
        <p:nvSpPr>
          <p:cNvPr id="6" name="角丸四角形 5"/>
          <p:cNvSpPr/>
          <p:nvPr/>
        </p:nvSpPr>
        <p:spPr>
          <a:xfrm>
            <a:off x="395288" y="612000"/>
            <a:ext cx="8640000" cy="5040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0" bIns="36000" anchor="ct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「将来ビジョン・大阪」で掲げる将来像イメージ</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HG丸ｺﾞｼｯｸM-PRO" pitchFamily="50" charset="-128"/>
                <a:ea typeface="HG丸ｺﾞｼｯｸM-PRO" pitchFamily="50" charset="-128"/>
              </a:rPr>
              <a:t>　</a:t>
            </a:r>
            <a:r>
              <a:rPr lang="ja-JP" altLang="en-US" sz="1200" dirty="0">
                <a:solidFill>
                  <a:schemeClr val="tx1"/>
                </a:solidFill>
                <a:latin typeface="HG丸ｺﾞｼｯｸM-PRO" pitchFamily="50" charset="-128"/>
                <a:ea typeface="HG丸ｺﾞｼｯｸM-PRO" pitchFamily="50" charset="-128"/>
              </a:rPr>
              <a:t>府民や大学・企業等がアジアをはじめ世界の</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国々の大学・企業と活発に交流し、多くの府民が世界で活躍し、様々な国の留学生や社会人が頻繁に往来しています。</a:t>
            </a:r>
          </a:p>
        </p:txBody>
      </p:sp>
      <p:sp>
        <p:nvSpPr>
          <p:cNvPr id="4" name="正方形/長方形 3"/>
          <p:cNvSpPr/>
          <p:nvPr/>
        </p:nvSpPr>
        <p:spPr>
          <a:xfrm>
            <a:off x="216000" y="504000"/>
            <a:ext cx="2335212" cy="28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a:latin typeface="メイリオ" pitchFamily="50" charset="-128"/>
                <a:ea typeface="メイリオ" pitchFamily="50" charset="-128"/>
                <a:cs typeface="メイリオ" pitchFamily="50" charset="-128"/>
              </a:rPr>
              <a:t>■交流都市　ナンバー１</a:t>
            </a:r>
            <a:endParaRPr lang="en-US" altLang="ja-JP" sz="1200" b="1" dirty="0">
              <a:latin typeface="メイリオ" pitchFamily="50" charset="-128"/>
              <a:ea typeface="メイリオ" pitchFamily="50" charset="-128"/>
              <a:cs typeface="メイリオ" pitchFamily="50" charset="-128"/>
            </a:endParaRPr>
          </a:p>
        </p:txBody>
      </p:sp>
      <p:pic>
        <p:nvPicPr>
          <p:cNvPr id="72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6" y="3881509"/>
            <a:ext cx="2257658" cy="16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表 1"/>
          <p:cNvGraphicFramePr>
            <a:graphicFrameLocks noGrp="1"/>
          </p:cNvGraphicFramePr>
          <p:nvPr>
            <p:extLst>
              <p:ext uri="{D42A27DB-BD31-4B8C-83A1-F6EECF244321}">
                <p14:modId xmlns:p14="http://schemas.microsoft.com/office/powerpoint/2010/main" val="324362384"/>
              </p:ext>
            </p:extLst>
          </p:nvPr>
        </p:nvGraphicFramePr>
        <p:xfrm>
          <a:off x="2872053" y="3881509"/>
          <a:ext cx="6163235" cy="2864326"/>
        </p:xfrm>
        <a:graphic>
          <a:graphicData uri="http://schemas.openxmlformats.org/drawingml/2006/table">
            <a:tbl>
              <a:tblPr/>
              <a:tblGrid>
                <a:gridCol w="1266899">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872000">
                  <a:extLst>
                    <a:ext uri="{9D8B030D-6E8A-4147-A177-3AD203B41FA5}">
                      <a16:colId xmlns:a16="http://schemas.microsoft.com/office/drawing/2014/main" val="20004"/>
                    </a:ext>
                  </a:extLst>
                </a:gridCol>
              </a:tblGrid>
              <a:tr h="288000">
                <a:tc>
                  <a:txBody>
                    <a:bodyPr/>
                    <a:lstStyle/>
                    <a:p>
                      <a:pPr algn="ctr" fontAlgn="ctr"/>
                      <a:r>
                        <a:rPr lang="ja-JP" altLang="en-US" sz="950" b="0" i="0" u="none" strike="noStrike" dirty="0">
                          <a:solidFill>
                            <a:schemeClr val="tx1"/>
                          </a:solidFill>
                          <a:effectLst/>
                          <a:latin typeface="+mj-ea"/>
                          <a:ea typeface="+mj-ea"/>
                        </a:rPr>
                        <a:t>参考となる各種指標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R4</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R5</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R6</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950" b="0" i="0" u="none" strike="noStrike" dirty="0">
                          <a:solidFill>
                            <a:schemeClr val="tx1"/>
                          </a:solidFill>
                          <a:effectLst/>
                          <a:latin typeface="+mj-ea"/>
                          <a:ea typeface="+mj-ea"/>
                        </a:rPr>
                        <a:t>出典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55635">
                <a:tc>
                  <a:txBody>
                    <a:bodyPr/>
                    <a:lstStyle/>
                    <a:p>
                      <a:pPr algn="l" fontAlgn="ctr"/>
                      <a:r>
                        <a:rPr lang="zh-CN"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訪日外国人数（来阪数）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50" b="0" i="0" u="none" strike="noStrike" dirty="0">
                          <a:solidFill>
                            <a:schemeClr val="tx1"/>
                          </a:solidFill>
                          <a:effectLst/>
                          <a:latin typeface="ＭＳ Ｐゴシック" panose="020B0600070205080204" pitchFamily="50" charset="-128"/>
                          <a:ea typeface="+mn-ea"/>
                        </a:rPr>
                        <a:t>-</a:t>
                      </a:r>
                      <a:r>
                        <a:rPr lang="ja-JP" altLang="en-US" sz="950" b="0" i="0" u="none" strike="noStrike" dirty="0">
                          <a:solidFill>
                            <a:schemeClr val="tx1"/>
                          </a:solidFill>
                          <a:effectLst/>
                          <a:latin typeface="ＭＳ Ｐゴシック" panose="020B0600070205080204" pitchFamily="50" charset="-128"/>
                          <a:ea typeface="+mn-ea"/>
                        </a:rPr>
                        <a:t>　</a:t>
                      </a:r>
                      <a:r>
                        <a:rPr kumimoji="1" lang="en-US" altLang="ja-JP" sz="950" b="0" i="0" u="none" strike="noStrike" kern="1200" dirty="0">
                          <a:solidFill>
                            <a:schemeClr val="tx1"/>
                          </a:solidFill>
                          <a:effectLst/>
                          <a:latin typeface="+mj-ea"/>
                          <a:ea typeface="+mn-ea"/>
                          <a:cs typeface="+mn-cs"/>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50" b="0" i="0" u="none" strike="noStrike" kern="1200" dirty="0">
                          <a:solidFill>
                            <a:schemeClr val="tx1"/>
                          </a:solidFill>
                          <a:effectLst/>
                          <a:latin typeface="+mj-ea"/>
                          <a:ea typeface="+mn-ea"/>
                          <a:cs typeface="+mn-cs"/>
                        </a:rPr>
                        <a:t>796</a:t>
                      </a:r>
                      <a:r>
                        <a:rPr kumimoji="1" lang="ja-JP" altLang="en-US" sz="950" b="0" i="0" u="none" strike="noStrike" kern="1200" dirty="0">
                          <a:solidFill>
                            <a:schemeClr val="tx1"/>
                          </a:solidFill>
                          <a:effectLst/>
                          <a:latin typeface="+mj-ea"/>
                          <a:ea typeface="+mn-ea"/>
                          <a:cs typeface="+mn-cs"/>
                        </a:rPr>
                        <a:t>万人</a:t>
                      </a:r>
                      <a:r>
                        <a:rPr kumimoji="1" lang="en-US" altLang="ja-JP" sz="950" b="0" i="0" u="none" strike="noStrike" kern="1200" dirty="0">
                          <a:solidFill>
                            <a:schemeClr val="tx1"/>
                          </a:solidFill>
                          <a:effectLst/>
                          <a:latin typeface="+mj-ea"/>
                          <a:ea typeface="+mn-ea"/>
                          <a:cs typeface="+mn-cs"/>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50" b="0" i="0" u="none" strike="noStrike" kern="1200" dirty="0">
                          <a:solidFill>
                            <a:schemeClr val="tx1"/>
                          </a:solidFill>
                          <a:effectLst/>
                          <a:latin typeface="+mj-ea"/>
                          <a:ea typeface="+mn-ea"/>
                          <a:cs typeface="+mn-cs"/>
                        </a:rPr>
                        <a:t>1,409</a:t>
                      </a:r>
                      <a:r>
                        <a:rPr kumimoji="1" lang="ja-JP" altLang="en-US" sz="950" b="0" i="0" u="none" strike="noStrike" kern="1200" dirty="0">
                          <a:solidFill>
                            <a:schemeClr val="tx1"/>
                          </a:solidFill>
                          <a:effectLst/>
                          <a:latin typeface="+mj-ea"/>
                          <a:ea typeface="+mn-ea"/>
                          <a:cs typeface="+mn-cs"/>
                        </a:rPr>
                        <a:t>万人</a:t>
                      </a:r>
                      <a:endParaRPr kumimoji="1" lang="en-US" altLang="ja-JP" sz="950" b="0" i="0" u="none" strike="noStrike" kern="1200" dirty="0">
                        <a:solidFill>
                          <a:schemeClr val="tx1"/>
                        </a:solidFill>
                        <a:effectLst/>
                        <a:latin typeface="+mj-ea"/>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50" b="0" i="0" u="none" strike="noStrike" kern="1200" dirty="0">
                          <a:solidFill>
                            <a:schemeClr val="tx1"/>
                          </a:solidFill>
                          <a:effectLst/>
                          <a:latin typeface="+mj-ea"/>
                          <a:ea typeface="+mn-ea"/>
                          <a:cs typeface="+mn-cs"/>
                        </a:rPr>
                        <a:t>観光庁「</a:t>
                      </a:r>
                      <a:r>
                        <a:rPr kumimoji="1" lang="ja-JP" altLang="en-US" sz="950" b="0" i="0" u="none" strike="noStrike" kern="1200" dirty="0">
                          <a:solidFill>
                            <a:schemeClr val="tx1"/>
                          </a:solidFill>
                          <a:effectLst/>
                          <a:latin typeface="+mn-ea"/>
                          <a:ea typeface="+mn-ea"/>
                          <a:cs typeface="+mn-cs"/>
                        </a:rPr>
                        <a:t>インバウンド消費動向調査</a:t>
                      </a:r>
                      <a:r>
                        <a:rPr kumimoji="1" lang="en-US" altLang="ja-JP" sz="950" b="0" i="0" u="none" strike="noStrike" kern="1200" dirty="0">
                          <a:solidFill>
                            <a:schemeClr val="tx1"/>
                          </a:solidFill>
                          <a:effectLst/>
                          <a:latin typeface="+mn-ea"/>
                          <a:ea typeface="+mn-ea"/>
                          <a:cs typeface="+mn-cs"/>
                        </a:rPr>
                        <a:t>(</a:t>
                      </a:r>
                      <a:r>
                        <a:rPr kumimoji="1" lang="zh-TW" altLang="en-US" sz="950" b="0" i="0" u="none" strike="noStrike" kern="1200" dirty="0">
                          <a:solidFill>
                            <a:schemeClr val="tx1"/>
                          </a:solidFill>
                          <a:effectLst/>
                          <a:latin typeface="+mn-ea"/>
                          <a:ea typeface="+mn-ea"/>
                          <a:cs typeface="+mn-cs"/>
                        </a:rPr>
                        <a:t>旧 訪日外国人消費動向調査）</a:t>
                      </a:r>
                      <a:r>
                        <a:rPr kumimoji="1" lang="ja-JP" altLang="en-US" sz="950" b="0" i="0" u="none" strike="noStrike" kern="1200" dirty="0">
                          <a:solidFill>
                            <a:schemeClr val="tx1"/>
                          </a:solidFill>
                          <a:effectLst/>
                          <a:latin typeface="+mj-ea"/>
                          <a:ea typeface="+mn-ea"/>
                          <a:cs typeface="+mn-cs"/>
                        </a:rPr>
                        <a:t>」</a:t>
                      </a:r>
                      <a:endParaRPr kumimoji="1" lang="en-US" altLang="ja-JP" sz="950" b="0" i="0" u="none" strike="noStrike" kern="1200" dirty="0">
                        <a:solidFill>
                          <a:schemeClr val="tx1"/>
                        </a:solidFill>
                        <a:effectLst/>
                        <a:latin typeface="+mj-ea"/>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4056">
                <a:tc>
                  <a:txBody>
                    <a:bodyPr/>
                    <a:lstStyle/>
                    <a:p>
                      <a:pPr algn="l" fontAlgn="ctr"/>
                      <a:r>
                        <a:rPr lang="ja-JP" altLang="en-US" sz="950" b="0" i="0" u="none" strike="noStrike" dirty="0">
                          <a:solidFill>
                            <a:schemeClr val="tx1"/>
                          </a:solidFill>
                          <a:effectLst/>
                          <a:latin typeface="+mj-ea"/>
                          <a:ea typeface="+mj-ea"/>
                        </a:rPr>
                        <a:t>大阪への留学生数</a:t>
                      </a:r>
                      <a:r>
                        <a:rPr lang="en-US" altLang="ja-JP" sz="950" b="0" i="0" u="none" strike="noStrike" dirty="0">
                          <a:solidFill>
                            <a:schemeClr val="tx1"/>
                          </a:solidFill>
                          <a:effectLst/>
                          <a:latin typeface="+mj-ea"/>
                          <a:ea typeface="+mj-ea"/>
                        </a:rPr>
                        <a:t>※3</a:t>
                      </a:r>
                      <a:endParaRPr lang="ja-JP" altLang="en-US" sz="95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50" b="0" i="0" u="none" strike="noStrike" kern="1200" dirty="0">
                          <a:solidFill>
                            <a:schemeClr val="tx1"/>
                          </a:solidFill>
                          <a:effectLst/>
                          <a:latin typeface="+mj-ea"/>
                          <a:ea typeface="+mn-ea"/>
                          <a:cs typeface="+mn-cs"/>
                        </a:rPr>
                        <a:t>21,190</a:t>
                      </a:r>
                      <a:r>
                        <a:rPr kumimoji="1" lang="ja-JP" altLang="en-US" sz="950" b="0" i="0" u="none" strike="noStrike" kern="1200" dirty="0">
                          <a:solidFill>
                            <a:schemeClr val="tx1"/>
                          </a:solidFill>
                          <a:effectLst/>
                          <a:latin typeface="+mj-ea"/>
                          <a:ea typeface="+mn-ea"/>
                          <a:cs typeface="+mn-cs"/>
                        </a:rPr>
                        <a:t>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50" b="0" i="0" u="none" strike="noStrike" kern="1200" dirty="0">
                          <a:solidFill>
                            <a:schemeClr val="tx1"/>
                          </a:solidFill>
                          <a:effectLst/>
                          <a:latin typeface="+mj-ea"/>
                          <a:ea typeface="+mn-ea"/>
                          <a:cs typeface="+mn-cs"/>
                        </a:rPr>
                        <a:t>28,324</a:t>
                      </a:r>
                      <a:r>
                        <a:rPr kumimoji="1" lang="ja-JP" altLang="en-US" sz="950" b="0" i="0" u="none" strike="noStrike" kern="1200" dirty="0">
                          <a:solidFill>
                            <a:schemeClr val="tx1"/>
                          </a:solidFill>
                          <a:effectLst/>
                          <a:latin typeface="+mj-ea"/>
                          <a:ea typeface="+mn-ea"/>
                          <a:cs typeface="+mn-cs"/>
                        </a:rPr>
                        <a:t>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50" b="0" i="0" u="none" strike="noStrike" kern="1200" dirty="0">
                          <a:solidFill>
                            <a:schemeClr val="tx1"/>
                          </a:solidFill>
                          <a:effectLst/>
                          <a:latin typeface="+mj-ea"/>
                          <a:ea typeface="+mn-ea"/>
                          <a:cs typeface="+mn-cs"/>
                        </a:rPr>
                        <a:t>32,451</a:t>
                      </a:r>
                      <a:r>
                        <a:rPr kumimoji="1" lang="ja-JP" altLang="en-US" sz="950" b="0" i="0" u="none" strike="noStrike" kern="1200" dirty="0">
                          <a:solidFill>
                            <a:schemeClr val="tx1"/>
                          </a:solidFill>
                          <a:effectLst/>
                          <a:latin typeface="+mj-ea"/>
                          <a:ea typeface="+mn-ea"/>
                          <a:cs typeface="+mn-cs"/>
                        </a:rPr>
                        <a:t>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日本学生支援機構</a:t>
                      </a:r>
                      <a:endParaRPr lang="en-US" altLang="zh-TW"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p>
                      <a:pPr algn="l" fontAlgn="ctr"/>
                      <a:r>
                        <a:rPr lang="zh-TW"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「外国人留学生在籍状況調査結果」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88546">
                <a:tc>
                  <a:txBody>
                    <a:bodyPr/>
                    <a:lstStyle/>
                    <a:p>
                      <a:pPr algn="l" fontAlgn="ctr"/>
                      <a:r>
                        <a:rPr lang="zh-CN"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関空</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国際線</a:t>
                      </a:r>
                      <a:endPar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p>
                      <a:pPr algn="l" fontAlgn="ctr"/>
                      <a:r>
                        <a:rPr lang="zh-CN"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外国人旅客</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数</a:t>
                      </a:r>
                      <a:endParaRPr lang="zh-CN"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50" b="0" i="0" u="none" strike="noStrike" dirty="0">
                          <a:solidFill>
                            <a:schemeClr val="tx1"/>
                          </a:solidFill>
                          <a:effectLst/>
                          <a:latin typeface="+mj-ea"/>
                          <a:ea typeface="+mj-ea"/>
                        </a:rPr>
                        <a:t>171</a:t>
                      </a:r>
                      <a:r>
                        <a:rPr lang="ja-JP" altLang="en-US" sz="950" b="0" i="0" u="none" strike="noStrike" dirty="0">
                          <a:solidFill>
                            <a:schemeClr val="tx1"/>
                          </a:solidFill>
                          <a:effectLst/>
                          <a:latin typeface="+mj-ea"/>
                          <a:ea typeface="+mj-ea"/>
                        </a:rPr>
                        <a:t>万人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50" b="0" i="0" u="none" strike="noStrike" dirty="0">
                          <a:solidFill>
                            <a:schemeClr val="tx1"/>
                          </a:solidFill>
                          <a:effectLst/>
                          <a:latin typeface="+mj-ea"/>
                          <a:ea typeface="+mj-ea"/>
                        </a:rPr>
                        <a:t>1,301</a:t>
                      </a:r>
                      <a:r>
                        <a:rPr lang="ja-JP" altLang="en-US" sz="950" b="0" i="0" u="none" strike="noStrike" dirty="0">
                          <a:solidFill>
                            <a:schemeClr val="tx1"/>
                          </a:solidFill>
                          <a:effectLst/>
                          <a:latin typeface="+mj-ea"/>
                          <a:ea typeface="+mj-ea"/>
                        </a:rPr>
                        <a:t>万人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50" b="0" i="0" u="none" strike="noStrike" dirty="0">
                          <a:solidFill>
                            <a:schemeClr val="tx1"/>
                          </a:solidFill>
                          <a:effectLst/>
                          <a:latin typeface="+mj-ea"/>
                          <a:ea typeface="+mj-ea"/>
                        </a:rPr>
                        <a:t>1,892</a:t>
                      </a:r>
                      <a:r>
                        <a:rPr lang="ja-JP" altLang="en-US" sz="950" b="0" i="0" u="none" strike="noStrike" dirty="0">
                          <a:solidFill>
                            <a:schemeClr val="tx1"/>
                          </a:solidFill>
                          <a:effectLst/>
                          <a:latin typeface="+mj-ea"/>
                          <a:ea typeface="+mj-ea"/>
                        </a:rPr>
                        <a:t>万人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kumimoji="1" lang="ja-JP" altLang="en-US" sz="950" b="0" i="0" u="none" strike="noStrike" kern="1200" dirty="0">
                          <a:solidFill>
                            <a:schemeClr val="tx1"/>
                          </a:solidFill>
                          <a:effectLst/>
                          <a:latin typeface="+mj-ea"/>
                          <a:ea typeface="+mn-ea"/>
                          <a:cs typeface="+mn-cs"/>
                        </a:rPr>
                        <a:t>関西エアポート株式会社</a:t>
                      </a:r>
                      <a:endParaRPr kumimoji="1" lang="en-US" altLang="ja-JP" sz="950" b="0" i="0" u="none" strike="noStrike" kern="1200" dirty="0">
                        <a:solidFill>
                          <a:schemeClr val="tx1"/>
                        </a:solidFill>
                        <a:effectLst/>
                        <a:latin typeface="+mj-ea"/>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07084">
                <a:tc>
                  <a:txBody>
                    <a:bodyPr/>
                    <a:lstStyle/>
                    <a:p>
                      <a:pPr algn="l" fontAlgn="ctr"/>
                      <a:r>
                        <a:rPr lang="ja-JP" altLang="en-US" sz="950" b="0" i="0" u="none" strike="noStrike" dirty="0">
                          <a:solidFill>
                            <a:schemeClr val="tx1"/>
                          </a:solidFill>
                          <a:effectLst/>
                          <a:latin typeface="+mj-ea"/>
                          <a:ea typeface="+mj-ea"/>
                        </a:rPr>
                        <a:t>国際会議開催件数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1" lang="en-US" altLang="ja-JP" sz="950" b="0" i="0" u="none" strike="noStrike" kern="1200" dirty="0">
                          <a:solidFill>
                            <a:schemeClr val="tx1"/>
                          </a:solidFill>
                          <a:effectLst/>
                          <a:latin typeface="+mj-ea"/>
                          <a:ea typeface="+mn-ea"/>
                          <a:cs typeface="+mn-cs"/>
                        </a:rPr>
                        <a:t>21</a:t>
                      </a:r>
                      <a:r>
                        <a:rPr kumimoji="1" lang="ja-JP" altLang="en-US" sz="950" b="0" i="0" u="none" strike="noStrike" kern="1200" dirty="0">
                          <a:solidFill>
                            <a:schemeClr val="tx1"/>
                          </a:solidFill>
                          <a:effectLst/>
                          <a:latin typeface="+mj-ea"/>
                          <a:ea typeface="+mn-ea"/>
                          <a:cs typeface="+mn-cs"/>
                        </a:rPr>
                        <a:t>件</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1" lang="en-US" altLang="ja-JP" sz="950" b="0" i="0" u="none" strike="noStrike" kern="1200" dirty="0">
                          <a:solidFill>
                            <a:schemeClr val="tx1"/>
                          </a:solidFill>
                          <a:effectLst/>
                          <a:latin typeface="+mj-ea"/>
                          <a:ea typeface="+mn-ea"/>
                          <a:cs typeface="+mn-cs"/>
                        </a:rPr>
                        <a:t>51</a:t>
                      </a:r>
                      <a:r>
                        <a:rPr kumimoji="1" lang="ja-JP" altLang="en-US" sz="950" b="0" i="0" u="none" strike="noStrike" kern="1200" dirty="0">
                          <a:solidFill>
                            <a:schemeClr val="tx1"/>
                          </a:solidFill>
                          <a:effectLst/>
                          <a:latin typeface="+mj-ea"/>
                          <a:ea typeface="+mn-ea"/>
                          <a:cs typeface="+mn-cs"/>
                        </a:rPr>
                        <a:t>件</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kumimoji="1" lang="ja-JP" altLang="en-US" sz="950" b="0" i="0" u="none" strike="noStrike" kern="1200" dirty="0">
                          <a:solidFill>
                            <a:schemeClr val="tx1"/>
                          </a:solidFill>
                          <a:effectLst/>
                          <a:latin typeface="+mj-ea"/>
                          <a:ea typeface="+mn-ea"/>
                          <a:cs typeface="+mn-cs"/>
                        </a:rPr>
                        <a:t>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zh-TW" sz="950" b="0" i="0" u="none" strike="noStrike" dirty="0">
                          <a:solidFill>
                            <a:schemeClr val="tx1"/>
                          </a:solidFill>
                          <a:effectLst/>
                          <a:latin typeface="ＭＳ Ｐゴシック" panose="020B0600070205080204" pitchFamily="50" charset="-128"/>
                          <a:ea typeface="ＭＳ Ｐゴシック" panose="020B0600070205080204" pitchFamily="50" charset="-128"/>
                        </a:rPr>
                        <a:t>JNTO</a:t>
                      </a:r>
                      <a:r>
                        <a:rPr lang="zh-TW"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「国際会議統計」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4000">
                <a:tc gridSpan="5">
                  <a:txBody>
                    <a:bodyPr/>
                    <a:lstStyle/>
                    <a:p>
                      <a:pPr algn="l" fontAlgn="t"/>
                      <a:r>
                        <a:rPr kumimoji="1" lang="en-US" altLang="ja-JP" sz="900" b="0" i="0" u="none" strike="noStrike" kern="1200" dirty="0">
                          <a:solidFill>
                            <a:schemeClr val="tx1"/>
                          </a:solidFill>
                          <a:effectLst/>
                          <a:latin typeface="+mn-ea"/>
                          <a:ea typeface="+mn-ea"/>
                          <a:cs typeface="+mn-cs"/>
                        </a:rPr>
                        <a:t>※1</a:t>
                      </a:r>
                      <a:r>
                        <a:rPr kumimoji="1" lang="ja-JP" altLang="en-US" sz="900" b="0" i="0" u="none" strike="noStrike" kern="1200" dirty="0">
                          <a:solidFill>
                            <a:schemeClr val="tx1"/>
                          </a:solidFill>
                          <a:effectLst/>
                          <a:latin typeface="+mn-ea"/>
                          <a:ea typeface="+mn-ea"/>
                          <a:cs typeface="+mn-cs"/>
                        </a:rPr>
                        <a:t>　</a:t>
                      </a:r>
                      <a:r>
                        <a:rPr kumimoji="1" lang="en-US" altLang="ja-JP" sz="900" b="0" i="0" u="none" strike="noStrike" kern="1200" dirty="0">
                          <a:solidFill>
                            <a:schemeClr val="tx1"/>
                          </a:solidFill>
                          <a:effectLst/>
                          <a:latin typeface="+mn-ea"/>
                          <a:ea typeface="+mn-ea"/>
                          <a:cs typeface="+mn-cs"/>
                        </a:rPr>
                        <a:t>R4</a:t>
                      </a:r>
                      <a:r>
                        <a:rPr kumimoji="1" lang="ja-JP" altLang="en-US" sz="900" b="0" i="0" u="none" strike="noStrike" kern="1200" dirty="0">
                          <a:solidFill>
                            <a:schemeClr val="tx1"/>
                          </a:solidFill>
                          <a:effectLst/>
                          <a:latin typeface="+mn-ea"/>
                          <a:ea typeface="+mn-ea"/>
                          <a:cs typeface="+mn-cs"/>
                        </a:rPr>
                        <a:t>訪日外国人数（来阪数）については</a:t>
                      </a:r>
                      <a:r>
                        <a:rPr kumimoji="1" lang="zh-TW" altLang="en-US" sz="900" b="0" i="0" u="none" strike="noStrike" kern="1200" dirty="0">
                          <a:solidFill>
                            <a:schemeClr val="tx1"/>
                          </a:solidFill>
                          <a:effectLst/>
                          <a:latin typeface="ＭＳ Ｐゴシック" panose="020B0600070205080204" pitchFamily="50" charset="-128"/>
                          <a:ea typeface="ＭＳ Ｐゴシック" panose="020B0600070205080204" pitchFamily="50" charset="-128"/>
                          <a:cs typeface="+mn-cs"/>
                        </a:rPr>
                        <a:t>「訪日外国人消費動向調査」</a:t>
                      </a:r>
                      <a:r>
                        <a:rPr kumimoji="1" lang="ja-JP" altLang="en-US" sz="900" b="0" i="0" u="none" strike="noStrike" kern="1200" dirty="0">
                          <a:solidFill>
                            <a:schemeClr val="tx1"/>
                          </a:solidFill>
                          <a:effectLst/>
                          <a:latin typeface="+mn-ea"/>
                          <a:ea typeface="+mn-ea"/>
                          <a:cs typeface="+mn-cs"/>
                        </a:rPr>
                        <a:t>のデータなし　</a:t>
                      </a:r>
                      <a:br>
                        <a:rPr kumimoji="1" lang="ja-JP" altLang="en-US" sz="900" b="0" i="0" u="none" strike="noStrike" kern="1200" dirty="0">
                          <a:solidFill>
                            <a:schemeClr val="tx1"/>
                          </a:solidFill>
                          <a:effectLst/>
                          <a:latin typeface="+mn-ea"/>
                          <a:ea typeface="+mn-ea"/>
                          <a:cs typeface="+mn-cs"/>
                        </a:rPr>
                      </a:br>
                      <a:r>
                        <a:rPr kumimoji="1" lang="en-US" altLang="ja-JP" sz="900" b="0" i="0" u="none" strike="noStrike" kern="1200" dirty="0">
                          <a:solidFill>
                            <a:schemeClr val="tx1"/>
                          </a:solidFill>
                          <a:effectLst/>
                          <a:latin typeface="+mn-ea"/>
                          <a:ea typeface="+mn-ea"/>
                          <a:cs typeface="+mn-cs"/>
                        </a:rPr>
                        <a:t>※2</a:t>
                      </a:r>
                      <a:r>
                        <a:rPr kumimoji="1" lang="ja-JP" altLang="en-US" sz="900" b="0" i="0" u="none" strike="noStrike" kern="1200" dirty="0">
                          <a:solidFill>
                            <a:schemeClr val="tx1"/>
                          </a:solidFill>
                          <a:effectLst/>
                          <a:latin typeface="+mn-ea"/>
                          <a:ea typeface="+mn-ea"/>
                          <a:cs typeface="+mn-cs"/>
                        </a:rPr>
                        <a:t>　</a:t>
                      </a:r>
                      <a:r>
                        <a:rPr kumimoji="1" lang="en-US" altLang="ja-JP" sz="900" b="0" i="0" u="none" strike="noStrike" kern="1200" dirty="0">
                          <a:solidFill>
                            <a:schemeClr val="tx1"/>
                          </a:solidFill>
                          <a:effectLst/>
                          <a:latin typeface="+mn-ea"/>
                          <a:ea typeface="+mn-ea"/>
                          <a:cs typeface="+mn-cs"/>
                        </a:rPr>
                        <a:t>R5</a:t>
                      </a:r>
                      <a:r>
                        <a:rPr kumimoji="1" lang="ja-JP" altLang="en-US" sz="900" b="0" i="0" u="none" strike="noStrike" kern="1200" dirty="0">
                          <a:solidFill>
                            <a:schemeClr val="tx1"/>
                          </a:solidFill>
                          <a:effectLst/>
                          <a:latin typeface="+mn-ea"/>
                          <a:ea typeface="+mn-ea"/>
                          <a:cs typeface="+mn-cs"/>
                        </a:rPr>
                        <a:t>訪日外客数（来阪数）</a:t>
                      </a:r>
                      <a:r>
                        <a:rPr lang="ja-JP" altLang="en-US" sz="900" kern="0" dirty="0">
                          <a:latin typeface="Century"/>
                          <a:ea typeface="+mn-ea"/>
                          <a:cs typeface="ＭＳ Ｐゴシック"/>
                        </a:rPr>
                        <a:t>については、訪日外国人消費動向調査（４月～１２月期）の調査結果</a:t>
                      </a:r>
                      <a:endParaRPr kumimoji="1" lang="en-US" altLang="ja-JP" sz="900" b="0" i="0" u="none" strike="noStrike" kern="1200" dirty="0">
                        <a:solidFill>
                          <a:schemeClr val="tx1"/>
                        </a:solidFill>
                        <a:effectLst/>
                        <a:latin typeface="+mn-ea"/>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en-US" altLang="ja-JP" sz="900" b="0" i="0" u="none" strike="noStrike" kern="1200" dirty="0">
                          <a:solidFill>
                            <a:schemeClr val="tx1"/>
                          </a:solidFill>
                          <a:effectLst/>
                          <a:latin typeface="+mn-ea"/>
                          <a:ea typeface="+mn-ea"/>
                          <a:cs typeface="+mn-cs"/>
                        </a:rPr>
                        <a:t>※3</a:t>
                      </a:r>
                      <a:r>
                        <a:rPr kumimoji="1" lang="ja-JP" altLang="en-US" sz="900" b="0" i="0" u="none" strike="noStrike" kern="1200" dirty="0">
                          <a:solidFill>
                            <a:schemeClr val="tx1"/>
                          </a:solidFill>
                          <a:effectLst/>
                          <a:latin typeface="+mn-ea"/>
                          <a:ea typeface="+mn-ea"/>
                          <a:cs typeface="+mn-cs"/>
                        </a:rPr>
                        <a:t>　大阪への留学生数については、日本語教育機関において教育を受ける外国人学生を含む （データ：</a:t>
                      </a:r>
                      <a:r>
                        <a:rPr kumimoji="1" lang="en-US" altLang="ja-JP" sz="900" b="0" i="0" u="none" strike="noStrike" kern="1200" dirty="0">
                          <a:solidFill>
                            <a:schemeClr val="tx1"/>
                          </a:solidFill>
                          <a:effectLst/>
                          <a:latin typeface="+mn-ea"/>
                          <a:ea typeface="+mn-ea"/>
                          <a:cs typeface="+mn-cs"/>
                        </a:rPr>
                        <a:t>5</a:t>
                      </a:r>
                      <a:r>
                        <a:rPr kumimoji="1" lang="ja-JP" altLang="en-US" sz="900" b="0" i="0" u="none" strike="noStrike" kern="1200" dirty="0">
                          <a:solidFill>
                            <a:schemeClr val="tx1"/>
                          </a:solidFill>
                          <a:effectLst/>
                          <a:latin typeface="+mn-ea"/>
                          <a:ea typeface="+mn-ea"/>
                          <a:cs typeface="+mn-cs"/>
                        </a:rPr>
                        <a:t>月</a:t>
                      </a:r>
                      <a:r>
                        <a:rPr kumimoji="1" lang="en-US" altLang="ja-JP" sz="900" b="0" i="0" u="none" strike="noStrike" kern="1200" dirty="0">
                          <a:solidFill>
                            <a:schemeClr val="tx1"/>
                          </a:solidFill>
                          <a:effectLst/>
                          <a:latin typeface="+mn-ea"/>
                          <a:ea typeface="+mn-ea"/>
                          <a:cs typeface="+mn-cs"/>
                        </a:rPr>
                        <a:t>1</a:t>
                      </a:r>
                      <a:r>
                        <a:rPr kumimoji="1" lang="ja-JP" altLang="en-US" sz="900" b="0" i="0" u="none" strike="noStrike" kern="1200" dirty="0">
                          <a:solidFill>
                            <a:schemeClr val="tx1"/>
                          </a:solidFill>
                          <a:effectLst/>
                          <a:latin typeface="+mn-ea"/>
                          <a:ea typeface="+mn-ea"/>
                          <a:cs typeface="+mn-cs"/>
                        </a:rPr>
                        <a:t>日時点）</a:t>
                      </a:r>
                      <a:endParaRPr kumimoji="1" lang="en-US" altLang="ja-JP" sz="900" b="0" i="0" u="none" strike="noStrike" kern="1200" dirty="0">
                        <a:solidFill>
                          <a:schemeClr val="tx1"/>
                        </a:solidFill>
                        <a:effectLst/>
                        <a:latin typeface="+mn-ea"/>
                        <a:ea typeface="+mn-ea"/>
                        <a:cs typeface="+mn-cs"/>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bl>
          </a:graphicData>
        </a:graphic>
      </p:graphicFrame>
      <p:sp>
        <p:nvSpPr>
          <p:cNvPr id="9" name="テキスト ボックス 8"/>
          <p:cNvSpPr txBox="1"/>
          <p:nvPr/>
        </p:nvSpPr>
        <p:spPr>
          <a:xfrm>
            <a:off x="3923928" y="3353091"/>
            <a:ext cx="5202300" cy="507831"/>
          </a:xfrm>
          <a:prstGeom prst="rect">
            <a:avLst/>
          </a:prstGeom>
          <a:noFill/>
        </p:spPr>
        <p:txBody>
          <a:bodyPr wrap="square">
            <a:spAutoFit/>
          </a:bodyPr>
          <a:lstStyle/>
          <a:p>
            <a:pPr marL="714375" indent="-625475" fontAlgn="auto">
              <a:spcBef>
                <a:spcPts val="0"/>
              </a:spcBef>
              <a:spcAft>
                <a:spcPts val="0"/>
              </a:spcAft>
              <a:defRPr/>
            </a:pPr>
            <a:r>
              <a:rPr lang="en-US" altLang="ja-JP" sz="900" kern="0" dirty="0">
                <a:latin typeface="+mn-ea"/>
                <a:ea typeface="+mn-ea"/>
                <a:cs typeface="ＭＳ Ｐゴシック"/>
              </a:rPr>
              <a:t>※</a:t>
            </a:r>
            <a:r>
              <a:rPr lang="en-US" altLang="ja-JP" sz="900" dirty="0">
                <a:latin typeface="+mn-ea"/>
                <a:ea typeface="+mn-ea"/>
              </a:rPr>
              <a:t>1</a:t>
            </a:r>
            <a:r>
              <a:rPr lang="ja-JP" altLang="en-US" sz="900" dirty="0">
                <a:latin typeface="+mn-ea"/>
                <a:ea typeface="+mn-ea"/>
              </a:rPr>
              <a:t>　</a:t>
            </a:r>
            <a:r>
              <a:rPr lang="ja-JP" altLang="en-US" sz="900" kern="0" dirty="0">
                <a:latin typeface="+mn-ea"/>
                <a:ea typeface="+mn-ea"/>
                <a:cs typeface="ＭＳ Ｐゴシック"/>
              </a:rPr>
              <a:t>Ｒ</a:t>
            </a:r>
            <a:r>
              <a:rPr lang="en-US" altLang="ja-JP" sz="900" kern="0" dirty="0">
                <a:latin typeface="+mn-ea"/>
                <a:ea typeface="+mn-ea"/>
                <a:cs typeface="ＭＳ Ｐゴシック"/>
              </a:rPr>
              <a:t>4</a:t>
            </a:r>
            <a:r>
              <a:rPr lang="ja-JP" altLang="en-US" sz="900" kern="0" dirty="0">
                <a:latin typeface="+mn-ea"/>
                <a:ea typeface="+mn-ea"/>
                <a:cs typeface="ＭＳ Ｐゴシック"/>
              </a:rPr>
              <a:t>外国人訪問率については、新型コロナウイルス感染症の影響により本項目の調査は中止</a:t>
            </a:r>
            <a:endParaRPr lang="en-US" altLang="ja-JP" sz="900" kern="0" dirty="0">
              <a:latin typeface="+mn-ea"/>
              <a:ea typeface="+mn-ea"/>
              <a:cs typeface="ＭＳ Ｐゴシック"/>
            </a:endParaRPr>
          </a:p>
          <a:p>
            <a:pPr marL="714375" indent="-625475" fontAlgn="auto">
              <a:spcBef>
                <a:spcPts val="0"/>
              </a:spcBef>
              <a:spcAft>
                <a:spcPts val="0"/>
              </a:spcAft>
              <a:defRPr/>
            </a:pPr>
            <a:r>
              <a:rPr lang="en-US" altLang="ja-JP" sz="900" kern="0" dirty="0">
                <a:latin typeface="+mn-ea"/>
                <a:ea typeface="+mn-ea"/>
                <a:cs typeface="ＭＳ Ｐゴシック"/>
              </a:rPr>
              <a:t>※</a:t>
            </a:r>
            <a:r>
              <a:rPr kumimoji="1" lang="en-US" altLang="ja-JP" sz="900" b="0" i="0" u="none" strike="noStrike" kern="1200" dirty="0">
                <a:solidFill>
                  <a:schemeClr val="tx1"/>
                </a:solidFill>
                <a:effectLst/>
                <a:latin typeface="+mn-ea"/>
                <a:ea typeface="+mn-ea"/>
                <a:cs typeface="+mn-cs"/>
              </a:rPr>
              <a:t>2</a:t>
            </a:r>
            <a:r>
              <a:rPr lang="ja-JP" altLang="en-US" sz="900" kern="0" dirty="0">
                <a:latin typeface="+mn-ea"/>
                <a:ea typeface="+mn-ea"/>
                <a:cs typeface="ＭＳ Ｐゴシック"/>
              </a:rPr>
              <a:t>　Ｒ</a:t>
            </a:r>
            <a:r>
              <a:rPr lang="en-US" altLang="ja-JP" sz="900" kern="0" dirty="0">
                <a:latin typeface="+mn-ea"/>
                <a:ea typeface="+mn-ea"/>
                <a:cs typeface="ＭＳ Ｐゴシック"/>
              </a:rPr>
              <a:t>5</a:t>
            </a:r>
            <a:r>
              <a:rPr lang="zh-TW" altLang="en-US" sz="900" kern="0" dirty="0">
                <a:latin typeface="ＭＳ Ｐゴシック" panose="020B0600070205080204" pitchFamily="50" charset="-128"/>
                <a:ea typeface="ＭＳ Ｐゴシック" panose="020B0600070205080204" pitchFamily="50" charset="-128"/>
                <a:cs typeface="ＭＳ Ｐゴシック"/>
              </a:rPr>
              <a:t>外国人訪問率</a:t>
            </a:r>
            <a:r>
              <a:rPr lang="ja-JP" altLang="en-US" sz="900" kern="0" dirty="0">
                <a:latin typeface="Century"/>
                <a:ea typeface="+mn-ea"/>
                <a:cs typeface="ＭＳ Ｐゴシック"/>
              </a:rPr>
              <a:t>については、訪日外国人消費動向</a:t>
            </a:r>
            <a:r>
              <a:rPr lang="ja-JP" altLang="en-US" sz="900" kern="0" dirty="0">
                <a:latin typeface="+mn-ea"/>
                <a:ea typeface="+mn-ea"/>
                <a:cs typeface="ＭＳ Ｐゴシック"/>
              </a:rPr>
              <a:t>調査（</a:t>
            </a:r>
            <a:r>
              <a:rPr lang="en-US" altLang="ja-JP" sz="900" kern="0" dirty="0">
                <a:latin typeface="+mn-ea"/>
                <a:ea typeface="+mn-ea"/>
                <a:cs typeface="ＭＳ Ｐゴシック"/>
              </a:rPr>
              <a:t>4</a:t>
            </a:r>
            <a:r>
              <a:rPr lang="ja-JP" altLang="en-US" sz="900" kern="0" dirty="0">
                <a:latin typeface="+mn-ea"/>
                <a:ea typeface="+mn-ea"/>
                <a:cs typeface="ＭＳ Ｐゴシック"/>
              </a:rPr>
              <a:t>月～</a:t>
            </a:r>
            <a:r>
              <a:rPr lang="en-US" altLang="ja-JP" sz="900" kern="0" dirty="0">
                <a:latin typeface="+mn-ea"/>
                <a:ea typeface="+mn-ea"/>
                <a:cs typeface="ＭＳ Ｐゴシック"/>
              </a:rPr>
              <a:t>12</a:t>
            </a:r>
            <a:r>
              <a:rPr lang="ja-JP" altLang="en-US" sz="900" kern="0" dirty="0">
                <a:latin typeface="+mn-ea"/>
                <a:ea typeface="+mn-ea"/>
                <a:cs typeface="ＭＳ Ｐゴシック"/>
              </a:rPr>
              <a:t>月期</a:t>
            </a:r>
            <a:r>
              <a:rPr lang="ja-JP" altLang="en-US" sz="900" kern="0" dirty="0">
                <a:latin typeface="Century"/>
                <a:ea typeface="+mn-ea"/>
                <a:cs typeface="ＭＳ Ｐゴシック"/>
              </a:rPr>
              <a:t>）の調査結果</a:t>
            </a:r>
            <a:br>
              <a:rPr lang="ja-JP" altLang="en-US" sz="900" kern="0" dirty="0">
                <a:latin typeface="Century"/>
                <a:ea typeface="+mn-ea"/>
                <a:cs typeface="ＭＳ Ｐゴシック"/>
              </a:rPr>
            </a:br>
            <a:r>
              <a:rPr lang="ja-JP" altLang="en-US" sz="900" kern="0" dirty="0">
                <a:latin typeface="Century"/>
                <a:ea typeface="+mn-ea"/>
                <a:cs typeface="ＭＳ Ｐゴシック"/>
              </a:rPr>
              <a:t>（</a:t>
            </a:r>
            <a:r>
              <a:rPr lang="en-US" altLang="ja-JP" sz="900" kern="0" dirty="0">
                <a:latin typeface="Century"/>
                <a:ea typeface="+mn-ea"/>
                <a:cs typeface="ＭＳ Ｐゴシック"/>
              </a:rPr>
              <a:t>1</a:t>
            </a:r>
            <a:r>
              <a:rPr lang="ja-JP" altLang="en-US" sz="900" kern="0" dirty="0">
                <a:latin typeface="Century"/>
                <a:ea typeface="+mn-ea"/>
                <a:cs typeface="ＭＳ Ｐゴシック"/>
              </a:rPr>
              <a:t>月～</a:t>
            </a:r>
            <a:r>
              <a:rPr lang="en-US" altLang="ja-JP" sz="900" kern="0" dirty="0">
                <a:latin typeface="+mn-ea"/>
                <a:ea typeface="+mn-ea"/>
                <a:cs typeface="ＭＳ Ｐゴシック"/>
              </a:rPr>
              <a:t>3</a:t>
            </a:r>
            <a:r>
              <a:rPr lang="ja-JP" altLang="en-US" sz="900" kern="0" dirty="0">
                <a:latin typeface="Century"/>
                <a:ea typeface="+mn-ea"/>
                <a:cs typeface="ＭＳ Ｐゴシック"/>
              </a:rPr>
              <a:t>月期の調査は、新型コロナウイルス感染症</a:t>
            </a:r>
            <a:r>
              <a:rPr lang="ja-JP" altLang="en-US" sz="900" dirty="0"/>
              <a:t>の影響により中止）</a:t>
            </a:r>
            <a:endParaRPr lang="en-US" altLang="ja-JP" sz="900" dirty="0"/>
          </a:p>
        </p:txBody>
      </p:sp>
      <p:sp>
        <p:nvSpPr>
          <p:cNvPr id="14" name="スライド番号プレースホルダー 7"/>
          <p:cNvSpPr>
            <a:spLocks noGrp="1"/>
          </p:cNvSpPr>
          <p:nvPr>
            <p:ph type="sldNum" sz="quarter" idx="12"/>
          </p:nvPr>
        </p:nvSpPr>
        <p:spPr>
          <a:xfrm>
            <a:off x="8394005" y="6536823"/>
            <a:ext cx="749995" cy="321177"/>
          </a:xfrm>
        </p:spPr>
        <p:txBody>
          <a:bodyPr/>
          <a:lstStyle/>
          <a:p>
            <a:pPr>
              <a:defRPr/>
            </a:pPr>
            <a:fld id="{99474618-B79D-4FAF-804F-0D0EBC51FBAE}" type="slidenum">
              <a:rPr lang="en-US" altLang="ja-JP" smtClean="0">
                <a:solidFill>
                  <a:schemeClr val="tx1"/>
                </a:solidFill>
              </a:rPr>
              <a:t>6</a:t>
            </a:fld>
            <a:endParaRPr lang="ja-JP" altLang="en-US"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641162213"/>
              </p:ext>
            </p:extLst>
          </p:nvPr>
        </p:nvGraphicFramePr>
        <p:xfrm>
          <a:off x="395288" y="1504119"/>
          <a:ext cx="8640000" cy="2140905"/>
        </p:xfrm>
        <a:graphic>
          <a:graphicData uri="http://schemas.openxmlformats.org/drawingml/2006/table">
            <a:tbl>
              <a:tblPr firstRow="1" bandRow="1">
                <a:tableStyleId>{5C22544A-7EE6-4342-B048-85BDC9FD1C3A}</a:tableStyleId>
              </a:tblPr>
              <a:tblGrid>
                <a:gridCol w="3672000">
                  <a:extLst>
                    <a:ext uri="{9D8B030D-6E8A-4147-A177-3AD203B41FA5}">
                      <a16:colId xmlns:a16="http://schemas.microsoft.com/office/drawing/2014/main" val="20000"/>
                    </a:ext>
                  </a:extLst>
                </a:gridCol>
                <a:gridCol w="1044000">
                  <a:extLst>
                    <a:ext uri="{9D8B030D-6E8A-4147-A177-3AD203B41FA5}">
                      <a16:colId xmlns:a16="http://schemas.microsoft.com/office/drawing/2014/main" val="20001"/>
                    </a:ext>
                  </a:extLst>
                </a:gridCol>
                <a:gridCol w="1044000">
                  <a:extLst>
                    <a:ext uri="{9D8B030D-6E8A-4147-A177-3AD203B41FA5}">
                      <a16:colId xmlns:a16="http://schemas.microsoft.com/office/drawing/2014/main" val="20002"/>
                    </a:ext>
                  </a:extLst>
                </a:gridCol>
                <a:gridCol w="1044000">
                  <a:extLst>
                    <a:ext uri="{9D8B030D-6E8A-4147-A177-3AD203B41FA5}">
                      <a16:colId xmlns:a16="http://schemas.microsoft.com/office/drawing/2014/main" val="20003"/>
                    </a:ext>
                  </a:extLst>
                </a:gridCol>
                <a:gridCol w="1836000">
                  <a:extLst>
                    <a:ext uri="{9D8B030D-6E8A-4147-A177-3AD203B41FA5}">
                      <a16:colId xmlns:a16="http://schemas.microsoft.com/office/drawing/2014/main" val="20004"/>
                    </a:ext>
                  </a:extLst>
                </a:gridCol>
              </a:tblGrid>
              <a:tr h="304905">
                <a:tc>
                  <a:txBody>
                    <a:bodyPr/>
                    <a:lstStyle/>
                    <a:p>
                      <a:pPr algn="ctr"/>
                      <a:r>
                        <a:rPr kumimoji="1" lang="ja-JP" altLang="en-US" sz="1400" dirty="0"/>
                        <a:t>実現状況を知る項目</a:t>
                      </a:r>
                    </a:p>
                  </a:txBody>
                  <a:tcPr marL="91439" marR="91439" marT="45736" marB="45736"/>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R4</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R5</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R6</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algn="ctr"/>
                      <a:r>
                        <a:rPr kumimoji="1" lang="ja-JP" altLang="en-US" sz="1400" dirty="0"/>
                        <a:t>出典</a:t>
                      </a:r>
                    </a:p>
                  </a:txBody>
                  <a:tcPr marL="91439" marR="91439" marT="45736" marB="45736"/>
                </a:tc>
                <a:extLst>
                  <a:ext uri="{0D108BD9-81ED-4DB2-BD59-A6C34878D82A}">
                    <a16:rowId xmlns:a16="http://schemas.microsoft.com/office/drawing/2014/main" val="10000"/>
                  </a:ext>
                </a:extLst>
              </a:tr>
              <a:tr h="612000">
                <a:tc>
                  <a:txBody>
                    <a:bodyPr/>
                    <a:lstStyle/>
                    <a:p>
                      <a:pPr marL="0" indent="8890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くらすなら大阪と思っている人の割合</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8890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r">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10.4%</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a:txBody>
                    <a:bodyPr/>
                    <a:lstStyle/>
                    <a:p>
                      <a:pPr algn="r">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10.6%</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a:txBody>
                    <a:bodyPr/>
                    <a:lstStyle/>
                    <a:p>
                      <a:pPr algn="r">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10.7%</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rowSpan="3">
                  <a:txBody>
                    <a:bodyPr/>
                    <a:lstStyle/>
                    <a:p>
                      <a:pPr marL="88900" indent="0" algn="l">
                        <a:spcAft>
                          <a:spcPts val="0"/>
                        </a:spcAft>
                      </a:pP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阪府「</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将来ビジョン・大阪（全国・大阪府）に関する調査</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extLst>
                  <a:ext uri="{0D108BD9-81ED-4DB2-BD59-A6C34878D82A}">
                    <a16:rowId xmlns:a16="http://schemas.microsoft.com/office/drawing/2014/main" val="10001"/>
                  </a:ext>
                </a:extLst>
              </a:tr>
              <a:tr h="612000">
                <a:tc>
                  <a:txBody>
                    <a:bodyPr/>
                    <a:lstStyle/>
                    <a:p>
                      <a:pPr marL="88900" indent="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安心であたたかいくらしの大阪になっていると思う</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の割合</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indent="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r">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25.4</a:t>
                      </a:r>
                      <a:r>
                        <a:rPr lang="ja-JP" alt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a:txBody>
                    <a:bodyPr/>
                    <a:lstStyle/>
                    <a:p>
                      <a:pPr algn="r">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29.5</a:t>
                      </a:r>
                      <a:r>
                        <a:rPr lang="ja-JP" alt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a:txBody>
                    <a:bodyPr/>
                    <a:lstStyle/>
                    <a:p>
                      <a:pPr algn="r">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29.5</a:t>
                      </a:r>
                      <a:r>
                        <a:rPr lang="ja-JP" alt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vMerge="1">
                  <a:txBody>
                    <a:bodyPr/>
                    <a:lstStyle/>
                    <a:p>
                      <a:pPr algn="l">
                        <a:spcAft>
                          <a:spcPts val="0"/>
                        </a:spcAft>
                      </a:pPr>
                      <a:endParaRPr lang="ja-JP" sz="1100" kern="100" dirty="0">
                        <a:effectLst/>
                        <a:latin typeface="Century"/>
                        <a:ea typeface="ＭＳ 明朝"/>
                        <a:cs typeface="Times New Roman"/>
                      </a:endParaRPr>
                    </a:p>
                  </a:txBody>
                  <a:tcPr marL="0" marR="0" marT="0" marB="0" anchor="ctr"/>
                </a:tc>
                <a:extLst>
                  <a:ext uri="{0D108BD9-81ED-4DB2-BD59-A6C34878D82A}">
                    <a16:rowId xmlns:a16="http://schemas.microsoft.com/office/drawing/2014/main" val="10002"/>
                  </a:ext>
                </a:extLst>
              </a:tr>
              <a:tr h="612000">
                <a:tc>
                  <a:txBody>
                    <a:bodyPr/>
                    <a:lstStyle/>
                    <a:p>
                      <a:pPr marL="88900" indent="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子どもを大阪で育ててよかったと思っている</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の割合</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indent="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r">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58.4</a:t>
                      </a:r>
                      <a:r>
                        <a:rPr lang="ja-JP" alt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a:txBody>
                    <a:bodyPr/>
                    <a:lstStyle/>
                    <a:p>
                      <a:pPr algn="r">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62.1</a:t>
                      </a:r>
                      <a:r>
                        <a:rPr lang="ja-JP" alt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a:txBody>
                    <a:bodyPr/>
                    <a:lstStyle/>
                    <a:p>
                      <a:pPr algn="r">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60.7</a:t>
                      </a:r>
                      <a:r>
                        <a:rPr lang="ja-JP" alt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vMerge="1">
                  <a:txBody>
                    <a:bodyPr/>
                    <a:lstStyle/>
                    <a:p>
                      <a:pPr algn="l">
                        <a:spcAft>
                          <a:spcPts val="0"/>
                        </a:spcAft>
                      </a:pPr>
                      <a:endParaRPr lang="ja-JP" sz="1100" kern="100" dirty="0">
                        <a:effectLst/>
                        <a:latin typeface="Century"/>
                        <a:ea typeface="ＭＳ 明朝"/>
                        <a:cs typeface="Times New Roman"/>
                      </a:endParaRPr>
                    </a:p>
                  </a:txBody>
                  <a:tcPr marL="0" marR="0" marT="0" marB="0" anchor="ctr"/>
                </a:tc>
                <a:extLst>
                  <a:ext uri="{0D108BD9-81ED-4DB2-BD59-A6C34878D82A}">
                    <a16:rowId xmlns:a16="http://schemas.microsoft.com/office/drawing/2014/main" val="10003"/>
                  </a:ext>
                </a:extLst>
              </a:tr>
            </a:tbl>
          </a:graphicData>
        </a:graphic>
      </p:graphicFrame>
      <p:sp>
        <p:nvSpPr>
          <p:cNvPr id="5" name="正方形/長方形 4"/>
          <p:cNvSpPr/>
          <p:nvPr/>
        </p:nvSpPr>
        <p:spPr>
          <a:xfrm>
            <a:off x="36000" y="36000"/>
            <a:ext cx="5976938" cy="360362"/>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b="1" dirty="0">
                <a:solidFill>
                  <a:schemeClr val="tx1"/>
                </a:solidFill>
                <a:latin typeface="メイリオ" pitchFamily="50" charset="-128"/>
                <a:ea typeface="メイリオ" pitchFamily="50" charset="-128"/>
                <a:cs typeface="メイリオ" pitchFamily="50" charset="-128"/>
              </a:rPr>
              <a:t>４．子どもからお年寄りまでだれもが安全・安心ナンバー１　大阪</a:t>
            </a:r>
            <a:endParaRPr lang="en-US" altLang="ja-JP" sz="1400" b="1" dirty="0">
              <a:solidFill>
                <a:schemeClr val="tx1"/>
              </a:solidFill>
              <a:latin typeface="メイリオ" pitchFamily="50" charset="-128"/>
              <a:ea typeface="メイリオ" pitchFamily="50" charset="-128"/>
              <a:cs typeface="メイリオ" pitchFamily="50" charset="-128"/>
            </a:endParaRPr>
          </a:p>
        </p:txBody>
      </p:sp>
      <p:sp>
        <p:nvSpPr>
          <p:cNvPr id="6" name="角丸四角形 5"/>
          <p:cNvSpPr/>
          <p:nvPr/>
        </p:nvSpPr>
        <p:spPr>
          <a:xfrm>
            <a:off x="395288" y="612000"/>
            <a:ext cx="8640000" cy="6480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0" bIns="36000" anchor="ct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「将来ビジョン・大阪」で掲げる将来像イメージ</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HG丸ｺﾞｼｯｸM-PRO" pitchFamily="50" charset="-128"/>
                <a:ea typeface="HG丸ｺﾞｼｯｸM-PRO" pitchFamily="50" charset="-128"/>
              </a:rPr>
              <a:t>分権が進み、福祉や</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健康、コミュニティの育成等府民に身近で最適なサービスを市町村が提供し、男女の性別に関わりなく、子どもやお年寄り、</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障がい者などだれもが身近な地域で、お互い支えあい、尊重しあいながら、一緒に笑顔で安全・安心にくらしています。</a:t>
            </a:r>
          </a:p>
        </p:txBody>
      </p:sp>
      <p:sp>
        <p:nvSpPr>
          <p:cNvPr id="4" name="正方形/長方形 3"/>
          <p:cNvSpPr/>
          <p:nvPr/>
        </p:nvSpPr>
        <p:spPr>
          <a:xfrm>
            <a:off x="216000" y="504000"/>
            <a:ext cx="3705225" cy="287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a:latin typeface="メイリオ" pitchFamily="50" charset="-128"/>
                <a:ea typeface="メイリオ" pitchFamily="50" charset="-128"/>
                <a:cs typeface="メイリオ" pitchFamily="50" charset="-128"/>
              </a:rPr>
              <a:t>■くらすなら大阪！　分権先進都市　オンリー１</a:t>
            </a:r>
            <a:endParaRPr lang="en-US" altLang="ja-JP" sz="1200" b="1" dirty="0">
              <a:latin typeface="メイリオ" pitchFamily="50" charset="-128"/>
              <a:ea typeface="メイリオ" pitchFamily="50" charset="-128"/>
              <a:cs typeface="メイリオ" pitchFamily="50" charset="-128"/>
            </a:endParaRPr>
          </a:p>
        </p:txBody>
      </p:sp>
      <p:pic>
        <p:nvPicPr>
          <p:cNvPr id="82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985543"/>
            <a:ext cx="1657350" cy="196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表 1"/>
          <p:cNvGraphicFramePr>
            <a:graphicFrameLocks noGrp="1"/>
          </p:cNvGraphicFramePr>
          <p:nvPr>
            <p:extLst>
              <p:ext uri="{D42A27DB-BD31-4B8C-83A1-F6EECF244321}">
                <p14:modId xmlns:p14="http://schemas.microsoft.com/office/powerpoint/2010/main" val="1218813597"/>
              </p:ext>
            </p:extLst>
          </p:nvPr>
        </p:nvGraphicFramePr>
        <p:xfrm>
          <a:off x="2661136" y="3985543"/>
          <a:ext cx="6374152" cy="1059281"/>
        </p:xfrm>
        <a:graphic>
          <a:graphicData uri="http://schemas.openxmlformats.org/drawingml/2006/table">
            <a:tbl>
              <a:tblPr/>
              <a:tblGrid>
                <a:gridCol w="2006242">
                  <a:extLst>
                    <a:ext uri="{9D8B030D-6E8A-4147-A177-3AD203B41FA5}">
                      <a16:colId xmlns:a16="http://schemas.microsoft.com/office/drawing/2014/main" val="20000"/>
                    </a:ext>
                  </a:extLst>
                </a:gridCol>
                <a:gridCol w="1116000">
                  <a:extLst>
                    <a:ext uri="{9D8B030D-6E8A-4147-A177-3AD203B41FA5}">
                      <a16:colId xmlns:a16="http://schemas.microsoft.com/office/drawing/2014/main" val="20001"/>
                    </a:ext>
                  </a:extLst>
                </a:gridCol>
                <a:gridCol w="1116000">
                  <a:extLst>
                    <a:ext uri="{9D8B030D-6E8A-4147-A177-3AD203B41FA5}">
                      <a16:colId xmlns:a16="http://schemas.microsoft.com/office/drawing/2014/main" val="20002"/>
                    </a:ext>
                  </a:extLst>
                </a:gridCol>
                <a:gridCol w="1116000">
                  <a:extLst>
                    <a:ext uri="{9D8B030D-6E8A-4147-A177-3AD203B41FA5}">
                      <a16:colId xmlns:a16="http://schemas.microsoft.com/office/drawing/2014/main" val="20003"/>
                    </a:ext>
                  </a:extLst>
                </a:gridCol>
                <a:gridCol w="1019910">
                  <a:extLst>
                    <a:ext uri="{9D8B030D-6E8A-4147-A177-3AD203B41FA5}">
                      <a16:colId xmlns:a16="http://schemas.microsoft.com/office/drawing/2014/main" val="20004"/>
                    </a:ext>
                  </a:extLst>
                </a:gridCol>
              </a:tblGrid>
              <a:tr h="306151">
                <a:tc>
                  <a:txBody>
                    <a:bodyPr/>
                    <a:lstStyle/>
                    <a:p>
                      <a:pPr algn="ctr" fontAlgn="b"/>
                      <a:r>
                        <a:rPr lang="ja-JP" altLang="en-US" sz="950" b="0" i="0" u="none" strike="noStrike" dirty="0">
                          <a:solidFill>
                            <a:srgbClr val="000000"/>
                          </a:solidFill>
                          <a:effectLst/>
                          <a:latin typeface="+mj-ea"/>
                          <a:ea typeface="+mj-ea"/>
                        </a:rPr>
                        <a:t>参考となる各種指標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R4</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R5</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R6</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ja-JP" altLang="en-US" sz="950" b="0" i="0" u="none" strike="noStrike" dirty="0">
                          <a:solidFill>
                            <a:srgbClr val="000000"/>
                          </a:solidFill>
                          <a:effectLst/>
                          <a:latin typeface="+mj-ea"/>
                          <a:ea typeface="+mj-ea"/>
                        </a:rPr>
                        <a:t>出典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76000">
                <a:tc>
                  <a:txBody>
                    <a:bodyPr/>
                    <a:lstStyle/>
                    <a:p>
                      <a:pPr algn="l" fontAlgn="ctr"/>
                      <a:r>
                        <a:rPr lang="ja-JP" altLang="en-US" sz="950" b="0" i="0" u="none" strike="noStrike" dirty="0">
                          <a:solidFill>
                            <a:srgbClr val="000000"/>
                          </a:solidFill>
                          <a:effectLst/>
                          <a:latin typeface="+mj-ea"/>
                          <a:ea typeface="+mj-ea"/>
                        </a:rPr>
                        <a:t>市町村への権限移譲の進捗状況</a:t>
                      </a:r>
                      <a:endParaRPr lang="en-US" altLang="ja-JP" sz="950" b="0" i="0" u="none" strike="noStrike" dirty="0">
                        <a:solidFill>
                          <a:srgbClr val="000000"/>
                        </a:solidFill>
                        <a:effectLst/>
                        <a:latin typeface="+mj-ea"/>
                        <a:ea typeface="+mj-ea"/>
                      </a:endParaRPr>
                    </a:p>
                    <a:p>
                      <a:pPr algn="l" fontAlgn="ctr"/>
                      <a:r>
                        <a:rPr lang="ja-JP" altLang="en-US" sz="950" b="0" i="0" u="none" strike="noStrike" dirty="0">
                          <a:solidFill>
                            <a:srgbClr val="000000"/>
                          </a:solidFill>
                          <a:effectLst/>
                          <a:latin typeface="+mj-ea"/>
                          <a:ea typeface="+mj-ea"/>
                        </a:rPr>
                        <a:t>（</a:t>
                      </a:r>
                      <a:r>
                        <a:rPr lang="en-US" altLang="ja-JP" sz="950" b="0" i="0" u="none" strike="noStrike" dirty="0">
                          <a:solidFill>
                            <a:srgbClr val="000000"/>
                          </a:solidFill>
                          <a:effectLst/>
                          <a:latin typeface="+mj-ea"/>
                          <a:ea typeface="+mj-ea"/>
                        </a:rPr>
                        <a:t>4</a:t>
                      </a:r>
                      <a:r>
                        <a:rPr lang="ja-JP" altLang="en-US" sz="950" b="0" i="0" u="none" strike="noStrike" dirty="0">
                          <a:solidFill>
                            <a:srgbClr val="000000"/>
                          </a:solidFill>
                          <a:effectLst/>
                          <a:latin typeface="+mj-ea"/>
                          <a:ea typeface="+mj-ea"/>
                        </a:rPr>
                        <a:t>月</a:t>
                      </a:r>
                      <a:r>
                        <a:rPr lang="en-US" altLang="ja-JP" sz="950" b="0" i="0" u="none" strike="noStrike" dirty="0">
                          <a:solidFill>
                            <a:srgbClr val="000000"/>
                          </a:solidFill>
                          <a:effectLst/>
                          <a:latin typeface="+mj-ea"/>
                          <a:ea typeface="+mj-ea"/>
                        </a:rPr>
                        <a:t>1</a:t>
                      </a:r>
                      <a:r>
                        <a:rPr lang="ja-JP" altLang="en-US" sz="950" b="0" i="0" u="none" strike="noStrike" dirty="0">
                          <a:solidFill>
                            <a:srgbClr val="000000"/>
                          </a:solidFill>
                          <a:effectLst/>
                          <a:latin typeface="+mj-ea"/>
                          <a:ea typeface="+mj-ea"/>
                        </a:rPr>
                        <a:t>日時点）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50" b="0" i="0" u="none" strike="noStrike" kern="1200" dirty="0">
                          <a:solidFill>
                            <a:schemeClr val="tx1"/>
                          </a:solidFill>
                          <a:effectLst/>
                          <a:latin typeface="+mj-ea"/>
                          <a:ea typeface="+mn-ea"/>
                          <a:cs typeface="+mn-cs"/>
                        </a:rPr>
                        <a:t>88.7</a:t>
                      </a:r>
                      <a:r>
                        <a:rPr kumimoji="1" lang="ja-JP" altLang="en-US" sz="950" b="0" i="0" u="none" strike="noStrike" kern="1200" dirty="0">
                          <a:solidFill>
                            <a:schemeClr val="tx1"/>
                          </a:solidFill>
                          <a:effectLst/>
                          <a:latin typeface="+mj-ea"/>
                          <a:ea typeface="+mn-ea"/>
                          <a:cs typeface="+mn-cs"/>
                        </a:rPr>
                        <a:t>％</a:t>
                      </a:r>
                      <a:endParaRPr kumimoji="1" lang="en-US" altLang="ja-JP" sz="950" b="0" i="0" u="none" strike="noStrike" kern="1200" dirty="0">
                        <a:solidFill>
                          <a:schemeClr val="tx1"/>
                        </a:solidFill>
                        <a:effectLst/>
                        <a:latin typeface="+mj-ea"/>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50" b="0" i="0" u="none" strike="noStrike" kern="1200" dirty="0">
                          <a:solidFill>
                            <a:schemeClr val="tx1"/>
                          </a:solidFill>
                          <a:effectLst/>
                          <a:latin typeface="+mj-ea"/>
                          <a:ea typeface="+mn-ea"/>
                          <a:cs typeface="+mn-cs"/>
                        </a:rPr>
                        <a:t>88.3%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50" b="0" i="0" u="none" strike="noStrike" kern="1200" dirty="0">
                          <a:solidFill>
                            <a:schemeClr val="tx1"/>
                          </a:solidFill>
                          <a:effectLst/>
                          <a:latin typeface="+mj-ea"/>
                          <a:ea typeface="+mn-ea"/>
                          <a:cs typeface="+mn-cs"/>
                        </a:rPr>
                        <a:t>88.3%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50" b="0" i="0" u="none" strike="noStrike" dirty="0">
                          <a:solidFill>
                            <a:schemeClr val="tx1"/>
                          </a:solidFill>
                          <a:effectLst/>
                          <a:latin typeface="+mj-ea"/>
                          <a:ea typeface="+mj-ea"/>
                        </a:rPr>
                        <a:t>大阪府調べ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7130">
                <a:tc gridSpan="5">
                  <a:txBody>
                    <a:bodyPr/>
                    <a:lstStyle/>
                    <a:p>
                      <a:pPr algn="l" fontAlgn="b"/>
                      <a:r>
                        <a:rPr lang="en-US" altLang="ja-JP" sz="950" b="0" i="0" u="none" strike="noStrike" dirty="0">
                          <a:solidFill>
                            <a:srgbClr val="000000"/>
                          </a:solidFill>
                          <a:effectLst/>
                          <a:latin typeface="+mj-ea"/>
                          <a:ea typeface="+mj-ea"/>
                        </a:rPr>
                        <a:t>※</a:t>
                      </a:r>
                      <a:r>
                        <a:rPr lang="ja-JP" altLang="en-US" sz="950" b="0" i="0" u="none" strike="noStrike" dirty="0">
                          <a:solidFill>
                            <a:srgbClr val="000000"/>
                          </a:solidFill>
                          <a:effectLst/>
                          <a:latin typeface="+mj-ea"/>
                          <a:ea typeface="+mj-ea"/>
                        </a:rPr>
                        <a:t>府が進める特例市並みの市町村への権限移譲事務のうち市町村との協議が整った事務の割合</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bl>
          </a:graphicData>
        </a:graphic>
      </p:graphicFrame>
      <p:sp>
        <p:nvSpPr>
          <p:cNvPr id="12" name="スライド番号プレースホルダー 7"/>
          <p:cNvSpPr>
            <a:spLocks noGrp="1"/>
          </p:cNvSpPr>
          <p:nvPr>
            <p:ph type="sldNum" sz="quarter" idx="12"/>
          </p:nvPr>
        </p:nvSpPr>
        <p:spPr>
          <a:xfrm>
            <a:off x="8394005" y="6536823"/>
            <a:ext cx="749995" cy="321177"/>
          </a:xfrm>
        </p:spPr>
        <p:txBody>
          <a:bodyPr/>
          <a:lstStyle/>
          <a:p>
            <a:pPr>
              <a:defRPr/>
            </a:pPr>
            <a:fld id="{99474618-B79D-4FAF-804F-0D0EBC51FBAE}" type="slidenum">
              <a:rPr lang="en-US" altLang="ja-JP" smtClean="0">
                <a:solidFill>
                  <a:schemeClr val="tx1"/>
                </a:solidFill>
              </a:rPr>
              <a:t>7</a:t>
            </a:fld>
            <a:endParaRPr lang="ja-JP" altLang="en-US"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189350143"/>
              </p:ext>
            </p:extLst>
          </p:nvPr>
        </p:nvGraphicFramePr>
        <p:xfrm>
          <a:off x="395288" y="1484784"/>
          <a:ext cx="8640000" cy="1025067"/>
        </p:xfrm>
        <a:graphic>
          <a:graphicData uri="http://schemas.openxmlformats.org/drawingml/2006/table">
            <a:tbl>
              <a:tblPr firstRow="1" bandRow="1">
                <a:tableStyleId>{5C22544A-7EE6-4342-B048-85BDC9FD1C3A}</a:tableStyleId>
              </a:tblPr>
              <a:tblGrid>
                <a:gridCol w="3132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2268000">
                  <a:extLst>
                    <a:ext uri="{9D8B030D-6E8A-4147-A177-3AD203B41FA5}">
                      <a16:colId xmlns:a16="http://schemas.microsoft.com/office/drawing/2014/main" val="20004"/>
                    </a:ext>
                  </a:extLst>
                </a:gridCol>
              </a:tblGrid>
              <a:tr h="305067">
                <a:tc>
                  <a:txBody>
                    <a:bodyPr/>
                    <a:lstStyle/>
                    <a:p>
                      <a:pPr algn="ctr"/>
                      <a:r>
                        <a:rPr kumimoji="1" lang="ja-JP" altLang="en-US" sz="1400" dirty="0"/>
                        <a:t>実現状況を知る項目</a:t>
                      </a:r>
                    </a:p>
                  </a:txBody>
                  <a:tcPr marL="91439" marR="91439" marT="45760" marB="45760"/>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R4</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R5</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R6</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algn="ctr"/>
                      <a:r>
                        <a:rPr kumimoji="1" lang="ja-JP" altLang="en-US" sz="1400" dirty="0"/>
                        <a:t>出典</a:t>
                      </a:r>
                    </a:p>
                  </a:txBody>
                  <a:tcPr marL="91439" marR="91439" marT="45760" marB="45760"/>
                </a:tc>
                <a:extLst>
                  <a:ext uri="{0D108BD9-81ED-4DB2-BD59-A6C34878D82A}">
                    <a16:rowId xmlns:a16="http://schemas.microsoft.com/office/drawing/2014/main" val="10000"/>
                  </a:ext>
                </a:extLst>
              </a:tr>
              <a:tr h="720000">
                <a:tc>
                  <a:txBody>
                    <a:bodyPr/>
                    <a:lstStyle/>
                    <a:p>
                      <a:pPr marL="88900" indent="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医療先進都市といえば大阪と思っている人の割合</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indent="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5.9%</a:t>
                      </a:r>
                      <a:endParaRPr kumimoji="1"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6.1%</a:t>
                      </a:r>
                      <a:endParaRPr kumimoji="1"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5.5%</a:t>
                      </a:r>
                      <a:endParaRPr kumimoji="1"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88900" indent="0" algn="l">
                        <a:spcAft>
                          <a:spcPts val="0"/>
                        </a:spcAft>
                      </a:pP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阪府「</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将来ビジョン・大阪（全国・大阪府）に関する調査</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extLst>
                  <a:ext uri="{0D108BD9-81ED-4DB2-BD59-A6C34878D82A}">
                    <a16:rowId xmlns:a16="http://schemas.microsoft.com/office/drawing/2014/main" val="10001"/>
                  </a:ext>
                </a:extLst>
              </a:tr>
            </a:tbl>
          </a:graphicData>
        </a:graphic>
      </p:graphicFrame>
      <p:sp>
        <p:nvSpPr>
          <p:cNvPr id="3" name="角丸四角形 2"/>
          <p:cNvSpPr/>
          <p:nvPr/>
        </p:nvSpPr>
        <p:spPr>
          <a:xfrm>
            <a:off x="395288" y="612000"/>
            <a:ext cx="8640000" cy="6480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0" bIns="36000" anchor="ct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「将来ビジョン・大阪」で掲げる将来像イメージ</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HG丸ｺﾞｼｯｸM-PRO" pitchFamily="50" charset="-128"/>
                <a:ea typeface="HG丸ｺﾞｼｯｸM-PRO" pitchFamily="50" charset="-128"/>
              </a:rPr>
              <a:t>府民みんなが地域の医療を支えるとの</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意識を持って適切な受診を心がけ、救急、妊娠、出産など、安心して必要な医療が受診でき、最先端の医療技術や</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新薬によってがんをはじめ成人病等がしっかり治療でき、健康長寿が実現しています。</a:t>
            </a:r>
          </a:p>
        </p:txBody>
      </p:sp>
      <p:sp>
        <p:nvSpPr>
          <p:cNvPr id="4" name="正方形/長方形 3"/>
          <p:cNvSpPr/>
          <p:nvPr/>
        </p:nvSpPr>
        <p:spPr>
          <a:xfrm>
            <a:off x="216000" y="504000"/>
            <a:ext cx="2551112" cy="287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a:latin typeface="メイリオ" pitchFamily="50" charset="-128"/>
                <a:ea typeface="メイリオ" pitchFamily="50" charset="-128"/>
                <a:cs typeface="メイリオ" pitchFamily="50" charset="-128"/>
              </a:rPr>
              <a:t>■医療先進都市　オンリー１</a:t>
            </a:r>
            <a:endParaRPr lang="en-US" altLang="ja-JP" sz="1200" b="1" dirty="0">
              <a:latin typeface="メイリオ" pitchFamily="50" charset="-128"/>
              <a:ea typeface="メイリオ" pitchFamily="50" charset="-128"/>
              <a:cs typeface="メイリオ" pitchFamily="50" charset="-128"/>
            </a:endParaRPr>
          </a:p>
        </p:txBody>
      </p:sp>
      <p:pic>
        <p:nvPicPr>
          <p:cNvPr id="92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852738"/>
            <a:ext cx="175260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表 4"/>
          <p:cNvGraphicFramePr>
            <a:graphicFrameLocks noGrp="1"/>
          </p:cNvGraphicFramePr>
          <p:nvPr>
            <p:extLst>
              <p:ext uri="{D42A27DB-BD31-4B8C-83A1-F6EECF244321}">
                <p14:modId xmlns:p14="http://schemas.microsoft.com/office/powerpoint/2010/main" val="813542169"/>
              </p:ext>
            </p:extLst>
          </p:nvPr>
        </p:nvGraphicFramePr>
        <p:xfrm>
          <a:off x="2519288" y="2852738"/>
          <a:ext cx="6516000" cy="2008082"/>
        </p:xfrm>
        <a:graphic>
          <a:graphicData uri="http://schemas.openxmlformats.org/drawingml/2006/table">
            <a:tbl>
              <a:tblPr/>
              <a:tblGrid>
                <a:gridCol w="1764000">
                  <a:extLst>
                    <a:ext uri="{9D8B030D-6E8A-4147-A177-3AD203B41FA5}">
                      <a16:colId xmlns:a16="http://schemas.microsoft.com/office/drawing/2014/main" val="20000"/>
                    </a:ext>
                  </a:extLst>
                </a:gridCol>
                <a:gridCol w="1116000">
                  <a:extLst>
                    <a:ext uri="{9D8B030D-6E8A-4147-A177-3AD203B41FA5}">
                      <a16:colId xmlns:a16="http://schemas.microsoft.com/office/drawing/2014/main" val="20001"/>
                    </a:ext>
                  </a:extLst>
                </a:gridCol>
                <a:gridCol w="1116000">
                  <a:extLst>
                    <a:ext uri="{9D8B030D-6E8A-4147-A177-3AD203B41FA5}">
                      <a16:colId xmlns:a16="http://schemas.microsoft.com/office/drawing/2014/main" val="20002"/>
                    </a:ext>
                  </a:extLst>
                </a:gridCol>
                <a:gridCol w="1116000">
                  <a:extLst>
                    <a:ext uri="{9D8B030D-6E8A-4147-A177-3AD203B41FA5}">
                      <a16:colId xmlns:a16="http://schemas.microsoft.com/office/drawing/2014/main" val="20003"/>
                    </a:ext>
                  </a:extLst>
                </a:gridCol>
                <a:gridCol w="1404000">
                  <a:extLst>
                    <a:ext uri="{9D8B030D-6E8A-4147-A177-3AD203B41FA5}">
                      <a16:colId xmlns:a16="http://schemas.microsoft.com/office/drawing/2014/main" val="20004"/>
                    </a:ext>
                  </a:extLst>
                </a:gridCol>
              </a:tblGrid>
              <a:tr h="335719">
                <a:tc>
                  <a:txBody>
                    <a:bodyPr/>
                    <a:lstStyle/>
                    <a:p>
                      <a:pPr algn="ctr" fontAlgn="b"/>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参考となる各種指標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R4</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R5</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R6</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出典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84000">
                <a:tc>
                  <a:txBody>
                    <a:bodyPr/>
                    <a:lstStyle/>
                    <a:p>
                      <a:pPr algn="l"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医師・歯科医師・薬剤師数</a:t>
                      </a:r>
                      <a:b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12</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月</a:t>
                      </a: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31</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日時点）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50" b="0" i="0" u="none" strike="noStrike" dirty="0">
                          <a:solidFill>
                            <a:schemeClr val="tx1"/>
                          </a:solidFill>
                          <a:effectLst/>
                          <a:latin typeface="ＭＳ Ｐゴシック" panose="020B0600070205080204" pitchFamily="50" charset="-128"/>
                          <a:ea typeface="+mn-ea"/>
                        </a:rPr>
                        <a:t>62,058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50" b="0" i="0" u="none" strike="noStrike" dirty="0">
                          <a:solidFill>
                            <a:schemeClr val="tx1"/>
                          </a:solidFill>
                          <a:effectLst/>
                          <a:latin typeface="ＭＳ Ｐゴシック" panose="020B0600070205080204" pitchFamily="50" charset="-128"/>
                          <a:ea typeface="+mn-ea"/>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50" b="0" i="0" u="none" strike="noStrike" dirty="0">
                          <a:solidFill>
                            <a:schemeClr val="tx1"/>
                          </a:solidFill>
                          <a:effectLst/>
                          <a:latin typeface="ＭＳ Ｐゴシック" panose="020B0600070205080204" pitchFamily="50" charset="-128"/>
                          <a:ea typeface="+mn-ea"/>
                        </a:rPr>
                        <a:t>（令和</a:t>
                      </a:r>
                      <a:r>
                        <a:rPr lang="en-US" altLang="ja-JP" sz="950" b="0" i="0" u="none" strike="noStrike" dirty="0">
                          <a:solidFill>
                            <a:schemeClr val="tx1"/>
                          </a:solidFill>
                          <a:effectLst/>
                          <a:latin typeface="ＭＳ Ｐゴシック" panose="020B0600070205080204" pitchFamily="50" charset="-128"/>
                          <a:ea typeface="+mn-ea"/>
                        </a:rPr>
                        <a:t>7</a:t>
                      </a:r>
                      <a:r>
                        <a:rPr lang="ja-JP" altLang="en-US" sz="950" b="0" i="0" u="none" strike="noStrike" dirty="0">
                          <a:solidFill>
                            <a:schemeClr val="tx1"/>
                          </a:solidFill>
                          <a:effectLst/>
                          <a:latin typeface="ＭＳ Ｐゴシック" panose="020B0600070205080204" pitchFamily="50" charset="-128"/>
                          <a:ea typeface="+mn-ea"/>
                        </a:rPr>
                        <a:t>年</a:t>
                      </a:r>
                      <a:r>
                        <a:rPr lang="en-US" altLang="ja-JP" sz="950" b="0" i="0" u="none" strike="noStrike" dirty="0">
                          <a:solidFill>
                            <a:schemeClr val="tx1"/>
                          </a:solidFill>
                          <a:effectLst/>
                          <a:latin typeface="ＭＳ Ｐゴシック" panose="020B0600070205080204" pitchFamily="50" charset="-128"/>
                          <a:ea typeface="+mn-ea"/>
                        </a:rPr>
                        <a:t>12</a:t>
                      </a:r>
                      <a:r>
                        <a:rPr lang="ja-JP" altLang="en-US" sz="950" b="0" i="0" u="none" strike="noStrike" dirty="0">
                          <a:solidFill>
                            <a:schemeClr val="tx1"/>
                          </a:solidFill>
                          <a:effectLst/>
                          <a:latin typeface="ＭＳ Ｐゴシック" panose="020B0600070205080204" pitchFamily="50" charset="-128"/>
                          <a:ea typeface="+mn-ea"/>
                        </a:rPr>
                        <a:t>月更新）</a:t>
                      </a:r>
                      <a:endParaRPr lang="en-US" altLang="ja-JP" sz="950" b="0" i="0" u="none" strike="noStrike" dirty="0">
                        <a:solidFill>
                          <a:schemeClr val="tx1"/>
                        </a:solidFill>
                        <a:effectLst/>
                        <a:latin typeface="ＭＳ Ｐゴシック" panose="020B0600070205080204" pitchFamily="50" charset="-128"/>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厚生労働省「医師・歯科医師・薬剤師統計」</a:t>
                      </a: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隔年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84000">
                <a:tc>
                  <a:txBody>
                    <a:bodyPr/>
                    <a:lstStyle/>
                    <a:p>
                      <a:pPr algn="l"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病院・一般診療所・歯科診療所数</a:t>
                      </a:r>
                      <a:endPar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p>
                      <a:pPr algn="l" fontAlgn="ctr"/>
                      <a:r>
                        <a:rPr lang="ja-JP" altLang="en-US" sz="950" b="0" i="0" u="none" strike="noStrike" dirty="0">
                          <a:solidFill>
                            <a:schemeClr val="tx1"/>
                          </a:solidFill>
                          <a:effectLst/>
                          <a:latin typeface="ＭＳ Ｐゴシック" panose="020B0600070205080204" pitchFamily="50" charset="-128"/>
                          <a:ea typeface="+mn-ea"/>
                        </a:rPr>
                        <a:t>（</a:t>
                      </a:r>
                      <a:r>
                        <a:rPr lang="en-US" altLang="ja-JP" sz="950" b="0" i="0" u="none" strike="noStrike" dirty="0">
                          <a:solidFill>
                            <a:schemeClr val="tx1"/>
                          </a:solidFill>
                          <a:effectLst/>
                          <a:latin typeface="ＭＳ Ｐゴシック" panose="020B0600070205080204" pitchFamily="50" charset="-128"/>
                          <a:ea typeface="+mn-ea"/>
                        </a:rPr>
                        <a:t>12</a:t>
                      </a:r>
                      <a:r>
                        <a:rPr lang="ja-JP" altLang="en-US" sz="950" b="0" i="0" u="none" strike="noStrike" dirty="0">
                          <a:solidFill>
                            <a:schemeClr val="tx1"/>
                          </a:solidFill>
                          <a:effectLst/>
                          <a:latin typeface="ＭＳ Ｐゴシック" panose="020B0600070205080204" pitchFamily="50" charset="-128"/>
                          <a:ea typeface="+mn-ea"/>
                        </a:rPr>
                        <a:t>月</a:t>
                      </a:r>
                      <a:r>
                        <a:rPr lang="en-US" altLang="ja-JP" sz="950" b="0" i="0" u="none" strike="noStrike" dirty="0">
                          <a:solidFill>
                            <a:schemeClr val="tx1"/>
                          </a:solidFill>
                          <a:effectLst/>
                          <a:latin typeface="ＭＳ Ｐゴシック" panose="020B0600070205080204" pitchFamily="50" charset="-128"/>
                          <a:ea typeface="+mn-ea"/>
                        </a:rPr>
                        <a:t>31</a:t>
                      </a:r>
                      <a:r>
                        <a:rPr lang="ja-JP" altLang="en-US" sz="950" b="0" i="0" u="none" strike="noStrike" dirty="0">
                          <a:solidFill>
                            <a:schemeClr val="tx1"/>
                          </a:solidFill>
                          <a:effectLst/>
                          <a:latin typeface="ＭＳ Ｐゴシック" panose="020B0600070205080204" pitchFamily="50" charset="-128"/>
                          <a:ea typeface="+mn-ea"/>
                        </a:rPr>
                        <a:t>日時点）</a:t>
                      </a:r>
                      <a:endPar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50" b="0" i="0" u="none" strike="noStrike" dirty="0">
                          <a:solidFill>
                            <a:schemeClr val="tx1"/>
                          </a:solidFill>
                          <a:effectLst/>
                          <a:latin typeface="ＭＳ Ｐゴシック" panose="020B0600070205080204" pitchFamily="50" charset="-128"/>
                          <a:ea typeface="+mn-ea"/>
                        </a:rPr>
                        <a:t>14,818</a:t>
                      </a:r>
                      <a:r>
                        <a:rPr lang="ja-JP" altLang="en-US" sz="950" b="0" i="0" u="none" strike="noStrike" dirty="0">
                          <a:solidFill>
                            <a:schemeClr val="tx1"/>
                          </a:solidFill>
                          <a:effectLst/>
                          <a:latin typeface="ＭＳ Ｐゴシック" panose="020B0600070205080204" pitchFamily="50" charset="-128"/>
                          <a:ea typeface="+mn-ea"/>
                        </a:rPr>
                        <a:t>施設</a:t>
                      </a:r>
                      <a:endParaRPr lang="en-US" altLang="ja-JP" sz="950" b="0" i="0" u="none" strike="noStrike" dirty="0">
                        <a:solidFill>
                          <a:schemeClr val="tx1"/>
                        </a:solidFill>
                        <a:effectLst/>
                        <a:latin typeface="ＭＳ Ｐゴシック" panose="020B0600070205080204" pitchFamily="50" charset="-128"/>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50" b="0" i="0" u="none" strike="noStrike" dirty="0">
                          <a:solidFill>
                            <a:schemeClr val="tx1"/>
                          </a:solidFill>
                          <a:effectLst/>
                          <a:latin typeface="ＭＳ Ｐゴシック" panose="020B0600070205080204" pitchFamily="50" charset="-128"/>
                          <a:ea typeface="+mn-ea"/>
                        </a:rPr>
                        <a:t>14,875</a:t>
                      </a:r>
                      <a:r>
                        <a:rPr lang="ja-JP" altLang="en-US" sz="950" b="0" i="0" u="none" strike="noStrike" dirty="0">
                          <a:solidFill>
                            <a:schemeClr val="tx1"/>
                          </a:solidFill>
                          <a:effectLst/>
                          <a:latin typeface="ＭＳ Ｐゴシック" panose="020B0600070205080204" pitchFamily="50" charset="-128"/>
                          <a:ea typeface="+mn-ea"/>
                        </a:rPr>
                        <a:t>施設</a:t>
                      </a:r>
                      <a:endParaRPr lang="en-US" altLang="ja-JP" sz="950" b="0" i="0" u="none" strike="noStrike" dirty="0">
                        <a:solidFill>
                          <a:schemeClr val="tx1"/>
                        </a:solidFill>
                        <a:effectLst/>
                        <a:latin typeface="ＭＳ Ｐゴシック" panose="020B0600070205080204" pitchFamily="50" charset="-128"/>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50" b="0" i="0" u="none" strike="noStrike" dirty="0">
                          <a:solidFill>
                            <a:schemeClr val="tx1"/>
                          </a:solidFill>
                          <a:effectLst/>
                          <a:latin typeface="ＭＳ Ｐゴシック" panose="020B0600070205080204" pitchFamily="50" charset="-128"/>
                          <a:ea typeface="+mn-ea"/>
                        </a:rPr>
                        <a:t>14,881</a:t>
                      </a:r>
                      <a:r>
                        <a:rPr lang="ja-JP" altLang="en-US" sz="950" b="0" i="0" u="none" strike="noStrike" dirty="0">
                          <a:solidFill>
                            <a:schemeClr val="tx1"/>
                          </a:solidFill>
                          <a:effectLst/>
                          <a:latin typeface="ＭＳ Ｐゴシック" panose="020B0600070205080204" pitchFamily="50" charset="-128"/>
                          <a:ea typeface="+mn-ea"/>
                        </a:rPr>
                        <a:t>施設</a:t>
                      </a:r>
                      <a:endParaRPr lang="en-US" altLang="ja-JP" sz="950" b="0" i="0" u="none" strike="noStrike" dirty="0">
                        <a:solidFill>
                          <a:schemeClr val="tx1"/>
                        </a:solidFill>
                        <a:effectLst/>
                        <a:latin typeface="ＭＳ Ｐゴシック" panose="020B0600070205080204" pitchFamily="50" charset="-128"/>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厚生労働省「医療施設（動態）調査」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04363">
                <a:tc gridSpan="5">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950" b="0" i="0" u="none" strike="noStrike" dirty="0">
                        <a:solidFill>
                          <a:schemeClr val="tx1"/>
                        </a:solidFill>
                        <a:effectLst/>
                        <a:latin typeface="ＭＳ Ｐゴシック" panose="020B0600070205080204" pitchFamily="50" charset="-128"/>
                        <a:ea typeface="+mn-ea"/>
                      </a:endParaRP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ctr"/>
                      <a:endPar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ctr"/>
                      <a:endPar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pPr algn="ctr" fontAlgn="ctr"/>
                      <a:endParaRPr lang="en-US" altLang="ja-JP" sz="9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2" name="スライド番号プレースホルダー 7"/>
          <p:cNvSpPr>
            <a:spLocks noGrp="1"/>
          </p:cNvSpPr>
          <p:nvPr>
            <p:ph type="sldNum" sz="quarter" idx="12"/>
          </p:nvPr>
        </p:nvSpPr>
        <p:spPr>
          <a:xfrm>
            <a:off x="8394005" y="6536823"/>
            <a:ext cx="749995" cy="321177"/>
          </a:xfrm>
        </p:spPr>
        <p:txBody>
          <a:bodyPr/>
          <a:lstStyle/>
          <a:p>
            <a:pPr>
              <a:defRPr/>
            </a:pPr>
            <a:fld id="{99474618-B79D-4FAF-804F-0D0EBC51FBAE}" type="slidenum">
              <a:rPr lang="en-US" altLang="ja-JP" smtClean="0">
                <a:solidFill>
                  <a:schemeClr val="tx1"/>
                </a:solidFill>
              </a:rPr>
              <a:t>8</a:t>
            </a:fld>
            <a:endParaRPr lang="ja-JP" altLang="en-US" dirty="0">
              <a:solidFill>
                <a:schemeClr val="tx1"/>
              </a:solidFill>
            </a:endParaRPr>
          </a:p>
        </p:txBody>
      </p:sp>
    </p:spTree>
    <p:extLst>
      <p:ext uri="{BB962C8B-B14F-4D97-AF65-F5344CB8AC3E}">
        <p14:creationId xmlns:p14="http://schemas.microsoft.com/office/powerpoint/2010/main" val="2238239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791979699"/>
              </p:ext>
            </p:extLst>
          </p:nvPr>
        </p:nvGraphicFramePr>
        <p:xfrm>
          <a:off x="252000" y="1443143"/>
          <a:ext cx="8784000" cy="3472869"/>
        </p:xfrm>
        <a:graphic>
          <a:graphicData uri="http://schemas.openxmlformats.org/drawingml/2006/table">
            <a:tbl>
              <a:tblPr/>
              <a:tblGrid>
                <a:gridCol w="1976148">
                  <a:extLst>
                    <a:ext uri="{9D8B030D-6E8A-4147-A177-3AD203B41FA5}">
                      <a16:colId xmlns:a16="http://schemas.microsoft.com/office/drawing/2014/main" val="20000"/>
                    </a:ext>
                  </a:extLst>
                </a:gridCol>
                <a:gridCol w="1614790">
                  <a:extLst>
                    <a:ext uri="{9D8B030D-6E8A-4147-A177-3AD203B41FA5}">
                      <a16:colId xmlns:a16="http://schemas.microsoft.com/office/drawing/2014/main" val="20001"/>
                    </a:ext>
                  </a:extLst>
                </a:gridCol>
                <a:gridCol w="1537372">
                  <a:extLst>
                    <a:ext uri="{9D8B030D-6E8A-4147-A177-3AD203B41FA5}">
                      <a16:colId xmlns:a16="http://schemas.microsoft.com/office/drawing/2014/main" val="20002"/>
                    </a:ext>
                  </a:extLst>
                </a:gridCol>
                <a:gridCol w="1533158">
                  <a:extLst>
                    <a:ext uri="{9D8B030D-6E8A-4147-A177-3AD203B41FA5}">
                      <a16:colId xmlns:a16="http://schemas.microsoft.com/office/drawing/2014/main" val="20003"/>
                    </a:ext>
                  </a:extLst>
                </a:gridCol>
                <a:gridCol w="2122532">
                  <a:extLst>
                    <a:ext uri="{9D8B030D-6E8A-4147-A177-3AD203B41FA5}">
                      <a16:colId xmlns:a16="http://schemas.microsoft.com/office/drawing/2014/main" val="20004"/>
                    </a:ext>
                  </a:extLst>
                </a:gridCol>
              </a:tblGrid>
              <a:tr h="304869">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FFFFFF"/>
                          </a:solidFill>
                          <a:effectLst/>
                          <a:latin typeface="Calibri" pitchFamily="34" charset="0"/>
                          <a:ea typeface="ＭＳ Ｐゴシック" charset="-128"/>
                        </a:rPr>
                        <a:t>実現状況を知る項目</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R4</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R5</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R6</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FFFFFF"/>
                          </a:solidFill>
                          <a:effectLst/>
                          <a:latin typeface="Calibri" pitchFamily="34" charset="0"/>
                          <a:ea typeface="ＭＳ Ｐゴシック" charset="-128"/>
                        </a:rPr>
                        <a:t>出典</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92000">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9000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刑法犯認知件数</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8,807</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6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（全国ワースト第２位）</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148</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6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（全国ワースト第２位）</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８万</a:t>
                      </a: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1,403</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6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（全国ワースト第２位）</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indent="88900">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8890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警察庁</a:t>
                      </a:r>
                      <a:r>
                        <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「犯罪統計」</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792000">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9000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刑法犯少年検挙・補導人員</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2,188 </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6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全国第２位</a:t>
                      </a: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2,753 </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6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全国第２位</a:t>
                      </a: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2,900</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人</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600"/>
                        </a:spcBef>
                        <a:spcAft>
                          <a:spcPct val="0"/>
                        </a:spcAft>
                        <a:buClrTx/>
                        <a:buSzTx/>
                        <a:buFontTx/>
                        <a:buNone/>
                        <a:tabLst/>
                        <a:defRPr/>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全国第２位</a:t>
                      </a: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indent="88900">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9000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警視庁「少年育成活動の概況」</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792000">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9000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自主防災組織</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活動カバー</a:t>
                      </a:r>
                      <a:r>
                        <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率</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89.7</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600"/>
                        </a:spcBef>
                        <a:spcAft>
                          <a:spcPct val="0"/>
                        </a:spcAft>
                        <a:buClrTx/>
                        <a:buSzTx/>
                        <a:buFontTx/>
                        <a:buNone/>
                        <a:tabLst/>
                      </a:pPr>
                      <a:r>
                        <a:rPr kumimoji="1" lang="zh-CN"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zh-CN"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90.6%</a:t>
                      </a:r>
                    </a:p>
                    <a:p>
                      <a:pPr marL="0" marR="0" lvl="0" indent="0" algn="ctr" defTabSz="914400" rtl="0" eaLnBrk="1" fontAlgn="base" latinLnBrk="0" hangingPunct="1">
                        <a:lnSpc>
                          <a:spcPct val="100000"/>
                        </a:lnSpc>
                        <a:spcBef>
                          <a:spcPts val="600"/>
                        </a:spcBef>
                        <a:spcAft>
                          <a:spcPct val="0"/>
                        </a:spcAft>
                        <a:buClrTx/>
                        <a:buSzTx/>
                        <a:buFontTx/>
                        <a:buNone/>
                        <a:tabLst/>
                      </a:pPr>
                      <a:r>
                        <a:rPr kumimoji="1" lang="zh-CN"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r>
                        <a:rPr kumimoji="1" lang="zh-CN"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90.7%</a:t>
                      </a:r>
                    </a:p>
                    <a:p>
                      <a:pPr marL="0" marR="0" lvl="0" indent="0" algn="ctr" defTabSz="914400" rtl="0" eaLnBrk="1" fontAlgn="base" latinLnBrk="0" hangingPunct="1">
                        <a:lnSpc>
                          <a:spcPct val="100000"/>
                        </a:lnSpc>
                        <a:spcBef>
                          <a:spcPts val="600"/>
                        </a:spcBef>
                        <a:spcAft>
                          <a:spcPct val="0"/>
                        </a:spcAft>
                        <a:buClrTx/>
                        <a:buSzTx/>
                        <a:buFontTx/>
                        <a:buNone/>
                        <a:tabLst/>
                        <a:defRPr/>
                      </a:pPr>
                      <a:r>
                        <a:rPr kumimoji="1" lang="zh-CN"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r>
                        <a:rPr kumimoji="1" lang="zh-CN"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indent="88900">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9000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消防庁「</a:t>
                      </a:r>
                      <a:r>
                        <a:rPr kumimoji="1" lang="zh-TW"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消防白書</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資料</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編）」</a:t>
                      </a:r>
                      <a:endPar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792000">
                <a:tc>
                  <a:txBody>
                    <a:bodyPr/>
                    <a:lstStyle>
                      <a:lvl1pPr marL="88900">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8890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治安がよいと感じる</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r>
                        <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の割合（</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r>
                        <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27.4%</a:t>
                      </a:r>
                      <a:endPar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31.3%</a:t>
                      </a:r>
                      <a:endPar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25.5%</a:t>
                      </a:r>
                      <a:endPar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marL="88900">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88900" indent="0" algn="l">
                        <a:spcAft>
                          <a:spcPts val="0"/>
                        </a:spcAft>
                      </a:pPr>
                      <a:r>
                        <a:rPr kumimoji="1"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a:t>
                      </a:r>
                      <a:r>
                        <a:rPr kumimoji="1"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阪府「</a:t>
                      </a:r>
                      <a:r>
                        <a:rPr kumimoji="1"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将来ビジョン・大阪（全国・大阪府）に関する調査</a:t>
                      </a:r>
                      <a:r>
                        <a:rPr kumimoji="1"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
        <p:nvSpPr>
          <p:cNvPr id="6" name="角丸四角形 5"/>
          <p:cNvSpPr/>
          <p:nvPr/>
        </p:nvSpPr>
        <p:spPr>
          <a:xfrm>
            <a:off x="396000" y="612000"/>
            <a:ext cx="8640000" cy="6477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0" bIns="36000" anchor="ct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「将来ビジョン・大阪」で掲げる将来像イメージ</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HG丸ｺﾞｼｯｸM-PRO" pitchFamily="50" charset="-128"/>
                <a:ea typeface="HG丸ｺﾞｼｯｸM-PRO" pitchFamily="50" charset="-128"/>
              </a:rPr>
              <a:t>府民・行政・警察が一体となって防犯に</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取り組むことで、犯罪が減り、また住宅の耐震化等大規模地震への備えや都市型水害など災害への対応がなされ、</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安全で安心してくらせるまちになっています。</a:t>
            </a:r>
          </a:p>
        </p:txBody>
      </p:sp>
      <p:sp>
        <p:nvSpPr>
          <p:cNvPr id="4" name="正方形/長方形 3"/>
          <p:cNvSpPr/>
          <p:nvPr/>
        </p:nvSpPr>
        <p:spPr>
          <a:xfrm>
            <a:off x="216000" y="504000"/>
            <a:ext cx="2122488" cy="28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a:latin typeface="メイリオ" pitchFamily="50" charset="-128"/>
                <a:ea typeface="メイリオ" pitchFamily="50" charset="-128"/>
                <a:cs typeface="メイリオ" pitchFamily="50" charset="-128"/>
              </a:rPr>
              <a:t>■安全・安心　ナンバー１</a:t>
            </a:r>
            <a:endParaRPr lang="en-US" altLang="ja-JP" sz="1200" b="1" dirty="0">
              <a:latin typeface="メイリオ" pitchFamily="50" charset="-128"/>
              <a:ea typeface="メイリオ" pitchFamily="50" charset="-128"/>
              <a:cs typeface="メイリオ" pitchFamily="50" charset="-128"/>
            </a:endParaRPr>
          </a:p>
        </p:txBody>
      </p:sp>
      <p:pic>
        <p:nvPicPr>
          <p:cNvPr id="1028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000" y="5144492"/>
            <a:ext cx="19462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表 1"/>
          <p:cNvGraphicFramePr>
            <a:graphicFrameLocks noGrp="1"/>
          </p:cNvGraphicFramePr>
          <p:nvPr>
            <p:extLst>
              <p:ext uri="{D42A27DB-BD31-4B8C-83A1-F6EECF244321}">
                <p14:modId xmlns:p14="http://schemas.microsoft.com/office/powerpoint/2010/main" val="3024422285"/>
              </p:ext>
            </p:extLst>
          </p:nvPr>
        </p:nvGraphicFramePr>
        <p:xfrm>
          <a:off x="2843808" y="5412505"/>
          <a:ext cx="6066731" cy="1033200"/>
        </p:xfrm>
        <a:graphic>
          <a:graphicData uri="http://schemas.openxmlformats.org/drawingml/2006/table">
            <a:tbl>
              <a:tblPr/>
              <a:tblGrid>
                <a:gridCol w="1913075">
                  <a:extLst>
                    <a:ext uri="{9D8B030D-6E8A-4147-A177-3AD203B41FA5}">
                      <a16:colId xmlns:a16="http://schemas.microsoft.com/office/drawing/2014/main" val="20000"/>
                    </a:ext>
                  </a:extLst>
                </a:gridCol>
                <a:gridCol w="947399">
                  <a:extLst>
                    <a:ext uri="{9D8B030D-6E8A-4147-A177-3AD203B41FA5}">
                      <a16:colId xmlns:a16="http://schemas.microsoft.com/office/drawing/2014/main" val="20001"/>
                    </a:ext>
                  </a:extLst>
                </a:gridCol>
                <a:gridCol w="947399">
                  <a:extLst>
                    <a:ext uri="{9D8B030D-6E8A-4147-A177-3AD203B41FA5}">
                      <a16:colId xmlns:a16="http://schemas.microsoft.com/office/drawing/2014/main" val="20002"/>
                    </a:ext>
                  </a:extLst>
                </a:gridCol>
                <a:gridCol w="947399">
                  <a:extLst>
                    <a:ext uri="{9D8B030D-6E8A-4147-A177-3AD203B41FA5}">
                      <a16:colId xmlns:a16="http://schemas.microsoft.com/office/drawing/2014/main" val="20003"/>
                    </a:ext>
                  </a:extLst>
                </a:gridCol>
                <a:gridCol w="1311459">
                  <a:extLst>
                    <a:ext uri="{9D8B030D-6E8A-4147-A177-3AD203B41FA5}">
                      <a16:colId xmlns:a16="http://schemas.microsoft.com/office/drawing/2014/main" val="20004"/>
                    </a:ext>
                  </a:extLst>
                </a:gridCol>
              </a:tblGrid>
              <a:tr h="266700">
                <a:tc>
                  <a:txBody>
                    <a:bodyPr/>
                    <a:lstStyle/>
                    <a:p>
                      <a:pPr algn="ctr" fontAlgn="b"/>
                      <a:r>
                        <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rPr>
                        <a:t>参考となる各種指標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altLang="ja-JP" sz="950" b="0" i="0" u="none" strike="noStrike" dirty="0">
                          <a:solidFill>
                            <a:schemeClr val="tx1"/>
                          </a:solidFill>
                          <a:effectLst/>
                          <a:latin typeface="+mn-ea"/>
                          <a:ea typeface="+mn-ea"/>
                        </a:rPr>
                        <a:t>R4</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altLang="ja-JP" sz="950" b="0" i="0" u="none" strike="noStrike" dirty="0">
                          <a:solidFill>
                            <a:schemeClr val="tx1"/>
                          </a:solidFill>
                          <a:effectLst/>
                          <a:latin typeface="+mn-ea"/>
                          <a:ea typeface="+mn-ea"/>
                        </a:rPr>
                        <a:t>R5</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altLang="ja-JP" sz="950" b="0" i="0" u="none" strike="noStrike" dirty="0">
                          <a:solidFill>
                            <a:schemeClr val="tx1"/>
                          </a:solidFill>
                          <a:effectLst/>
                          <a:latin typeface="+mn-ea"/>
                          <a:ea typeface="+mn-ea"/>
                        </a:rPr>
                        <a:t>R6</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rPr>
                        <a:t>出典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76000">
                <a:tc>
                  <a:txBody>
                    <a:bodyPr/>
                    <a:lstStyle/>
                    <a:p>
                      <a:pPr algn="l" fontAlgn="ctr"/>
                      <a:r>
                        <a:rPr lang="zh-TW"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民間住宅耐震改修等補助件数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50" b="0" i="0" u="none" strike="noStrike" dirty="0">
                          <a:solidFill>
                            <a:schemeClr val="tx1"/>
                          </a:solidFill>
                          <a:effectLst/>
                          <a:latin typeface="ＭＳ Ｐゴシック" panose="020B0600070205080204" pitchFamily="50" charset="-128"/>
                          <a:ea typeface="+mn-ea"/>
                        </a:rPr>
                        <a:t>236</a:t>
                      </a:r>
                      <a:r>
                        <a:rPr lang="ja-JP" altLang="en-US" sz="950" b="0" i="0" u="none" strike="noStrike" dirty="0">
                          <a:solidFill>
                            <a:schemeClr val="tx1"/>
                          </a:solidFill>
                          <a:effectLst/>
                          <a:latin typeface="ＭＳ Ｐゴシック" panose="020B0600070205080204" pitchFamily="50" charset="-128"/>
                          <a:ea typeface="+mn-ea"/>
                        </a:rPr>
                        <a:t>件</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50" b="0" i="0" u="none" strike="noStrike" dirty="0">
                          <a:solidFill>
                            <a:schemeClr val="tx1"/>
                          </a:solidFill>
                          <a:effectLst/>
                          <a:latin typeface="ＭＳ Ｐゴシック" panose="020B0600070205080204" pitchFamily="50" charset="-128"/>
                          <a:ea typeface="+mn-ea"/>
                        </a:rPr>
                        <a:t>219</a:t>
                      </a:r>
                      <a:r>
                        <a:rPr lang="ja-JP" altLang="en-US" sz="950" b="0" i="0" u="none" strike="noStrike" dirty="0">
                          <a:solidFill>
                            <a:schemeClr val="tx1"/>
                          </a:solidFill>
                          <a:effectLst/>
                          <a:latin typeface="ＭＳ Ｐゴシック" panose="020B0600070205080204" pitchFamily="50" charset="-128"/>
                          <a:ea typeface="+mn-ea"/>
                        </a:rPr>
                        <a:t>件</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50" b="0" i="0" u="none" strike="noStrike" dirty="0">
                          <a:solidFill>
                            <a:schemeClr val="tx1"/>
                          </a:solidFill>
                          <a:effectLst/>
                          <a:latin typeface="ＭＳ Ｐゴシック" panose="020B0600070205080204" pitchFamily="50" charset="-128"/>
                          <a:ea typeface="+mn-ea"/>
                        </a:rPr>
                        <a:t>264</a:t>
                      </a:r>
                      <a:r>
                        <a:rPr lang="ja-JP" altLang="en-US" sz="950" b="0" i="0" u="none" strike="noStrike" dirty="0">
                          <a:solidFill>
                            <a:schemeClr val="tx1"/>
                          </a:solidFill>
                          <a:effectLst/>
                          <a:latin typeface="ＭＳ Ｐゴシック" panose="020B0600070205080204" pitchFamily="50" charset="-128"/>
                          <a:ea typeface="+mn-ea"/>
                        </a:rPr>
                        <a:t>件</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大阪府調べ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90500">
                <a:tc>
                  <a:txBody>
                    <a:bodyPr/>
                    <a:lstStyle/>
                    <a:p>
                      <a:pPr algn="l" fontAlgn="b"/>
                      <a:endPar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2"/>
                  </a:ext>
                </a:extLst>
              </a:tr>
            </a:tbl>
          </a:graphicData>
        </a:graphic>
      </p:graphicFrame>
      <p:sp>
        <p:nvSpPr>
          <p:cNvPr id="11" name="スライド番号プレースホルダー 7"/>
          <p:cNvSpPr>
            <a:spLocks noGrp="1"/>
          </p:cNvSpPr>
          <p:nvPr>
            <p:ph type="sldNum" sz="quarter" idx="12"/>
          </p:nvPr>
        </p:nvSpPr>
        <p:spPr>
          <a:xfrm>
            <a:off x="8394005" y="6536823"/>
            <a:ext cx="749995" cy="321177"/>
          </a:xfrm>
        </p:spPr>
        <p:txBody>
          <a:bodyPr/>
          <a:lstStyle/>
          <a:p>
            <a:pPr>
              <a:defRPr/>
            </a:pPr>
            <a:fld id="{99474618-B79D-4FAF-804F-0D0EBC51FBAE}" type="slidenum">
              <a:rPr lang="en-US" altLang="ja-JP" smtClean="0">
                <a:solidFill>
                  <a:schemeClr val="tx1"/>
                </a:solidFill>
              </a:rPr>
              <a:t>9</a:t>
            </a:fld>
            <a:endParaRPr lang="ja-JP" altLang="en-US" dirty="0">
              <a:solidFill>
                <a:schemeClr val="tx1"/>
              </a:solidFill>
            </a:endParaRPr>
          </a:p>
        </p:txBody>
      </p:sp>
    </p:spTree>
    <p:extLst>
      <p:ext uri="{BB962C8B-B14F-4D97-AF65-F5344CB8AC3E}">
        <p14:creationId xmlns:p14="http://schemas.microsoft.com/office/powerpoint/2010/main" val="30363712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19296</TotalTime>
  <Words>3869</Words>
  <Application>Microsoft Office PowerPoint</Application>
  <PresentationFormat>画面に合わせる (4:3)</PresentationFormat>
  <Paragraphs>560</Paragraphs>
  <Slides>11</Slides>
  <Notes>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11</vt:i4>
      </vt:variant>
    </vt:vector>
  </HeadingPairs>
  <TitlesOfParts>
    <vt:vector size="20" baseType="lpstr">
      <vt:lpstr>HGP創英角ﾎﾟｯﾌﾟ体</vt:lpstr>
      <vt:lpstr>HG丸ｺﾞｼｯｸM-PRO</vt:lpstr>
      <vt:lpstr>Meiryo UI</vt:lpstr>
      <vt:lpstr>ＭＳ Ｐゴシック</vt:lpstr>
      <vt:lpstr>メイリオ</vt:lpstr>
      <vt:lpstr>Arial</vt:lpstr>
      <vt:lpstr>Calibri</vt:lpstr>
      <vt:lpstr>Century</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大石　凌雅</cp:lastModifiedBy>
  <cp:revision>223</cp:revision>
  <cp:lastPrinted>2024-08-23T02:30:30Z</cp:lastPrinted>
  <dcterms:created xsi:type="dcterms:W3CDTF">2013-04-02T02:42:32Z</dcterms:created>
  <dcterms:modified xsi:type="dcterms:W3CDTF">2025-08-29T06:36:00Z</dcterms:modified>
</cp:coreProperties>
</file>