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411" r:id="rId2"/>
  </p:sldIdLst>
  <p:sldSz cx="17068800" cy="12801600"/>
  <p:notesSz cx="6807200" cy="9939338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4FB"/>
    <a:srgbClr val="002060"/>
    <a:srgbClr val="FFFF00"/>
    <a:srgbClr val="99FF66"/>
    <a:srgbClr val="DEEBF7"/>
    <a:srgbClr val="2E75B6"/>
    <a:srgbClr val="FFFF99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4" autoAdjust="0"/>
    <p:restoredTop sz="94434" autoAdjust="0"/>
  </p:normalViewPr>
  <p:slideViewPr>
    <p:cSldViewPr snapToGrid="0">
      <p:cViewPr varScale="1">
        <p:scale>
          <a:sx n="40" d="100"/>
          <a:sy n="40" d="100"/>
        </p:scale>
        <p:origin x="16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E4D37FB2-447F-4B55-9B4B-E503434F240D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E8A05757-696C-438C-BD5A-166A092F0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2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2095079"/>
            <a:ext cx="1450848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6723805"/>
            <a:ext cx="128016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33" indent="0" algn="ctr">
              <a:buNone/>
              <a:defRPr sz="3733"/>
            </a:lvl2pPr>
            <a:lvl3pPr marL="1706868" indent="0" algn="ctr">
              <a:buNone/>
              <a:defRPr sz="3360"/>
            </a:lvl3pPr>
            <a:lvl4pPr marL="2560303" indent="0" algn="ctr">
              <a:buNone/>
              <a:defRPr sz="2987"/>
            </a:lvl4pPr>
            <a:lvl5pPr marL="3413736" indent="0" algn="ctr">
              <a:buNone/>
              <a:defRPr sz="2987"/>
            </a:lvl5pPr>
            <a:lvl6pPr marL="4267169" indent="0" algn="ctr">
              <a:buNone/>
              <a:defRPr sz="2987"/>
            </a:lvl6pPr>
            <a:lvl7pPr marL="5120603" indent="0" algn="ctr">
              <a:buNone/>
              <a:defRPr sz="2987"/>
            </a:lvl7pPr>
            <a:lvl8pPr marL="5974037" indent="0" algn="ctr">
              <a:buNone/>
              <a:defRPr sz="2987"/>
            </a:lvl8pPr>
            <a:lvl9pPr marL="6827472" indent="0" algn="ctr">
              <a:buNone/>
              <a:defRPr sz="298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7F3C-719E-404E-8685-3501C4D2DBC9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20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4589-1F58-4476-AD38-195D0E1EF415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49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2" y="681567"/>
            <a:ext cx="3680460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2" y="681567"/>
            <a:ext cx="10828020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BA3-EF1C-4E0E-B4E2-FCF74F1713DB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86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E7D5-3F2A-4542-B54A-7226507E3A2A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69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1" y="3191515"/>
            <a:ext cx="14721840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1" y="8567000"/>
            <a:ext cx="14721840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/>
                </a:solidFill>
              </a:defRPr>
            </a:lvl1pPr>
            <a:lvl2pPr marL="853433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86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03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73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169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603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03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47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18D7-F0BD-4C68-B66A-DAD09560BE33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1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3407833"/>
            <a:ext cx="7254240" cy="81224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3407833"/>
            <a:ext cx="7254240" cy="81224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F44E-0945-48DE-8CED-179555E55F70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35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681571"/>
            <a:ext cx="14721840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6" y="3138173"/>
            <a:ext cx="7220901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33" indent="0">
              <a:buNone/>
              <a:defRPr sz="3733" b="1"/>
            </a:lvl2pPr>
            <a:lvl3pPr marL="1706868" indent="0">
              <a:buNone/>
              <a:defRPr sz="3360" b="1"/>
            </a:lvl3pPr>
            <a:lvl4pPr marL="2560303" indent="0">
              <a:buNone/>
              <a:defRPr sz="2987" b="1"/>
            </a:lvl4pPr>
            <a:lvl5pPr marL="3413736" indent="0">
              <a:buNone/>
              <a:defRPr sz="2987" b="1"/>
            </a:lvl5pPr>
            <a:lvl6pPr marL="4267169" indent="0">
              <a:buNone/>
              <a:defRPr sz="2987" b="1"/>
            </a:lvl6pPr>
            <a:lvl7pPr marL="5120603" indent="0">
              <a:buNone/>
              <a:defRPr sz="2987" b="1"/>
            </a:lvl7pPr>
            <a:lvl8pPr marL="5974037" indent="0">
              <a:buNone/>
              <a:defRPr sz="2987" b="1"/>
            </a:lvl8pPr>
            <a:lvl9pPr marL="6827472" indent="0">
              <a:buNone/>
              <a:defRPr sz="298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6" y="4676140"/>
            <a:ext cx="7220901" cy="68778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2" y="3138173"/>
            <a:ext cx="7256463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33" indent="0">
              <a:buNone/>
              <a:defRPr sz="3733" b="1"/>
            </a:lvl2pPr>
            <a:lvl3pPr marL="1706868" indent="0">
              <a:buNone/>
              <a:defRPr sz="3360" b="1"/>
            </a:lvl3pPr>
            <a:lvl4pPr marL="2560303" indent="0">
              <a:buNone/>
              <a:defRPr sz="2987" b="1"/>
            </a:lvl4pPr>
            <a:lvl5pPr marL="3413736" indent="0">
              <a:buNone/>
              <a:defRPr sz="2987" b="1"/>
            </a:lvl5pPr>
            <a:lvl6pPr marL="4267169" indent="0">
              <a:buNone/>
              <a:defRPr sz="2987" b="1"/>
            </a:lvl6pPr>
            <a:lvl7pPr marL="5120603" indent="0">
              <a:buNone/>
              <a:defRPr sz="2987" b="1"/>
            </a:lvl7pPr>
            <a:lvl8pPr marL="5974037" indent="0">
              <a:buNone/>
              <a:defRPr sz="2987" b="1"/>
            </a:lvl8pPr>
            <a:lvl9pPr marL="6827472" indent="0">
              <a:buNone/>
              <a:defRPr sz="298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2" y="4676140"/>
            <a:ext cx="7256463" cy="68778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811A-E916-49DD-9BC4-61ECA39E0A0A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95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3188-3FC3-4334-B84A-4E9771759994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85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D628-F871-42B6-A3C6-D801BD4403C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45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853440"/>
            <a:ext cx="5505132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843197"/>
            <a:ext cx="8641080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3" y="3840481"/>
            <a:ext cx="5505132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33" indent="0">
              <a:buNone/>
              <a:defRPr sz="2613"/>
            </a:lvl2pPr>
            <a:lvl3pPr marL="1706868" indent="0">
              <a:buNone/>
              <a:defRPr sz="2240"/>
            </a:lvl3pPr>
            <a:lvl4pPr marL="2560303" indent="0">
              <a:buNone/>
              <a:defRPr sz="1867"/>
            </a:lvl4pPr>
            <a:lvl5pPr marL="3413736" indent="0">
              <a:buNone/>
              <a:defRPr sz="1867"/>
            </a:lvl5pPr>
            <a:lvl6pPr marL="4267169" indent="0">
              <a:buNone/>
              <a:defRPr sz="1867"/>
            </a:lvl6pPr>
            <a:lvl7pPr marL="5120603" indent="0">
              <a:buNone/>
              <a:defRPr sz="1867"/>
            </a:lvl7pPr>
            <a:lvl8pPr marL="5974037" indent="0">
              <a:buNone/>
              <a:defRPr sz="1867"/>
            </a:lvl8pPr>
            <a:lvl9pPr marL="6827472" indent="0">
              <a:buNone/>
              <a:defRPr sz="18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44F4-5E03-4C21-A825-9B1B5915030F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8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853440"/>
            <a:ext cx="5505132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843197"/>
            <a:ext cx="8641080" cy="9097433"/>
          </a:xfrm>
        </p:spPr>
        <p:txBody>
          <a:bodyPr anchor="t"/>
          <a:lstStyle>
            <a:lvl1pPr marL="0" indent="0">
              <a:buNone/>
              <a:defRPr sz="5973"/>
            </a:lvl1pPr>
            <a:lvl2pPr marL="853433" indent="0">
              <a:buNone/>
              <a:defRPr sz="5227"/>
            </a:lvl2pPr>
            <a:lvl3pPr marL="1706868" indent="0">
              <a:buNone/>
              <a:defRPr sz="4480"/>
            </a:lvl3pPr>
            <a:lvl4pPr marL="2560303" indent="0">
              <a:buNone/>
              <a:defRPr sz="3733"/>
            </a:lvl4pPr>
            <a:lvl5pPr marL="3413736" indent="0">
              <a:buNone/>
              <a:defRPr sz="3733"/>
            </a:lvl5pPr>
            <a:lvl6pPr marL="4267169" indent="0">
              <a:buNone/>
              <a:defRPr sz="3733"/>
            </a:lvl6pPr>
            <a:lvl7pPr marL="5120603" indent="0">
              <a:buNone/>
              <a:defRPr sz="3733"/>
            </a:lvl7pPr>
            <a:lvl8pPr marL="5974037" indent="0">
              <a:buNone/>
              <a:defRPr sz="3733"/>
            </a:lvl8pPr>
            <a:lvl9pPr marL="6827472" indent="0">
              <a:buNone/>
              <a:defRPr sz="37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3" y="3840481"/>
            <a:ext cx="5505132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33" indent="0">
              <a:buNone/>
              <a:defRPr sz="2613"/>
            </a:lvl2pPr>
            <a:lvl3pPr marL="1706868" indent="0">
              <a:buNone/>
              <a:defRPr sz="2240"/>
            </a:lvl3pPr>
            <a:lvl4pPr marL="2560303" indent="0">
              <a:buNone/>
              <a:defRPr sz="1867"/>
            </a:lvl4pPr>
            <a:lvl5pPr marL="3413736" indent="0">
              <a:buNone/>
              <a:defRPr sz="1867"/>
            </a:lvl5pPr>
            <a:lvl6pPr marL="4267169" indent="0">
              <a:buNone/>
              <a:defRPr sz="1867"/>
            </a:lvl6pPr>
            <a:lvl7pPr marL="5120603" indent="0">
              <a:buNone/>
              <a:defRPr sz="1867"/>
            </a:lvl7pPr>
            <a:lvl8pPr marL="5974037" indent="0">
              <a:buNone/>
              <a:defRPr sz="1867"/>
            </a:lvl8pPr>
            <a:lvl9pPr marL="6827472" indent="0">
              <a:buNone/>
              <a:defRPr sz="18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2D57-981E-4F74-83D0-253D1306E475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6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681571"/>
            <a:ext cx="1472184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3407833"/>
            <a:ext cx="14721840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11865190"/>
            <a:ext cx="38404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4719-07EA-4B2F-9DCE-F0BADC033763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11865190"/>
            <a:ext cx="57607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11865190"/>
            <a:ext cx="38404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0F36-3C46-41F7-AAFA-E711EECF0A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58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706868" rtl="0" eaLnBrk="1" latinLnBrk="0" hangingPunct="1">
        <a:lnSpc>
          <a:spcPct val="90000"/>
        </a:lnSpc>
        <a:spcBef>
          <a:spcPct val="0"/>
        </a:spcBef>
        <a:buNone/>
        <a:defRPr kumimoji="1"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17" indent="-426717" algn="l" defTabSz="1706868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kumimoji="1"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51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585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19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53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3887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320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755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189" indent="-426717" algn="l" defTabSz="1706868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33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868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03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736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169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603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037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472" algn="l" defTabSz="1706868" rtl="0" eaLnBrk="1" latinLnBrk="0" hangingPunct="1"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-6095" y="901261"/>
            <a:ext cx="17056607" cy="5132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170691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457189">
              <a:lnSpc>
                <a:spcPct val="100000"/>
              </a:lnSpc>
              <a:spcBef>
                <a:spcPts val="0"/>
              </a:spcBef>
            </a:pPr>
            <a:r>
              <a:rPr kumimoji="0" lang="ja-JP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新たな戦略における目標設定と考え方（たたき台）</a:t>
            </a:r>
            <a:endParaRPr kumimoji="0" lang="ja-JP" alt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5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046210"/>
              </p:ext>
            </p:extLst>
          </p:nvPr>
        </p:nvGraphicFramePr>
        <p:xfrm>
          <a:off x="94715" y="1813394"/>
          <a:ext cx="16854985" cy="10039466"/>
        </p:xfrm>
        <a:graphic>
          <a:graphicData uri="http://schemas.openxmlformats.org/drawingml/2006/table">
            <a:tbl>
              <a:tblPr/>
              <a:tblGrid>
                <a:gridCol w="1282889">
                  <a:extLst>
                    <a:ext uri="{9D8B030D-6E8A-4147-A177-3AD203B41FA5}">
                      <a16:colId xmlns:a16="http://schemas.microsoft.com/office/drawing/2014/main" val="2500459868"/>
                    </a:ext>
                  </a:extLst>
                </a:gridCol>
                <a:gridCol w="2197290">
                  <a:extLst>
                    <a:ext uri="{9D8B030D-6E8A-4147-A177-3AD203B41FA5}">
                      <a16:colId xmlns:a16="http://schemas.microsoft.com/office/drawing/2014/main" val="372891137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0871">
                  <a:extLst>
                    <a:ext uri="{9D8B030D-6E8A-4147-A177-3AD203B41FA5}">
                      <a16:colId xmlns:a16="http://schemas.microsoft.com/office/drawing/2014/main" val="3380176384"/>
                    </a:ext>
                  </a:extLst>
                </a:gridCol>
                <a:gridCol w="2811439">
                  <a:extLst>
                    <a:ext uri="{9D8B030D-6E8A-4147-A177-3AD203B41FA5}">
                      <a16:colId xmlns:a16="http://schemas.microsoft.com/office/drawing/2014/main" val="1039822202"/>
                    </a:ext>
                  </a:extLst>
                </a:gridCol>
                <a:gridCol w="2142699">
                  <a:extLst>
                    <a:ext uri="{9D8B030D-6E8A-4147-A177-3AD203B41FA5}">
                      <a16:colId xmlns:a16="http://schemas.microsoft.com/office/drawing/2014/main" val="4136399720"/>
                    </a:ext>
                  </a:extLst>
                </a:gridCol>
                <a:gridCol w="1924334">
                  <a:extLst>
                    <a:ext uri="{9D8B030D-6E8A-4147-A177-3AD203B41FA5}">
                      <a16:colId xmlns:a16="http://schemas.microsoft.com/office/drawing/2014/main" val="690932968"/>
                    </a:ext>
                  </a:extLst>
                </a:gridCol>
              </a:tblGrid>
              <a:tr h="309640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目標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目標値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設定理由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有識者・経済界等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意見</a:t>
                      </a:r>
                    </a:p>
                  </a:txBody>
                  <a:tcPr marL="18000" marR="18000" marT="90000" marB="456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参考データ</a:t>
                      </a:r>
                    </a:p>
                  </a:txBody>
                  <a:tcPr marL="18000" marR="18000" marT="90000" marB="456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</a:p>
                  </a:txBody>
                  <a:tcPr marL="18000" marR="18000" marT="90000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59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国の指標</a:t>
                      </a:r>
                    </a:p>
                  </a:txBody>
                  <a:tcPr marL="18000" marR="18000" marT="90000" marB="456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府の指標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" marR="18000" marT="90000" marB="4563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189613"/>
                  </a:ext>
                </a:extLst>
              </a:tr>
              <a:tr h="132561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実質成長率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●年平均２％以上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・コロナの感染拡大は、府民生活全般に影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響があり、特に経済は多大なダメージを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受けている事から、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大阪経済の再生・成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長を測る総括的な指標として、経済成長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率を設定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し、本戦略の進捗を把握して</a:t>
                      </a:r>
                      <a:r>
                        <a:rPr kumimoji="1" lang="ja-JP" altLang="en-US" sz="13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い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く。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大阪経済の再生・成長の観点から、目標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として必要な考え方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。是非目標設定すべ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き。</a:t>
                      </a:r>
                    </a:p>
                  </a:txBody>
                  <a:tcPr marL="36000" marR="36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内閣府「中長期の経済財政に関す　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1" i="0" u="none" strike="noStrike" kern="14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る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試算（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月）」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〕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・成長実現ケース：実質２％程度を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上回る成長率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・ベースラインケース：実質１％程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度を上回る成長率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成長戦略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〕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・実質成長率２％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（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2010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8000" marR="18000" marT="45639" marB="4563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36000" marR="36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972702"/>
                  </a:ext>
                </a:extLst>
              </a:tr>
              <a:tr h="856729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内外</a:t>
                      </a:r>
                      <a:r>
                        <a:rPr kumimoji="1" lang="ja-JP" altLang="en-US" sz="14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からの誘客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「都市魅力創造戦略</a:t>
                      </a:r>
                      <a:r>
                        <a:rPr kumimoji="1" lang="en-US" altLang="ja-JP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2025 (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仮称</a:t>
                      </a:r>
                      <a:r>
                        <a:rPr kumimoji="1" lang="en-US" altLang="ja-JP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」の策定をもって設定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・新戦略において、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「国内外の観光需要の取込みの強化」を重点分野として位置付けることを踏まえ、内外からの誘客に関する指標を目標として検討。</a:t>
                      </a: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・今は、訪日外客数のみを指標として</a:t>
                      </a:r>
                      <a:r>
                        <a:rPr kumimoji="1" lang="ja-JP" altLang="en-US" sz="13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い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るが、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一人当たり消費額増など、質の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転換を図るべき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一人当たりの付加価値を高める目標が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必要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36000" marR="36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観光庁「観光ビジョン」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〕</a:t>
                      </a:r>
                      <a:endParaRPr kumimoji="1" lang="ja-JP" altLang="en-US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・訪日外国人旅行者数（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年）　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   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 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4000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万人（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6000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万人）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・訪日外国人旅行消費額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　８兆円（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兆円）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・国内旅行消費額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　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兆円（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兆円）</a:t>
                      </a: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都市魅力創造戦略</a:t>
                      </a:r>
                      <a:r>
                        <a:rPr kumimoji="1" lang="en-US" altLang="ja-JP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en-US" altLang="ja-JP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仮称</a:t>
                      </a:r>
                      <a:r>
                        <a:rPr kumimoji="1" lang="en-US" altLang="ja-JP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)〕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・改訂作業の中で検討中</a:t>
                      </a:r>
                    </a:p>
                  </a:txBody>
                  <a:tcPr marL="18000" marR="18000" marT="45639" marB="4563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36000" marR="36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490699"/>
                  </a:ext>
                </a:extLst>
              </a:tr>
              <a:tr h="856729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スタートアップ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●創出件数</a:t>
                      </a:r>
                      <a:r>
                        <a:rPr kumimoji="1" lang="en-US" altLang="ja-JP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社</a:t>
                      </a:r>
                      <a:r>
                        <a:rPr kumimoji="1" lang="ja-JP" altLang="en-US" sz="11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1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年）</a:t>
                      </a:r>
                      <a:endParaRPr kumimoji="1" lang="en-US" altLang="ja-JP" sz="11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（うち、大学発輩出件数 　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社）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・グローバル拠点都市の選定を受け、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ス　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タートアップを成長の柱と位置付け、戦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略の目標とする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ことで、経済活動のけん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引効果を促し、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大阪経済の底上げを図り、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再生・成長につなげていく。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万博へのつながりや、大阪への期待も込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1" i="0" u="none" strike="noStrike" kern="14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めて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是非設定して欲しい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・エコシステムの拠点形成もあり、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大阪の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　再生・成長の柱として、是非目標を設定　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　すべき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・創出件数は分かり易さの一方で、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創出さ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　せるだけで良いのかという議論もある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0" i="1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内閣官房「成長戦略ﾌｫﾛｰｱｯﾌﾟ」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〕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・企業価値又は時価総額が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億ドル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以上となる、未上場ベンチャー企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業（ユニコーン）又は上場ベン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チャー企業を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年度までに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社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創出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スタートアップ・エコシ　</a:t>
                      </a:r>
                      <a:endParaRPr kumimoji="1" lang="en-US" altLang="ja-JP" sz="12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ステム拠点形成計画</a:t>
                      </a:r>
                      <a:r>
                        <a:rPr kumimoji="1" lang="en-US" altLang="ja-JP" sz="12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〕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・スタートアップ 創出数　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社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大学発スタートアップ件数 　　</a:t>
                      </a:r>
                      <a:endParaRPr kumimoji="1" lang="en-US" altLang="ja-JP" sz="12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 </a:t>
                      </a:r>
                      <a:r>
                        <a:rPr kumimoji="1" lang="en-US" altLang="ja-JP" sz="1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2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社</a:t>
                      </a:r>
                      <a:endParaRPr kumimoji="1" lang="ja-JP" altLang="en-US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153334"/>
                  </a:ext>
                </a:extLst>
              </a:tr>
              <a:tr h="802427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雇用の再生創出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（目標値調整中）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・コロナによる雇用情勢の悪化は深刻で</a:t>
                      </a:r>
                      <a:r>
                        <a:rPr kumimoji="1" lang="ja-JP" altLang="en-US" sz="1300" b="0" i="0" u="none" strike="noStrike" kern="14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あ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り、雇用創出を直接把握できる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新規就業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者数を目標として設定し、コロナからの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再生・成長をめざす指標の一つとして掲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げる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失業を出さないようにする目標が必要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雇用を止めないことが重要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目標の設定理由の中で、</a:t>
                      </a: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雇用の多様性に</a:t>
                      </a:r>
                      <a:endParaRPr kumimoji="1" lang="en-US" altLang="ja-JP" sz="13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関する視点を取り込むこと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を検討できな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いか。（取組の方向性で記載することで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も良い）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36000" marR="36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雇用創出数は、労働力調査（統</a:t>
                      </a:r>
                      <a:endParaRPr kumimoji="1" lang="en-US" altLang="ja-JP" sz="11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計課）における就業者数の対前</a:t>
                      </a:r>
                      <a:endParaRPr kumimoji="1" lang="en-US" altLang="ja-JP" sz="11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年比増減で算出</a:t>
                      </a:r>
                      <a:endParaRPr kumimoji="1" lang="en-US" altLang="ja-JP" sz="11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36000" marR="36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743777"/>
                  </a:ext>
                </a:extLst>
              </a:tr>
              <a:tr h="802427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健康寿命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kumimoji="1" lang="en-US" altLang="ja-JP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歳超延伸</a:t>
                      </a:r>
                      <a:endParaRPr kumimoji="1" lang="en-US" altLang="ja-JP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健康寿命は、万博のテーマいのち輝く未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来社会のデザイン）に則したもの。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・自立した生活に着目した指標。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・府民生活（くらし）の基本であり、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コロ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ナ禍で関心が高まっている「健康」を測</a:t>
                      </a:r>
                      <a:endParaRPr kumimoji="1" lang="en-US" altLang="ja-JP" sz="1300" b="1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1" i="0" u="none" strike="noStrike" kern="14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る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として設定。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年の大阪・関西万博のテーマを考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えると必要な視点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sng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健康日本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（第二次）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〕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2040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年までに健康寿命を男女とも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３年以上延伸し、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歳以上とする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ことを目指す</a:t>
                      </a: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〔</a:t>
                      </a:r>
                      <a:r>
                        <a:rPr kumimoji="1" lang="ja-JP" altLang="en-US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健康増進計画</a:t>
                      </a:r>
                      <a:r>
                        <a:rPr kumimoji="1" lang="en-US" altLang="ja-JP" sz="1300" b="1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〕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・健康寿命の延伸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年度：</a:t>
                      </a:r>
                      <a:r>
                        <a:rPr kumimoji="1" lang="en-US" altLang="ja-JP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歳以上延伸　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671728"/>
                  </a:ext>
                </a:extLst>
              </a:tr>
              <a:tr h="1020052">
                <a:tc>
                  <a:txBody>
                    <a:bodyPr/>
                    <a:lstStyle/>
                    <a:p>
                      <a:pPr marL="174625" marR="0" lvl="0" indent="-174625" algn="ctr" defTabSz="912813" rtl="0" eaLnBrk="1" fontAlgn="base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174625" marR="0" lvl="0" indent="-174625" algn="ctr" defTabSz="912813" rtl="0" eaLnBrk="1" fontAlgn="base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府域魅力向上</a:t>
                      </a:r>
                      <a:r>
                        <a:rPr kumimoji="1" lang="ja-JP" altLang="en-US" sz="13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3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2813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●若年層転入超過率</a:t>
                      </a:r>
                      <a:endParaRPr kumimoji="1" lang="en-US" altLang="ja-JP" sz="14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➡前年を上回る</a:t>
                      </a:r>
                      <a:endParaRPr kumimoji="1" lang="en-US" altLang="ja-JP" sz="14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大阪の魅力や住みやすさ、働きやすさをはじめ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若年層にとっての府域魅力を測る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ため、若年層転入超過率を設定。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・府域への転入は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大阪の魅力を測る観点で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分かりやすく良い視点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働きやすさと暮らしやすさの両立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や</a:t>
                      </a:r>
                      <a:r>
                        <a:rPr kumimoji="1" lang="en-US" altLang="ja-JP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代後半の関西在住度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といった視点が必要　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・若者を大阪に留め置くことだけに</a:t>
                      </a:r>
                      <a:r>
                        <a:rPr kumimoji="1" lang="ja-JP" altLang="en-US" sz="1300" b="0" i="0" u="none" strike="noStrike" kern="14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注力す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0" i="0" u="none" strike="noStrike" kern="14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るの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ではなく、</a:t>
                      </a: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大阪以外を経験した人が、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大阪に来てもらえることが生産性や活力</a:t>
                      </a:r>
                      <a:endParaRPr kumimoji="1" lang="en-US" altLang="ja-JP" sz="13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向上につながるの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で重要。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・ワーケーションというキーワードで、地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域活性化や魅力づくりに繋げられないか。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（参考）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・若年層転入超過率</a:t>
                      </a: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（</a:t>
                      </a:r>
                      <a:r>
                        <a:rPr kumimoji="1" lang="en-US" altLang="ja-JP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年実績）</a:t>
                      </a:r>
                      <a:r>
                        <a:rPr kumimoji="1" lang="en-US" altLang="ja-JP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+0.421</a:t>
                      </a:r>
                    </a:p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　（</a:t>
                      </a:r>
                      <a:r>
                        <a:rPr kumimoji="1" lang="en-US" altLang="ja-JP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年実績）</a:t>
                      </a:r>
                      <a:r>
                        <a:rPr kumimoji="1" lang="en-US" altLang="ja-JP" sz="13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+0.678</a:t>
                      </a:r>
                    </a:p>
                  </a:txBody>
                  <a:tcPr marL="18000" marR="18000" marT="45639" marB="45639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2813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8000" marR="18000" marT="45639" marB="45639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87551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5424483" y="462857"/>
            <a:ext cx="1232885" cy="43840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資料</a:t>
            </a:r>
            <a:endParaRPr lang="ja-JP" sz="20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15929</TotalTime>
  <Words>1022</Words>
  <Application>Microsoft Office PowerPoint</Application>
  <PresentationFormat>ユーザー設定</PresentationFormat>
  <Paragraphs>134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久才　知洋</dc:creator>
  <cp:lastModifiedBy>清水　浩章</cp:lastModifiedBy>
  <cp:revision>933</cp:revision>
  <cp:lastPrinted>2020-11-09T02:32:26Z</cp:lastPrinted>
  <dcterms:created xsi:type="dcterms:W3CDTF">2020-05-26T08:16:06Z</dcterms:created>
  <dcterms:modified xsi:type="dcterms:W3CDTF">2020-11-10T04:59:12Z</dcterms:modified>
</cp:coreProperties>
</file>