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411" r:id="rId2"/>
  </p:sldIdLst>
  <p:sldSz cx="17068800" cy="12801600"/>
  <p:notesSz cx="6807200" cy="9939338"/>
  <p:defaultTextStyle>
    <a:defPPr>
      <a:defRPr lang="en-US"/>
    </a:defPPr>
    <a:lvl1pPr marL="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74FB"/>
    <a:srgbClr val="002060"/>
    <a:srgbClr val="FFFF00"/>
    <a:srgbClr val="99FF66"/>
    <a:srgbClr val="DEEBF7"/>
    <a:srgbClr val="2E75B6"/>
    <a:srgbClr val="FFFF99"/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24" autoAdjust="0"/>
    <p:restoredTop sz="94434" autoAdjust="0"/>
  </p:normalViewPr>
  <p:slideViewPr>
    <p:cSldViewPr snapToGrid="0">
      <p:cViewPr varScale="1">
        <p:scale>
          <a:sx n="40" d="100"/>
          <a:sy n="40" d="100"/>
        </p:scale>
        <p:origin x="16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/>
            </a:lvl1pPr>
          </a:lstStyle>
          <a:p>
            <a:fld id="{E4D37FB2-447F-4B55-9B4B-E503434F240D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4" rIns="91425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0"/>
            <a:ext cx="5445125" cy="3913187"/>
          </a:xfrm>
          <a:prstGeom prst="rect">
            <a:avLst/>
          </a:prstGeom>
        </p:spPr>
        <p:txBody>
          <a:bodyPr vert="horz" lIns="91425" tIns="45714" rIns="91425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/>
            </a:lvl1pPr>
          </a:lstStyle>
          <a:p>
            <a:fld id="{E8A05757-696C-438C-BD5A-166A092F0A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824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0160" y="2095079"/>
            <a:ext cx="14508480" cy="4456853"/>
          </a:xfrm>
        </p:spPr>
        <p:txBody>
          <a:bodyPr anchor="b"/>
          <a:lstStyle>
            <a:lvl1pPr algn="ctr">
              <a:defRPr sz="11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6723805"/>
            <a:ext cx="12801600" cy="3090756"/>
          </a:xfrm>
        </p:spPr>
        <p:txBody>
          <a:bodyPr/>
          <a:lstStyle>
            <a:lvl1pPr marL="0" indent="0" algn="ctr">
              <a:buNone/>
              <a:defRPr sz="4480"/>
            </a:lvl1pPr>
            <a:lvl2pPr marL="853433" indent="0" algn="ctr">
              <a:buNone/>
              <a:defRPr sz="3733"/>
            </a:lvl2pPr>
            <a:lvl3pPr marL="1706868" indent="0" algn="ctr">
              <a:buNone/>
              <a:defRPr sz="3360"/>
            </a:lvl3pPr>
            <a:lvl4pPr marL="2560303" indent="0" algn="ctr">
              <a:buNone/>
              <a:defRPr sz="2987"/>
            </a:lvl4pPr>
            <a:lvl5pPr marL="3413736" indent="0" algn="ctr">
              <a:buNone/>
              <a:defRPr sz="2987"/>
            </a:lvl5pPr>
            <a:lvl6pPr marL="4267169" indent="0" algn="ctr">
              <a:buNone/>
              <a:defRPr sz="2987"/>
            </a:lvl6pPr>
            <a:lvl7pPr marL="5120603" indent="0" algn="ctr">
              <a:buNone/>
              <a:defRPr sz="2987"/>
            </a:lvl7pPr>
            <a:lvl8pPr marL="5974037" indent="0" algn="ctr">
              <a:buNone/>
              <a:defRPr sz="2987"/>
            </a:lvl8pPr>
            <a:lvl9pPr marL="6827472" indent="0" algn="ctr">
              <a:buNone/>
              <a:defRPr sz="2987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7F3C-719E-404E-8685-3501C4D2DBC9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20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4589-1F58-4476-AD38-195D0E1EF415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49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14862" y="681567"/>
            <a:ext cx="3680460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482" y="681567"/>
            <a:ext cx="10828020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3BA3-EF1C-4E0E-B4E2-FCF74F1713DB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86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CE7D5-3F2A-4542-B54A-7226507E3A2A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69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591" y="3191515"/>
            <a:ext cx="14721840" cy="5325109"/>
          </a:xfrm>
        </p:spPr>
        <p:txBody>
          <a:bodyPr anchor="b"/>
          <a:lstStyle>
            <a:lvl1pPr>
              <a:defRPr sz="11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4591" y="8567000"/>
            <a:ext cx="14721840" cy="2800349"/>
          </a:xfrm>
        </p:spPr>
        <p:txBody>
          <a:bodyPr/>
          <a:lstStyle>
            <a:lvl1pPr marL="0" indent="0">
              <a:buNone/>
              <a:defRPr sz="4480">
                <a:solidFill>
                  <a:schemeClr val="tx1"/>
                </a:solidFill>
              </a:defRPr>
            </a:lvl1pPr>
            <a:lvl2pPr marL="853433" indent="0">
              <a:buNone/>
              <a:defRPr sz="3733">
                <a:solidFill>
                  <a:schemeClr val="tx1">
                    <a:tint val="75000"/>
                  </a:schemeClr>
                </a:solidFill>
              </a:defRPr>
            </a:lvl2pPr>
            <a:lvl3pPr marL="1706868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3pPr>
            <a:lvl4pPr marL="2560303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4pPr>
            <a:lvl5pPr marL="3413736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5pPr>
            <a:lvl6pPr marL="4267169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6pPr>
            <a:lvl7pPr marL="5120603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7pPr>
            <a:lvl8pPr marL="5974037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8pPr>
            <a:lvl9pPr marL="6827472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18D7-F0BD-4C68-B66A-DAD09560BE33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71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480" y="3407833"/>
            <a:ext cx="7254240" cy="812249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41080" y="3407833"/>
            <a:ext cx="7254240" cy="812249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F44E-0945-48DE-8CED-179555E55F70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35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681571"/>
            <a:ext cx="14721840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706" y="3138173"/>
            <a:ext cx="7220901" cy="1537969"/>
          </a:xfrm>
        </p:spPr>
        <p:txBody>
          <a:bodyPr anchor="b"/>
          <a:lstStyle>
            <a:lvl1pPr marL="0" indent="0">
              <a:buNone/>
              <a:defRPr sz="4480" b="1"/>
            </a:lvl1pPr>
            <a:lvl2pPr marL="853433" indent="0">
              <a:buNone/>
              <a:defRPr sz="3733" b="1"/>
            </a:lvl2pPr>
            <a:lvl3pPr marL="1706868" indent="0">
              <a:buNone/>
              <a:defRPr sz="3360" b="1"/>
            </a:lvl3pPr>
            <a:lvl4pPr marL="2560303" indent="0">
              <a:buNone/>
              <a:defRPr sz="2987" b="1"/>
            </a:lvl4pPr>
            <a:lvl5pPr marL="3413736" indent="0">
              <a:buNone/>
              <a:defRPr sz="2987" b="1"/>
            </a:lvl5pPr>
            <a:lvl6pPr marL="4267169" indent="0">
              <a:buNone/>
              <a:defRPr sz="2987" b="1"/>
            </a:lvl6pPr>
            <a:lvl7pPr marL="5120603" indent="0">
              <a:buNone/>
              <a:defRPr sz="2987" b="1"/>
            </a:lvl7pPr>
            <a:lvl8pPr marL="5974037" indent="0">
              <a:buNone/>
              <a:defRPr sz="2987" b="1"/>
            </a:lvl8pPr>
            <a:lvl9pPr marL="6827472" indent="0">
              <a:buNone/>
              <a:defRPr sz="298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706" y="4676140"/>
            <a:ext cx="7220901" cy="687789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41082" y="3138173"/>
            <a:ext cx="7256463" cy="1537969"/>
          </a:xfrm>
        </p:spPr>
        <p:txBody>
          <a:bodyPr anchor="b"/>
          <a:lstStyle>
            <a:lvl1pPr marL="0" indent="0">
              <a:buNone/>
              <a:defRPr sz="4480" b="1"/>
            </a:lvl1pPr>
            <a:lvl2pPr marL="853433" indent="0">
              <a:buNone/>
              <a:defRPr sz="3733" b="1"/>
            </a:lvl2pPr>
            <a:lvl3pPr marL="1706868" indent="0">
              <a:buNone/>
              <a:defRPr sz="3360" b="1"/>
            </a:lvl3pPr>
            <a:lvl4pPr marL="2560303" indent="0">
              <a:buNone/>
              <a:defRPr sz="2987" b="1"/>
            </a:lvl4pPr>
            <a:lvl5pPr marL="3413736" indent="0">
              <a:buNone/>
              <a:defRPr sz="2987" b="1"/>
            </a:lvl5pPr>
            <a:lvl6pPr marL="4267169" indent="0">
              <a:buNone/>
              <a:defRPr sz="2987" b="1"/>
            </a:lvl6pPr>
            <a:lvl7pPr marL="5120603" indent="0">
              <a:buNone/>
              <a:defRPr sz="2987" b="1"/>
            </a:lvl7pPr>
            <a:lvl8pPr marL="5974037" indent="0">
              <a:buNone/>
              <a:defRPr sz="2987" b="1"/>
            </a:lvl8pPr>
            <a:lvl9pPr marL="6827472" indent="0">
              <a:buNone/>
              <a:defRPr sz="298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41082" y="4676140"/>
            <a:ext cx="7256463" cy="687789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811A-E916-49DD-9BC4-61ECA39E0A0A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95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53188-3FC3-4334-B84A-4E9771759994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85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AD628-F871-42B6-A3C6-D801BD4403C2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45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853440"/>
            <a:ext cx="5505132" cy="2987040"/>
          </a:xfrm>
        </p:spPr>
        <p:txBody>
          <a:bodyPr anchor="b"/>
          <a:lstStyle>
            <a:lvl1pPr>
              <a:defRPr sz="597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463" y="1843197"/>
            <a:ext cx="8641080" cy="9097433"/>
          </a:xfrm>
        </p:spPr>
        <p:txBody>
          <a:bodyPr/>
          <a:lstStyle>
            <a:lvl1pPr>
              <a:defRPr sz="5973"/>
            </a:lvl1pPr>
            <a:lvl2pPr>
              <a:defRPr sz="5227"/>
            </a:lvl2pPr>
            <a:lvl3pPr>
              <a:defRPr sz="4480"/>
            </a:lvl3pPr>
            <a:lvl4pPr>
              <a:defRPr sz="3733"/>
            </a:lvl4pPr>
            <a:lvl5pPr>
              <a:defRPr sz="3733"/>
            </a:lvl5pPr>
            <a:lvl6pPr>
              <a:defRPr sz="3733"/>
            </a:lvl6pPr>
            <a:lvl7pPr>
              <a:defRPr sz="3733"/>
            </a:lvl7pPr>
            <a:lvl8pPr>
              <a:defRPr sz="3733"/>
            </a:lvl8pPr>
            <a:lvl9pPr>
              <a:defRPr sz="37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3" y="3840481"/>
            <a:ext cx="5505132" cy="7114964"/>
          </a:xfrm>
        </p:spPr>
        <p:txBody>
          <a:bodyPr/>
          <a:lstStyle>
            <a:lvl1pPr marL="0" indent="0">
              <a:buNone/>
              <a:defRPr sz="2987"/>
            </a:lvl1pPr>
            <a:lvl2pPr marL="853433" indent="0">
              <a:buNone/>
              <a:defRPr sz="2613"/>
            </a:lvl2pPr>
            <a:lvl3pPr marL="1706868" indent="0">
              <a:buNone/>
              <a:defRPr sz="2240"/>
            </a:lvl3pPr>
            <a:lvl4pPr marL="2560303" indent="0">
              <a:buNone/>
              <a:defRPr sz="1867"/>
            </a:lvl4pPr>
            <a:lvl5pPr marL="3413736" indent="0">
              <a:buNone/>
              <a:defRPr sz="1867"/>
            </a:lvl5pPr>
            <a:lvl6pPr marL="4267169" indent="0">
              <a:buNone/>
              <a:defRPr sz="1867"/>
            </a:lvl6pPr>
            <a:lvl7pPr marL="5120603" indent="0">
              <a:buNone/>
              <a:defRPr sz="1867"/>
            </a:lvl7pPr>
            <a:lvl8pPr marL="5974037" indent="0">
              <a:buNone/>
              <a:defRPr sz="1867"/>
            </a:lvl8pPr>
            <a:lvl9pPr marL="6827472" indent="0">
              <a:buNone/>
              <a:defRPr sz="18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44F4-5E03-4C21-A825-9B1B5915030F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8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853440"/>
            <a:ext cx="5505132" cy="2987040"/>
          </a:xfrm>
        </p:spPr>
        <p:txBody>
          <a:bodyPr anchor="b"/>
          <a:lstStyle>
            <a:lvl1pPr>
              <a:defRPr sz="597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56463" y="1843197"/>
            <a:ext cx="8641080" cy="9097433"/>
          </a:xfrm>
        </p:spPr>
        <p:txBody>
          <a:bodyPr anchor="t"/>
          <a:lstStyle>
            <a:lvl1pPr marL="0" indent="0">
              <a:buNone/>
              <a:defRPr sz="5973"/>
            </a:lvl1pPr>
            <a:lvl2pPr marL="853433" indent="0">
              <a:buNone/>
              <a:defRPr sz="5227"/>
            </a:lvl2pPr>
            <a:lvl3pPr marL="1706868" indent="0">
              <a:buNone/>
              <a:defRPr sz="4480"/>
            </a:lvl3pPr>
            <a:lvl4pPr marL="2560303" indent="0">
              <a:buNone/>
              <a:defRPr sz="3733"/>
            </a:lvl4pPr>
            <a:lvl5pPr marL="3413736" indent="0">
              <a:buNone/>
              <a:defRPr sz="3733"/>
            </a:lvl5pPr>
            <a:lvl6pPr marL="4267169" indent="0">
              <a:buNone/>
              <a:defRPr sz="3733"/>
            </a:lvl6pPr>
            <a:lvl7pPr marL="5120603" indent="0">
              <a:buNone/>
              <a:defRPr sz="3733"/>
            </a:lvl7pPr>
            <a:lvl8pPr marL="5974037" indent="0">
              <a:buNone/>
              <a:defRPr sz="3733"/>
            </a:lvl8pPr>
            <a:lvl9pPr marL="6827472" indent="0">
              <a:buNone/>
              <a:defRPr sz="373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3" y="3840481"/>
            <a:ext cx="5505132" cy="7114964"/>
          </a:xfrm>
        </p:spPr>
        <p:txBody>
          <a:bodyPr/>
          <a:lstStyle>
            <a:lvl1pPr marL="0" indent="0">
              <a:buNone/>
              <a:defRPr sz="2987"/>
            </a:lvl1pPr>
            <a:lvl2pPr marL="853433" indent="0">
              <a:buNone/>
              <a:defRPr sz="2613"/>
            </a:lvl2pPr>
            <a:lvl3pPr marL="1706868" indent="0">
              <a:buNone/>
              <a:defRPr sz="2240"/>
            </a:lvl3pPr>
            <a:lvl4pPr marL="2560303" indent="0">
              <a:buNone/>
              <a:defRPr sz="1867"/>
            </a:lvl4pPr>
            <a:lvl5pPr marL="3413736" indent="0">
              <a:buNone/>
              <a:defRPr sz="1867"/>
            </a:lvl5pPr>
            <a:lvl6pPr marL="4267169" indent="0">
              <a:buNone/>
              <a:defRPr sz="1867"/>
            </a:lvl6pPr>
            <a:lvl7pPr marL="5120603" indent="0">
              <a:buNone/>
              <a:defRPr sz="1867"/>
            </a:lvl7pPr>
            <a:lvl8pPr marL="5974037" indent="0">
              <a:buNone/>
              <a:defRPr sz="1867"/>
            </a:lvl8pPr>
            <a:lvl9pPr marL="6827472" indent="0">
              <a:buNone/>
              <a:defRPr sz="18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2D57-981E-4F74-83D0-253D1306E475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63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3480" y="681571"/>
            <a:ext cx="14721840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3480" y="3407833"/>
            <a:ext cx="14721840" cy="8122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3480" y="11865190"/>
            <a:ext cx="384048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74719-07EA-4B2F-9DCE-F0BADC033763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54040" y="11865190"/>
            <a:ext cx="576072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54840" y="11865190"/>
            <a:ext cx="384048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58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706868" rtl="0" eaLnBrk="1" latinLnBrk="0" hangingPunct="1">
        <a:lnSpc>
          <a:spcPct val="90000"/>
        </a:lnSpc>
        <a:spcBef>
          <a:spcPct val="0"/>
        </a:spcBef>
        <a:buNone/>
        <a:defRPr kumimoji="1" sz="82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6717" indent="-426717" algn="l" defTabSz="1706868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kumimoji="1" sz="5227" kern="1200">
          <a:solidFill>
            <a:schemeClr val="tx1"/>
          </a:solidFill>
          <a:latin typeface="+mn-lt"/>
          <a:ea typeface="+mn-ea"/>
          <a:cs typeface="+mn-cs"/>
        </a:defRPr>
      </a:lvl1pPr>
      <a:lvl2pPr marL="1280151" indent="-426717" algn="l" defTabSz="1706868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2pPr>
      <a:lvl3pPr marL="2133585" indent="-426717" algn="l" defTabSz="1706868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3pPr>
      <a:lvl4pPr marL="2987019" indent="-426717" algn="l" defTabSz="1706868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4pPr>
      <a:lvl5pPr marL="3840453" indent="-426717" algn="l" defTabSz="1706868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5pPr>
      <a:lvl6pPr marL="4693887" indent="-426717" algn="l" defTabSz="1706868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6pPr>
      <a:lvl7pPr marL="5547320" indent="-426717" algn="l" defTabSz="1706868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7pPr>
      <a:lvl8pPr marL="6400755" indent="-426717" algn="l" defTabSz="1706868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8pPr>
      <a:lvl9pPr marL="7254189" indent="-426717" algn="l" defTabSz="1706868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06868" rtl="0" eaLnBrk="1" latinLnBrk="0" hangingPunct="1"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53433" algn="l" defTabSz="1706868" rtl="0" eaLnBrk="1" latinLnBrk="0" hangingPunct="1"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706868" algn="l" defTabSz="1706868" rtl="0" eaLnBrk="1" latinLnBrk="0" hangingPunct="1"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03" algn="l" defTabSz="1706868" rtl="0" eaLnBrk="1" latinLnBrk="0" hangingPunct="1"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4pPr>
      <a:lvl5pPr marL="3413736" algn="l" defTabSz="1706868" rtl="0" eaLnBrk="1" latinLnBrk="0" hangingPunct="1"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5pPr>
      <a:lvl6pPr marL="4267169" algn="l" defTabSz="1706868" rtl="0" eaLnBrk="1" latinLnBrk="0" hangingPunct="1"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6pPr>
      <a:lvl7pPr marL="5120603" algn="l" defTabSz="1706868" rtl="0" eaLnBrk="1" latinLnBrk="0" hangingPunct="1"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7pPr>
      <a:lvl8pPr marL="5974037" algn="l" defTabSz="1706868" rtl="0" eaLnBrk="1" latinLnBrk="0" hangingPunct="1"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8pPr>
      <a:lvl9pPr marL="6827472" algn="l" defTabSz="1706868" rtl="0" eaLnBrk="1" latinLnBrk="0" hangingPunct="1"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/>
          <p:cNvSpPr txBox="1">
            <a:spLocks/>
          </p:cNvSpPr>
          <p:nvPr/>
        </p:nvSpPr>
        <p:spPr>
          <a:xfrm>
            <a:off x="-6095" y="901261"/>
            <a:ext cx="17056607" cy="5132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170691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1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defTabSz="457189">
              <a:lnSpc>
                <a:spcPct val="100000"/>
              </a:lnSpc>
              <a:spcBef>
                <a:spcPts val="0"/>
              </a:spcBef>
            </a:pPr>
            <a:r>
              <a:rPr kumimoji="0" lang="ja-JP" alt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新たな戦略における目標設定と考え方（たたき台）</a:t>
            </a:r>
            <a:endParaRPr kumimoji="0" lang="ja-JP" alt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5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6046210"/>
              </p:ext>
            </p:extLst>
          </p:nvPr>
        </p:nvGraphicFramePr>
        <p:xfrm>
          <a:off x="94715" y="1813394"/>
          <a:ext cx="16854985" cy="10039466"/>
        </p:xfrm>
        <a:graphic>
          <a:graphicData uri="http://schemas.openxmlformats.org/drawingml/2006/table">
            <a:tbl>
              <a:tblPr/>
              <a:tblGrid>
                <a:gridCol w="1282889">
                  <a:extLst>
                    <a:ext uri="{9D8B030D-6E8A-4147-A177-3AD203B41FA5}">
                      <a16:colId xmlns:a16="http://schemas.microsoft.com/office/drawing/2014/main" val="2500459868"/>
                    </a:ext>
                  </a:extLst>
                </a:gridCol>
                <a:gridCol w="2197290">
                  <a:extLst>
                    <a:ext uri="{9D8B030D-6E8A-4147-A177-3AD203B41FA5}">
                      <a16:colId xmlns:a16="http://schemas.microsoft.com/office/drawing/2014/main" val="3728911372"/>
                    </a:ext>
                  </a:extLst>
                </a:gridCol>
                <a:gridCol w="3275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20871">
                  <a:extLst>
                    <a:ext uri="{9D8B030D-6E8A-4147-A177-3AD203B41FA5}">
                      <a16:colId xmlns:a16="http://schemas.microsoft.com/office/drawing/2014/main" val="3380176384"/>
                    </a:ext>
                  </a:extLst>
                </a:gridCol>
                <a:gridCol w="2811439">
                  <a:extLst>
                    <a:ext uri="{9D8B030D-6E8A-4147-A177-3AD203B41FA5}">
                      <a16:colId xmlns:a16="http://schemas.microsoft.com/office/drawing/2014/main" val="1039822202"/>
                    </a:ext>
                  </a:extLst>
                </a:gridCol>
                <a:gridCol w="2142699">
                  <a:extLst>
                    <a:ext uri="{9D8B030D-6E8A-4147-A177-3AD203B41FA5}">
                      <a16:colId xmlns:a16="http://schemas.microsoft.com/office/drawing/2014/main" val="4136399720"/>
                    </a:ext>
                  </a:extLst>
                </a:gridCol>
                <a:gridCol w="1924334">
                  <a:extLst>
                    <a:ext uri="{9D8B030D-6E8A-4147-A177-3AD203B41FA5}">
                      <a16:colId xmlns:a16="http://schemas.microsoft.com/office/drawing/2014/main" val="690932968"/>
                    </a:ext>
                  </a:extLst>
                </a:gridCol>
              </a:tblGrid>
              <a:tr h="309640">
                <a:tc row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目標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8000" marR="18000" marT="90000" marB="4563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目標値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8000" marR="18000" marT="90000" marB="4563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設定理由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8000" marR="18000" marT="90000" marB="4563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有識者・経済界等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意見</a:t>
                      </a:r>
                    </a:p>
                  </a:txBody>
                  <a:tcPr marL="18000" marR="18000" marT="90000" marB="456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参考データ</a:t>
                      </a:r>
                    </a:p>
                  </a:txBody>
                  <a:tcPr marL="18000" marR="18000" marT="90000" marB="456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8000" marR="18000" marT="90000" marB="4563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備考</a:t>
                      </a:r>
                    </a:p>
                  </a:txBody>
                  <a:tcPr marL="18000" marR="18000" marT="90000" marB="4563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059">
                <a:tc vMerge="1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8000" marR="18000" marT="90000" marB="4563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8000" marR="18000" marT="90000" marB="4563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8000" marR="18000" marT="90000" marB="4563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国の指標</a:t>
                      </a:r>
                    </a:p>
                  </a:txBody>
                  <a:tcPr marL="18000" marR="18000" marT="90000" marB="456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府の指標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8000" marR="18000" marT="90000" marB="4563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8000" marR="18000" marT="90000" marB="4563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189613"/>
                  </a:ext>
                </a:extLst>
              </a:tr>
              <a:tr h="1325612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実質成長率</a:t>
                      </a:r>
                      <a:endParaRPr kumimoji="1" lang="en-US" altLang="ja-JP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●年平均２％以上</a:t>
                      </a:r>
                      <a:endParaRPr kumimoji="1" lang="en-US" altLang="ja-JP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・コロナの感染拡大は、府民生活全般に影</a:t>
                      </a: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響があり、特に経済は多大なダメージを</a:t>
                      </a: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受けている事から、</a:t>
                      </a: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大阪経済の再生・成</a:t>
                      </a:r>
                      <a:endParaRPr kumimoji="1" lang="en-US" altLang="ja-JP" sz="13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長を測る総括的な指標として、経済成長</a:t>
                      </a:r>
                      <a:endParaRPr kumimoji="1" lang="en-US" altLang="ja-JP" sz="13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率を設定</a:t>
                      </a: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し、本戦略の進捗を把握して</a:t>
                      </a:r>
                      <a:r>
                        <a:rPr kumimoji="1" lang="ja-JP" altLang="en-US" sz="13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い</a:t>
                      </a: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く。</a:t>
                      </a: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大阪経済の再生・成長の観点から、目標</a:t>
                      </a:r>
                      <a:endParaRPr kumimoji="1" lang="en-US" altLang="ja-JP" sz="13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として必要な考え方</a:t>
                      </a: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。是非目標設定すべ</a:t>
                      </a: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き。</a:t>
                      </a:r>
                    </a:p>
                  </a:txBody>
                  <a:tcPr marL="36000" marR="36000" marT="45639" marB="456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〔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内閣府「中長期の経済財政に関す　</a:t>
                      </a:r>
                      <a:endParaRPr kumimoji="1" lang="en-US" altLang="ja-JP" sz="1300" b="1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300" b="1" i="0" u="none" strike="noStrike" kern="14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る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試算（</a:t>
                      </a: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月）」</a:t>
                      </a: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〕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・成長実現ケース：実質２％程度を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上回る成長率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・ベースラインケース：実質１％程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度を上回る成長率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〔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成長戦略</a:t>
                      </a: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〕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・実質成長率２％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（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2010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8000" marR="18000" marT="45639" marB="4563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36000" marR="36000" marT="45639" marB="456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972702"/>
                  </a:ext>
                </a:extLst>
              </a:tr>
              <a:tr h="856729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内外</a:t>
                      </a:r>
                      <a:r>
                        <a:rPr kumimoji="1" lang="ja-JP" altLang="en-US" sz="14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からの誘客</a:t>
                      </a:r>
                      <a:endParaRPr kumimoji="1" lang="en-US" altLang="ja-JP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「都市魅力創造戦略</a:t>
                      </a:r>
                      <a:r>
                        <a:rPr kumimoji="1" lang="en-US" altLang="ja-JP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2025 (</a:t>
                      </a: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仮称</a:t>
                      </a:r>
                      <a:r>
                        <a:rPr kumimoji="1" lang="en-US" altLang="ja-JP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」の策定をもって設定</a:t>
                      </a:r>
                      <a:endParaRPr kumimoji="1" lang="en-US" altLang="ja-JP" sz="13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・新戦略において、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「国内外の観光需要の取込みの強化」を重点分野として位置付けることを踏まえ、内外からの誘客に関する指標を目標として検討。</a:t>
                      </a:r>
                    </a:p>
                  </a:txBody>
                  <a:tcPr marL="18000" marR="18000" marT="45639" marB="456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・今は、訪日外客数のみを指標として</a:t>
                      </a:r>
                      <a:r>
                        <a:rPr kumimoji="1" lang="ja-JP" altLang="en-US" sz="13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い</a:t>
                      </a: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るが、</a:t>
                      </a: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一人当たり消費額増など、質の</a:t>
                      </a:r>
                      <a:endParaRPr kumimoji="1" lang="en-US" altLang="ja-JP" sz="13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転換を図るべき</a:t>
                      </a: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一人当たりの付加価値を高める目標が</a:t>
                      </a:r>
                      <a:endParaRPr kumimoji="1" lang="en-US" altLang="ja-JP" sz="13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必要</a:t>
                      </a: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36000" marR="36000" marT="45639" marB="456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〔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観光庁「観光ビジョン」</a:t>
                      </a: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〕</a:t>
                      </a:r>
                      <a:endParaRPr kumimoji="1" lang="ja-JP" altLang="en-US" sz="1300" b="1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・訪日外国人旅行者数（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年）　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   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年 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4000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万人（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6000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万人）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・訪日外国人旅行消費額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年　８兆円（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兆円）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・国内旅行消費額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年　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兆円（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兆円）</a:t>
                      </a:r>
                    </a:p>
                  </a:txBody>
                  <a:tcPr marL="18000" marR="18000" marT="45639" marB="456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〔</a:t>
                      </a:r>
                      <a:r>
                        <a:rPr kumimoji="1" lang="ja-JP" altLang="en-US" sz="12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都市魅力創造戦略</a:t>
                      </a:r>
                      <a:r>
                        <a:rPr kumimoji="1" lang="en-US" altLang="ja-JP" sz="12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2025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   </a:t>
                      </a:r>
                      <a:r>
                        <a:rPr kumimoji="1" lang="en-US" altLang="ja-JP" sz="12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仮称</a:t>
                      </a:r>
                      <a:r>
                        <a:rPr kumimoji="1" lang="en-US" altLang="ja-JP" sz="12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)〕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・改訂作業の中で検討中</a:t>
                      </a:r>
                    </a:p>
                  </a:txBody>
                  <a:tcPr marL="18000" marR="18000" marT="45639" marB="4563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36000" marR="36000" marT="45639" marB="456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490699"/>
                  </a:ext>
                </a:extLst>
              </a:tr>
              <a:tr h="856729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スタートアップ</a:t>
                      </a:r>
                      <a:endParaRPr kumimoji="1" lang="en-US" altLang="ja-JP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●創出件数</a:t>
                      </a:r>
                      <a:r>
                        <a:rPr kumimoji="1" lang="en-US" altLang="ja-JP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社</a:t>
                      </a:r>
                      <a:r>
                        <a:rPr kumimoji="1" lang="ja-JP" altLang="en-US" sz="11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1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年）</a:t>
                      </a:r>
                      <a:endParaRPr kumimoji="1" lang="en-US" altLang="ja-JP" sz="11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（うち、大学発輩出件数 　</a:t>
                      </a:r>
                      <a:endParaRPr kumimoji="1" lang="en-US" altLang="ja-JP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社）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・グローバル拠点都市の選定を受け、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ス　</a:t>
                      </a:r>
                      <a:endParaRPr kumimoji="1" lang="en-US" altLang="ja-JP" sz="1300" b="1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タートアップを成長の柱と位置付け、戦</a:t>
                      </a:r>
                      <a:endParaRPr kumimoji="1" lang="en-US" altLang="ja-JP" sz="1300" b="1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略の目標とする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ことで、経済活動のけん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引効果を促し、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大阪経済の底上げを図り、</a:t>
                      </a:r>
                      <a:endParaRPr kumimoji="1" lang="en-US" altLang="ja-JP" sz="1300" b="1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再生・成長につなげていく。</a:t>
                      </a:r>
                      <a:endParaRPr kumimoji="1" lang="en-US" altLang="ja-JP" sz="1300" b="1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万博へのつながりや、大阪への期待も込</a:t>
                      </a:r>
                      <a:endParaRPr kumimoji="1" lang="en-US" altLang="ja-JP" sz="1300" b="1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300" b="1" i="0" u="none" strike="noStrike" kern="14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めて</a:t>
                      </a: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是非設定して欲しい</a:t>
                      </a: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・エコシステムの拠点形成もあり、</a:t>
                      </a: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大阪の</a:t>
                      </a:r>
                      <a:endParaRPr kumimoji="1" lang="en-US" altLang="ja-JP" sz="1300" b="1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　再生・成長の柱として、是非目標を設定　</a:t>
                      </a:r>
                      <a:endParaRPr kumimoji="1" lang="en-US" altLang="ja-JP" sz="1300" b="1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　すべき</a:t>
                      </a: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・創出件数は分かり易さの一方で、</a:t>
                      </a: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創出さ</a:t>
                      </a:r>
                      <a:endParaRPr kumimoji="1" lang="en-US" altLang="ja-JP" sz="1300" b="1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　せるだけで良いのかという議論もある</a:t>
                      </a: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0" i="1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〔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内閣官房「成長戦略ﾌｫﾛｰｱｯﾌﾟ」</a:t>
                      </a: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〕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・企業価値又は時価総額が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億ドル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以上となる、未上場ベンチャー企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業（ユニコーン）又は上場ベン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チャー企業を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年度までに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社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創出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〔</a:t>
                      </a:r>
                      <a:r>
                        <a:rPr kumimoji="1" lang="ja-JP" altLang="en-US" sz="12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スタートアップ・エコシ　</a:t>
                      </a:r>
                      <a:endParaRPr kumimoji="1" lang="en-US" altLang="ja-JP" sz="1200" b="1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ステム拠点形成計画</a:t>
                      </a:r>
                      <a:r>
                        <a:rPr kumimoji="1" lang="en-US" altLang="ja-JP" sz="12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〕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・スタートアップ 創出数　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社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2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大学発スタートアップ件数 　　</a:t>
                      </a:r>
                      <a:endParaRPr kumimoji="1" lang="en-US" altLang="ja-JP" sz="12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 </a:t>
                      </a:r>
                      <a:r>
                        <a:rPr kumimoji="1" lang="en-US" altLang="ja-JP" sz="12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2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社</a:t>
                      </a:r>
                      <a:endParaRPr kumimoji="1" lang="ja-JP" altLang="en-US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2153334"/>
                  </a:ext>
                </a:extLst>
              </a:tr>
              <a:tr h="802427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雇用の再生創出</a:t>
                      </a:r>
                      <a:endParaRPr kumimoji="1" lang="en-US" altLang="ja-JP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（目標値調整中）</a:t>
                      </a:r>
                      <a:endParaRPr kumimoji="1" lang="en-US" altLang="ja-JP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・コロナによる雇用情勢の悪化は深刻で</a:t>
                      </a:r>
                      <a:r>
                        <a:rPr kumimoji="1" lang="ja-JP" altLang="en-US" sz="1300" b="0" i="0" u="none" strike="noStrike" kern="14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あ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り、雇用創出を直接把握できる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新規就業</a:t>
                      </a:r>
                      <a:endParaRPr kumimoji="1" lang="en-US" altLang="ja-JP" sz="1300" b="1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者数を目標として設定し、コロナからの</a:t>
                      </a:r>
                      <a:endParaRPr kumimoji="1" lang="en-US" altLang="ja-JP" sz="1300" b="1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再生・成長をめざす指標の一つとして掲</a:t>
                      </a:r>
                      <a:endParaRPr kumimoji="1" lang="en-US" altLang="ja-JP" sz="1300" b="1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げる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失業を出さないようにする目標が必要</a:t>
                      </a: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雇用を止めないことが重要</a:t>
                      </a:r>
                      <a:endParaRPr kumimoji="1" lang="en-US" altLang="ja-JP" sz="13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目標の設定理由の中で、</a:t>
                      </a: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雇用の多様性に</a:t>
                      </a:r>
                      <a:endParaRPr kumimoji="1" lang="en-US" altLang="ja-JP" sz="13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関する視点を取り込むこと</a:t>
                      </a: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を検討できな</a:t>
                      </a: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いか。（取組の方向性で記載することで</a:t>
                      </a: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も良い）</a:t>
                      </a: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36000" marR="36000" marT="45639" marB="456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ー</a:t>
                      </a:r>
                      <a:endParaRPr kumimoji="1" lang="ja-JP" altLang="en-US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1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雇用創出数は、労働力調査（統</a:t>
                      </a:r>
                      <a:endParaRPr kumimoji="1" lang="en-US" altLang="ja-JP" sz="11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計課）における就業者数の対前</a:t>
                      </a:r>
                      <a:endParaRPr kumimoji="1" lang="en-US" altLang="ja-JP" sz="11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年比増減で算出</a:t>
                      </a:r>
                      <a:endParaRPr kumimoji="1" lang="en-US" altLang="ja-JP" sz="11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36000" marR="36000" marT="45639" marB="456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743777"/>
                  </a:ext>
                </a:extLst>
              </a:tr>
              <a:tr h="802427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健康寿命</a:t>
                      </a:r>
                      <a:endParaRPr kumimoji="1" lang="en-US" altLang="ja-JP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●</a:t>
                      </a:r>
                      <a:r>
                        <a:rPr kumimoji="1" lang="en-US" altLang="ja-JP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歳超延伸</a:t>
                      </a:r>
                      <a:endParaRPr kumimoji="1" lang="en-US" altLang="ja-JP" sz="14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健康寿命は、万博のテーマいのち輝く未</a:t>
                      </a:r>
                      <a:endParaRPr kumimoji="1" lang="en-US" altLang="ja-JP" sz="1300" b="1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来社会のデザイン）に則したもの。</a:t>
                      </a:r>
                      <a:endParaRPr kumimoji="1" lang="en-US" altLang="ja-JP" sz="1300" b="1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・自立した生活に着目した指標。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・府民生活（くらし）の基本であり、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コロ</a:t>
                      </a:r>
                      <a:endParaRPr kumimoji="1" lang="en-US" altLang="ja-JP" sz="1300" b="1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ナ禍で関心が高まっている「健康」を測</a:t>
                      </a:r>
                      <a:endParaRPr kumimoji="1" lang="en-US" altLang="ja-JP" sz="1300" b="1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300" b="1" i="0" u="none" strike="noStrike" kern="14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る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指標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として設定。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年の大阪・関西万博のテーマを考</a:t>
                      </a:r>
                      <a:endParaRPr kumimoji="1" lang="en-US" altLang="ja-JP" sz="1300" b="1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えると必要な視点</a:t>
                      </a:r>
                      <a:endParaRPr kumimoji="1" lang="en-US" altLang="ja-JP" sz="1300" b="1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sng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〔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健康日本</a:t>
                      </a: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（第二次）</a:t>
                      </a: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〕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2040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年までに健康寿命を男女とも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３年以上延伸し、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75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歳以上とする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ことを目指す</a:t>
                      </a:r>
                    </a:p>
                  </a:txBody>
                  <a:tcPr marL="18000" marR="18000" marT="45639" marB="456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〔</a:t>
                      </a:r>
                      <a:r>
                        <a:rPr kumimoji="1" lang="ja-JP" altLang="en-US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健康増進計画</a:t>
                      </a:r>
                      <a:r>
                        <a:rPr kumimoji="1" lang="en-US" altLang="ja-JP" sz="1300" b="1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〕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・健康寿命の延伸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年度：</a:t>
                      </a:r>
                      <a:r>
                        <a:rPr kumimoji="1" lang="en-US" altLang="ja-JP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歳以上延伸　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</a:t>
                      </a: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4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0671728"/>
                  </a:ext>
                </a:extLst>
              </a:tr>
              <a:tr h="1020052">
                <a:tc>
                  <a:txBody>
                    <a:bodyPr/>
                    <a:lstStyle/>
                    <a:p>
                      <a:pPr marL="174625" marR="0" lvl="0" indent="-174625" algn="ctr" defTabSz="912813" rtl="0" eaLnBrk="1" fontAlgn="base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174625" marR="0" lvl="0" indent="-174625" algn="ctr" defTabSz="912813" rtl="0" eaLnBrk="1" fontAlgn="base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府域魅力向上</a:t>
                      </a:r>
                      <a:r>
                        <a:rPr kumimoji="1" lang="ja-JP" altLang="en-US" sz="1300" b="1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</a:t>
                      </a:r>
                      <a:endParaRPr kumimoji="1" lang="en-US" altLang="ja-JP" sz="1300" b="1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174625" marR="0" lvl="0" indent="-174625" algn="l" defTabSz="912813" rtl="0" eaLnBrk="1" fontAlgn="base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1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2813" rtl="0" eaLnBrk="1" fontAlgn="base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●若年層転入超過率</a:t>
                      </a:r>
                      <a:endParaRPr kumimoji="1" lang="en-US" altLang="ja-JP" sz="1400" b="1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174625" marR="0" lvl="0" indent="-174625" algn="l" defTabSz="912813" rtl="0" eaLnBrk="1" fontAlgn="base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174625" marR="0" lvl="0" indent="-174625" algn="l" defTabSz="912813" rtl="0" eaLnBrk="1" fontAlgn="base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➡前年を上回る</a:t>
                      </a:r>
                      <a:endParaRPr kumimoji="1" lang="en-US" altLang="ja-JP" sz="1400" b="1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大阪の魅力や住みやすさ、働きやすさをはじめ</a:t>
                      </a: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若年層にとっての府域魅力を測る</a:t>
                      </a: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ため、若年層転入超過率を設定。</a:t>
                      </a: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174625" marR="0" lvl="0" indent="-174625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・府域への転入は</a:t>
                      </a: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大阪の魅力を測る観点で</a:t>
                      </a:r>
                      <a:endParaRPr kumimoji="1" lang="en-US" altLang="ja-JP" sz="1300" b="1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分かりやすく良い視点</a:t>
                      </a: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働きやすさと暮らしやすさの両立</a:t>
                      </a: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や</a:t>
                      </a:r>
                      <a:r>
                        <a:rPr kumimoji="1" lang="en-US" altLang="ja-JP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代後半の関西在住度</a:t>
                      </a: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といった視点が必要　</a:t>
                      </a: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・若者を大阪に留め置くことだけに</a:t>
                      </a:r>
                      <a:r>
                        <a:rPr kumimoji="1" lang="ja-JP" altLang="en-US" sz="1300" b="0" i="0" u="none" strike="noStrike" kern="14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注力す</a:t>
                      </a: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300" b="0" i="0" u="none" strike="noStrike" kern="14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るの</a:t>
                      </a: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ではなく、</a:t>
                      </a: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大阪以外を経験した人が、</a:t>
                      </a:r>
                      <a:endParaRPr kumimoji="1" lang="en-US" altLang="ja-JP" sz="1300" b="1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大阪に来てもらえることが生産性や活力</a:t>
                      </a:r>
                      <a:endParaRPr kumimoji="1" lang="en-US" altLang="ja-JP" sz="1300" b="1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向上につながるの</a:t>
                      </a: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で重要。</a:t>
                      </a: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・ワーケーションというキーワードで、地</a:t>
                      </a: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域活性化や魅力づくりに繋げられないか。</a:t>
                      </a: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ー</a:t>
                      </a:r>
                      <a:endParaRPr kumimoji="1" lang="ja-JP" altLang="en-US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（参考）</a:t>
                      </a: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174625" marR="0" lvl="0" indent="-174625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・若年層転入超過率</a:t>
                      </a: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174625" marR="0" lvl="0" indent="-174625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（</a:t>
                      </a:r>
                      <a:r>
                        <a:rPr kumimoji="1" lang="en-US" altLang="ja-JP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年実績）</a:t>
                      </a:r>
                      <a:r>
                        <a:rPr kumimoji="1" lang="en-US" altLang="ja-JP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+0.421</a:t>
                      </a:r>
                    </a:p>
                    <a:p>
                      <a:pPr marL="174625" marR="0" lvl="0" indent="-174625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　（</a:t>
                      </a:r>
                      <a:r>
                        <a:rPr kumimoji="1" lang="en-US" altLang="ja-JP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年実績）</a:t>
                      </a:r>
                      <a:r>
                        <a:rPr kumimoji="1" lang="en-US" altLang="ja-JP" sz="1300" b="0" i="0" u="none" strike="noStrike" kern="14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+0.678</a:t>
                      </a:r>
                    </a:p>
                  </a:txBody>
                  <a:tcPr marL="18000" marR="18000" marT="45639" marB="4563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2813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4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8000" marR="18000" marT="45639" marB="45639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1875510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15424483" y="462857"/>
            <a:ext cx="1232885" cy="438404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kern="100" dirty="0" smtClean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資料</a:t>
            </a:r>
            <a:endParaRPr lang="ja-JP" sz="20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22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15929</TotalTime>
  <Words>1022</Words>
  <Application>Microsoft Office PowerPoint</Application>
  <PresentationFormat>ユーザー設定</PresentationFormat>
  <Paragraphs>134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久才　知洋</dc:creator>
  <cp:lastModifiedBy>清水　浩章</cp:lastModifiedBy>
  <cp:revision>933</cp:revision>
  <cp:lastPrinted>2020-11-09T02:32:26Z</cp:lastPrinted>
  <dcterms:created xsi:type="dcterms:W3CDTF">2020-05-26T08:16:06Z</dcterms:created>
  <dcterms:modified xsi:type="dcterms:W3CDTF">2020-11-10T04:59:12Z</dcterms:modified>
</cp:coreProperties>
</file>