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34"/>
  </p:notesMasterIdLst>
  <p:handoutMasterIdLst>
    <p:handoutMasterId r:id="rId35"/>
  </p:handoutMasterIdLst>
  <p:sldIdLst>
    <p:sldId id="334" r:id="rId2"/>
    <p:sldId id="500" r:id="rId3"/>
    <p:sldId id="739" r:id="rId4"/>
    <p:sldId id="821" r:id="rId5"/>
    <p:sldId id="800" r:id="rId6"/>
    <p:sldId id="756" r:id="rId7"/>
    <p:sldId id="801" r:id="rId8"/>
    <p:sldId id="757" r:id="rId9"/>
    <p:sldId id="783" r:id="rId10"/>
    <p:sldId id="775" r:id="rId11"/>
    <p:sldId id="815" r:id="rId12"/>
    <p:sldId id="780" r:id="rId13"/>
    <p:sldId id="781" r:id="rId14"/>
    <p:sldId id="782" r:id="rId15"/>
    <p:sldId id="804" r:id="rId16"/>
    <p:sldId id="820" r:id="rId17"/>
    <p:sldId id="813" r:id="rId18"/>
    <p:sldId id="818" r:id="rId19"/>
    <p:sldId id="814" r:id="rId20"/>
    <p:sldId id="808" r:id="rId21"/>
    <p:sldId id="681" r:id="rId22"/>
    <p:sldId id="786" r:id="rId23"/>
    <p:sldId id="809" r:id="rId24"/>
    <p:sldId id="680" r:id="rId25"/>
    <p:sldId id="793" r:id="rId26"/>
    <p:sldId id="794" r:id="rId27"/>
    <p:sldId id="639" r:id="rId28"/>
    <p:sldId id="795" r:id="rId29"/>
    <p:sldId id="816" r:id="rId30"/>
    <p:sldId id="791" r:id="rId31"/>
    <p:sldId id="796" r:id="rId32"/>
    <p:sldId id="819" r:id="rId33"/>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21" autoAdjust="0"/>
  </p:normalViewPr>
  <p:slideViewPr>
    <p:cSldViewPr snapToGrid="0" showGuides="1">
      <p:cViewPr varScale="1">
        <p:scale>
          <a:sx n="76" d="100"/>
          <a:sy n="76" d="100"/>
        </p:scale>
        <p:origin x="306" y="90"/>
      </p:cViewPr>
      <p:guideLst>
        <p:guide orient="horz" pos="1905"/>
        <p:guide pos="3143"/>
      </p:guideLst>
    </p:cSldViewPr>
  </p:slideViewPr>
  <p:notesTextViewPr>
    <p:cViewPr>
      <p:scale>
        <a:sx n="1" d="1"/>
        <a:sy n="1" d="1"/>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26032;&#35215;&#27714;&#20154;&#25968;.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20491;&#20154;&#28040;&#36027;\&#29289;&#20385;&#27604;&#36611;.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yusaiT\AppData\Local\Microsoft\Windows\INetCache\IE\DT3YWWX6\e057_1.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D:\TasakiS\Desktop\&#30693;&#33021;&#29359;\&#20303;&#23429;&#12487;&#12540;&#12479;.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D:\TasakiS\Desktop\&#30693;&#33021;&#29359;\&#20303;&#23429;&#12487;&#12540;&#12479;.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D:\TasakiS\Desktop\&#30693;&#33021;&#29359;\&#20303;&#23429;&#12487;&#12540;&#12479;.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135.21\kikaku\10&#35336;&#30011;&#12464;&#12523;&#12540;&#12503;&#65288;23.7.12&#65374;&#65289;\04&#25104;&#38263;&#25126;&#30053;\H29\13_&#9632;&#9632;&#31532;&#65298;&#22238;&#25512;&#36914;&#20250;&#35696;&#38306;&#20418;&#9632;&#9632;\180205_&#9733;&#9733;&#20250;&#35696;&#24403;&#26085;&#36039;&#26009;\&#8251;&#8251;&#8251;&#26469;&#38442;&#22806;&#22269;&#20154;&#26053;&#34892;&#23458;&#12398;&#26356;&#26032;&#12487;&#12540;&#12479;\&#65308;P.22&#65310;&#26469;&#38442;&#22806;&#22269;&#20154;&#25968;&#12398;&#25512;&#31227;_2017&#24180;&#26356;&#2603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716&#12304;&#25313;&#22823;&#29256;&#12464;&#12521;&#12501;&#12305;&#26032;&#22411;&#12467;&#12525;&#12490;&#12454;&#12452;&#12523;&#12473;&#20027;&#35201;&#38306;&#36899;&#25351;&#27161;&#25968;&#20516;&#12487;&#12540;&#1247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04&#25104;&#38263;&#25126;&#30053;\H30\00&#65294;&#12487;&#12540;&#12479;&#12391;&#35211;&#12427;&#22823;&#38442;&#12398;&#25104;&#38263;&#25126;&#30053;2018&#29256;&#12398;&#20316;&#25104;\&#9632;&#9632;&#12487;&#12540;&#12479;&#12398;&#28145;&#22528;\07_&#36035;&#37329;&#12539;&#21487;&#20966;&#20998;&#25152;&#24471;\&#21487;&#20966;&#20998;&#25152;&#24471;\&#12487;&#12540;&#12479;\&#23601;&#26989;&#29575;.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a:t>来阪外国人</a:t>
            </a:r>
            <a:r>
              <a:rPr lang="ja-JP" altLang="en-US" sz="1200" b="1" dirty="0" smtClean="0"/>
              <a:t>旅行者数（大阪）</a:t>
            </a:r>
            <a:endParaRPr lang="ja-JP" altLang="en-US" sz="1200" b="1" dirty="0"/>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2">
                <a:lumMod val="75000"/>
              </a:schemeClr>
            </a:solidFill>
            <a:ln>
              <a:noFill/>
            </a:ln>
            <a:effectLst/>
          </c:spPr>
          <c:invertIfNegative val="0"/>
          <c:dLbls>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D979-454B-81C2-ED4636ECEA0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Sheet1!$B$3:$B$13</c:f>
              <c:strCache>
                <c:ptCount val="11"/>
                <c:pt idx="0">
                  <c:v>2009年</c:v>
                </c:pt>
                <c:pt idx="1">
                  <c:v>2010年</c:v>
                </c:pt>
                <c:pt idx="2">
                  <c:v>2011年</c:v>
                </c:pt>
                <c:pt idx="3">
                  <c:v>2012年</c:v>
                </c:pt>
                <c:pt idx="4">
                  <c:v>2013年</c:v>
                </c:pt>
                <c:pt idx="5">
                  <c:v>2014年</c:v>
                </c:pt>
                <c:pt idx="6">
                  <c:v>2015年</c:v>
                </c:pt>
                <c:pt idx="7">
                  <c:v>2016年</c:v>
                </c:pt>
                <c:pt idx="8">
                  <c:v>2017年</c:v>
                </c:pt>
                <c:pt idx="9">
                  <c:v>2018年</c:v>
                </c:pt>
                <c:pt idx="10">
                  <c:v>2019年</c:v>
                </c:pt>
              </c:strCache>
            </c:strRef>
          </c:cat>
          <c:val>
            <c:numRef>
              <c:f>Sheet1!$C$3:$C$13</c:f>
              <c:numCache>
                <c:formatCode>General</c:formatCode>
                <c:ptCount val="11"/>
                <c:pt idx="0">
                  <c:v>170</c:v>
                </c:pt>
                <c:pt idx="1">
                  <c:v>235</c:v>
                </c:pt>
                <c:pt idx="2">
                  <c:v>158</c:v>
                </c:pt>
                <c:pt idx="3">
                  <c:v>203</c:v>
                </c:pt>
                <c:pt idx="4">
                  <c:v>263</c:v>
                </c:pt>
                <c:pt idx="5">
                  <c:v>376</c:v>
                </c:pt>
                <c:pt idx="6">
                  <c:v>716</c:v>
                </c:pt>
                <c:pt idx="7">
                  <c:v>940</c:v>
                </c:pt>
                <c:pt idx="8">
                  <c:v>1110</c:v>
                </c:pt>
                <c:pt idx="9">
                  <c:v>1142</c:v>
                </c:pt>
                <c:pt idx="10">
                  <c:v>1231</c:v>
                </c:pt>
              </c:numCache>
            </c:numRef>
          </c:val>
          <c:extLst>
            <c:ext xmlns:c16="http://schemas.microsoft.com/office/drawing/2014/chart" uri="{C3380CC4-5D6E-409C-BE32-E72D297353CC}">
              <c16:uniqueId val="{00000001-D979-454B-81C2-ED4636ECEA05}"/>
            </c:ext>
          </c:extLst>
        </c:ser>
        <c:dLbls>
          <c:showLegendKey val="0"/>
          <c:showVal val="0"/>
          <c:showCatName val="0"/>
          <c:showSerName val="0"/>
          <c:showPercent val="0"/>
          <c:showBubbleSize val="0"/>
        </c:dLbls>
        <c:gapWidth val="219"/>
        <c:overlap val="-27"/>
        <c:axId val="744199359"/>
        <c:axId val="744192287"/>
      </c:barChart>
      <c:catAx>
        <c:axId val="74419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44192287"/>
        <c:crosses val="autoZero"/>
        <c:auto val="1"/>
        <c:lblAlgn val="ctr"/>
        <c:lblOffset val="100"/>
        <c:noMultiLvlLbl val="0"/>
      </c:catAx>
      <c:valAx>
        <c:axId val="744192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44199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79687929772547E-2"/>
          <c:y val="0.14842398011506838"/>
          <c:w val="0.8749693943674447"/>
          <c:h val="0.69360483913020798"/>
        </c:manualLayout>
      </c:layout>
      <c:lineChart>
        <c:grouping val="standard"/>
        <c:varyColors val="0"/>
        <c:ser>
          <c:idx val="0"/>
          <c:order val="0"/>
          <c:tx>
            <c:strRef>
              <c:f>[新規求人数.xlsx]比較!$C$20</c:f>
              <c:strCache>
                <c:ptCount val="1"/>
                <c:pt idx="0">
                  <c:v>全国</c:v>
                </c:pt>
              </c:strCache>
            </c:strRef>
          </c:tx>
          <c:spPr>
            <a:ln w="28575" cap="rnd">
              <a:solidFill>
                <a:schemeClr val="accent1"/>
              </a:solidFill>
              <a:prstDash val="sysDash"/>
              <a:round/>
            </a:ln>
            <a:effectLst/>
          </c:spPr>
          <c:marker>
            <c:symbol val="circle"/>
            <c:size val="5"/>
            <c:spPr>
              <a:solidFill>
                <a:schemeClr val="accent1"/>
              </a:solidFill>
              <a:ln w="9525">
                <a:solidFill>
                  <a:schemeClr val="accent1"/>
                </a:solidFill>
                <a:prstDash val="sysDash"/>
              </a:ln>
              <a:effectLst/>
            </c:spPr>
          </c:marker>
          <c:dLbls>
            <c:dLbl>
              <c:idx val="0"/>
              <c:layout>
                <c:manualLayout>
                  <c:x val="-2.368265245707519E-3"/>
                  <c:y val="2.6490066225165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95-485D-A81B-F54C44287E8B}"/>
                </c:ext>
              </c:extLst>
            </c:dLbl>
            <c:dLbl>
              <c:idx val="1"/>
              <c:layout>
                <c:manualLayout>
                  <c:x val="-1.4209591474245116E-2"/>
                  <c:y val="-5.2980132450331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95-485D-A81B-F54C44287E8B}"/>
                </c:ext>
              </c:extLst>
            </c:dLbl>
            <c:dLbl>
              <c:idx val="3"/>
              <c:layout>
                <c:manualLayout>
                  <c:x val="-1.0576685445835399E-2"/>
                  <c:y val="-3.3183485075923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95-485D-A81B-F54C44287E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[新規求人数.xlsx]比較!$B$21:$B$26</c:f>
              <c:strCache>
                <c:ptCount val="6"/>
                <c:pt idx="0">
                  <c:v>20/1</c:v>
                </c:pt>
                <c:pt idx="1">
                  <c:v>20/2</c:v>
                </c:pt>
                <c:pt idx="2">
                  <c:v>20/3</c:v>
                </c:pt>
                <c:pt idx="3">
                  <c:v>20/4</c:v>
                </c:pt>
                <c:pt idx="4">
                  <c:v>20/5</c:v>
                </c:pt>
                <c:pt idx="5">
                  <c:v>20/6</c:v>
                </c:pt>
              </c:strCache>
            </c:strRef>
          </c:cat>
          <c:val>
            <c:numRef>
              <c:f>[新規求人数.xlsx]比較!$C$21:$C$26</c:f>
              <c:numCache>
                <c:formatCode>0.0%</c:formatCode>
                <c:ptCount val="6"/>
                <c:pt idx="0">
                  <c:v>-0.16016163325912236</c:v>
                </c:pt>
                <c:pt idx="1">
                  <c:v>-0.13482103679558699</c:v>
                </c:pt>
                <c:pt idx="2">
                  <c:v>-0.12121961980597529</c:v>
                </c:pt>
                <c:pt idx="3">
                  <c:v>-0.31886596001108669</c:v>
                </c:pt>
                <c:pt idx="4">
                  <c:v>-0.32100000000000001</c:v>
                </c:pt>
                <c:pt idx="5">
                  <c:v>-0.183</c:v>
                </c:pt>
              </c:numCache>
            </c:numRef>
          </c:val>
          <c:smooth val="0"/>
          <c:extLst>
            <c:ext xmlns:c16="http://schemas.microsoft.com/office/drawing/2014/chart" uri="{C3380CC4-5D6E-409C-BE32-E72D297353CC}">
              <c16:uniqueId val="{00000002-C095-485D-A81B-F54C44287E8B}"/>
            </c:ext>
          </c:extLst>
        </c:ser>
        <c:ser>
          <c:idx val="1"/>
          <c:order val="1"/>
          <c:tx>
            <c:strRef>
              <c:f>[新規求人数.xlsx]比較!$H$20</c:f>
              <c:strCache>
                <c:ptCount val="1"/>
                <c:pt idx="0">
                  <c:v>大阪</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dLbls>
            <c:dLbl>
              <c:idx val="0"/>
              <c:layout>
                <c:manualLayout>
                  <c:x val="-7.104795737122558E-3"/>
                  <c:y val="-5.2980132450331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95-485D-A81B-F54C44287E8B}"/>
                </c:ext>
              </c:extLst>
            </c:dLbl>
            <c:dLbl>
              <c:idx val="1"/>
              <c:layout>
                <c:manualLayout>
                  <c:x val="0"/>
                  <c:y val="3.5320088300220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5-485D-A81B-F54C44287E8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[新規求人数.xlsx]比較!$B$21:$B$26</c:f>
              <c:strCache>
                <c:ptCount val="6"/>
                <c:pt idx="0">
                  <c:v>20/1</c:v>
                </c:pt>
                <c:pt idx="1">
                  <c:v>20/2</c:v>
                </c:pt>
                <c:pt idx="2">
                  <c:v>20/3</c:v>
                </c:pt>
                <c:pt idx="3">
                  <c:v>20/4</c:v>
                </c:pt>
                <c:pt idx="4">
                  <c:v>20/5</c:v>
                </c:pt>
                <c:pt idx="5">
                  <c:v>20/6</c:v>
                </c:pt>
              </c:strCache>
            </c:strRef>
          </c:cat>
          <c:val>
            <c:numRef>
              <c:f>[新規求人数.xlsx]比較!$H$21:$H$26</c:f>
              <c:numCache>
                <c:formatCode>0.0%</c:formatCode>
                <c:ptCount val="6"/>
                <c:pt idx="0">
                  <c:v>-0.13459814263418302</c:v>
                </c:pt>
                <c:pt idx="1">
                  <c:v>-0.14062831552026445</c:v>
                </c:pt>
                <c:pt idx="2">
                  <c:v>-8.1453973761249077E-2</c:v>
                </c:pt>
                <c:pt idx="3">
                  <c:v>-0.35719878103130531</c:v>
                </c:pt>
                <c:pt idx="4">
                  <c:v>-0.34599999999999997</c:v>
                </c:pt>
                <c:pt idx="5">
                  <c:v>-0.13900000000000001</c:v>
                </c:pt>
              </c:numCache>
            </c:numRef>
          </c:val>
          <c:smooth val="0"/>
          <c:extLst>
            <c:ext xmlns:c16="http://schemas.microsoft.com/office/drawing/2014/chart" uri="{C3380CC4-5D6E-409C-BE32-E72D297353CC}">
              <c16:uniqueId val="{00000005-C095-485D-A81B-F54C44287E8B}"/>
            </c:ext>
          </c:extLst>
        </c:ser>
        <c:dLbls>
          <c:showLegendKey val="0"/>
          <c:showVal val="0"/>
          <c:showCatName val="0"/>
          <c:showSerName val="0"/>
          <c:showPercent val="0"/>
          <c:showBubbleSize val="0"/>
        </c:dLbls>
        <c:marker val="1"/>
        <c:smooth val="0"/>
        <c:axId val="179584639"/>
        <c:axId val="179594623"/>
      </c:lineChart>
      <c:catAx>
        <c:axId val="17958463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9594623"/>
        <c:crosses val="autoZero"/>
        <c:auto val="1"/>
        <c:lblAlgn val="ctr"/>
        <c:lblOffset val="100"/>
        <c:noMultiLvlLbl val="0"/>
      </c:catAx>
      <c:valAx>
        <c:axId val="179594623"/>
        <c:scaling>
          <c:orientation val="minMax"/>
          <c:max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9584639"/>
        <c:crosses val="autoZero"/>
        <c:crossBetween val="between"/>
      </c:valAx>
      <c:spPr>
        <a:noFill/>
        <a:ln>
          <a:noFill/>
        </a:ln>
        <a:effectLst/>
      </c:spPr>
    </c:plotArea>
    <c:legend>
      <c:legendPos val="b"/>
      <c:layout>
        <c:manualLayout>
          <c:xMode val="edge"/>
          <c:yMode val="edge"/>
          <c:x val="4.7222222222222221E-2"/>
          <c:y val="0.94291549755055193"/>
          <c:w val="0.93888888888888888"/>
          <c:h val="5.33066554736681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smtClean="0"/>
              <a:t>消費者物価比較（全国平均：</a:t>
            </a:r>
            <a:r>
              <a:rPr lang="en-US" altLang="ja-JP" sz="1200" b="1" dirty="0" smtClean="0"/>
              <a:t>100</a:t>
            </a:r>
            <a:r>
              <a:rPr lang="ja-JP" altLang="en-US" sz="1200" b="1" dirty="0" smtClean="0"/>
              <a:t>）</a:t>
            </a:r>
            <a:endParaRPr lang="ja-JP" altLang="en-US"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Sheet1!$G$30</c:f>
              <c:strCache>
                <c:ptCount val="1"/>
                <c:pt idx="0">
                  <c:v>東京</c:v>
                </c:pt>
              </c:strCache>
            </c:strRef>
          </c:tx>
          <c:spPr>
            <a:solidFill>
              <a:schemeClr val="accent1">
                <a:lumMod val="20000"/>
                <a:lumOff val="80000"/>
              </a:schemeClr>
            </a:solidFill>
            <a:ln>
              <a:noFill/>
            </a:ln>
            <a:effectLst/>
          </c:spPr>
          <c:invertIfNegative val="0"/>
          <c:cat>
            <c:strRef>
              <c:f>Sheet1!$H$29:$M$29</c:f>
              <c:strCache>
                <c:ptCount val="6"/>
                <c:pt idx="0">
                  <c:v>2014年</c:v>
                </c:pt>
                <c:pt idx="1">
                  <c:v>2015年</c:v>
                </c:pt>
                <c:pt idx="2">
                  <c:v>2016年</c:v>
                </c:pt>
                <c:pt idx="3">
                  <c:v>2017年</c:v>
                </c:pt>
                <c:pt idx="4">
                  <c:v>2018年</c:v>
                </c:pt>
                <c:pt idx="5">
                  <c:v>2019年</c:v>
                </c:pt>
              </c:strCache>
            </c:strRef>
          </c:cat>
          <c:val>
            <c:numRef>
              <c:f>Sheet1!$H$30:$M$30</c:f>
              <c:numCache>
                <c:formatCode>##0.0;"-"#0.0</c:formatCode>
                <c:ptCount val="6"/>
                <c:pt idx="0">
                  <c:v>105.3</c:v>
                </c:pt>
                <c:pt idx="1">
                  <c:v>104</c:v>
                </c:pt>
                <c:pt idx="2">
                  <c:v>104.4</c:v>
                </c:pt>
                <c:pt idx="3">
                  <c:v>104.4</c:v>
                </c:pt>
                <c:pt idx="4">
                  <c:v>104.4</c:v>
                </c:pt>
                <c:pt idx="5">
                  <c:v>104.7</c:v>
                </c:pt>
              </c:numCache>
            </c:numRef>
          </c:val>
          <c:extLst>
            <c:ext xmlns:c16="http://schemas.microsoft.com/office/drawing/2014/chart" uri="{C3380CC4-5D6E-409C-BE32-E72D297353CC}">
              <c16:uniqueId val="{00000000-54F1-4C6F-BB4E-12450B9CB6FD}"/>
            </c:ext>
          </c:extLst>
        </c:ser>
        <c:ser>
          <c:idx val="1"/>
          <c:order val="1"/>
          <c:tx>
            <c:strRef>
              <c:f>Sheet1!$G$31</c:f>
              <c:strCache>
                <c:ptCount val="1"/>
                <c:pt idx="0">
                  <c:v>大阪</c:v>
                </c:pt>
              </c:strCache>
            </c:strRef>
          </c:tx>
          <c:spPr>
            <a:solidFill>
              <a:srgbClr val="FF0000"/>
            </a:solidFill>
            <a:ln>
              <a:noFill/>
            </a:ln>
            <a:effectLst/>
          </c:spPr>
          <c:invertIfNegative val="0"/>
          <c:cat>
            <c:strRef>
              <c:f>Sheet1!$H$29:$M$29</c:f>
              <c:strCache>
                <c:ptCount val="6"/>
                <c:pt idx="0">
                  <c:v>2014年</c:v>
                </c:pt>
                <c:pt idx="1">
                  <c:v>2015年</c:v>
                </c:pt>
                <c:pt idx="2">
                  <c:v>2016年</c:v>
                </c:pt>
                <c:pt idx="3">
                  <c:v>2017年</c:v>
                </c:pt>
                <c:pt idx="4">
                  <c:v>2018年</c:v>
                </c:pt>
                <c:pt idx="5">
                  <c:v>2019年</c:v>
                </c:pt>
              </c:strCache>
            </c:strRef>
          </c:cat>
          <c:val>
            <c:numRef>
              <c:f>Sheet1!$H$31:$M$31</c:f>
              <c:numCache>
                <c:formatCode>##0.0;"-"#0.0</c:formatCode>
                <c:ptCount val="6"/>
                <c:pt idx="0">
                  <c:v>100.4</c:v>
                </c:pt>
                <c:pt idx="1">
                  <c:v>100.3</c:v>
                </c:pt>
                <c:pt idx="2">
                  <c:v>100</c:v>
                </c:pt>
                <c:pt idx="3">
                  <c:v>100</c:v>
                </c:pt>
                <c:pt idx="4">
                  <c:v>99.8</c:v>
                </c:pt>
                <c:pt idx="5">
                  <c:v>99.7</c:v>
                </c:pt>
              </c:numCache>
            </c:numRef>
          </c:val>
          <c:extLst>
            <c:ext xmlns:c16="http://schemas.microsoft.com/office/drawing/2014/chart" uri="{C3380CC4-5D6E-409C-BE32-E72D297353CC}">
              <c16:uniqueId val="{00000001-54F1-4C6F-BB4E-12450B9CB6FD}"/>
            </c:ext>
          </c:extLst>
        </c:ser>
        <c:dLbls>
          <c:showLegendKey val="0"/>
          <c:showVal val="0"/>
          <c:showCatName val="0"/>
          <c:showSerName val="0"/>
          <c:showPercent val="0"/>
          <c:showBubbleSize val="0"/>
        </c:dLbls>
        <c:gapWidth val="219"/>
        <c:overlap val="-27"/>
        <c:axId val="2133695439"/>
        <c:axId val="2133702415"/>
      </c:barChart>
      <c:catAx>
        <c:axId val="213369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33702415"/>
        <c:crosses val="autoZero"/>
        <c:auto val="1"/>
        <c:lblAlgn val="ctr"/>
        <c:lblOffset val="100"/>
        <c:noMultiLvlLbl val="0"/>
      </c:catAx>
      <c:valAx>
        <c:axId val="2133702415"/>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33695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prstClr val="black">
                    <a:lumMod val="65000"/>
                    <a:lumOff val="35000"/>
                  </a:prstClr>
                </a:solidFill>
                <a:latin typeface="+mn-lt"/>
                <a:ea typeface="+mn-ea"/>
                <a:cs typeface="+mn-cs"/>
              </a:defRPr>
            </a:pPr>
            <a:r>
              <a:rPr kumimoji="1" lang="ja-JP" altLang="ja-JP" sz="1200" b="1" dirty="0" smtClean="0">
                <a:effectLst/>
              </a:rPr>
              <a:t>家計を主に支える者の通勤時間（中位数）</a:t>
            </a:r>
            <a:endParaRPr lang="ja-JP" altLang="ja-JP" sz="1200" b="1" dirty="0" smtClean="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prstClr val="black">
                  <a:lumMod val="65000"/>
                  <a:lumOff val="35000"/>
                </a:prstClr>
              </a:solidFill>
              <a:latin typeface="+mn-lt"/>
              <a:ea typeface="+mn-ea"/>
              <a:cs typeface="+mn-cs"/>
            </a:defRPr>
          </a:pPr>
          <a:endParaRPr lang="ja-JP"/>
        </a:p>
      </c:txPr>
    </c:title>
    <c:autoTitleDeleted val="0"/>
    <c:plotArea>
      <c:layout>
        <c:manualLayout>
          <c:layoutTarget val="inner"/>
          <c:xMode val="edge"/>
          <c:yMode val="edge"/>
          <c:x val="7.2227338724070306E-2"/>
          <c:y val="0.24610120797145246"/>
          <c:w val="0.88272400072799839"/>
          <c:h val="0.5774939767016334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0CAA-4F46-9174-AC3CB3E9F8B0}"/>
              </c:ext>
            </c:extLst>
          </c:dPt>
          <c:dPt>
            <c:idx val="1"/>
            <c:invertIfNegative val="0"/>
            <c:bubble3D val="0"/>
            <c:spPr>
              <a:solidFill>
                <a:srgbClr val="FF0000"/>
              </a:solidFill>
              <a:ln>
                <a:noFill/>
              </a:ln>
              <a:effectLst/>
            </c:spPr>
            <c:extLst>
              <c:ext xmlns:c16="http://schemas.microsoft.com/office/drawing/2014/chart" uri="{C3380CC4-5D6E-409C-BE32-E72D297353CC}">
                <c16:uniqueId val="{00000002-0CAA-4F46-9174-AC3CB3E9F8B0}"/>
              </c:ext>
            </c:extLst>
          </c:dPt>
          <c:dLbls>
            <c:dLbl>
              <c:idx val="0"/>
              <c:tx>
                <c:rich>
                  <a:bodyPr/>
                  <a:lstStyle/>
                  <a:p>
                    <a:fld id="{7F438EA0-B5B8-4FAA-A455-63E99BCA5A47}" type="VALUE">
                      <a:rPr lang="en-US" altLang="ja-JP" smtClean="0"/>
                      <a:pPr/>
                      <a:t>[値]</a:t>
                    </a:fld>
                    <a:r>
                      <a:rPr lang="ja-JP" altLang="en-US" dirty="0" smtClean="0"/>
                      <a:t>分</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AA-4F46-9174-AC3CB3E9F8B0}"/>
                </c:ext>
              </c:extLst>
            </c:dLbl>
            <c:dLbl>
              <c:idx val="1"/>
              <c:tx>
                <c:rich>
                  <a:bodyPr/>
                  <a:lstStyle/>
                  <a:p>
                    <a:fld id="{87406ABC-18F2-4DA8-8CCC-626BE4FEDE56}" type="VALUE">
                      <a:rPr lang="en-US" altLang="ja-JP" smtClean="0"/>
                      <a:pPr/>
                      <a:t>[値]</a:t>
                    </a:fld>
                    <a:r>
                      <a:rPr lang="ja-JP" altLang="en-US" dirty="0" smtClean="0"/>
                      <a:t>分</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AA-4F46-9174-AC3CB3E9F8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e057_1!$V$10158:$V$10159</c:f>
              <c:strCache>
                <c:ptCount val="2"/>
                <c:pt idx="0">
                  <c:v>東京</c:v>
                </c:pt>
                <c:pt idx="1">
                  <c:v>大阪</c:v>
                </c:pt>
              </c:strCache>
            </c:strRef>
          </c:cat>
          <c:val>
            <c:numRef>
              <c:f>e057_1!$W$10158:$W$10159</c:f>
              <c:numCache>
                <c:formatCode>General</c:formatCode>
                <c:ptCount val="2"/>
                <c:pt idx="0">
                  <c:v>41</c:v>
                </c:pt>
                <c:pt idx="1">
                  <c:v>32.700000000000003</c:v>
                </c:pt>
              </c:numCache>
            </c:numRef>
          </c:val>
          <c:extLst>
            <c:ext xmlns:c16="http://schemas.microsoft.com/office/drawing/2014/chart" uri="{C3380CC4-5D6E-409C-BE32-E72D297353CC}">
              <c16:uniqueId val="{00000000-0CAA-4F46-9174-AC3CB3E9F8B0}"/>
            </c:ext>
          </c:extLst>
        </c:ser>
        <c:dLbls>
          <c:showLegendKey val="0"/>
          <c:showVal val="0"/>
          <c:showCatName val="0"/>
          <c:showSerName val="0"/>
          <c:showPercent val="0"/>
          <c:showBubbleSize val="0"/>
        </c:dLbls>
        <c:gapWidth val="219"/>
        <c:overlap val="-27"/>
        <c:axId val="1955209375"/>
        <c:axId val="1955208127"/>
      </c:barChart>
      <c:catAx>
        <c:axId val="195520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55208127"/>
        <c:crosses val="autoZero"/>
        <c:auto val="1"/>
        <c:lblAlgn val="ctr"/>
        <c:lblOffset val="100"/>
        <c:noMultiLvlLbl val="0"/>
      </c:catAx>
      <c:valAx>
        <c:axId val="1955208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55209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t>東京圏</a:t>
            </a:r>
            <a:endParaRPr lang="en-US"/>
          </a:p>
        </c:rich>
      </c:tx>
      <c:layout>
        <c:manualLayout>
          <c:xMode val="edge"/>
          <c:yMode val="edge"/>
          <c:x val="0.37606233556970414"/>
          <c:y val="0"/>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606531981667428"/>
          <c:y val="0.16678733037406382"/>
          <c:w val="0.80908248854214326"/>
          <c:h val="0.72358953310429397"/>
        </c:manualLayout>
      </c:layout>
      <c:barChart>
        <c:barDir val="col"/>
        <c:grouping val="clustered"/>
        <c:varyColors val="0"/>
        <c:ser>
          <c:idx val="0"/>
          <c:order val="0"/>
          <c:tx>
            <c:strRef>
              <c:f>'1住宅当たり延べ面積(㎡)'!$A$7</c:f>
              <c:strCache>
                <c:ptCount val="1"/>
                <c:pt idx="0">
                  <c:v>1住宅当たり延べ面積(㎡)</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'1住宅当たり延べ面積(㎡)'!$B$1:$F$1</c:f>
              <c:numCache>
                <c:formatCode>General</c:formatCode>
                <c:ptCount val="5"/>
                <c:pt idx="0">
                  <c:v>1998</c:v>
                </c:pt>
                <c:pt idx="1">
                  <c:v>2003</c:v>
                </c:pt>
                <c:pt idx="2">
                  <c:v>2008</c:v>
                </c:pt>
                <c:pt idx="3">
                  <c:v>2013</c:v>
                </c:pt>
                <c:pt idx="4">
                  <c:v>2018</c:v>
                </c:pt>
              </c:numCache>
            </c:numRef>
          </c:cat>
          <c:val>
            <c:numRef>
              <c:f>'1住宅当たり延べ面積(㎡)'!$B$7:$F$7</c:f>
              <c:numCache>
                <c:formatCode>0.0</c:formatCode>
                <c:ptCount val="5"/>
                <c:pt idx="0">
                  <c:v>73.400000000000006</c:v>
                </c:pt>
                <c:pt idx="1">
                  <c:v>75.989999999999995</c:v>
                </c:pt>
                <c:pt idx="2">
                  <c:v>76.14</c:v>
                </c:pt>
                <c:pt idx="3">
                  <c:v>76.16</c:v>
                </c:pt>
                <c:pt idx="4">
                  <c:v>77.260000000000005</c:v>
                </c:pt>
              </c:numCache>
            </c:numRef>
          </c:val>
          <c:extLst>
            <c:ext xmlns:c16="http://schemas.microsoft.com/office/drawing/2014/chart" uri="{C3380CC4-5D6E-409C-BE32-E72D297353CC}">
              <c16:uniqueId val="{00000000-E3A3-41C2-8860-6BD20F823303}"/>
            </c:ext>
          </c:extLst>
        </c:ser>
        <c:dLbls>
          <c:dLblPos val="outEnd"/>
          <c:showLegendKey val="0"/>
          <c:showVal val="1"/>
          <c:showCatName val="0"/>
          <c:showSerName val="0"/>
          <c:showPercent val="0"/>
          <c:showBubbleSize val="0"/>
        </c:dLbls>
        <c:gapWidth val="120"/>
        <c:overlap val="-28"/>
        <c:axId val="2120746815"/>
        <c:axId val="2120745151"/>
      </c:barChart>
      <c:catAx>
        <c:axId val="212074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0745151"/>
        <c:crosses val="autoZero"/>
        <c:auto val="1"/>
        <c:lblAlgn val="ctr"/>
        <c:lblOffset val="100"/>
        <c:noMultiLvlLbl val="0"/>
      </c:catAx>
      <c:valAx>
        <c:axId val="2120745151"/>
        <c:scaling>
          <c:orientation val="minMax"/>
          <c:max val="90"/>
          <c:min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altLang="ja-JP"/>
                  <a:t>(</a:t>
                </a:r>
                <a:r>
                  <a:rPr lang="ja-JP" altLang="en-US"/>
                  <a:t>㎡</a:t>
                </a:r>
                <a:r>
                  <a:rPr lang="en-US" altLang="ja-JP"/>
                  <a:t>)</a:t>
                </a:r>
                <a:endParaRPr lang="ja-JP" altLang="en-US"/>
              </a:p>
            </c:rich>
          </c:tx>
          <c:layout>
            <c:manualLayout>
              <c:xMode val="edge"/>
              <c:yMode val="edge"/>
              <c:x val="1.6309887869520898E-2"/>
              <c:y val="1.6468737577998323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0746815"/>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大阪</a:t>
            </a:r>
            <a:r>
              <a:rPr lang="ja-JP"/>
              <a:t>圏</a:t>
            </a:r>
            <a:endParaRPr lang="en-US"/>
          </a:p>
        </c:rich>
      </c:tx>
      <c:layout>
        <c:manualLayout>
          <c:xMode val="edge"/>
          <c:yMode val="edge"/>
          <c:x val="0.39869935190400474"/>
          <c:y val="0"/>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606531981667428"/>
          <c:y val="0.16678733037406382"/>
          <c:w val="0.80908248854214326"/>
          <c:h val="0.72358953310429397"/>
        </c:manualLayout>
      </c:layout>
      <c:barChart>
        <c:barDir val="col"/>
        <c:grouping val="clustered"/>
        <c:varyColors val="0"/>
        <c:ser>
          <c:idx val="0"/>
          <c:order val="0"/>
          <c:tx>
            <c:strRef>
              <c:f>'1住宅当たり延べ面積(㎡)'!$A$17</c:f>
              <c:strCache>
                <c:ptCount val="1"/>
                <c:pt idx="0">
                  <c:v>1住宅当たり延べ面積(㎡)</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'1住宅当たり延べ面積(㎡)'!$B$1:$F$1</c:f>
              <c:numCache>
                <c:formatCode>General</c:formatCode>
                <c:ptCount val="5"/>
                <c:pt idx="0">
                  <c:v>1998</c:v>
                </c:pt>
                <c:pt idx="1">
                  <c:v>2003</c:v>
                </c:pt>
                <c:pt idx="2">
                  <c:v>2008</c:v>
                </c:pt>
                <c:pt idx="3">
                  <c:v>2013</c:v>
                </c:pt>
                <c:pt idx="4">
                  <c:v>2018</c:v>
                </c:pt>
              </c:numCache>
            </c:numRef>
          </c:cat>
          <c:val>
            <c:numRef>
              <c:f>'1住宅当たり延べ面積(㎡)'!$B$17:$F$17</c:f>
              <c:numCache>
                <c:formatCode>0.0</c:formatCode>
                <c:ptCount val="5"/>
                <c:pt idx="0">
                  <c:v>77.040000000000006</c:v>
                </c:pt>
                <c:pt idx="1">
                  <c:v>80.790000000000006</c:v>
                </c:pt>
                <c:pt idx="2">
                  <c:v>80.83</c:v>
                </c:pt>
                <c:pt idx="3">
                  <c:v>82.18</c:v>
                </c:pt>
                <c:pt idx="4">
                  <c:v>81.78</c:v>
                </c:pt>
              </c:numCache>
            </c:numRef>
          </c:val>
          <c:extLst>
            <c:ext xmlns:c16="http://schemas.microsoft.com/office/drawing/2014/chart" uri="{C3380CC4-5D6E-409C-BE32-E72D297353CC}">
              <c16:uniqueId val="{00000000-3303-4E74-99C8-C337D0681A27}"/>
            </c:ext>
          </c:extLst>
        </c:ser>
        <c:dLbls>
          <c:dLblPos val="outEnd"/>
          <c:showLegendKey val="0"/>
          <c:showVal val="1"/>
          <c:showCatName val="0"/>
          <c:showSerName val="0"/>
          <c:showPercent val="0"/>
          <c:showBubbleSize val="0"/>
        </c:dLbls>
        <c:gapWidth val="120"/>
        <c:overlap val="-28"/>
        <c:axId val="2120746815"/>
        <c:axId val="2120745151"/>
      </c:barChart>
      <c:catAx>
        <c:axId val="212074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0745151"/>
        <c:crosses val="autoZero"/>
        <c:auto val="1"/>
        <c:lblAlgn val="ctr"/>
        <c:lblOffset val="100"/>
        <c:noMultiLvlLbl val="0"/>
      </c:catAx>
      <c:valAx>
        <c:axId val="2120745151"/>
        <c:scaling>
          <c:orientation val="minMax"/>
          <c:max val="90"/>
          <c:min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altLang="ja-JP"/>
                  <a:t>(</a:t>
                </a:r>
                <a:r>
                  <a:rPr lang="ja-JP" altLang="en-US"/>
                  <a:t>㎡</a:t>
                </a:r>
                <a:r>
                  <a:rPr lang="en-US" altLang="ja-JP"/>
                  <a:t>)</a:t>
                </a:r>
                <a:endParaRPr lang="ja-JP" altLang="en-US"/>
              </a:p>
            </c:rich>
          </c:tx>
          <c:layout>
            <c:manualLayout>
              <c:xMode val="edge"/>
              <c:yMode val="edge"/>
              <c:x val="2.0387359836901122E-2"/>
              <c:y val="1.0134607740306658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0746815"/>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b="1" dirty="0"/>
              <a:t>最</a:t>
            </a:r>
            <a:r>
              <a:rPr lang="ja-JP" sz="1100" b="1" dirty="0" smtClean="0"/>
              <a:t>混雑</a:t>
            </a:r>
            <a:r>
              <a:rPr lang="ja-JP" sz="1100" b="1" dirty="0"/>
              <a:t>区間における平均混雑率の推移</a:t>
            </a:r>
          </a:p>
        </c:rich>
      </c:tx>
      <c:layout>
        <c:manualLayout>
          <c:xMode val="edge"/>
          <c:yMode val="edge"/>
          <c:x val="0.25950685994417338"/>
          <c:y val="0"/>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8.4735698255384392E-2"/>
          <c:y val="0.16011142061281336"/>
          <c:w val="0.88758519942723868"/>
          <c:h val="0.63078494096735016"/>
        </c:manualLayout>
      </c:layout>
      <c:lineChart>
        <c:grouping val="standard"/>
        <c:varyColors val="0"/>
        <c:ser>
          <c:idx val="0"/>
          <c:order val="0"/>
          <c:tx>
            <c:strRef>
              <c:f>Sheet3!$A$2</c:f>
              <c:strCache>
                <c:ptCount val="1"/>
                <c:pt idx="0">
                  <c:v>東京圏</c:v>
                </c:pt>
              </c:strCache>
            </c:strRef>
          </c:tx>
          <c:spPr>
            <a:ln w="28575" cap="rnd">
              <a:solidFill>
                <a:schemeClr val="accent1"/>
              </a:solidFill>
              <a:prstDash val="dash"/>
              <a:round/>
            </a:ln>
            <a:effectLst/>
          </c:spPr>
          <c:marker>
            <c:symbol val="none"/>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Sheet3!$B$1:$V$1</c:f>
              <c:numCache>
                <c:formatCode>General</c:formatCode>
                <c:ptCount val="21"/>
                <c:pt idx="0">
                  <c:v>1975</c:v>
                </c:pt>
                <c:pt idx="1">
                  <c:v>1980</c:v>
                </c:pt>
                <c:pt idx="2">
                  <c:v>1985</c:v>
                </c:pt>
                <c:pt idx="3">
                  <c:v>1989</c:v>
                </c:pt>
                <c:pt idx="4">
                  <c:v>1993</c:v>
                </c:pt>
                <c:pt idx="5">
                  <c:v>1998</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Sheet3!$B$2:$V$2</c:f>
              <c:numCache>
                <c:formatCode>General</c:formatCode>
                <c:ptCount val="21"/>
                <c:pt idx="0">
                  <c:v>221</c:v>
                </c:pt>
                <c:pt idx="1">
                  <c:v>214</c:v>
                </c:pt>
                <c:pt idx="2">
                  <c:v>212</c:v>
                </c:pt>
                <c:pt idx="3">
                  <c:v>202</c:v>
                </c:pt>
                <c:pt idx="4">
                  <c:v>197</c:v>
                </c:pt>
                <c:pt idx="5">
                  <c:v>183</c:v>
                </c:pt>
                <c:pt idx="6">
                  <c:v>171</c:v>
                </c:pt>
                <c:pt idx="7">
                  <c:v>171</c:v>
                </c:pt>
                <c:pt idx="8">
                  <c:v>170</c:v>
                </c:pt>
                <c:pt idx="9">
                  <c:v>170</c:v>
                </c:pt>
                <c:pt idx="10">
                  <c:v>171</c:v>
                </c:pt>
                <c:pt idx="11">
                  <c:v>171</c:v>
                </c:pt>
                <c:pt idx="12">
                  <c:v>167</c:v>
                </c:pt>
                <c:pt idx="13">
                  <c:v>166</c:v>
                </c:pt>
                <c:pt idx="14">
                  <c:v>164</c:v>
                </c:pt>
                <c:pt idx="15">
                  <c:v>165</c:v>
                </c:pt>
                <c:pt idx="16">
                  <c:v>165</c:v>
                </c:pt>
                <c:pt idx="17">
                  <c:v>165</c:v>
                </c:pt>
                <c:pt idx="18">
                  <c:v>164</c:v>
                </c:pt>
                <c:pt idx="19">
                  <c:v>165</c:v>
                </c:pt>
                <c:pt idx="20">
                  <c:v>163</c:v>
                </c:pt>
              </c:numCache>
            </c:numRef>
          </c:val>
          <c:smooth val="0"/>
          <c:extLst>
            <c:ext xmlns:c16="http://schemas.microsoft.com/office/drawing/2014/chart" uri="{C3380CC4-5D6E-409C-BE32-E72D297353CC}">
              <c16:uniqueId val="{00000000-678C-40A3-AD25-6271B7D6A7BE}"/>
            </c:ext>
          </c:extLst>
        </c:ser>
        <c:ser>
          <c:idx val="1"/>
          <c:order val="1"/>
          <c:tx>
            <c:strRef>
              <c:f>Sheet3!$A$3</c:f>
              <c:strCache>
                <c:ptCount val="1"/>
                <c:pt idx="0">
                  <c:v>大阪圏</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Sheet3!$B$1:$V$1</c:f>
              <c:numCache>
                <c:formatCode>General</c:formatCode>
                <c:ptCount val="21"/>
                <c:pt idx="0">
                  <c:v>1975</c:v>
                </c:pt>
                <c:pt idx="1">
                  <c:v>1980</c:v>
                </c:pt>
                <c:pt idx="2">
                  <c:v>1985</c:v>
                </c:pt>
                <c:pt idx="3">
                  <c:v>1989</c:v>
                </c:pt>
                <c:pt idx="4">
                  <c:v>1993</c:v>
                </c:pt>
                <c:pt idx="5">
                  <c:v>1998</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Sheet3!$B$3:$V$3</c:f>
              <c:numCache>
                <c:formatCode>General</c:formatCode>
                <c:ptCount val="21"/>
                <c:pt idx="0">
                  <c:v>199</c:v>
                </c:pt>
                <c:pt idx="1">
                  <c:v>188</c:v>
                </c:pt>
                <c:pt idx="2">
                  <c:v>187</c:v>
                </c:pt>
                <c:pt idx="3">
                  <c:v>168</c:v>
                </c:pt>
                <c:pt idx="4">
                  <c:v>166</c:v>
                </c:pt>
                <c:pt idx="5">
                  <c:v>147</c:v>
                </c:pt>
                <c:pt idx="6">
                  <c:v>137</c:v>
                </c:pt>
                <c:pt idx="7">
                  <c:v>134</c:v>
                </c:pt>
                <c:pt idx="8">
                  <c:v>134</c:v>
                </c:pt>
                <c:pt idx="9">
                  <c:v>136</c:v>
                </c:pt>
                <c:pt idx="10">
                  <c:v>133</c:v>
                </c:pt>
                <c:pt idx="11">
                  <c:v>130</c:v>
                </c:pt>
                <c:pt idx="12">
                  <c:v>127</c:v>
                </c:pt>
                <c:pt idx="13">
                  <c:v>124</c:v>
                </c:pt>
                <c:pt idx="14">
                  <c:v>123</c:v>
                </c:pt>
                <c:pt idx="15">
                  <c:v>122</c:v>
                </c:pt>
                <c:pt idx="16">
                  <c:v>124</c:v>
                </c:pt>
                <c:pt idx="17">
                  <c:v>123</c:v>
                </c:pt>
                <c:pt idx="18">
                  <c:v>124</c:v>
                </c:pt>
                <c:pt idx="19">
                  <c:v>125</c:v>
                </c:pt>
                <c:pt idx="20">
                  <c:v>125</c:v>
                </c:pt>
              </c:numCache>
            </c:numRef>
          </c:val>
          <c:smooth val="0"/>
          <c:extLst>
            <c:ext xmlns:c16="http://schemas.microsoft.com/office/drawing/2014/chart" uri="{C3380CC4-5D6E-409C-BE32-E72D297353CC}">
              <c16:uniqueId val="{00000001-678C-40A3-AD25-6271B7D6A7BE}"/>
            </c:ext>
          </c:extLst>
        </c:ser>
        <c:dLbls>
          <c:dLblPos val="t"/>
          <c:showLegendKey val="0"/>
          <c:showVal val="1"/>
          <c:showCatName val="0"/>
          <c:showSerName val="0"/>
          <c:showPercent val="0"/>
          <c:showBubbleSize val="0"/>
        </c:dLbls>
        <c:smooth val="0"/>
        <c:axId val="214610639"/>
        <c:axId val="214605647"/>
      </c:lineChart>
      <c:catAx>
        <c:axId val="214610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4605647"/>
        <c:crosses val="autoZero"/>
        <c:auto val="1"/>
        <c:lblAlgn val="ctr"/>
        <c:lblOffset val="100"/>
        <c:noMultiLvlLbl val="0"/>
      </c:catAx>
      <c:valAx>
        <c:axId val="214605647"/>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altLang="ja-JP"/>
                  <a:t>(%)</a:t>
                </a:r>
                <a:endParaRPr lang="ja-JP" altLang="en-US"/>
              </a:p>
            </c:rich>
          </c:tx>
          <c:layout>
            <c:manualLayout>
              <c:xMode val="edge"/>
              <c:yMode val="edge"/>
              <c:x val="0"/>
              <c:y val="1.314626725146376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4610639"/>
        <c:crosses val="autoZero"/>
        <c:crossBetween val="between"/>
      </c:valAx>
      <c:spPr>
        <a:noFill/>
        <a:ln>
          <a:noFill/>
        </a:ln>
        <a:effectLst/>
      </c:spPr>
    </c:plotArea>
    <c:legend>
      <c:legendPos val="b"/>
      <c:layout>
        <c:manualLayout>
          <c:xMode val="edge"/>
          <c:yMode val="edge"/>
          <c:x val="0.56491997727817145"/>
          <c:y val="0.21145555969849175"/>
          <c:w val="0.35328599685088297"/>
          <c:h val="6.431045701460019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dirty="0" smtClean="0"/>
              <a:t>合計特殊出生率の推移</a:t>
            </a:r>
            <a:endParaRPr lang="ja-JP" alt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Sheet1!$C$4</c:f>
              <c:strCache>
                <c:ptCount val="1"/>
                <c:pt idx="0">
                  <c:v>全国</c:v>
                </c:pt>
              </c:strCache>
            </c:strRef>
          </c:tx>
          <c:spPr>
            <a:ln w="28575" cap="rnd">
              <a:solidFill>
                <a:schemeClr val="accent1"/>
              </a:solidFill>
              <a:prstDash val="sysDash"/>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Sheet1!$D$3:$M$3</c:f>
              <c:strCache>
                <c:ptCount val="10"/>
                <c:pt idx="0">
                  <c:v>2009年</c:v>
                </c:pt>
                <c:pt idx="1">
                  <c:v>2010年</c:v>
                </c:pt>
                <c:pt idx="2">
                  <c:v>2011年</c:v>
                </c:pt>
                <c:pt idx="3">
                  <c:v>2012年</c:v>
                </c:pt>
                <c:pt idx="4">
                  <c:v>2013年</c:v>
                </c:pt>
                <c:pt idx="5">
                  <c:v>2014年</c:v>
                </c:pt>
                <c:pt idx="6">
                  <c:v>2015年</c:v>
                </c:pt>
                <c:pt idx="7">
                  <c:v>2016年</c:v>
                </c:pt>
                <c:pt idx="8">
                  <c:v>2017年</c:v>
                </c:pt>
                <c:pt idx="9">
                  <c:v>2018年</c:v>
                </c:pt>
              </c:strCache>
            </c:strRef>
          </c:cat>
          <c:val>
            <c:numRef>
              <c:f>Sheet1!$D$4:$M$4</c:f>
              <c:numCache>
                <c:formatCode>General</c:formatCode>
                <c:ptCount val="10"/>
                <c:pt idx="0">
                  <c:v>1.37</c:v>
                </c:pt>
                <c:pt idx="1">
                  <c:v>1.39</c:v>
                </c:pt>
                <c:pt idx="2">
                  <c:v>1.39</c:v>
                </c:pt>
                <c:pt idx="3">
                  <c:v>1.41</c:v>
                </c:pt>
                <c:pt idx="4">
                  <c:v>1.43</c:v>
                </c:pt>
                <c:pt idx="5">
                  <c:v>1.42</c:v>
                </c:pt>
                <c:pt idx="6">
                  <c:v>1.45</c:v>
                </c:pt>
                <c:pt idx="7">
                  <c:v>1.44</c:v>
                </c:pt>
                <c:pt idx="8">
                  <c:v>1.43</c:v>
                </c:pt>
                <c:pt idx="9">
                  <c:v>1.42</c:v>
                </c:pt>
              </c:numCache>
            </c:numRef>
          </c:val>
          <c:smooth val="0"/>
          <c:extLst>
            <c:ext xmlns:c16="http://schemas.microsoft.com/office/drawing/2014/chart" uri="{C3380CC4-5D6E-409C-BE32-E72D297353CC}">
              <c16:uniqueId val="{00000000-E529-4C2E-A8F5-7D8863378A71}"/>
            </c:ext>
          </c:extLst>
        </c:ser>
        <c:ser>
          <c:idx val="1"/>
          <c:order val="1"/>
          <c:tx>
            <c:strRef>
              <c:f>Sheet1!$C$5</c:f>
              <c:strCache>
                <c:ptCount val="1"/>
                <c:pt idx="0">
                  <c:v>東京</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Sheet1!$D$3:$M$3</c:f>
              <c:strCache>
                <c:ptCount val="10"/>
                <c:pt idx="0">
                  <c:v>2009年</c:v>
                </c:pt>
                <c:pt idx="1">
                  <c:v>2010年</c:v>
                </c:pt>
                <c:pt idx="2">
                  <c:v>2011年</c:v>
                </c:pt>
                <c:pt idx="3">
                  <c:v>2012年</c:v>
                </c:pt>
                <c:pt idx="4">
                  <c:v>2013年</c:v>
                </c:pt>
                <c:pt idx="5">
                  <c:v>2014年</c:v>
                </c:pt>
                <c:pt idx="6">
                  <c:v>2015年</c:v>
                </c:pt>
                <c:pt idx="7">
                  <c:v>2016年</c:v>
                </c:pt>
                <c:pt idx="8">
                  <c:v>2017年</c:v>
                </c:pt>
                <c:pt idx="9">
                  <c:v>2018年</c:v>
                </c:pt>
              </c:strCache>
            </c:strRef>
          </c:cat>
          <c:val>
            <c:numRef>
              <c:f>Sheet1!$D$5:$M$5</c:f>
              <c:numCache>
                <c:formatCode>General</c:formatCode>
                <c:ptCount val="10"/>
                <c:pt idx="0">
                  <c:v>1.1200000000000001</c:v>
                </c:pt>
                <c:pt idx="1">
                  <c:v>1.1200000000000001</c:v>
                </c:pt>
                <c:pt idx="2">
                  <c:v>1.06</c:v>
                </c:pt>
                <c:pt idx="3">
                  <c:v>1.0900000000000001</c:v>
                </c:pt>
                <c:pt idx="4">
                  <c:v>1.1299999999999999</c:v>
                </c:pt>
                <c:pt idx="5">
                  <c:v>1.1499999999999999</c:v>
                </c:pt>
                <c:pt idx="6">
                  <c:v>1.24</c:v>
                </c:pt>
                <c:pt idx="7">
                  <c:v>1.24</c:v>
                </c:pt>
                <c:pt idx="8">
                  <c:v>1.21</c:v>
                </c:pt>
                <c:pt idx="9" formatCode="0.00">
                  <c:v>1.2</c:v>
                </c:pt>
              </c:numCache>
            </c:numRef>
          </c:val>
          <c:smooth val="0"/>
          <c:extLst>
            <c:ext xmlns:c16="http://schemas.microsoft.com/office/drawing/2014/chart" uri="{C3380CC4-5D6E-409C-BE32-E72D297353CC}">
              <c16:uniqueId val="{00000001-E529-4C2E-A8F5-7D8863378A71}"/>
            </c:ext>
          </c:extLst>
        </c:ser>
        <c:ser>
          <c:idx val="2"/>
          <c:order val="2"/>
          <c:tx>
            <c:strRef>
              <c:f>Sheet1!$C$6</c:f>
              <c:strCache>
                <c:ptCount val="1"/>
                <c:pt idx="0">
                  <c:v>大阪</c:v>
                </c:pt>
              </c:strCache>
            </c:strRef>
          </c:tx>
          <c:spPr>
            <a:ln w="60325" cap="rnd">
              <a:solidFill>
                <a:srgbClr val="002060"/>
              </a:solidFill>
              <a:round/>
            </a:ln>
            <a:effectLst/>
          </c:spPr>
          <c:marker>
            <c:symbol val="circle"/>
            <c:size val="5"/>
            <c:spPr>
              <a:solidFill>
                <a:srgbClr val="00B0F0"/>
              </a:solidFill>
              <a:ln w="9525">
                <a:solidFill>
                  <a:srgbClr val="0070C0"/>
                </a:solidFill>
              </a:ln>
              <a:effectLst/>
            </c:spPr>
          </c:marker>
          <c:dLbls>
            <c:spPr>
              <a:noFill/>
              <a:ln>
                <a:solidFill>
                  <a:srgbClr val="002060"/>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Sheet1!$D$3:$M$3</c:f>
              <c:strCache>
                <c:ptCount val="10"/>
                <c:pt idx="0">
                  <c:v>2009年</c:v>
                </c:pt>
                <c:pt idx="1">
                  <c:v>2010年</c:v>
                </c:pt>
                <c:pt idx="2">
                  <c:v>2011年</c:v>
                </c:pt>
                <c:pt idx="3">
                  <c:v>2012年</c:v>
                </c:pt>
                <c:pt idx="4">
                  <c:v>2013年</c:v>
                </c:pt>
                <c:pt idx="5">
                  <c:v>2014年</c:v>
                </c:pt>
                <c:pt idx="6">
                  <c:v>2015年</c:v>
                </c:pt>
                <c:pt idx="7">
                  <c:v>2016年</c:v>
                </c:pt>
                <c:pt idx="8">
                  <c:v>2017年</c:v>
                </c:pt>
                <c:pt idx="9">
                  <c:v>2018年</c:v>
                </c:pt>
              </c:strCache>
            </c:strRef>
          </c:cat>
          <c:val>
            <c:numRef>
              <c:f>Sheet1!$D$6:$M$6</c:f>
              <c:numCache>
                <c:formatCode>General</c:formatCode>
                <c:ptCount val="10"/>
                <c:pt idx="0">
                  <c:v>1.28</c:v>
                </c:pt>
                <c:pt idx="1">
                  <c:v>1.33</c:v>
                </c:pt>
                <c:pt idx="2" formatCode="0.00">
                  <c:v>1.3</c:v>
                </c:pt>
                <c:pt idx="3">
                  <c:v>1.31</c:v>
                </c:pt>
                <c:pt idx="4">
                  <c:v>1.32</c:v>
                </c:pt>
                <c:pt idx="5">
                  <c:v>1.31</c:v>
                </c:pt>
                <c:pt idx="6">
                  <c:v>1.39</c:v>
                </c:pt>
                <c:pt idx="7">
                  <c:v>1.37</c:v>
                </c:pt>
                <c:pt idx="8">
                  <c:v>1.35</c:v>
                </c:pt>
                <c:pt idx="9">
                  <c:v>1.35</c:v>
                </c:pt>
              </c:numCache>
            </c:numRef>
          </c:val>
          <c:smooth val="0"/>
          <c:extLst>
            <c:ext xmlns:c16="http://schemas.microsoft.com/office/drawing/2014/chart" uri="{C3380CC4-5D6E-409C-BE32-E72D297353CC}">
              <c16:uniqueId val="{00000002-E529-4C2E-A8F5-7D8863378A71}"/>
            </c:ext>
          </c:extLst>
        </c:ser>
        <c:dLbls>
          <c:showLegendKey val="0"/>
          <c:showVal val="0"/>
          <c:showCatName val="0"/>
          <c:showSerName val="0"/>
          <c:showPercent val="0"/>
          <c:showBubbleSize val="0"/>
        </c:dLbls>
        <c:marker val="1"/>
        <c:smooth val="0"/>
        <c:axId val="311296447"/>
        <c:axId val="311298527"/>
      </c:lineChart>
      <c:catAx>
        <c:axId val="3112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1298527"/>
        <c:crosses val="autoZero"/>
        <c:auto val="1"/>
        <c:lblAlgn val="ctr"/>
        <c:lblOffset val="100"/>
        <c:noMultiLvlLbl val="0"/>
      </c:catAx>
      <c:valAx>
        <c:axId val="311298527"/>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11296447"/>
        <c:crosses val="autoZero"/>
        <c:crossBetween val="between"/>
      </c:valAx>
      <c:spPr>
        <a:noFill/>
        <a:ln>
          <a:noFill/>
        </a:ln>
        <a:effectLst/>
      </c:spPr>
    </c:plotArea>
    <c:legend>
      <c:legendPos val="b"/>
      <c:layout>
        <c:manualLayout>
          <c:xMode val="edge"/>
          <c:yMode val="edge"/>
          <c:x val="0.57127862355163506"/>
          <c:y val="0.7893018906519389"/>
          <c:w val="0.38265404084912136"/>
          <c:h val="5.6949575657386647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32847454777904"/>
          <c:y val="6.6338121722116519E-2"/>
          <c:w val="0.56929925842693319"/>
          <c:h val="0.52781903726194079"/>
        </c:manualLayout>
      </c:layout>
      <c:barChart>
        <c:barDir val="col"/>
        <c:grouping val="clustered"/>
        <c:varyColors val="0"/>
        <c:ser>
          <c:idx val="5"/>
          <c:order val="5"/>
          <c:tx>
            <c:strRef>
              <c:f>'[＜P.22＞来阪外国人数の推移_2017年更新.xlsx]Sheet2'!$T$1</c:f>
              <c:strCache>
                <c:ptCount val="1"/>
                <c:pt idx="0">
                  <c:v>来阪外国人旅行者数</c:v>
                </c:pt>
              </c:strCache>
            </c:strRef>
          </c:tx>
          <c:spPr>
            <a:pattFill prst="pct5">
              <a:fgClr>
                <a:schemeClr val="tx1"/>
              </a:fgClr>
              <a:bgClr>
                <a:schemeClr val="bg1"/>
              </a:bgClr>
            </a:pattFill>
            <a:ln>
              <a:solidFill>
                <a:schemeClr val="tx1"/>
              </a:solidFill>
            </a:ln>
          </c:spPr>
          <c:invertIfNegative val="0"/>
          <c:cat>
            <c:numRef>
              <c:f>'[＜P.22＞来阪外国人数の推移_2017年更新.xlsx]Sheet2'!$N$2:$N$9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'[＜P.22＞来阪外国人数の推移_2017年更新.xlsx]Sheet2'!$T$2:$T$9</c:f>
              <c:numCache>
                <c:formatCode>#,##0_);[Red]\(#,##0\)</c:formatCode>
                <c:ptCount val="8"/>
                <c:pt idx="0">
                  <c:v>2349</c:v>
                </c:pt>
                <c:pt idx="1">
                  <c:v>1583</c:v>
                </c:pt>
                <c:pt idx="2">
                  <c:v>2028</c:v>
                </c:pt>
                <c:pt idx="3">
                  <c:v>2625</c:v>
                </c:pt>
                <c:pt idx="4">
                  <c:v>3758</c:v>
                </c:pt>
                <c:pt idx="5">
                  <c:v>7165</c:v>
                </c:pt>
                <c:pt idx="6">
                  <c:v>9400</c:v>
                </c:pt>
                <c:pt idx="7">
                  <c:v>11114</c:v>
                </c:pt>
              </c:numCache>
            </c:numRef>
          </c:val>
          <c:extLst>
            <c:ext xmlns:c16="http://schemas.microsoft.com/office/drawing/2014/chart" uri="{C3380CC4-5D6E-409C-BE32-E72D297353CC}">
              <c16:uniqueId val="{00000000-E64F-4753-B87C-CD92383CF343}"/>
            </c:ext>
          </c:extLst>
        </c:ser>
        <c:dLbls>
          <c:showLegendKey val="0"/>
          <c:showVal val="0"/>
          <c:showCatName val="0"/>
          <c:showSerName val="0"/>
          <c:showPercent val="0"/>
          <c:showBubbleSize val="0"/>
        </c:dLbls>
        <c:gapWidth val="150"/>
        <c:axId val="100220928"/>
        <c:axId val="100219136"/>
      </c:barChart>
      <c:lineChart>
        <c:grouping val="standard"/>
        <c:varyColors val="0"/>
        <c:ser>
          <c:idx val="0"/>
          <c:order val="0"/>
          <c:tx>
            <c:strRef>
              <c:f>'[＜P.22＞来阪外国人数の推移_2017年更新.xlsx]Sheet2'!$O$1</c:f>
              <c:strCache>
                <c:ptCount val="1"/>
                <c:pt idx="0">
                  <c:v>中国の割合</c:v>
                </c:pt>
              </c:strCache>
            </c:strRef>
          </c:tx>
          <c:spPr>
            <a:ln w="15875">
              <a:solidFill>
                <a:srgbClr val="C00000"/>
              </a:solidFill>
            </a:ln>
          </c:spPr>
          <c:marker>
            <c:symbol val="square"/>
            <c:size val="5"/>
            <c:spPr>
              <a:solidFill>
                <a:srgbClr val="C00000"/>
              </a:solidFill>
              <a:ln>
                <a:noFill/>
              </a:ln>
            </c:spPr>
          </c:marker>
          <c:cat>
            <c:numRef>
              <c:f>'[＜P.22＞来阪外国人数の推移_2017年更新.xlsx]Sheet2'!$N$2:$N$9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'[＜P.22＞来阪外国人数の推移_2017年更新.xlsx]Sheet2'!$O$2:$O$9</c:f>
              <c:numCache>
                <c:formatCode>0.0%</c:formatCode>
                <c:ptCount val="8"/>
                <c:pt idx="0">
                  <c:v>0.31162196679438059</c:v>
                </c:pt>
                <c:pt idx="1">
                  <c:v>0.31711939355653823</c:v>
                </c:pt>
                <c:pt idx="2">
                  <c:v>0.30325443786982248</c:v>
                </c:pt>
                <c:pt idx="3">
                  <c:v>0.20152380952380952</c:v>
                </c:pt>
                <c:pt idx="4">
                  <c:v>0.26849387972325706</c:v>
                </c:pt>
                <c:pt idx="5">
                  <c:v>0.37920446615491976</c:v>
                </c:pt>
                <c:pt idx="6">
                  <c:v>0.39670212765957447</c:v>
                </c:pt>
                <c:pt idx="7">
                  <c:v>0.36206586287565234</c:v>
                </c:pt>
              </c:numCache>
            </c:numRef>
          </c:val>
          <c:smooth val="0"/>
          <c:extLst>
            <c:ext xmlns:c16="http://schemas.microsoft.com/office/drawing/2014/chart" uri="{C3380CC4-5D6E-409C-BE32-E72D297353CC}">
              <c16:uniqueId val="{00000001-E64F-4753-B87C-CD92383CF343}"/>
            </c:ext>
          </c:extLst>
        </c:ser>
        <c:ser>
          <c:idx val="1"/>
          <c:order val="1"/>
          <c:tx>
            <c:strRef>
              <c:f>'[＜P.22＞来阪外国人数の推移_2017年更新.xlsx]Sheet2'!$P$1</c:f>
              <c:strCache>
                <c:ptCount val="1"/>
                <c:pt idx="0">
                  <c:v>韓国の割合</c:v>
                </c:pt>
              </c:strCache>
            </c:strRef>
          </c:tx>
          <c:spPr>
            <a:ln w="15875">
              <a:solidFill>
                <a:srgbClr val="7030A0"/>
              </a:solidFill>
            </a:ln>
          </c:spPr>
          <c:marker>
            <c:symbol val="diamond"/>
            <c:size val="5"/>
            <c:spPr>
              <a:solidFill>
                <a:srgbClr val="7030A0"/>
              </a:solidFill>
              <a:ln>
                <a:solidFill>
                  <a:srgbClr val="7030A0"/>
                </a:solidFill>
              </a:ln>
            </c:spPr>
          </c:marker>
          <c:cat>
            <c:numRef>
              <c:f>'[＜P.22＞来阪外国人数の推移_2017年更新.xlsx]Sheet2'!$N$2:$N$9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'[＜P.22＞来阪外国人数の推移_2017年更新.xlsx]Sheet2'!$P$2:$P$9</c:f>
              <c:numCache>
                <c:formatCode>0.0%</c:formatCode>
                <c:ptCount val="8"/>
                <c:pt idx="0">
                  <c:v>0.25074499787143467</c:v>
                </c:pt>
                <c:pt idx="1">
                  <c:v>0.23373341756159191</c:v>
                </c:pt>
                <c:pt idx="2">
                  <c:v>0.22090729783037474</c:v>
                </c:pt>
                <c:pt idx="3">
                  <c:v>0.22019047619047619</c:v>
                </c:pt>
                <c:pt idx="4">
                  <c:v>0.19185737094199043</c:v>
                </c:pt>
                <c:pt idx="5">
                  <c:v>0.15087229588276344</c:v>
                </c:pt>
                <c:pt idx="6">
                  <c:v>0.16787234042553192</c:v>
                </c:pt>
                <c:pt idx="7">
                  <c:v>0.21684362065862875</c:v>
                </c:pt>
              </c:numCache>
            </c:numRef>
          </c:val>
          <c:smooth val="0"/>
          <c:extLst>
            <c:ext xmlns:c16="http://schemas.microsoft.com/office/drawing/2014/chart" uri="{C3380CC4-5D6E-409C-BE32-E72D297353CC}">
              <c16:uniqueId val="{00000002-E64F-4753-B87C-CD92383CF343}"/>
            </c:ext>
          </c:extLst>
        </c:ser>
        <c:ser>
          <c:idx val="2"/>
          <c:order val="2"/>
          <c:tx>
            <c:strRef>
              <c:f>'[＜P.22＞来阪外国人数の推移_2017年更新.xlsx]Sheet2'!$Q$1</c:f>
              <c:strCache>
                <c:ptCount val="1"/>
                <c:pt idx="0">
                  <c:v>台湾の割合</c:v>
                </c:pt>
              </c:strCache>
            </c:strRef>
          </c:tx>
          <c:spPr>
            <a:ln w="15875">
              <a:solidFill>
                <a:schemeClr val="accent6">
                  <a:lumMod val="75000"/>
                </a:schemeClr>
              </a:solidFill>
            </a:ln>
          </c:spPr>
          <c:marker>
            <c:symbol val="circle"/>
            <c:size val="5"/>
            <c:spPr>
              <a:solidFill>
                <a:schemeClr val="accent6">
                  <a:lumMod val="75000"/>
                </a:schemeClr>
              </a:solidFill>
              <a:ln>
                <a:solidFill>
                  <a:schemeClr val="accent6">
                    <a:lumMod val="75000"/>
                  </a:schemeClr>
                </a:solidFill>
              </a:ln>
            </c:spPr>
          </c:marker>
          <c:cat>
            <c:numRef>
              <c:f>'[＜P.22＞来阪外国人数の推移_2017年更新.xlsx]Sheet2'!$N$2:$N$9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'[＜P.22＞来阪外国人数の推移_2017年更新.xlsx]Sheet2'!$Q$2:$Q$9</c:f>
              <c:numCache>
                <c:formatCode>0.0%</c:formatCode>
                <c:ptCount val="8"/>
                <c:pt idx="0">
                  <c:v>0.12813963388676033</c:v>
                </c:pt>
                <c:pt idx="1">
                  <c:v>0.15224257738471256</c:v>
                </c:pt>
                <c:pt idx="2">
                  <c:v>0.15039447731755423</c:v>
                </c:pt>
                <c:pt idx="3">
                  <c:v>0.20228571428571429</c:v>
                </c:pt>
                <c:pt idx="4">
                  <c:v>0.18068121341138904</c:v>
                </c:pt>
                <c:pt idx="5">
                  <c:v>0.14724354501046755</c:v>
                </c:pt>
                <c:pt idx="6">
                  <c:v>0.13340425531914893</c:v>
                </c:pt>
                <c:pt idx="7">
                  <c:v>0.12596724851538599</c:v>
                </c:pt>
              </c:numCache>
            </c:numRef>
          </c:val>
          <c:smooth val="0"/>
          <c:extLst>
            <c:ext xmlns:c16="http://schemas.microsoft.com/office/drawing/2014/chart" uri="{C3380CC4-5D6E-409C-BE32-E72D297353CC}">
              <c16:uniqueId val="{00000003-E64F-4753-B87C-CD92383CF343}"/>
            </c:ext>
          </c:extLst>
        </c:ser>
        <c:ser>
          <c:idx val="3"/>
          <c:order val="3"/>
          <c:tx>
            <c:strRef>
              <c:f>'[＜P.22＞来阪外国人数の推移_2017年更新.xlsx]Sheet2'!$R$1</c:f>
              <c:strCache>
                <c:ptCount val="1"/>
                <c:pt idx="0">
                  <c:v>香港の割合</c:v>
                </c:pt>
              </c:strCache>
            </c:strRef>
          </c:tx>
          <c:spPr>
            <a:ln w="15875">
              <a:solidFill>
                <a:srgbClr val="00B050"/>
              </a:solidFill>
            </a:ln>
          </c:spPr>
          <c:marker>
            <c:symbol val="x"/>
            <c:size val="5"/>
            <c:spPr>
              <a:noFill/>
              <a:ln w="15875">
                <a:solidFill>
                  <a:srgbClr val="00B050"/>
                </a:solidFill>
              </a:ln>
            </c:spPr>
          </c:marker>
          <c:cat>
            <c:numRef>
              <c:f>'[＜P.22＞来阪外国人数の推移_2017年更新.xlsx]Sheet2'!$N$2:$N$9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'[＜P.22＞来阪外国人数の推移_2017年更新.xlsx]Sheet2'!$R$2:$R$9</c:f>
              <c:numCache>
                <c:formatCode>0.0%</c:formatCode>
                <c:ptCount val="8"/>
                <c:pt idx="0">
                  <c:v>4.5125585355470413E-2</c:v>
                </c:pt>
                <c:pt idx="1">
                  <c:v>6.1276058117498422E-2</c:v>
                </c:pt>
                <c:pt idx="2">
                  <c:v>4.6351084812623275E-2</c:v>
                </c:pt>
                <c:pt idx="3">
                  <c:v>6.6666666666666666E-2</c:v>
                </c:pt>
                <c:pt idx="4">
                  <c:v>7.0782331027142098E-2</c:v>
                </c:pt>
                <c:pt idx="5">
                  <c:v>7.508722958827635E-2</c:v>
                </c:pt>
                <c:pt idx="6">
                  <c:v>6.6702127659574464E-2</c:v>
                </c:pt>
                <c:pt idx="7">
                  <c:v>6.6672665107072163E-2</c:v>
                </c:pt>
              </c:numCache>
            </c:numRef>
          </c:val>
          <c:smooth val="0"/>
          <c:extLst>
            <c:ext xmlns:c16="http://schemas.microsoft.com/office/drawing/2014/chart" uri="{C3380CC4-5D6E-409C-BE32-E72D297353CC}">
              <c16:uniqueId val="{00000004-E64F-4753-B87C-CD92383CF343}"/>
            </c:ext>
          </c:extLst>
        </c:ser>
        <c:ser>
          <c:idx val="4"/>
          <c:order val="4"/>
          <c:tx>
            <c:strRef>
              <c:f>'[＜P.22＞来阪外国人数の推移_2017年更新.xlsx]Sheet2'!$S$1</c:f>
              <c:strCache>
                <c:ptCount val="1"/>
                <c:pt idx="0">
                  <c:v>アメリカの割合</c:v>
                </c:pt>
              </c:strCache>
            </c:strRef>
          </c:tx>
          <c:spPr>
            <a:ln w="15875">
              <a:solidFill>
                <a:srgbClr val="0070C0"/>
              </a:solidFill>
            </a:ln>
          </c:spPr>
          <c:marker>
            <c:symbol val="triangle"/>
            <c:size val="5"/>
            <c:spPr>
              <a:solidFill>
                <a:srgbClr val="0070C0"/>
              </a:solidFill>
              <a:ln>
                <a:solidFill>
                  <a:srgbClr val="0070C0"/>
                </a:solidFill>
              </a:ln>
            </c:spPr>
          </c:marker>
          <c:cat>
            <c:numRef>
              <c:f>'[＜P.22＞来阪外国人数の推移_2017年更新.xlsx]Sheet2'!$N$2:$N$9</c:f>
              <c:numCache>
                <c:formatCode>General</c:formatCode>
                <c:ptCount val="8"/>
                <c:pt idx="0">
                  <c:v>2010</c:v>
                </c:pt>
                <c:pt idx="1">
                  <c:v>2011</c:v>
                </c:pt>
                <c:pt idx="2">
                  <c:v>2012</c:v>
                </c:pt>
                <c:pt idx="3">
                  <c:v>2013</c:v>
                </c:pt>
                <c:pt idx="4">
                  <c:v>2014</c:v>
                </c:pt>
                <c:pt idx="5">
                  <c:v>2015</c:v>
                </c:pt>
                <c:pt idx="6">
                  <c:v>2016</c:v>
                </c:pt>
                <c:pt idx="7">
                  <c:v>2017</c:v>
                </c:pt>
              </c:numCache>
            </c:numRef>
          </c:cat>
          <c:val>
            <c:numRef>
              <c:f>'[＜P.22＞来阪外国人数の推移_2017年更新.xlsx]Sheet2'!$S$2:$S$9</c:f>
              <c:numCache>
                <c:formatCode>0.0%</c:formatCode>
                <c:ptCount val="8"/>
                <c:pt idx="0">
                  <c:v>5.0234142188165173E-2</c:v>
                </c:pt>
                <c:pt idx="1">
                  <c:v>5.6222362602653189E-2</c:v>
                </c:pt>
                <c:pt idx="2">
                  <c:v>4.6351084812623275E-2</c:v>
                </c:pt>
                <c:pt idx="3">
                  <c:v>4.5714285714285714E-2</c:v>
                </c:pt>
                <c:pt idx="4">
                  <c:v>4.1511442256519426E-2</c:v>
                </c:pt>
                <c:pt idx="5">
                  <c:v>3.3217027215631544E-2</c:v>
                </c:pt>
                <c:pt idx="6">
                  <c:v>3.3936170212765959E-2</c:v>
                </c:pt>
                <c:pt idx="7">
                  <c:v>3.2301601583588267E-2</c:v>
                </c:pt>
              </c:numCache>
            </c:numRef>
          </c:val>
          <c:smooth val="0"/>
          <c:extLst>
            <c:ext xmlns:c16="http://schemas.microsoft.com/office/drawing/2014/chart" uri="{C3380CC4-5D6E-409C-BE32-E72D297353CC}">
              <c16:uniqueId val="{00000005-E64F-4753-B87C-CD92383CF343}"/>
            </c:ext>
          </c:extLst>
        </c:ser>
        <c:dLbls>
          <c:showLegendKey val="0"/>
          <c:showVal val="0"/>
          <c:showCatName val="0"/>
          <c:showSerName val="0"/>
          <c:showPercent val="0"/>
          <c:showBubbleSize val="0"/>
        </c:dLbls>
        <c:marker val="1"/>
        <c:smooth val="0"/>
        <c:axId val="100217600"/>
        <c:axId val="100072064"/>
      </c:lineChart>
      <c:valAx>
        <c:axId val="100072064"/>
        <c:scaling>
          <c:orientation val="minMax"/>
          <c:max val="0.4"/>
        </c:scaling>
        <c:delete val="0"/>
        <c:axPos val="r"/>
        <c:numFmt formatCode="0.0%" sourceLinked="1"/>
        <c:majorTickMark val="in"/>
        <c:minorTickMark val="none"/>
        <c:tickLblPos val="nextTo"/>
        <c:crossAx val="100217600"/>
        <c:crosses val="max"/>
        <c:crossBetween val="between"/>
        <c:majorUnit val="0.1"/>
      </c:valAx>
      <c:catAx>
        <c:axId val="100217600"/>
        <c:scaling>
          <c:orientation val="minMax"/>
        </c:scaling>
        <c:delete val="0"/>
        <c:axPos val="b"/>
        <c:numFmt formatCode="General" sourceLinked="1"/>
        <c:majorTickMark val="out"/>
        <c:minorTickMark val="none"/>
        <c:tickLblPos val="nextTo"/>
        <c:crossAx val="100072064"/>
        <c:crosses val="autoZero"/>
        <c:auto val="1"/>
        <c:lblAlgn val="ctr"/>
        <c:lblOffset val="100"/>
        <c:noMultiLvlLbl val="0"/>
      </c:catAx>
      <c:valAx>
        <c:axId val="100219136"/>
        <c:scaling>
          <c:orientation val="minMax"/>
          <c:min val="1000"/>
        </c:scaling>
        <c:delete val="0"/>
        <c:axPos val="l"/>
        <c:numFmt formatCode="#,##0_);[Red]\(#,##0\)" sourceLinked="1"/>
        <c:majorTickMark val="out"/>
        <c:minorTickMark val="none"/>
        <c:tickLblPos val="nextTo"/>
        <c:crossAx val="100220928"/>
        <c:crosses val="autoZero"/>
        <c:crossBetween val="between"/>
        <c:majorUnit val="3000"/>
      </c:valAx>
      <c:catAx>
        <c:axId val="100220928"/>
        <c:scaling>
          <c:orientation val="minMax"/>
        </c:scaling>
        <c:delete val="1"/>
        <c:axPos val="b"/>
        <c:numFmt formatCode="General" sourceLinked="1"/>
        <c:majorTickMark val="out"/>
        <c:minorTickMark val="none"/>
        <c:tickLblPos val="nextTo"/>
        <c:crossAx val="100219136"/>
        <c:crosses val="autoZero"/>
        <c:auto val="1"/>
        <c:lblAlgn val="ctr"/>
        <c:lblOffset val="100"/>
        <c:noMultiLvlLbl val="0"/>
      </c:catAx>
      <c:dTable>
        <c:showHorzBorder val="1"/>
        <c:showVertBorder val="1"/>
        <c:showOutline val="1"/>
        <c:showKeys val="1"/>
      </c:dTable>
    </c:plotArea>
    <c:plotVisOnly val="1"/>
    <c:dispBlanksAs val="gap"/>
    <c:showDLblsOverMax val="0"/>
  </c:chart>
  <c:txPr>
    <a:bodyPr/>
    <a:lstStyle/>
    <a:p>
      <a:pPr>
        <a:defRPr sz="12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b="1" dirty="0"/>
              <a:t>訪日外客数の推移</a:t>
            </a:r>
          </a:p>
        </c:rich>
      </c:tx>
      <c:layout>
        <c:manualLayout>
          <c:xMode val="edge"/>
          <c:yMode val="edge"/>
          <c:x val="0.39940244906535494"/>
          <c:y val="3.220235252859797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6680365296803646E-2"/>
          <c:y val="0.21811036938967421"/>
          <c:w val="0.80643668424275583"/>
          <c:h val="0.67415678748731567"/>
        </c:manualLayout>
      </c:layout>
      <c:barChart>
        <c:barDir val="col"/>
        <c:grouping val="clustered"/>
        <c:varyColors val="0"/>
        <c:ser>
          <c:idx val="0"/>
          <c:order val="0"/>
          <c:tx>
            <c:strRef>
              <c:f>'元データ（グラフ用）'!$D$6</c:f>
              <c:strCache>
                <c:ptCount val="1"/>
                <c:pt idx="0">
                  <c:v>訪日外客数</c:v>
                </c:pt>
              </c:strCache>
            </c:strRef>
          </c:tx>
          <c:spPr>
            <a:pattFill prst="dkUpDiag">
              <a:fgClr>
                <a:schemeClr val="accent5">
                  <a:lumMod val="75000"/>
                </a:schemeClr>
              </a:fgClr>
              <a:bgClr>
                <a:schemeClr val="bg1"/>
              </a:bgClr>
            </a:pattFill>
            <a:ln>
              <a:solidFill>
                <a:schemeClr val="accent5">
                  <a:lumMod val="75000"/>
                  <a:alpha val="98000"/>
                </a:schemeClr>
              </a:solidFill>
            </a:ln>
            <a:effectLst/>
          </c:spPr>
          <c:invertIfNegative val="0"/>
          <c:cat>
            <c:strRef>
              <c:f>'元データ（グラフ用）'!$E$5:$W$5</c:f>
              <c:strCache>
                <c:ptCount val="10"/>
                <c:pt idx="0">
                  <c:v>19/9月</c:v>
                </c:pt>
                <c:pt idx="1">
                  <c:v>19/10月</c:v>
                </c:pt>
                <c:pt idx="2">
                  <c:v>19/11月</c:v>
                </c:pt>
                <c:pt idx="3">
                  <c:v>19/12月</c:v>
                </c:pt>
                <c:pt idx="4">
                  <c:v>20/1月</c:v>
                </c:pt>
                <c:pt idx="5">
                  <c:v>20/2月</c:v>
                </c:pt>
                <c:pt idx="6">
                  <c:v>20/3月</c:v>
                </c:pt>
                <c:pt idx="7">
                  <c:v>20/4月</c:v>
                </c:pt>
                <c:pt idx="8">
                  <c:v>20/5月</c:v>
                </c:pt>
                <c:pt idx="9">
                  <c:v>20/6月</c:v>
                </c:pt>
              </c:strCache>
            </c:strRef>
          </c:cat>
          <c:val>
            <c:numRef>
              <c:f>'元データ（グラフ用）'!$E$6:$W$6</c:f>
              <c:numCache>
                <c:formatCode>#,##0;"▲ "#,##0</c:formatCode>
                <c:ptCount val="10"/>
                <c:pt idx="0">
                  <c:v>227</c:v>
                </c:pt>
                <c:pt idx="1">
                  <c:v>250</c:v>
                </c:pt>
                <c:pt idx="2">
                  <c:v>244</c:v>
                </c:pt>
                <c:pt idx="3">
                  <c:v>253</c:v>
                </c:pt>
                <c:pt idx="4">
                  <c:v>266</c:v>
                </c:pt>
                <c:pt idx="5">
                  <c:v>109</c:v>
                </c:pt>
                <c:pt idx="6">
                  <c:v>19</c:v>
                </c:pt>
                <c:pt idx="7" formatCode="#,##0.0;&quot;▲ &quot;#,##0.0">
                  <c:v>0.3</c:v>
                </c:pt>
                <c:pt idx="8" formatCode="#,##0.0;&quot;▲ &quot;#,##0.0">
                  <c:v>0.2</c:v>
                </c:pt>
                <c:pt idx="9" formatCode="#,##0.0;&quot;▲ &quot;#,##0.0">
                  <c:v>0.3</c:v>
                </c:pt>
              </c:numCache>
            </c:numRef>
          </c:val>
          <c:extLst>
            <c:ext xmlns:c16="http://schemas.microsoft.com/office/drawing/2014/chart" uri="{C3380CC4-5D6E-409C-BE32-E72D297353CC}">
              <c16:uniqueId val="{00000000-1DE2-4389-A3E3-217159170ABE}"/>
            </c:ext>
          </c:extLst>
        </c:ser>
        <c:ser>
          <c:idx val="2"/>
          <c:order val="2"/>
          <c:tx>
            <c:strRef>
              <c:f>'元データ（グラフ用）'!$D$8</c:f>
              <c:strCache>
                <c:ptCount val="1"/>
                <c:pt idx="0">
                  <c:v>うち中国人外客数</c:v>
                </c:pt>
              </c:strCache>
            </c:strRef>
          </c:tx>
          <c:spPr>
            <a:solidFill>
              <a:srgbClr val="00B050"/>
            </a:solidFill>
            <a:ln>
              <a:solidFill>
                <a:srgbClr val="00B050"/>
              </a:solidFill>
            </a:ln>
            <a:effectLst/>
          </c:spPr>
          <c:invertIfNegative val="0"/>
          <c:cat>
            <c:strRef>
              <c:f>'元データ（グラフ用）'!$E$5:$W$5</c:f>
              <c:strCache>
                <c:ptCount val="10"/>
                <c:pt idx="0">
                  <c:v>19/9月</c:v>
                </c:pt>
                <c:pt idx="1">
                  <c:v>19/10月</c:v>
                </c:pt>
                <c:pt idx="2">
                  <c:v>19/11月</c:v>
                </c:pt>
                <c:pt idx="3">
                  <c:v>19/12月</c:v>
                </c:pt>
                <c:pt idx="4">
                  <c:v>20/1月</c:v>
                </c:pt>
                <c:pt idx="5">
                  <c:v>20/2月</c:v>
                </c:pt>
                <c:pt idx="6">
                  <c:v>20/3月</c:v>
                </c:pt>
                <c:pt idx="7">
                  <c:v>20/4月</c:v>
                </c:pt>
                <c:pt idx="8">
                  <c:v>20/5月</c:v>
                </c:pt>
                <c:pt idx="9">
                  <c:v>20/6月</c:v>
                </c:pt>
              </c:strCache>
            </c:strRef>
          </c:cat>
          <c:val>
            <c:numRef>
              <c:f>'元データ（グラフ用）'!$E$8:$W$8</c:f>
              <c:numCache>
                <c:formatCode>#,##0;"▲ "#,##0</c:formatCode>
                <c:ptCount val="10"/>
                <c:pt idx="0">
                  <c:v>82</c:v>
                </c:pt>
                <c:pt idx="1">
                  <c:v>73</c:v>
                </c:pt>
                <c:pt idx="2">
                  <c:v>75</c:v>
                </c:pt>
                <c:pt idx="3">
                  <c:v>71</c:v>
                </c:pt>
                <c:pt idx="4">
                  <c:v>92</c:v>
                </c:pt>
                <c:pt idx="5">
                  <c:v>9</c:v>
                </c:pt>
                <c:pt idx="6">
                  <c:v>1</c:v>
                </c:pt>
                <c:pt idx="7" formatCode="#,##0.00;&quot;▲ &quot;#,##0.00">
                  <c:v>0.02</c:v>
                </c:pt>
                <c:pt idx="8" formatCode="#,##0.000;&quot;▲ &quot;#,##0.000">
                  <c:v>3.0000000000000001E-3</c:v>
                </c:pt>
                <c:pt idx="9" formatCode="#,##0.000;&quot;▲ &quot;#,##0.000">
                  <c:v>3.0000000000000001E-3</c:v>
                </c:pt>
              </c:numCache>
            </c:numRef>
          </c:val>
          <c:extLst>
            <c:ext xmlns:c16="http://schemas.microsoft.com/office/drawing/2014/chart" uri="{C3380CC4-5D6E-409C-BE32-E72D297353CC}">
              <c16:uniqueId val="{00000001-1DE2-4389-A3E3-217159170ABE}"/>
            </c:ext>
          </c:extLst>
        </c:ser>
        <c:dLbls>
          <c:showLegendKey val="0"/>
          <c:showVal val="0"/>
          <c:showCatName val="0"/>
          <c:showSerName val="0"/>
          <c:showPercent val="0"/>
          <c:showBubbleSize val="0"/>
        </c:dLbls>
        <c:gapWidth val="150"/>
        <c:axId val="1437911264"/>
        <c:axId val="1437904192"/>
      </c:barChart>
      <c:lineChart>
        <c:grouping val="standard"/>
        <c:varyColors val="0"/>
        <c:ser>
          <c:idx val="1"/>
          <c:order val="1"/>
          <c:tx>
            <c:strRef>
              <c:f>'元データ（グラフ用）'!$D$7</c:f>
              <c:strCache>
                <c:ptCount val="1"/>
                <c:pt idx="0">
                  <c:v>訪日客前年同期比</c:v>
                </c:pt>
              </c:strCache>
            </c:strRef>
          </c:tx>
          <c:spPr>
            <a:ln w="38100" cap="rnd" cmpd="dbl">
              <a:solidFill>
                <a:srgbClr val="FFC000"/>
              </a:solidFill>
              <a:round/>
            </a:ln>
            <a:effectLst/>
          </c:spPr>
          <c:marker>
            <c:symbol val="square"/>
            <c:size val="7"/>
            <c:spPr>
              <a:solidFill>
                <a:srgbClr val="FFC000"/>
              </a:solidFill>
              <a:ln w="9525">
                <a:solidFill>
                  <a:srgbClr val="FFC000"/>
                </a:solidFill>
              </a:ln>
              <a:effectLst/>
            </c:spPr>
          </c:marker>
          <c:dLbls>
            <c:dLbl>
              <c:idx val="0"/>
              <c:layout>
                <c:manualLayout>
                  <c:x val="-1.3402156867849105E-2"/>
                  <c:y val="2.84375831995236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E2-4389-A3E3-217159170ABE}"/>
                </c:ext>
              </c:extLst>
            </c:dLbl>
            <c:dLbl>
              <c:idx val="1"/>
              <c:layout>
                <c:manualLayout>
                  <c:x val="-1.6380413949593352E-2"/>
                  <c:y val="1.7062549919714207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2640693919829548E-2"/>
                      <c:h val="5.7330167730239752E-2"/>
                    </c:manualLayout>
                  </c15:layout>
                </c:ext>
                <c:ext xmlns:c16="http://schemas.microsoft.com/office/drawing/2014/chart" uri="{C3380CC4-5D6E-409C-BE32-E72D297353CC}">
                  <c16:uniqueId val="{00000005-1DE2-4389-A3E3-217159170ABE}"/>
                </c:ext>
              </c:extLst>
            </c:dLbl>
            <c:dLbl>
              <c:idx val="2"/>
              <c:layout>
                <c:manualLayout>
                  <c:x val="-1.1913028326977037E-2"/>
                  <c:y val="2.55938248795712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E2-4389-A3E3-217159170ABE}"/>
                </c:ext>
              </c:extLst>
            </c:dLbl>
            <c:dLbl>
              <c:idx val="3"/>
              <c:layout>
                <c:manualLayout>
                  <c:x val="-1.3402156867849105E-2"/>
                  <c:y val="2.27500665596189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DE2-4389-A3E3-217159170ABE}"/>
                </c:ext>
              </c:extLst>
            </c:dLbl>
            <c:dLbl>
              <c:idx val="5"/>
              <c:layout>
                <c:manualLayout>
                  <c:x val="-8.9347712452327362E-3"/>
                  <c:y val="-8.53127495985710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DE2-4389-A3E3-217159170ABE}"/>
                </c:ext>
              </c:extLst>
            </c:dLbl>
            <c:dLbl>
              <c:idx val="6"/>
              <c:layout>
                <c:manualLayout>
                  <c:x val="-2.5315185194826086E-2"/>
                  <c:y val="-3.41250998394284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DE2-4389-A3E3-217159170ABE}"/>
                </c:ext>
              </c:extLst>
            </c:dLbl>
            <c:dLbl>
              <c:idx val="7"/>
              <c:layout>
                <c:manualLayout>
                  <c:x val="-2.5315185194826197E-2"/>
                  <c:y val="-2.84375831995237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DE2-4389-A3E3-217159170ABE}"/>
                </c:ext>
              </c:extLst>
            </c:dLbl>
            <c:dLbl>
              <c:idx val="8"/>
              <c:layout>
                <c:manualLayout>
                  <c:x val="-2.9782570817442566E-2"/>
                  <c:y val="-2.55938248795713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DE2-4389-A3E3-217159170ABE}"/>
                </c:ext>
              </c:extLst>
            </c:dLbl>
            <c:dLbl>
              <c:idx val="9"/>
              <c:layout>
                <c:manualLayout>
                  <c:x val="-3.7228213521803069E-2"/>
                  <c:y val="-2.55938248795713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DE2-4389-A3E3-217159170AB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'元データ（グラフ用）'!$E$5:$W$5</c:f>
              <c:strCache>
                <c:ptCount val="10"/>
                <c:pt idx="0">
                  <c:v>19/9月</c:v>
                </c:pt>
                <c:pt idx="1">
                  <c:v>19/10月</c:v>
                </c:pt>
                <c:pt idx="2">
                  <c:v>19/11月</c:v>
                </c:pt>
                <c:pt idx="3">
                  <c:v>19/12月</c:v>
                </c:pt>
                <c:pt idx="4">
                  <c:v>20/1月</c:v>
                </c:pt>
                <c:pt idx="5">
                  <c:v>20/2月</c:v>
                </c:pt>
                <c:pt idx="6">
                  <c:v>20/3月</c:v>
                </c:pt>
                <c:pt idx="7">
                  <c:v>20/4月</c:v>
                </c:pt>
                <c:pt idx="8">
                  <c:v>20/5月</c:v>
                </c:pt>
                <c:pt idx="9">
                  <c:v>20/6月</c:v>
                </c:pt>
              </c:strCache>
            </c:strRef>
          </c:cat>
          <c:val>
            <c:numRef>
              <c:f>'元データ（グラフ用）'!$E$7:$W$7</c:f>
              <c:numCache>
                <c:formatCode>\+#,##0.0;"▲ "#,##0.0</c:formatCode>
                <c:ptCount val="10"/>
                <c:pt idx="0">
                  <c:v>5.2</c:v>
                </c:pt>
                <c:pt idx="1">
                  <c:v>-5.5</c:v>
                </c:pt>
                <c:pt idx="2">
                  <c:v>-0.4</c:v>
                </c:pt>
                <c:pt idx="3">
                  <c:v>-4</c:v>
                </c:pt>
                <c:pt idx="4">
                  <c:v>-1.1000000000000001</c:v>
                </c:pt>
                <c:pt idx="5">
                  <c:v>-58.3</c:v>
                </c:pt>
                <c:pt idx="6">
                  <c:v>-93</c:v>
                </c:pt>
                <c:pt idx="7">
                  <c:v>-99.9</c:v>
                </c:pt>
                <c:pt idx="8">
                  <c:v>-99.9</c:v>
                </c:pt>
                <c:pt idx="9">
                  <c:v>-99.9</c:v>
                </c:pt>
              </c:numCache>
            </c:numRef>
          </c:val>
          <c:smooth val="0"/>
          <c:extLst>
            <c:ext xmlns:c16="http://schemas.microsoft.com/office/drawing/2014/chart" uri="{C3380CC4-5D6E-409C-BE32-E72D297353CC}">
              <c16:uniqueId val="{00000002-1DE2-4389-A3E3-217159170ABE}"/>
            </c:ext>
          </c:extLst>
        </c:ser>
        <c:ser>
          <c:idx val="3"/>
          <c:order val="3"/>
          <c:tx>
            <c:strRef>
              <c:f>'元データ（グラフ用）'!$D$9</c:f>
              <c:strCache>
                <c:ptCount val="1"/>
                <c:pt idx="0">
                  <c:v>中国人客対前年同期比</c:v>
                </c:pt>
              </c:strCache>
            </c:strRef>
          </c:tx>
          <c:spPr>
            <a:ln w="28575" cap="rnd">
              <a:solidFill>
                <a:srgbClr val="FF0000"/>
              </a:solidFill>
              <a:round/>
            </a:ln>
            <a:effectLst/>
          </c:spPr>
          <c:marker>
            <c:symbol val="triangle"/>
            <c:size val="7"/>
            <c:spPr>
              <a:solidFill>
                <a:srgbClr val="FF0000"/>
              </a:solidFill>
              <a:ln w="9525">
                <a:solidFill>
                  <a:srgbClr val="FF0000"/>
                </a:solidFill>
              </a:ln>
              <a:effectLst/>
            </c:spPr>
          </c:marker>
          <c:cat>
            <c:strRef>
              <c:f>'元データ（グラフ用）'!$E$5:$W$5</c:f>
              <c:strCache>
                <c:ptCount val="10"/>
                <c:pt idx="0">
                  <c:v>19/9月</c:v>
                </c:pt>
                <c:pt idx="1">
                  <c:v>19/10月</c:v>
                </c:pt>
                <c:pt idx="2">
                  <c:v>19/11月</c:v>
                </c:pt>
                <c:pt idx="3">
                  <c:v>19/12月</c:v>
                </c:pt>
                <c:pt idx="4">
                  <c:v>20/1月</c:v>
                </c:pt>
                <c:pt idx="5">
                  <c:v>20/2月</c:v>
                </c:pt>
                <c:pt idx="6">
                  <c:v>20/3月</c:v>
                </c:pt>
                <c:pt idx="7">
                  <c:v>20/4月</c:v>
                </c:pt>
                <c:pt idx="8">
                  <c:v>20/5月</c:v>
                </c:pt>
                <c:pt idx="9">
                  <c:v>20/6月</c:v>
                </c:pt>
              </c:strCache>
            </c:strRef>
          </c:cat>
          <c:val>
            <c:numRef>
              <c:f>'元データ（グラフ用）'!$E$9:$W$9</c:f>
              <c:numCache>
                <c:formatCode>\+#,##0.0;"▲ "#,##0.0</c:formatCode>
                <c:ptCount val="10"/>
                <c:pt idx="0">
                  <c:v>16.3</c:v>
                </c:pt>
                <c:pt idx="1">
                  <c:v>2.1</c:v>
                </c:pt>
                <c:pt idx="2">
                  <c:v>21.7</c:v>
                </c:pt>
                <c:pt idx="3">
                  <c:v>21.7</c:v>
                </c:pt>
                <c:pt idx="4">
                  <c:v>22.6</c:v>
                </c:pt>
                <c:pt idx="5">
                  <c:v>-88</c:v>
                </c:pt>
                <c:pt idx="6">
                  <c:v>-98.5</c:v>
                </c:pt>
                <c:pt idx="7">
                  <c:v>-100</c:v>
                </c:pt>
                <c:pt idx="8">
                  <c:v>-100</c:v>
                </c:pt>
                <c:pt idx="9">
                  <c:v>-100</c:v>
                </c:pt>
              </c:numCache>
            </c:numRef>
          </c:val>
          <c:smooth val="0"/>
          <c:extLst>
            <c:ext xmlns:c16="http://schemas.microsoft.com/office/drawing/2014/chart" uri="{C3380CC4-5D6E-409C-BE32-E72D297353CC}">
              <c16:uniqueId val="{00000003-1DE2-4389-A3E3-217159170ABE}"/>
            </c:ext>
          </c:extLst>
        </c:ser>
        <c:dLbls>
          <c:showLegendKey val="0"/>
          <c:showVal val="0"/>
          <c:showCatName val="0"/>
          <c:showSerName val="0"/>
          <c:showPercent val="0"/>
          <c:showBubbleSize val="0"/>
        </c:dLbls>
        <c:marker val="1"/>
        <c:smooth val="0"/>
        <c:axId val="1202980560"/>
        <c:axId val="1202992208"/>
      </c:lineChart>
      <c:catAx>
        <c:axId val="143791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04192"/>
        <c:crosses val="autoZero"/>
        <c:auto val="1"/>
        <c:lblAlgn val="ctr"/>
        <c:lblOffset val="100"/>
        <c:noMultiLvlLbl val="0"/>
      </c:catAx>
      <c:valAx>
        <c:axId val="143790419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（万人）</a:t>
                </a:r>
              </a:p>
            </c:rich>
          </c:tx>
          <c:layout>
            <c:manualLayout>
              <c:xMode val="edge"/>
              <c:yMode val="edge"/>
              <c:x val="1.9358671031337597E-2"/>
              <c:y val="0.11947345239649336"/>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11264"/>
        <c:crosses val="autoZero"/>
        <c:crossBetween val="between"/>
      </c:valAx>
      <c:valAx>
        <c:axId val="1202992208"/>
        <c:scaling>
          <c:orientation val="minMax"/>
          <c:max val="50"/>
          <c:min val="-100"/>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89269273211567735"/>
              <c:y val="0.1160162928956491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202980560"/>
        <c:crosses val="max"/>
        <c:crossBetween val="between"/>
        <c:majorUnit val="25"/>
        <c:minorUnit val="4"/>
      </c:valAx>
      <c:catAx>
        <c:axId val="1202980560"/>
        <c:scaling>
          <c:orientation val="minMax"/>
        </c:scaling>
        <c:delete val="1"/>
        <c:axPos val="b"/>
        <c:numFmt formatCode="General" sourceLinked="1"/>
        <c:majorTickMark val="out"/>
        <c:minorTickMark val="none"/>
        <c:tickLblPos val="nextTo"/>
        <c:crossAx val="1202992208"/>
        <c:crosses val="autoZero"/>
        <c:auto val="1"/>
        <c:lblAlgn val="ctr"/>
        <c:lblOffset val="100"/>
        <c:noMultiLvlLbl val="0"/>
      </c:catAx>
      <c:spPr>
        <a:noFill/>
        <a:ln>
          <a:noFill/>
        </a:ln>
        <a:effectLst/>
      </c:spPr>
    </c:plotArea>
    <c:legend>
      <c:legendPos val="b"/>
      <c:layout>
        <c:manualLayout>
          <c:xMode val="edge"/>
          <c:yMode val="edge"/>
          <c:x val="0.10701821655929275"/>
          <c:y val="0.12509662203551972"/>
          <c:w val="0.78666987780162889"/>
          <c:h val="0.10530455277867862"/>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旅行消費</a:t>
            </a:r>
            <a:r>
              <a:rPr lang="ja-JP" altLang="en-US" sz="1800" b="1" dirty="0" smtClean="0"/>
              <a:t>額の比較</a:t>
            </a:r>
            <a:endParaRPr lang="ja-JP" altLang="en-US" sz="1800" b="1" dirty="0"/>
          </a:p>
        </c:rich>
      </c:tx>
      <c:layout>
        <c:manualLayout>
          <c:xMode val="edge"/>
          <c:yMode val="edge"/>
          <c:x val="0.36787619790413789"/>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1-D890-47D6-88BF-CE233C477C8F}"/>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D890-47D6-88BF-CE233C477C8F}"/>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D890-47D6-88BF-CE233C477C8F}"/>
              </c:ext>
            </c:extLst>
          </c:dPt>
          <c:dLbls>
            <c:dLbl>
              <c:idx val="0"/>
              <c:layout>
                <c:manualLayout>
                  <c:x val="9.7963035840700582E-2"/>
                  <c:y val="1.6532855465915441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ja-JP" altLang="en-US" sz="1600" b="1" dirty="0" smtClean="0"/>
                      <a:t>インバウンド消費</a:t>
                    </a:r>
                  </a:p>
                  <a:p>
                    <a:pPr>
                      <a:defRPr sz="1600" b="1"/>
                    </a:pPr>
                    <a:r>
                      <a:rPr lang="ja-JP" altLang="en-US" sz="1600" b="1" dirty="0" smtClean="0"/>
                      <a:t>約</a:t>
                    </a:r>
                    <a:r>
                      <a:rPr lang="en-US" altLang="ja-JP" sz="1600" b="1" dirty="0" smtClean="0"/>
                      <a:t>4.8</a:t>
                    </a:r>
                    <a:r>
                      <a:rPr lang="ja-JP" altLang="en-US" sz="1600" b="1" dirty="0" smtClean="0"/>
                      <a:t>兆円</a:t>
                    </a:r>
                    <a:endParaRPr lang="ja-JP" altLang="en-US" sz="1600" b="1" dirty="0"/>
                  </a:p>
                </c:rich>
              </c:tx>
              <c:spPr>
                <a:noFill/>
                <a:ln>
                  <a:solidFill>
                    <a:schemeClr val="tx1"/>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6306712494180606"/>
                      <c:h val="0.16781255667462855"/>
                    </c:manualLayout>
                  </c15:layout>
                </c:ext>
                <c:ext xmlns:c16="http://schemas.microsoft.com/office/drawing/2014/chart" uri="{C3380CC4-5D6E-409C-BE32-E72D297353CC}">
                  <c16:uniqueId val="{00000001-D890-47D6-88BF-CE233C477C8F}"/>
                </c:ext>
              </c:extLst>
            </c:dLbl>
            <c:dLbl>
              <c:idx val="1"/>
              <c:layout>
                <c:manualLayout>
                  <c:x val="2.0734460957673249E-2"/>
                  <c:y val="-0.14979708763566729"/>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ja-JP" altLang="en-US" sz="1600" b="1" dirty="0" smtClean="0"/>
                      <a:t>日本人の国内</a:t>
                    </a:r>
                  </a:p>
                  <a:p>
                    <a:pPr>
                      <a:defRPr sz="1600" b="1"/>
                    </a:pPr>
                    <a:r>
                      <a:rPr lang="ja-JP" altLang="en-US" sz="1600" b="1" dirty="0" smtClean="0"/>
                      <a:t>旅行消費</a:t>
                    </a:r>
                  </a:p>
                  <a:p>
                    <a:pPr>
                      <a:defRPr sz="1600" b="1"/>
                    </a:pPr>
                    <a:r>
                      <a:rPr lang="ja-JP" altLang="en-US" sz="1600" b="1" dirty="0" smtClean="0"/>
                      <a:t>約</a:t>
                    </a:r>
                    <a:r>
                      <a:rPr lang="en-US" altLang="ja-JP" sz="1600" b="1" dirty="0" smtClean="0"/>
                      <a:t>21.9</a:t>
                    </a:r>
                    <a:r>
                      <a:rPr lang="ja-JP" altLang="en-US" sz="1600" b="1" dirty="0" smtClean="0"/>
                      <a:t>兆円</a:t>
                    </a:r>
                    <a:endParaRPr lang="ja-JP" altLang="en-US" sz="1600" b="1" dirty="0"/>
                  </a:p>
                </c:rich>
              </c:tx>
              <c:spPr>
                <a:noFill/>
                <a:ln>
                  <a:solidFill>
                    <a:schemeClr val="tx1"/>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3842150338361554"/>
                      <c:h val="0.24768746353513399"/>
                    </c:manualLayout>
                  </c15:layout>
                </c:ext>
                <c:ext xmlns:c16="http://schemas.microsoft.com/office/drawing/2014/chart" uri="{C3380CC4-5D6E-409C-BE32-E72D297353CC}">
                  <c16:uniqueId val="{00000003-D890-47D6-88BF-CE233C477C8F}"/>
                </c:ext>
              </c:extLst>
            </c:dLbl>
            <c:dLbl>
              <c:idx val="2"/>
              <c:layout>
                <c:manualLayout>
                  <c:x val="-7.2060230500271868E-2"/>
                  <c:y val="3.8298029029683794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ja-JP" altLang="en-US" sz="1600" b="1" dirty="0" smtClean="0"/>
                      <a:t>日本人の海外旅行消費</a:t>
                    </a:r>
                  </a:p>
                  <a:p>
                    <a:pPr>
                      <a:defRPr sz="1600" b="1"/>
                    </a:pPr>
                    <a:r>
                      <a:rPr lang="ja-JP" altLang="en-US" sz="1600" b="1" dirty="0" smtClean="0"/>
                      <a:t>約</a:t>
                    </a:r>
                    <a:r>
                      <a:rPr lang="en-US" altLang="ja-JP" sz="1600" b="1" dirty="0" smtClean="0"/>
                      <a:t>4.5</a:t>
                    </a:r>
                    <a:r>
                      <a:rPr lang="ja-JP" altLang="en-US" sz="1600" b="1" dirty="0" smtClean="0"/>
                      <a:t>兆円</a:t>
                    </a:r>
                    <a:endParaRPr lang="ja-JP" altLang="en-US" sz="1600" b="1" dirty="0"/>
                  </a:p>
                </c:rich>
              </c:tx>
              <c:spPr>
                <a:noFill/>
                <a:ln>
                  <a:solidFill>
                    <a:schemeClr val="tx1"/>
                  </a:solid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31492989626044743"/>
                      <c:h val="0.18342740219480136"/>
                    </c:manualLayout>
                  </c15:layout>
                </c:ext>
                <c:ext xmlns:c16="http://schemas.microsoft.com/office/drawing/2014/chart" uri="{C3380CC4-5D6E-409C-BE32-E72D297353CC}">
                  <c16:uniqueId val="{00000005-D890-47D6-88BF-CE233C477C8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2857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Sheet1!$C$3:$C$5</c:f>
              <c:strCache>
                <c:ptCount val="3"/>
                <c:pt idx="0">
                  <c:v>訪日外国人旅行消費</c:v>
                </c:pt>
                <c:pt idx="1">
                  <c:v>日本人の国内旅行消費</c:v>
                </c:pt>
                <c:pt idx="2">
                  <c:v>日本人の海外旅行消費額</c:v>
                </c:pt>
              </c:strCache>
            </c:strRef>
          </c:cat>
          <c:val>
            <c:numRef>
              <c:f>Sheet1!$D$3:$D$5</c:f>
              <c:numCache>
                <c:formatCode>#,##0_);[Red]\(#,##0\)</c:formatCode>
                <c:ptCount val="3"/>
                <c:pt idx="0">
                  <c:v>48135</c:v>
                </c:pt>
                <c:pt idx="1">
                  <c:v>219312</c:v>
                </c:pt>
                <c:pt idx="2">
                  <c:v>44800</c:v>
                </c:pt>
              </c:numCache>
            </c:numRef>
          </c:val>
          <c:extLst>
            <c:ext xmlns:c16="http://schemas.microsoft.com/office/drawing/2014/chart" uri="{C3380CC4-5D6E-409C-BE32-E72D297353CC}">
              <c16:uniqueId val="{00000006-D890-47D6-88BF-CE233C477C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'計算表H22～H29の推移'!$C$3</c:f>
              <c:strCache>
                <c:ptCount val="1"/>
                <c:pt idx="0">
                  <c:v>大阪府の医薬品生産額</c:v>
                </c:pt>
              </c:strCache>
            </c:strRef>
          </c:tx>
          <c:spPr>
            <a:solidFill>
              <a:srgbClr val="4F81BD"/>
            </a:solidFill>
            <a:ln w="25400">
              <a:noFill/>
            </a:ln>
          </c:spPr>
          <c:invertIfNegative val="0"/>
          <c:dLbls>
            <c:dLbl>
              <c:idx val="7"/>
              <c:spPr>
                <a:noFill/>
                <a:ln w="25400">
                  <a:noFill/>
                </a:ln>
              </c:spPr>
              <c:txPr>
                <a:bodyPr wrap="square" lIns="38100" tIns="19050" rIns="38100" bIns="19050" anchor="ctr">
                  <a:spAutoFit/>
                </a:bodyPr>
                <a:lstStyle/>
                <a:p>
                  <a:pPr>
                    <a:defRPr sz="1100" b="1"/>
                  </a:pPr>
                  <a:endParaRPr lang="ja-JP"/>
                </a:p>
              </c:txPr>
              <c:showLegendKey val="0"/>
              <c:showVal val="1"/>
              <c:showCatName val="0"/>
              <c:showSerName val="0"/>
              <c:showPercent val="0"/>
              <c:showBubbleSize val="0"/>
              <c:extLst>
                <c:ext xmlns:c16="http://schemas.microsoft.com/office/drawing/2014/chart" uri="{C3380CC4-5D6E-409C-BE32-E72D297353CC}">
                  <c16:uniqueId val="{00000000-757D-4BFD-961C-82C8ACE01B1F}"/>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'計算表H22～H29の推移'!$B$4:$B$11</c:f>
              <c:strCache>
                <c:ptCount val="8"/>
                <c:pt idx="0">
                  <c:v>2010年</c:v>
                </c:pt>
                <c:pt idx="1">
                  <c:v>2011年</c:v>
                </c:pt>
                <c:pt idx="2">
                  <c:v>2012年</c:v>
                </c:pt>
                <c:pt idx="3">
                  <c:v>2013年</c:v>
                </c:pt>
                <c:pt idx="4">
                  <c:v>2014年</c:v>
                </c:pt>
                <c:pt idx="5">
                  <c:v>2015年</c:v>
                </c:pt>
                <c:pt idx="6">
                  <c:v>2016年</c:v>
                </c:pt>
                <c:pt idx="7">
                  <c:v>2017年</c:v>
                </c:pt>
              </c:strCache>
            </c:strRef>
          </c:cat>
          <c:val>
            <c:numRef>
              <c:f>'計算表H22～H29の推移'!$C$4:$C$11</c:f>
              <c:numCache>
                <c:formatCode>#,##0_);[Red]\(#,##0\)</c:formatCode>
                <c:ptCount val="8"/>
                <c:pt idx="0">
                  <c:v>4759.9046600000001</c:v>
                </c:pt>
                <c:pt idx="1">
                  <c:v>4781.7443800000001</c:v>
                </c:pt>
                <c:pt idx="2">
                  <c:v>5091.1658500000003</c:v>
                </c:pt>
                <c:pt idx="3">
                  <c:v>5316.9347299999999</c:v>
                </c:pt>
                <c:pt idx="4">
                  <c:v>5102.3394200000002</c:v>
                </c:pt>
                <c:pt idx="5">
                  <c:v>4953.7485699999997</c:v>
                </c:pt>
                <c:pt idx="6">
                  <c:v>5624.8405199999997</c:v>
                </c:pt>
                <c:pt idx="7">
                  <c:v>5302.0831399999997</c:v>
                </c:pt>
              </c:numCache>
            </c:numRef>
          </c:val>
          <c:extLst>
            <c:ext xmlns:c16="http://schemas.microsoft.com/office/drawing/2014/chart" uri="{C3380CC4-5D6E-409C-BE32-E72D297353CC}">
              <c16:uniqueId val="{00000000-4AF4-4093-A5E1-B6F8AEFAA4A7}"/>
            </c:ext>
          </c:extLst>
        </c:ser>
        <c:dLbls>
          <c:showLegendKey val="0"/>
          <c:showVal val="0"/>
          <c:showCatName val="0"/>
          <c:showSerName val="0"/>
          <c:showPercent val="0"/>
          <c:showBubbleSize val="0"/>
        </c:dLbls>
        <c:gapWidth val="219"/>
        <c:overlap val="-27"/>
        <c:axId val="1538083503"/>
        <c:axId val="1"/>
      </c:barChart>
      <c:lineChart>
        <c:grouping val="standard"/>
        <c:varyColors val="0"/>
        <c:ser>
          <c:idx val="1"/>
          <c:order val="1"/>
          <c:tx>
            <c:strRef>
              <c:f>'計算表H22～H29の推移'!$D$3</c:f>
              <c:strCache>
                <c:ptCount val="1"/>
                <c:pt idx="0">
                  <c:v>大阪府の医薬品生産額全国シェア</c:v>
                </c:pt>
              </c:strCache>
            </c:strRef>
          </c:tx>
          <c:spPr>
            <a:ln w="28575" cap="rnd">
              <a:solidFill>
                <a:schemeClr val="accent2"/>
              </a:solidFill>
              <a:round/>
            </a:ln>
            <a:effectLst/>
          </c:spPr>
          <c:marker>
            <c:symbol val="square"/>
            <c:size val="5"/>
          </c:marker>
          <c:dLbls>
            <c:dLbl>
              <c:idx val="0"/>
              <c:layout>
                <c:manualLayout>
                  <c:x val="-4.7222222222222249E-2"/>
                  <c:y val="5.228758169934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4-4093-A5E1-B6F8AEFAA4A7}"/>
                </c:ext>
              </c:extLst>
            </c:dLbl>
            <c:dLbl>
              <c:idx val="1"/>
              <c:layout>
                <c:manualLayout>
                  <c:x val="-4.1666666666666664E-2"/>
                  <c:y val="2.6143790849673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4-4093-A5E1-B6F8AEFAA4A7}"/>
                </c:ext>
              </c:extLst>
            </c:dLbl>
            <c:dLbl>
              <c:idx val="2"/>
              <c:layout>
                <c:manualLayout>
                  <c:x val="-5.0000000000000051E-2"/>
                  <c:y val="4.357298474945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4-4093-A5E1-B6F8AEFAA4A7}"/>
                </c:ext>
              </c:extLst>
            </c:dLbl>
            <c:dLbl>
              <c:idx val="3"/>
              <c:layout>
                <c:manualLayout>
                  <c:x val="-5.0000000000000051E-2"/>
                  <c:y val="4.357298474945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F4-4093-A5E1-B6F8AEFAA4A7}"/>
                </c:ext>
              </c:extLst>
            </c:dLbl>
            <c:dLbl>
              <c:idx val="4"/>
              <c:layout>
                <c:manualLayout>
                  <c:x val="-5.2777777777777778E-2"/>
                  <c:y val="5.228758169934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F4-4093-A5E1-B6F8AEFAA4A7}"/>
                </c:ext>
              </c:extLst>
            </c:dLbl>
            <c:dLbl>
              <c:idx val="5"/>
              <c:layout>
                <c:manualLayout>
                  <c:x val="-3.88888888888888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F4-4093-A5E1-B6F8AEFAA4A7}"/>
                </c:ext>
              </c:extLst>
            </c:dLbl>
            <c:dLbl>
              <c:idx val="6"/>
              <c:layout>
                <c:manualLayout>
                  <c:x val="-4.1666666666666768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F4-4093-A5E1-B6F8AEFAA4A7}"/>
                </c:ext>
              </c:extLst>
            </c:dLbl>
            <c:dLbl>
              <c:idx val="7"/>
              <c:layout>
                <c:manualLayout>
                  <c:x val="-5.00000000000001E-2"/>
                  <c:y val="4.7930283224400794E-2"/>
                </c:manualLayout>
              </c:layout>
              <c:spPr>
                <a:noFill/>
                <a:ln w="25400">
                  <a:noFill/>
                </a:ln>
              </c:spPr>
              <c:txPr>
                <a:bodyPr wrap="square" lIns="38100" tIns="19050" rIns="38100" bIns="19050" anchor="ctr">
                  <a:spAutoFit/>
                </a:bodyPr>
                <a:lstStyle/>
                <a:p>
                  <a:pPr>
                    <a:defRPr sz="11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F4-4093-A5E1-B6F8AEFAA4A7}"/>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'計算表H22～H29の推移'!$B$4:$B$11</c:f>
              <c:strCache>
                <c:ptCount val="8"/>
                <c:pt idx="0">
                  <c:v>2010年</c:v>
                </c:pt>
                <c:pt idx="1">
                  <c:v>2011年</c:v>
                </c:pt>
                <c:pt idx="2">
                  <c:v>2012年</c:v>
                </c:pt>
                <c:pt idx="3">
                  <c:v>2013年</c:v>
                </c:pt>
                <c:pt idx="4">
                  <c:v>2014年</c:v>
                </c:pt>
                <c:pt idx="5">
                  <c:v>2015年</c:v>
                </c:pt>
                <c:pt idx="6">
                  <c:v>2016年</c:v>
                </c:pt>
                <c:pt idx="7">
                  <c:v>2017年</c:v>
                </c:pt>
              </c:strCache>
            </c:strRef>
          </c:cat>
          <c:val>
            <c:numRef>
              <c:f>'計算表H22～H29の推移'!$D$4:$D$11</c:f>
              <c:numCache>
                <c:formatCode>0.0%</c:formatCode>
                <c:ptCount val="8"/>
                <c:pt idx="0">
                  <c:v>7.0214410087843807E-2</c:v>
                </c:pt>
                <c:pt idx="1">
                  <c:v>6.8434134393856746E-2</c:v>
                </c:pt>
                <c:pt idx="2">
                  <c:v>7.2973714776765092E-2</c:v>
                </c:pt>
                <c:pt idx="3">
                  <c:v>7.7123933236568104E-2</c:v>
                </c:pt>
                <c:pt idx="4">
                  <c:v>7.7428279037658129E-2</c:v>
                </c:pt>
                <c:pt idx="5">
                  <c:v>7.2631209016702267E-2</c:v>
                </c:pt>
                <c:pt idx="6">
                  <c:v>8.4917867670141686E-2</c:v>
                </c:pt>
                <c:pt idx="7">
                  <c:v>7.8884591227437906E-2</c:v>
                </c:pt>
              </c:numCache>
            </c:numRef>
          </c:val>
          <c:smooth val="0"/>
          <c:extLst>
            <c:ext xmlns:c16="http://schemas.microsoft.com/office/drawing/2014/chart" uri="{C3380CC4-5D6E-409C-BE32-E72D297353CC}">
              <c16:uniqueId val="{00000009-4AF4-4093-A5E1-B6F8AEFAA4A7}"/>
            </c:ext>
          </c:extLst>
        </c:ser>
        <c:dLbls>
          <c:showLegendKey val="0"/>
          <c:showVal val="0"/>
          <c:showCatName val="0"/>
          <c:showSerName val="0"/>
          <c:showPercent val="0"/>
          <c:showBubbleSize val="0"/>
        </c:dLbls>
        <c:marker val="1"/>
        <c:smooth val="0"/>
        <c:axId val="3"/>
        <c:axId val="4"/>
      </c:lineChart>
      <c:catAx>
        <c:axId val="153808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min val="3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38083503"/>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15000000000000002"/>
          <c:min val="0"/>
        </c:scaling>
        <c:delete val="0"/>
        <c:axPos val="r"/>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
        <c:crosses val="max"/>
        <c:crossBetween val="between"/>
        <c:majorUnit val="3.0000000000000006E-2"/>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'計算表H22～H29の推移'!$C$14</c:f>
              <c:strCache>
                <c:ptCount val="1"/>
                <c:pt idx="0">
                  <c:v>大阪府の医療機器生産額</c:v>
                </c:pt>
              </c:strCache>
            </c:strRef>
          </c:tx>
          <c:spPr>
            <a:solidFill>
              <a:srgbClr val="4F81BD"/>
            </a:solidFill>
            <a:ln w="25400">
              <a:noFill/>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'計算表H22～H29の推移'!$B$15:$B$22</c:f>
              <c:strCache>
                <c:ptCount val="8"/>
                <c:pt idx="0">
                  <c:v>2010年</c:v>
                </c:pt>
                <c:pt idx="1">
                  <c:v>2011年</c:v>
                </c:pt>
                <c:pt idx="2">
                  <c:v>2012年</c:v>
                </c:pt>
                <c:pt idx="3">
                  <c:v>2013年</c:v>
                </c:pt>
                <c:pt idx="4">
                  <c:v>2014年</c:v>
                </c:pt>
                <c:pt idx="5">
                  <c:v>2015年</c:v>
                </c:pt>
                <c:pt idx="6">
                  <c:v>2016年</c:v>
                </c:pt>
                <c:pt idx="7">
                  <c:v>2017年</c:v>
                </c:pt>
              </c:strCache>
            </c:strRef>
          </c:cat>
          <c:val>
            <c:numRef>
              <c:f>'計算表H22～H29の推移'!$C$15:$C$22</c:f>
              <c:numCache>
                <c:formatCode>#,##0_);[Red]\(#,##0\)</c:formatCode>
                <c:ptCount val="8"/>
                <c:pt idx="0">
                  <c:v>203.49906999999999</c:v>
                </c:pt>
                <c:pt idx="1">
                  <c:v>213.26994999999999</c:v>
                </c:pt>
                <c:pt idx="2">
                  <c:v>221.71596</c:v>
                </c:pt>
                <c:pt idx="3">
                  <c:v>281.34505999999999</c:v>
                </c:pt>
                <c:pt idx="4">
                  <c:v>424.50265999999999</c:v>
                </c:pt>
                <c:pt idx="5">
                  <c:v>594.79024000000004</c:v>
                </c:pt>
                <c:pt idx="6">
                  <c:v>517.02666999999997</c:v>
                </c:pt>
                <c:pt idx="7">
                  <c:v>540.46660999999995</c:v>
                </c:pt>
              </c:numCache>
            </c:numRef>
          </c:val>
          <c:extLst>
            <c:ext xmlns:c16="http://schemas.microsoft.com/office/drawing/2014/chart" uri="{C3380CC4-5D6E-409C-BE32-E72D297353CC}">
              <c16:uniqueId val="{00000000-214C-4DAF-AFF9-16527C8006CE}"/>
            </c:ext>
          </c:extLst>
        </c:ser>
        <c:dLbls>
          <c:showLegendKey val="0"/>
          <c:showVal val="0"/>
          <c:showCatName val="0"/>
          <c:showSerName val="0"/>
          <c:showPercent val="0"/>
          <c:showBubbleSize val="0"/>
        </c:dLbls>
        <c:gapWidth val="219"/>
        <c:overlap val="-27"/>
        <c:axId val="1791132095"/>
        <c:axId val="1"/>
      </c:barChart>
      <c:lineChart>
        <c:grouping val="standard"/>
        <c:varyColors val="0"/>
        <c:ser>
          <c:idx val="1"/>
          <c:order val="1"/>
          <c:tx>
            <c:strRef>
              <c:f>'計算表H22～H29の推移'!$D$14</c:f>
              <c:strCache>
                <c:ptCount val="1"/>
                <c:pt idx="0">
                  <c:v>大阪府の医療機器生産額全国シェア</c:v>
                </c:pt>
              </c:strCache>
            </c:strRef>
          </c:tx>
          <c:spPr>
            <a:ln w="28575" cap="rnd">
              <a:solidFill>
                <a:schemeClr val="accent2"/>
              </a:solidFill>
              <a:round/>
            </a:ln>
            <a:effectLst/>
          </c:spPr>
          <c:marker>
            <c:symbol val="square"/>
            <c:size val="5"/>
          </c:marker>
          <c:dLbls>
            <c:dLbl>
              <c:idx val="0"/>
              <c:layout>
                <c:manualLayout>
                  <c:x val="-4.7222222222222221E-2"/>
                  <c:y val="-3.4858387799564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4C-4DAF-AFF9-16527C8006CE}"/>
                </c:ext>
              </c:extLst>
            </c:dLbl>
            <c:dLbl>
              <c:idx val="1"/>
              <c:layout>
                <c:manualLayout>
                  <c:x val="-0.05"/>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4C-4DAF-AFF9-16527C8006CE}"/>
                </c:ext>
              </c:extLst>
            </c:dLbl>
            <c:dLbl>
              <c:idx val="2"/>
              <c:layout>
                <c:manualLayout>
                  <c:x val="-5.2777777777777778E-2"/>
                  <c:y val="-4.35729847494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4C-4DAF-AFF9-16527C8006CE}"/>
                </c:ext>
              </c:extLst>
            </c:dLbl>
            <c:dLbl>
              <c:idx val="3"/>
              <c:layout>
                <c:manualLayout>
                  <c:x val="-4.4444444444444446E-2"/>
                  <c:y val="-5.664488017429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4C-4DAF-AFF9-16527C8006CE}"/>
                </c:ext>
              </c:extLst>
            </c:dLbl>
            <c:dLbl>
              <c:idx val="4"/>
              <c:layout>
                <c:manualLayout>
                  <c:x val="-5.5555555555555552E-2"/>
                  <c:y val="-5.2287581699346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4C-4DAF-AFF9-16527C8006CE}"/>
                </c:ext>
              </c:extLst>
            </c:dLbl>
            <c:dLbl>
              <c:idx val="5"/>
              <c:layout>
                <c:manualLayout>
                  <c:x val="-0.05"/>
                  <c:y val="-4.357298474945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4C-4DAF-AFF9-16527C8006CE}"/>
                </c:ext>
              </c:extLst>
            </c:dLbl>
            <c:dLbl>
              <c:idx val="6"/>
              <c:layout>
                <c:manualLayout>
                  <c:x val="-5.2777777777777882E-2"/>
                  <c:y val="-4.7930283224400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4C-4DAF-AFF9-16527C8006CE}"/>
                </c:ext>
              </c:extLst>
            </c:dLbl>
            <c:dLbl>
              <c:idx val="7"/>
              <c:layout>
                <c:manualLayout>
                  <c:x val="-5.00000000000001E-2"/>
                  <c:y val="-5.2287581699346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4C-4DAF-AFF9-16527C8006CE}"/>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'計算表H22～H29の推移'!$B$15:$B$22</c:f>
              <c:strCache>
                <c:ptCount val="8"/>
                <c:pt idx="0">
                  <c:v>2010年</c:v>
                </c:pt>
                <c:pt idx="1">
                  <c:v>2011年</c:v>
                </c:pt>
                <c:pt idx="2">
                  <c:v>2012年</c:v>
                </c:pt>
                <c:pt idx="3">
                  <c:v>2013年</c:v>
                </c:pt>
                <c:pt idx="4">
                  <c:v>2014年</c:v>
                </c:pt>
                <c:pt idx="5">
                  <c:v>2015年</c:v>
                </c:pt>
                <c:pt idx="6">
                  <c:v>2016年</c:v>
                </c:pt>
                <c:pt idx="7">
                  <c:v>2017年</c:v>
                </c:pt>
              </c:strCache>
            </c:strRef>
          </c:cat>
          <c:val>
            <c:numRef>
              <c:f>'計算表H22～H29の推移'!$D$15:$D$22</c:f>
              <c:numCache>
                <c:formatCode>0.0%</c:formatCode>
                <c:ptCount val="8"/>
                <c:pt idx="0">
                  <c:v>1.1876645059279595E-2</c:v>
                </c:pt>
                <c:pt idx="1">
                  <c:v>1.1792800655139967E-2</c:v>
                </c:pt>
                <c:pt idx="2">
                  <c:v>1.1698577182164119E-2</c:v>
                </c:pt>
                <c:pt idx="3">
                  <c:v>1.4764953414022208E-2</c:v>
                </c:pt>
                <c:pt idx="4">
                  <c:v>2.133718522822603E-2</c:v>
                </c:pt>
                <c:pt idx="5">
                  <c:v>3.0571054684143586E-2</c:v>
                </c:pt>
                <c:pt idx="6">
                  <c:v>2.700510988775023E-2</c:v>
                </c:pt>
                <c:pt idx="7">
                  <c:v>2.7154037723243585E-2</c:v>
                </c:pt>
              </c:numCache>
            </c:numRef>
          </c:val>
          <c:smooth val="0"/>
          <c:extLst>
            <c:ext xmlns:c16="http://schemas.microsoft.com/office/drawing/2014/chart" uri="{C3380CC4-5D6E-409C-BE32-E72D297353CC}">
              <c16:uniqueId val="{00000009-214C-4DAF-AFF9-16527C8006CE}"/>
            </c:ext>
          </c:extLst>
        </c:ser>
        <c:dLbls>
          <c:showLegendKey val="0"/>
          <c:showVal val="0"/>
          <c:showCatName val="0"/>
          <c:showSerName val="0"/>
          <c:showPercent val="0"/>
          <c:showBubbleSize val="0"/>
        </c:dLbls>
        <c:marker val="1"/>
        <c:smooth val="0"/>
        <c:axId val="3"/>
        <c:axId val="4"/>
      </c:lineChart>
      <c:catAx>
        <c:axId val="179113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9113209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15000000000000002"/>
        </c:scaling>
        <c:delete val="0"/>
        <c:axPos val="r"/>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
        <c:crosses val="max"/>
        <c:crossBetween val="between"/>
        <c:majorUnit val="3.0000000000000006E-2"/>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女性の就業率!$A$3</c:f>
              <c:strCache>
                <c:ptCount val="1"/>
                <c:pt idx="0">
                  <c:v>大阪府</c:v>
                </c:pt>
              </c:strCache>
            </c:strRef>
          </c:tx>
          <c:spPr>
            <a:ln w="50800" cap="rnd">
              <a:solidFill>
                <a:srgbClr val="002060"/>
              </a:solidFill>
              <a:round/>
            </a:ln>
            <a:effectLst/>
          </c:spPr>
          <c:marker>
            <c:symbol val="diamond"/>
            <c:size val="8"/>
            <c:spPr>
              <a:solidFill>
                <a:srgbClr val="002060"/>
              </a:solidFill>
              <a:ln w="9525">
                <a:solidFill>
                  <a:srgbClr val="002060"/>
                </a:solidFill>
              </a:ln>
              <a:effectLst/>
            </c:spPr>
          </c:marker>
          <c:dLbls>
            <c:dLbl>
              <c:idx val="8"/>
              <c:layout>
                <c:manualLayout>
                  <c:x val="-1.5522222222222222E-2"/>
                  <c:y val="4.9388888888888892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fld id="{C3700772-E210-4863-A070-FC999E209DA4}" type="SERIESNAME">
                      <a:rPr lang="ja-JP" altLang="en-US" sz="1200" b="1" u="sng" smtClean="0"/>
                      <a:pPr>
                        <a:defRPr sz="1200" b="1" u="sng"/>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4B-455B-ADD9-24184C85185E}"/>
                </c:ext>
              </c:extLst>
            </c:dLbl>
            <c:dLbl>
              <c:idx val="18"/>
              <c:layout>
                <c:manualLayout>
                  <c:x val="-2.8222557011027831E-3"/>
                  <c:y val="6.6819376490671128E-2"/>
                </c:manualLayout>
              </c:layout>
              <c:spPr>
                <a:noFill/>
                <a:ln>
                  <a:no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女性の就業率!$E$3:$W$3</c:f>
              <c:numCache>
                <c:formatCode>0.0</c:formatCode>
                <c:ptCount val="19"/>
                <c:pt idx="0">
                  <c:v>42.864502833590933</c:v>
                </c:pt>
                <c:pt idx="1">
                  <c:v>42.824074074074076</c:v>
                </c:pt>
                <c:pt idx="2">
                  <c:v>42.6819923371648</c:v>
                </c:pt>
                <c:pt idx="3">
                  <c:v>42.587875700458483</c:v>
                </c:pt>
                <c:pt idx="4">
                  <c:v>43.067921648435515</c:v>
                </c:pt>
                <c:pt idx="5">
                  <c:v>43.009659379766141</c:v>
                </c:pt>
                <c:pt idx="6">
                  <c:v>43.034134007585337</c:v>
                </c:pt>
                <c:pt idx="7">
                  <c:v>42.330048016173869</c:v>
                </c:pt>
                <c:pt idx="8">
                  <c:v>42.36988377968671</c:v>
                </c:pt>
                <c:pt idx="9">
                  <c:v>42.792224185811662</c:v>
                </c:pt>
                <c:pt idx="10" formatCode="General">
                  <c:v>43.5</c:v>
                </c:pt>
                <c:pt idx="11" formatCode="General">
                  <c:v>43.9</c:v>
                </c:pt>
                <c:pt idx="12" formatCode="General">
                  <c:v>44.6</c:v>
                </c:pt>
                <c:pt idx="13" formatCode="General">
                  <c:v>44.8</c:v>
                </c:pt>
                <c:pt idx="14" formatCode="General">
                  <c:v>45.3</c:v>
                </c:pt>
                <c:pt idx="15" formatCode="General">
                  <c:v>46.8</c:v>
                </c:pt>
                <c:pt idx="16" formatCode="General">
                  <c:v>47.7</c:v>
                </c:pt>
                <c:pt idx="17" formatCode="General">
                  <c:v>48.6</c:v>
                </c:pt>
                <c:pt idx="18" formatCode="0.0_ ">
                  <c:v>51</c:v>
                </c:pt>
              </c:numCache>
            </c:numRef>
          </c:val>
          <c:smooth val="0"/>
          <c:extLst>
            <c:ext xmlns:c16="http://schemas.microsoft.com/office/drawing/2014/chart" uri="{C3380CC4-5D6E-409C-BE32-E72D297353CC}">
              <c16:uniqueId val="{00000000-FB7C-4892-9831-F4F567F8D201}"/>
            </c:ext>
          </c:extLst>
        </c:ser>
        <c:ser>
          <c:idx val="1"/>
          <c:order val="1"/>
          <c:tx>
            <c:strRef>
              <c:f>女性の就業率!$A$4</c:f>
              <c:strCache>
                <c:ptCount val="1"/>
                <c:pt idx="0">
                  <c:v>東京都</c:v>
                </c:pt>
              </c:strCache>
            </c:strRef>
          </c:tx>
          <c:spPr>
            <a:ln w="28575" cap="rnd" cmpd="dbl">
              <a:solidFill>
                <a:srgbClr val="00B050"/>
              </a:solidFill>
              <a:round/>
            </a:ln>
            <a:effectLst/>
          </c:spPr>
          <c:marker>
            <c:symbol val="circle"/>
            <c:size val="6"/>
            <c:spPr>
              <a:solidFill>
                <a:srgbClr val="00B050"/>
              </a:solidFill>
              <a:ln w="9525">
                <a:solidFill>
                  <a:srgbClr val="00B050"/>
                </a:solidFill>
              </a:ln>
              <a:effectLst/>
            </c:spPr>
          </c:marker>
          <c:dLbls>
            <c:dLbl>
              <c:idx val="14"/>
              <c:layout>
                <c:manualLayout>
                  <c:x val="-7.1966666666666665E-2"/>
                  <c:y val="-4.2333333333333334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B19E5BE0-D3C8-41CA-84F5-DA31E537D169}"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4B-455B-ADD9-24184C85185E}"/>
                </c:ext>
              </c:extLst>
            </c:dLbl>
            <c:dLbl>
              <c:idx val="18"/>
              <c:layout>
                <c:manualLayout>
                  <c:x val="-1.2699999999999999E-2"/>
                  <c:y val="2.3518518518518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女性の就業率!$E$4:$W$4</c:f>
              <c:numCache>
                <c:formatCode>#,##0.0;[Red]\-#,##0.0</c:formatCode>
                <c:ptCount val="19"/>
                <c:pt idx="0">
                  <c:v>46.324915190350545</c:v>
                </c:pt>
                <c:pt idx="1">
                  <c:v>46.283284023668642</c:v>
                </c:pt>
                <c:pt idx="2">
                  <c:v>46.27084478651274</c:v>
                </c:pt>
                <c:pt idx="3">
                  <c:v>46.58656471873293</c:v>
                </c:pt>
                <c:pt idx="4">
                  <c:v>47.21720274665703</c:v>
                </c:pt>
                <c:pt idx="5">
                  <c:v>48.018648018648022</c:v>
                </c:pt>
                <c:pt idx="6">
                  <c:v>48.2054890921886</c:v>
                </c:pt>
                <c:pt idx="7" formatCode="General">
                  <c:v>48.4</c:v>
                </c:pt>
                <c:pt idx="8" formatCode="General">
                  <c:v>48.3</c:v>
                </c:pt>
                <c:pt idx="9" formatCode="General">
                  <c:v>48.4</c:v>
                </c:pt>
                <c:pt idx="10" formatCode="General">
                  <c:v>49.5</c:v>
                </c:pt>
                <c:pt idx="11" formatCode="General">
                  <c:v>49.3</c:v>
                </c:pt>
                <c:pt idx="12" formatCode="General">
                  <c:v>50.6</c:v>
                </c:pt>
                <c:pt idx="13" formatCode="General">
                  <c:v>51.9</c:v>
                </c:pt>
                <c:pt idx="14" formatCode="General">
                  <c:v>52.2</c:v>
                </c:pt>
                <c:pt idx="15" formatCode="General">
                  <c:v>52.6</c:v>
                </c:pt>
                <c:pt idx="16" formatCode="0.0">
                  <c:v>54</c:v>
                </c:pt>
                <c:pt idx="17" formatCode="General">
                  <c:v>56.1</c:v>
                </c:pt>
                <c:pt idx="18" formatCode="0.0_ ">
                  <c:v>57</c:v>
                </c:pt>
              </c:numCache>
            </c:numRef>
          </c:val>
          <c:smooth val="0"/>
          <c:extLst>
            <c:ext xmlns:c16="http://schemas.microsoft.com/office/drawing/2014/chart" uri="{C3380CC4-5D6E-409C-BE32-E72D297353CC}">
              <c16:uniqueId val="{00000001-FB7C-4892-9831-F4F567F8D201}"/>
            </c:ext>
          </c:extLst>
        </c:ser>
        <c:ser>
          <c:idx val="2"/>
          <c:order val="2"/>
          <c:tx>
            <c:strRef>
              <c:f>女性の就業率!$A$5</c:f>
              <c:strCache>
                <c:ptCount val="1"/>
                <c:pt idx="0">
                  <c:v>愛知県</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dLbls>
            <c:dLbl>
              <c:idx val="1"/>
              <c:layout>
                <c:manualLayout>
                  <c:x val="-3.1044444444444472E-2"/>
                  <c:y val="-9.032277777777778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0EF4C142-AC36-4DD7-AA99-8A3D6CF84C50}"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6="http://schemas.microsoft.com/office/drawing/2014/chart" uri="{C3380CC4-5D6E-409C-BE32-E72D297353CC}">
                  <c16:uniqueId val="{00000004-FD4B-455B-ADD9-24184C85185E}"/>
                </c:ext>
              </c:extLst>
            </c:dLbl>
            <c:dLbl>
              <c:idx val="18"/>
              <c:layout>
                <c:manualLayout>
                  <c:x val="-1.3370888888889095E-2"/>
                  <c:y val="2.3683148148148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女性の就業率!$E$5:$W$5</c:f>
              <c:numCache>
                <c:formatCode>#,##0.0;[Red]\-#,##0.0</c:formatCode>
                <c:ptCount val="19"/>
                <c:pt idx="0">
                  <c:v>50.049950049950056</c:v>
                </c:pt>
                <c:pt idx="1">
                  <c:v>48.861010234400794</c:v>
                </c:pt>
                <c:pt idx="2">
                  <c:v>49.228749589760419</c:v>
                </c:pt>
                <c:pt idx="3">
                  <c:v>49.29807378387202</c:v>
                </c:pt>
                <c:pt idx="4">
                  <c:v>49.642857142857146</c:v>
                </c:pt>
                <c:pt idx="5">
                  <c:v>48.789150791088147</c:v>
                </c:pt>
                <c:pt idx="6">
                  <c:v>49.312440038375435</c:v>
                </c:pt>
                <c:pt idx="7">
                  <c:v>49.539243724181759</c:v>
                </c:pt>
                <c:pt idx="8">
                  <c:v>48.861480075901326</c:v>
                </c:pt>
                <c:pt idx="9">
                  <c:v>48.454258675078862</c:v>
                </c:pt>
                <c:pt idx="10">
                  <c:v>48.606326338866268</c:v>
                </c:pt>
                <c:pt idx="11">
                  <c:v>47.891283973758206</c:v>
                </c:pt>
                <c:pt idx="12">
                  <c:v>49.626168224299064</c:v>
                </c:pt>
                <c:pt idx="13">
                  <c:v>50.155279503105589</c:v>
                </c:pt>
                <c:pt idx="14">
                  <c:v>50.20117610646858</c:v>
                </c:pt>
                <c:pt idx="15">
                  <c:v>50.462677359654542</c:v>
                </c:pt>
                <c:pt idx="16">
                  <c:v>50.796568627450981</c:v>
                </c:pt>
                <c:pt idx="17">
                  <c:v>52.8</c:v>
                </c:pt>
                <c:pt idx="18" formatCode="0.0_ ">
                  <c:v>54.1</c:v>
                </c:pt>
              </c:numCache>
            </c:numRef>
          </c:val>
          <c:smooth val="0"/>
          <c:extLst>
            <c:ext xmlns:c16="http://schemas.microsoft.com/office/drawing/2014/chart" uri="{C3380CC4-5D6E-409C-BE32-E72D297353CC}">
              <c16:uniqueId val="{00000002-FB7C-4892-9831-F4F567F8D201}"/>
            </c:ext>
          </c:extLst>
        </c:ser>
        <c:ser>
          <c:idx val="3"/>
          <c:order val="3"/>
          <c:tx>
            <c:strRef>
              <c:f>女性の就業率!$A$6</c:f>
              <c:strCache>
                <c:ptCount val="1"/>
                <c:pt idx="0">
                  <c:v>全国平均</c:v>
                </c:pt>
              </c:strCache>
            </c:strRef>
          </c:tx>
          <c:spPr>
            <a:ln w="28575" cap="rnd">
              <a:solidFill>
                <a:srgbClr val="7030A0"/>
              </a:solidFill>
              <a:prstDash val="sysDot"/>
              <a:round/>
            </a:ln>
            <a:effectLst/>
          </c:spPr>
          <c:marker>
            <c:symbol val="square"/>
            <c:size val="6"/>
            <c:spPr>
              <a:solidFill>
                <a:srgbClr val="7030A0"/>
              </a:solidFill>
              <a:ln w="9525">
                <a:solidFill>
                  <a:srgbClr val="7030A0"/>
                </a:solidFill>
              </a:ln>
              <a:effectLst/>
            </c:spPr>
          </c:marker>
          <c:dLbls>
            <c:dLbl>
              <c:idx val="8"/>
              <c:layout>
                <c:manualLayout>
                  <c:x val="-5.3622222222222224E-2"/>
                  <c:y val="5.974888888888880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fld id="{32BC87F1-259E-43C5-914A-0A32053145B0}" type="SERIESNAME">
                      <a:rPr lang="ja-JP" altLang="en-US" sz="1200" b="1" smtClean="0"/>
                      <a:pPr>
                        <a:defRPr sz="1200" b="1"/>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6="http://schemas.microsoft.com/office/drawing/2014/chart" uri="{C3380CC4-5D6E-409C-BE32-E72D297353CC}">
                  <c16:uniqueId val="{00000006-FD4B-455B-ADD9-24184C85185E}"/>
                </c:ext>
              </c:extLst>
            </c:dLbl>
            <c:dLbl>
              <c:idx val="18"/>
              <c:layout>
                <c:manualLayout>
                  <c:x val="-6.294354583135829E-3"/>
                  <c:y val="1.8650374343275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女性の就業率!$E$6:$W$6</c:f>
              <c:numCache>
                <c:formatCode>General</c:formatCode>
                <c:ptCount val="19"/>
                <c:pt idx="0">
                  <c:v>46.8</c:v>
                </c:pt>
                <c:pt idx="1">
                  <c:v>46.1</c:v>
                </c:pt>
                <c:pt idx="2">
                  <c:v>45.9</c:v>
                </c:pt>
                <c:pt idx="3">
                  <c:v>46.1</c:v>
                </c:pt>
                <c:pt idx="4">
                  <c:v>46.3</c:v>
                </c:pt>
                <c:pt idx="5">
                  <c:v>46.6</c:v>
                </c:pt>
                <c:pt idx="6">
                  <c:v>46.6</c:v>
                </c:pt>
                <c:pt idx="7">
                  <c:v>46.5</c:v>
                </c:pt>
                <c:pt idx="8">
                  <c:v>46.2</c:v>
                </c:pt>
                <c:pt idx="9">
                  <c:v>46.3</c:v>
                </c:pt>
                <c:pt idx="10">
                  <c:v>46.2</c:v>
                </c:pt>
                <c:pt idx="11">
                  <c:v>46.2</c:v>
                </c:pt>
                <c:pt idx="12">
                  <c:v>47.1</c:v>
                </c:pt>
                <c:pt idx="13">
                  <c:v>47.6</c:v>
                </c:pt>
                <c:pt idx="14">
                  <c:v>48</c:v>
                </c:pt>
                <c:pt idx="15">
                  <c:v>48.9</c:v>
                </c:pt>
                <c:pt idx="16">
                  <c:v>49.8</c:v>
                </c:pt>
                <c:pt idx="17">
                  <c:v>51.3</c:v>
                </c:pt>
                <c:pt idx="18" formatCode="0.0_ ">
                  <c:v>52.2</c:v>
                </c:pt>
              </c:numCache>
            </c:numRef>
          </c:val>
          <c:smooth val="0"/>
          <c:extLst>
            <c:ext xmlns:c16="http://schemas.microsoft.com/office/drawing/2014/chart" uri="{C3380CC4-5D6E-409C-BE32-E72D297353CC}">
              <c16:uniqueId val="{00000003-FB7C-4892-9831-F4F567F8D201}"/>
            </c:ext>
          </c:extLst>
        </c:ser>
        <c:dLbls>
          <c:showLegendKey val="0"/>
          <c:showVal val="0"/>
          <c:showCatName val="0"/>
          <c:showSerName val="0"/>
          <c:showPercent val="0"/>
          <c:showBubbleSize val="0"/>
        </c:dLbls>
        <c:marker val="1"/>
        <c:smooth val="0"/>
        <c:axId val="43867119"/>
        <c:axId val="43872527"/>
      </c:lineChart>
      <c:catAx>
        <c:axId val="438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72527"/>
        <c:crosses val="autoZero"/>
        <c:auto val="1"/>
        <c:lblAlgn val="ctr"/>
        <c:lblOffset val="100"/>
        <c:noMultiLvlLbl val="0"/>
      </c:catAx>
      <c:valAx>
        <c:axId val="43872527"/>
        <c:scaling>
          <c:orientation val="minMax"/>
          <c:max val="57"/>
          <c:min val="41"/>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67119"/>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26949264072546E-2"/>
          <c:y val="5.5541567942305081E-2"/>
          <c:w val="0.90684204593636619"/>
          <c:h val="0.77647924555372061"/>
        </c:manualLayout>
      </c:layout>
      <c:lineChart>
        <c:grouping val="standard"/>
        <c:varyColors val="0"/>
        <c:ser>
          <c:idx val="0"/>
          <c:order val="0"/>
          <c:tx>
            <c:strRef>
              <c:f>高齢者の就業率!$A$3</c:f>
              <c:strCache>
                <c:ptCount val="1"/>
                <c:pt idx="0">
                  <c:v>大阪府</c:v>
                </c:pt>
              </c:strCache>
            </c:strRef>
          </c:tx>
          <c:spPr>
            <a:ln w="28575" cap="rnd">
              <a:solidFill>
                <a:srgbClr val="002060"/>
              </a:solidFill>
              <a:round/>
            </a:ln>
            <a:effectLst/>
          </c:spPr>
          <c:marker>
            <c:symbol val="diamond"/>
            <c:size val="5"/>
            <c:spPr>
              <a:solidFill>
                <a:srgbClr val="002060"/>
              </a:solidFill>
              <a:ln w="9525">
                <a:solidFill>
                  <a:srgbClr val="002060"/>
                </a:solidFill>
              </a:ln>
              <a:effectLst/>
            </c:spPr>
          </c:marker>
          <c:dLbls>
            <c:dLbl>
              <c:idx val="1"/>
              <c:layout>
                <c:manualLayout>
                  <c:x val="-1.1334079121689215E-2"/>
                  <c:y val="-4.4716520110908521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smtClean="0">
                        <a:latin typeface="Meiryo UI" panose="020B0604030504040204" pitchFamily="50" charset="-128"/>
                        <a:ea typeface="Meiryo UI" panose="020B0604030504040204" pitchFamily="50" charset="-128"/>
                      </a:rPr>
                      <a:t>大阪府</a:t>
                    </a:r>
                    <a:endParaRPr lang="ja-JP" altLang="en-US"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F4-4A05-8E1D-17DE1E445C55}"/>
                </c:ext>
              </c:extLst>
            </c:dLbl>
            <c:dLbl>
              <c:idx val="18"/>
              <c:layout>
                <c:manualLayout>
                  <c:x val="-8.5005593412669951E-3"/>
                  <c:y val="1.2868063341268639E-2"/>
                </c:manualLayout>
              </c:layout>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F4-4A05-8E1D-17DE1E445C55}"/>
                </c:ext>
              </c:extLst>
            </c:dLbl>
            <c:dLbl>
              <c:idx val="20"/>
              <c:layout>
                <c:manualLayout>
                  <c:x val="-2.678167038445296E-2"/>
                  <c:y val="-2.0355351062552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F4-4A05-8E1D-17DE1E445C55}"/>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高齢者の就業率!$E$3:$W$3</c:f>
              <c:numCache>
                <c:formatCode>0.0</c:formatCode>
                <c:ptCount val="19"/>
                <c:pt idx="0">
                  <c:v>17.096536477523948</c:v>
                </c:pt>
                <c:pt idx="1">
                  <c:v>17.073170731707318</c:v>
                </c:pt>
                <c:pt idx="2">
                  <c:v>15.683646112600535</c:v>
                </c:pt>
                <c:pt idx="3">
                  <c:v>16.439246263807668</c:v>
                </c:pt>
                <c:pt idx="4">
                  <c:v>17.720726361928616</c:v>
                </c:pt>
                <c:pt idx="5">
                  <c:v>17.625899280575538</c:v>
                </c:pt>
                <c:pt idx="6">
                  <c:v>16.871508379888269</c:v>
                </c:pt>
                <c:pt idx="7">
                  <c:v>15.616585891222401</c:v>
                </c:pt>
                <c:pt idx="8">
                  <c:v>15.896103896103897</c:v>
                </c:pt>
                <c:pt idx="9">
                  <c:v>17.038539553752535</c:v>
                </c:pt>
                <c:pt idx="10" formatCode="General">
                  <c:v>17.600000000000001</c:v>
                </c:pt>
                <c:pt idx="11" formatCode="General">
                  <c:v>17.5</c:v>
                </c:pt>
                <c:pt idx="12" formatCode="General">
                  <c:v>17.8</c:v>
                </c:pt>
                <c:pt idx="13">
                  <c:v>18</c:v>
                </c:pt>
                <c:pt idx="14" formatCode="General">
                  <c:v>18.899999999999999</c:v>
                </c:pt>
                <c:pt idx="15" formatCode="General">
                  <c:v>18.899999999999999</c:v>
                </c:pt>
                <c:pt idx="16" formatCode="General">
                  <c:v>18.3</c:v>
                </c:pt>
                <c:pt idx="17" formatCode="General">
                  <c:v>20.399999999999999</c:v>
                </c:pt>
                <c:pt idx="18" formatCode="General">
                  <c:v>22.2</c:v>
                </c:pt>
              </c:numCache>
            </c:numRef>
          </c:val>
          <c:smooth val="0"/>
          <c:extLst>
            <c:ext xmlns:c16="http://schemas.microsoft.com/office/drawing/2014/chart" uri="{C3380CC4-5D6E-409C-BE32-E72D297353CC}">
              <c16:uniqueId val="{00000003-C1F4-4A05-8E1D-17DE1E445C55}"/>
            </c:ext>
          </c:extLst>
        </c:ser>
        <c:ser>
          <c:idx val="1"/>
          <c:order val="1"/>
          <c:tx>
            <c:strRef>
              <c:f>高齢者の就業率!$A$4</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1.8417878572744944E-2"/>
                  <c:y val="-5.115055178154288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dirty="0" smtClean="0">
                        <a:latin typeface="Meiryo UI" panose="020B0604030504040204" pitchFamily="50" charset="-128"/>
                        <a:ea typeface="Meiryo UI" panose="020B0604030504040204" pitchFamily="50" charset="-128"/>
                      </a:rPr>
                      <a:t>東京都</a:t>
                    </a:r>
                    <a:endParaRPr lang="ja-JP" altLang="en-US" sz="1100"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F4-4A05-8E1D-17DE1E445C55}"/>
                </c:ext>
              </c:extLst>
            </c:dLbl>
            <c:dLbl>
              <c:idx val="18"/>
              <c:layout>
                <c:manualLayout>
                  <c:x val="-1.841787857274493E-2"/>
                  <c:y val="-2.3591449458992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F4-4A05-8E1D-17DE1E445C55}"/>
                </c:ext>
              </c:extLst>
            </c:dLbl>
            <c:dLbl>
              <c:idx val="20"/>
              <c:layout>
                <c:manualLayout>
                  <c:x val="-2.2531390713819412E-2"/>
                  <c:y val="-2.0695628590540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高齢者の就業率!$E$4:$W$4</c:f>
              <c:numCache>
                <c:formatCode>#,##0.0;[Red]\-#,##0.0</c:formatCode>
                <c:ptCount val="19"/>
                <c:pt idx="0">
                  <c:v>21.961184882533196</c:v>
                </c:pt>
                <c:pt idx="1">
                  <c:v>22.835026608611514</c:v>
                </c:pt>
                <c:pt idx="2">
                  <c:v>22.72938984629716</c:v>
                </c:pt>
                <c:pt idx="3">
                  <c:v>22.45820153637596</c:v>
                </c:pt>
                <c:pt idx="4">
                  <c:v>22.149410222804718</c:v>
                </c:pt>
                <c:pt idx="5">
                  <c:v>23.725242309313106</c:v>
                </c:pt>
                <c:pt idx="6">
                  <c:v>24.146243471273603</c:v>
                </c:pt>
                <c:pt idx="7" formatCode="General">
                  <c:v>23.4</c:v>
                </c:pt>
                <c:pt idx="8" formatCode="General">
                  <c:v>22.6</c:v>
                </c:pt>
                <c:pt idx="9" formatCode="General">
                  <c:v>23.1</c:v>
                </c:pt>
                <c:pt idx="10" formatCode="0.0">
                  <c:v>24</c:v>
                </c:pt>
                <c:pt idx="11" formatCode="General">
                  <c:v>23.9</c:v>
                </c:pt>
                <c:pt idx="12" formatCode="General">
                  <c:v>24.3</c:v>
                </c:pt>
                <c:pt idx="13" formatCode="General">
                  <c:v>25.4</c:v>
                </c:pt>
                <c:pt idx="14" formatCode="General">
                  <c:v>25</c:v>
                </c:pt>
                <c:pt idx="15" formatCode="General">
                  <c:v>23.5</c:v>
                </c:pt>
                <c:pt idx="16" formatCode="General">
                  <c:v>24.8</c:v>
                </c:pt>
                <c:pt idx="17" formatCode="General">
                  <c:v>26.4</c:v>
                </c:pt>
                <c:pt idx="18" formatCode="General">
                  <c:v>26.2</c:v>
                </c:pt>
              </c:numCache>
            </c:numRef>
          </c:val>
          <c:smooth val="0"/>
          <c:extLst>
            <c:ext xmlns:c16="http://schemas.microsoft.com/office/drawing/2014/chart" uri="{C3380CC4-5D6E-409C-BE32-E72D297353CC}">
              <c16:uniqueId val="{00000007-C1F4-4A05-8E1D-17DE1E445C55}"/>
            </c:ext>
          </c:extLst>
        </c:ser>
        <c:ser>
          <c:idx val="2"/>
          <c:order val="2"/>
          <c:tx>
            <c:strRef>
              <c:f>高齢者の就業率!$A$5</c:f>
              <c:strCache>
                <c:ptCount val="1"/>
                <c:pt idx="0">
                  <c:v>愛知県</c:v>
                </c:pt>
              </c:strCache>
            </c:strRef>
          </c:tx>
          <c:spPr>
            <a:ln w="28575" cap="rnd">
              <a:solidFill>
                <a:srgbClr val="FF0000"/>
              </a:solidFill>
              <a:round/>
            </a:ln>
            <a:effectLst/>
          </c:spPr>
          <c:marker>
            <c:symbol val="triangle"/>
            <c:size val="5"/>
            <c:spPr>
              <a:solidFill>
                <a:srgbClr val="FF0000"/>
              </a:solidFill>
              <a:ln w="9525">
                <a:solidFill>
                  <a:srgbClr val="FF0000"/>
                </a:solidFill>
              </a:ln>
              <a:effectLst/>
            </c:spPr>
          </c:marker>
          <c:dLbls>
            <c:dLbl>
              <c:idx val="1"/>
              <c:layout>
                <c:manualLayout>
                  <c:x val="7.8275426154681624E-3"/>
                  <c:y val="-9.6350046448305544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smtClean="0">
                        <a:latin typeface="Meiryo UI" panose="020B0604030504040204" pitchFamily="50" charset="-128"/>
                        <a:ea typeface="Meiryo UI" panose="020B0604030504040204" pitchFamily="50" charset="-128"/>
                      </a:rPr>
                      <a:t>愛知県</a:t>
                    </a:r>
                    <a:endParaRPr lang="ja-JP" altLang="en-US"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F4-4A05-8E1D-17DE1E445C55}"/>
                </c:ext>
              </c:extLst>
            </c:dLbl>
            <c:dLbl>
              <c:idx val="18"/>
              <c:layout>
                <c:manualLayout>
                  <c:x val="-1.4167598902111486E-3"/>
                  <c:y val="6.4340316706342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F4-4A05-8E1D-17DE1E445C55}"/>
                </c:ext>
              </c:extLst>
            </c:dLbl>
            <c:dLbl>
              <c:idx val="20"/>
              <c:layout>
                <c:manualLayout>
                  <c:x val="-1.5559035603734029E-2"/>
                  <c:y val="2.7539175400315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高齢者の就業率!$E$5:$W$5</c:f>
              <c:numCache>
                <c:formatCode>#,##0.0;[Red]\-#,##0.0</c:formatCode>
                <c:ptCount val="19"/>
                <c:pt idx="0">
                  <c:v>24.6</c:v>
                </c:pt>
                <c:pt idx="1">
                  <c:v>22.1</c:v>
                </c:pt>
                <c:pt idx="2">
                  <c:v>21.09375</c:v>
                </c:pt>
                <c:pt idx="3">
                  <c:v>21.8</c:v>
                </c:pt>
                <c:pt idx="4">
                  <c:v>22.1</c:v>
                </c:pt>
                <c:pt idx="5">
                  <c:v>20.7</c:v>
                </c:pt>
                <c:pt idx="6">
                  <c:v>22.164948453608247</c:v>
                </c:pt>
                <c:pt idx="7">
                  <c:v>23.9</c:v>
                </c:pt>
                <c:pt idx="8">
                  <c:v>24.060150375939848</c:v>
                </c:pt>
                <c:pt idx="9">
                  <c:v>23.5</c:v>
                </c:pt>
                <c:pt idx="10">
                  <c:v>21.784776902887142</c:v>
                </c:pt>
                <c:pt idx="11">
                  <c:v>21.1</c:v>
                </c:pt>
                <c:pt idx="12">
                  <c:v>23.2</c:v>
                </c:pt>
                <c:pt idx="13">
                  <c:v>23.391666666666662</c:v>
                </c:pt>
                <c:pt idx="14">
                  <c:v>23.5</c:v>
                </c:pt>
                <c:pt idx="15">
                  <c:v>22.7</c:v>
                </c:pt>
                <c:pt idx="16">
                  <c:v>22.7</c:v>
                </c:pt>
                <c:pt idx="17">
                  <c:v>23.6</c:v>
                </c:pt>
                <c:pt idx="18">
                  <c:v>25.8</c:v>
                </c:pt>
              </c:numCache>
            </c:numRef>
          </c:val>
          <c:smooth val="0"/>
          <c:extLst>
            <c:ext xmlns:c16="http://schemas.microsoft.com/office/drawing/2014/chart" uri="{C3380CC4-5D6E-409C-BE32-E72D297353CC}">
              <c16:uniqueId val="{0000000B-C1F4-4A05-8E1D-17DE1E445C55}"/>
            </c:ext>
          </c:extLst>
        </c:ser>
        <c:ser>
          <c:idx val="3"/>
          <c:order val="3"/>
          <c:tx>
            <c:strRef>
              <c:f>高齢者の就業率!$A$6</c:f>
              <c:strCache>
                <c:ptCount val="1"/>
                <c:pt idx="0">
                  <c:v>全国平均</c:v>
                </c:pt>
              </c:strCache>
            </c:strRef>
          </c:tx>
          <c:spPr>
            <a:ln w="28575" cap="rnd">
              <a:solidFill>
                <a:srgbClr val="7030A0"/>
              </a:solidFill>
              <a:prstDash val="sysDot"/>
              <a:round/>
            </a:ln>
            <a:effectLst/>
          </c:spPr>
          <c:marker>
            <c:symbol val="x"/>
            <c:size val="5"/>
            <c:spPr>
              <a:solidFill>
                <a:srgbClr val="7030A0"/>
              </a:solidFill>
              <a:ln w="9525">
                <a:solidFill>
                  <a:srgbClr val="7030A0"/>
                </a:solidFill>
              </a:ln>
              <a:effectLst/>
            </c:spPr>
          </c:marker>
          <c:dLbls>
            <c:dLbl>
              <c:idx val="1"/>
              <c:layout>
                <c:manualLayout>
                  <c:x val="-5.7561326560804135E-2"/>
                  <c:y val="4.5072047672015988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b="1" dirty="0" smtClean="0">
                        <a:latin typeface="Meiryo UI" panose="020B0604030504040204" pitchFamily="50" charset="-128"/>
                        <a:ea typeface="Meiryo UI" panose="020B0604030504040204" pitchFamily="50" charset="-128"/>
                      </a:rPr>
                      <a:t>全国平均</a:t>
                    </a:r>
                    <a:endParaRPr lang="ja-JP" altLang="en-US"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1F4-4A05-8E1D-17DE1E445C55}"/>
                </c:ext>
              </c:extLst>
            </c:dLbl>
            <c:dLbl>
              <c:idx val="18"/>
              <c:layout>
                <c:manualLayout>
                  <c:x val="-5.6670395608445943E-3"/>
                  <c:y val="1.93020950119029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F4-4A05-8E1D-17DE1E445C55}"/>
                </c:ext>
              </c:extLst>
            </c:dLbl>
            <c:dLbl>
              <c:idx val="20"/>
              <c:layout>
                <c:manualLayout>
                  <c:x val="-1.6864351152974816E-2"/>
                  <c:y val="-2.1819473230122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高齢者の就業率!$E$6:$W$6</c:f>
              <c:numCache>
                <c:formatCode>General</c:formatCode>
                <c:ptCount val="19"/>
                <c:pt idx="0">
                  <c:v>21.2</c:v>
                </c:pt>
                <c:pt idx="1">
                  <c:v>20.3</c:v>
                </c:pt>
                <c:pt idx="2">
                  <c:v>19.7</c:v>
                </c:pt>
                <c:pt idx="3">
                  <c:v>19.399999999999999</c:v>
                </c:pt>
                <c:pt idx="4">
                  <c:v>19.399999999999999</c:v>
                </c:pt>
                <c:pt idx="5">
                  <c:v>19.399999999999999</c:v>
                </c:pt>
                <c:pt idx="6">
                  <c:v>19.7</c:v>
                </c:pt>
                <c:pt idx="7">
                  <c:v>19.7</c:v>
                </c:pt>
                <c:pt idx="8">
                  <c:v>19.600000000000001</c:v>
                </c:pt>
                <c:pt idx="9">
                  <c:v>19.399999999999999</c:v>
                </c:pt>
                <c:pt idx="10">
                  <c:v>19.2</c:v>
                </c:pt>
                <c:pt idx="11">
                  <c:v>19.5</c:v>
                </c:pt>
                <c:pt idx="12">
                  <c:v>20.100000000000001</c:v>
                </c:pt>
                <c:pt idx="13">
                  <c:v>20.8</c:v>
                </c:pt>
                <c:pt idx="14">
                  <c:v>21.7</c:v>
                </c:pt>
                <c:pt idx="15">
                  <c:v>22.3</c:v>
                </c:pt>
                <c:pt idx="16">
                  <c:v>23</c:v>
                </c:pt>
                <c:pt idx="17">
                  <c:v>24.3</c:v>
                </c:pt>
                <c:pt idx="18">
                  <c:v>24.9</c:v>
                </c:pt>
              </c:numCache>
            </c:numRef>
          </c:val>
          <c:smooth val="0"/>
          <c:extLst>
            <c:ext xmlns:c16="http://schemas.microsoft.com/office/drawing/2014/chart" uri="{C3380CC4-5D6E-409C-BE32-E72D297353CC}">
              <c16:uniqueId val="{0000000F-C1F4-4A05-8E1D-17DE1E445C55}"/>
            </c:ext>
          </c:extLst>
        </c:ser>
        <c:dLbls>
          <c:showLegendKey val="0"/>
          <c:showVal val="0"/>
          <c:showCatName val="0"/>
          <c:showSerName val="0"/>
          <c:showPercent val="0"/>
          <c:showBubbleSize val="0"/>
        </c:dLbls>
        <c:marker val="1"/>
        <c:smooth val="0"/>
        <c:axId val="252495343"/>
        <c:axId val="252499919"/>
      </c:lineChart>
      <c:catAx>
        <c:axId val="25249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252499919"/>
        <c:crosses val="autoZero"/>
        <c:auto val="1"/>
        <c:lblAlgn val="ctr"/>
        <c:lblOffset val="100"/>
        <c:noMultiLvlLbl val="0"/>
      </c:catAx>
      <c:valAx>
        <c:axId val="252499919"/>
        <c:scaling>
          <c:orientation val="minMax"/>
          <c:min val="15"/>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249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smtClean="0"/>
              <a:t>職種別有効求人倍率（大阪）</a:t>
            </a:r>
            <a:endParaRPr lang="ja-JP" altLang="en-US"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3月</c:v>
                </c:pt>
              </c:strCache>
            </c:strRef>
          </c:tx>
          <c:spPr>
            <a:solidFill>
              <a:schemeClr val="accent1">
                <a:lumMod val="60000"/>
                <a:lumOff val="40000"/>
              </a:schemeClr>
            </a:solidFill>
            <a:ln>
              <a:solidFill>
                <a:schemeClr val="accent1"/>
              </a:solidFill>
            </a:ln>
            <a:effectLst/>
          </c:spPr>
          <c:invertIfNegative val="0"/>
          <c:dLbls>
            <c:dLbl>
              <c:idx val="4"/>
              <c:layout>
                <c:manualLayout>
                  <c:x val="-6.5359477124183607E-3"/>
                  <c:y val="8.55401840169173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EB-4D14-8D89-F74F919C338C}"/>
                </c:ext>
              </c:extLst>
            </c:dLbl>
            <c:dLbl>
              <c:idx val="9"/>
              <c:layout>
                <c:manualLayout>
                  <c:x val="-1.1982432384018818E-16"/>
                  <c:y val="2.85133946723058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25-401B-8274-F4A8C46625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Sheet1!$B$2:$B$12</c:f>
              <c:numCache>
                <c:formatCode>0.00_ </c:formatCode>
                <c:ptCount val="11"/>
                <c:pt idx="0">
                  <c:v>2.82</c:v>
                </c:pt>
                <c:pt idx="1">
                  <c:v>4.2699999999999996</c:v>
                </c:pt>
                <c:pt idx="2">
                  <c:v>0.46</c:v>
                </c:pt>
                <c:pt idx="3">
                  <c:v>2.02</c:v>
                </c:pt>
                <c:pt idx="4">
                  <c:v>5.6</c:v>
                </c:pt>
                <c:pt idx="5">
                  <c:v>5.7</c:v>
                </c:pt>
                <c:pt idx="6">
                  <c:v>3.54</c:v>
                </c:pt>
                <c:pt idx="7">
                  <c:v>1.9</c:v>
                </c:pt>
                <c:pt idx="8">
                  <c:v>3.2</c:v>
                </c:pt>
                <c:pt idx="9">
                  <c:v>6.62</c:v>
                </c:pt>
                <c:pt idx="10">
                  <c:v>0.97</c:v>
                </c:pt>
              </c:numCache>
            </c:numRef>
          </c:val>
          <c:extLst>
            <c:ext xmlns:c16="http://schemas.microsoft.com/office/drawing/2014/chart" uri="{C3380CC4-5D6E-409C-BE32-E72D297353CC}">
              <c16:uniqueId val="{00000000-EBEB-4D14-8D89-F74F919C338C}"/>
            </c:ext>
          </c:extLst>
        </c:ser>
        <c:ser>
          <c:idx val="1"/>
          <c:order val="1"/>
          <c:tx>
            <c:strRef>
              <c:f>Sheet1!$C$1</c:f>
              <c:strCache>
                <c:ptCount val="1"/>
                <c:pt idx="0">
                  <c:v>4月</c:v>
                </c:pt>
              </c:strCache>
            </c:strRef>
          </c:tx>
          <c:spPr>
            <a:solidFill>
              <a:schemeClr val="accent2"/>
            </a:solidFill>
            <a:ln>
              <a:noFill/>
            </a:ln>
            <a:effectLst/>
          </c:spPr>
          <c:invertIfNegative val="0"/>
          <c:dLbls>
            <c:dLbl>
              <c:idx val="4"/>
              <c:layout>
                <c:manualLayout>
                  <c:x val="6.5359477124183009E-3"/>
                  <c:y val="1.4256697336152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EB-4D14-8D89-F74F919C338C}"/>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25-401B-8274-F4A8C46625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Sheet1!$C$2:$C$12</c:f>
              <c:numCache>
                <c:formatCode>0.00_ </c:formatCode>
                <c:ptCount val="11"/>
                <c:pt idx="0">
                  <c:v>2.42</c:v>
                </c:pt>
                <c:pt idx="1">
                  <c:v>3.45</c:v>
                </c:pt>
                <c:pt idx="2">
                  <c:v>0.36</c:v>
                </c:pt>
                <c:pt idx="3">
                  <c:v>1.63</c:v>
                </c:pt>
                <c:pt idx="4">
                  <c:v>5.42</c:v>
                </c:pt>
                <c:pt idx="5">
                  <c:v>4.68</c:v>
                </c:pt>
                <c:pt idx="6">
                  <c:v>2.68</c:v>
                </c:pt>
                <c:pt idx="7">
                  <c:v>1.67</c:v>
                </c:pt>
                <c:pt idx="8">
                  <c:v>2.83</c:v>
                </c:pt>
                <c:pt idx="9">
                  <c:v>6.19</c:v>
                </c:pt>
                <c:pt idx="10">
                  <c:v>0.85</c:v>
                </c:pt>
              </c:numCache>
            </c:numRef>
          </c:val>
          <c:extLst>
            <c:ext xmlns:c16="http://schemas.microsoft.com/office/drawing/2014/chart" uri="{C3380CC4-5D6E-409C-BE32-E72D297353CC}">
              <c16:uniqueId val="{00000001-EBEB-4D14-8D89-F74F919C338C}"/>
            </c:ext>
          </c:extLst>
        </c:ser>
        <c:ser>
          <c:idx val="2"/>
          <c:order val="2"/>
          <c:tx>
            <c:strRef>
              <c:f>Sheet1!$D$1</c:f>
              <c:strCache>
                <c:ptCount val="1"/>
                <c:pt idx="0">
                  <c:v>5月</c:v>
                </c:pt>
              </c:strCache>
            </c:strRef>
          </c:tx>
          <c:spPr>
            <a:pattFill prst="pct25">
              <a:fgClr>
                <a:srgbClr val="92D050"/>
              </a:fgClr>
              <a:bgClr>
                <a:schemeClr val="bg1"/>
              </a:bgClr>
            </a:pattFill>
            <a:ln>
              <a:solidFill>
                <a:srgbClr val="92D050"/>
              </a:solidFill>
            </a:ln>
            <a:effectLst/>
          </c:spPr>
          <c:invertIfNegative val="0"/>
          <c:dLbls>
            <c:dLbl>
              <c:idx val="4"/>
              <c:layout>
                <c:manualLayout>
                  <c:x val="1.1437908496731966E-2"/>
                  <c:y val="-8.5540184016917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EB-4D14-8D89-F74F919C338C}"/>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25-401B-8274-F4A8C46625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Sheet1!$D$2:$D$12</c:f>
              <c:numCache>
                <c:formatCode>0.00_ </c:formatCode>
                <c:ptCount val="11"/>
                <c:pt idx="0">
                  <c:v>2.14</c:v>
                </c:pt>
                <c:pt idx="1">
                  <c:v>3.27</c:v>
                </c:pt>
                <c:pt idx="2">
                  <c:v>0.32</c:v>
                </c:pt>
                <c:pt idx="3">
                  <c:v>1.35</c:v>
                </c:pt>
                <c:pt idx="4">
                  <c:v>5.44</c:v>
                </c:pt>
                <c:pt idx="5">
                  <c:v>3.38</c:v>
                </c:pt>
                <c:pt idx="6">
                  <c:v>1.67</c:v>
                </c:pt>
                <c:pt idx="7">
                  <c:v>1.44</c:v>
                </c:pt>
                <c:pt idx="8">
                  <c:v>2.37</c:v>
                </c:pt>
                <c:pt idx="9">
                  <c:v>5.9</c:v>
                </c:pt>
                <c:pt idx="10">
                  <c:v>0.73</c:v>
                </c:pt>
              </c:numCache>
            </c:numRef>
          </c:val>
          <c:extLst>
            <c:ext xmlns:c16="http://schemas.microsoft.com/office/drawing/2014/chart" uri="{C3380CC4-5D6E-409C-BE32-E72D297353CC}">
              <c16:uniqueId val="{00000002-EBEB-4D14-8D89-F74F919C338C}"/>
            </c:ext>
          </c:extLst>
        </c:ser>
        <c:ser>
          <c:idx val="3"/>
          <c:order val="3"/>
          <c:tx>
            <c:strRef>
              <c:f>Sheet1!$E$1</c:f>
              <c:strCache>
                <c:ptCount val="1"/>
                <c:pt idx="0">
                  <c:v>6月</c:v>
                </c:pt>
              </c:strCache>
            </c:strRef>
          </c:tx>
          <c:spPr>
            <a:pattFill prst="dkUpDiag">
              <a:fgClr>
                <a:srgbClr val="0070C0"/>
              </a:fgClr>
              <a:bgClr>
                <a:schemeClr val="bg1"/>
              </a:bgClr>
            </a:pattFill>
            <a:ln>
              <a:solidFill>
                <a:srgbClr val="0070C0"/>
              </a:solidFill>
            </a:ln>
            <a:effectLst/>
          </c:spPr>
          <c:invertIfNegative val="0"/>
          <c:dLbls>
            <c:dLbl>
              <c:idx val="4"/>
              <c:layout>
                <c:manualLayout>
                  <c:x val="3.2679738562090906E-3"/>
                  <c:y val="8.5540184016917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25-401B-8274-F4A8C466258B}"/>
                </c:ext>
              </c:extLst>
            </c:dLbl>
            <c:dLbl>
              <c:idx val="9"/>
              <c:layout>
                <c:manualLayout>
                  <c:x val="0"/>
                  <c:y val="5.70267893446117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25-401B-8274-F4A8C46625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Sheet1!$E$2:$E$12</c:f>
              <c:numCache>
                <c:formatCode>0.00_ </c:formatCode>
                <c:ptCount val="11"/>
                <c:pt idx="0">
                  <c:v>2.0699999999999998</c:v>
                </c:pt>
                <c:pt idx="1">
                  <c:v>3.51</c:v>
                </c:pt>
                <c:pt idx="2">
                  <c:v>0.32</c:v>
                </c:pt>
                <c:pt idx="3">
                  <c:v>1.27</c:v>
                </c:pt>
                <c:pt idx="4">
                  <c:v>4.96</c:v>
                </c:pt>
                <c:pt idx="5">
                  <c:v>2.71</c:v>
                </c:pt>
                <c:pt idx="6">
                  <c:v>1.43</c:v>
                </c:pt>
                <c:pt idx="7">
                  <c:v>1.35</c:v>
                </c:pt>
                <c:pt idx="8">
                  <c:v>2.1</c:v>
                </c:pt>
                <c:pt idx="9">
                  <c:v>5.74</c:v>
                </c:pt>
                <c:pt idx="10">
                  <c:v>0.73</c:v>
                </c:pt>
              </c:numCache>
            </c:numRef>
          </c:val>
          <c:extLst>
            <c:ext xmlns:c16="http://schemas.microsoft.com/office/drawing/2014/chart" uri="{C3380CC4-5D6E-409C-BE32-E72D297353CC}">
              <c16:uniqueId val="{00000000-E625-401B-8274-F4A8C466258B}"/>
            </c:ext>
          </c:extLst>
        </c:ser>
        <c:dLbls>
          <c:showLegendKey val="0"/>
          <c:showVal val="0"/>
          <c:showCatName val="0"/>
          <c:showSerName val="0"/>
          <c:showPercent val="0"/>
          <c:showBubbleSize val="0"/>
        </c:dLbls>
        <c:gapWidth val="219"/>
        <c:overlap val="-27"/>
        <c:axId val="857564847"/>
        <c:axId val="857557775"/>
      </c:barChart>
      <c:catAx>
        <c:axId val="85756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57557775"/>
        <c:crosses val="autoZero"/>
        <c:auto val="1"/>
        <c:lblAlgn val="ctr"/>
        <c:lblOffset val="100"/>
        <c:noMultiLvlLbl val="0"/>
      </c:catAx>
      <c:valAx>
        <c:axId val="857557775"/>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57564847"/>
        <c:crosses val="autoZero"/>
        <c:crossBetween val="between"/>
      </c:valAx>
      <c:spPr>
        <a:noFill/>
        <a:ln>
          <a:noFill/>
        </a:ln>
        <a:effectLst/>
      </c:spPr>
    </c:plotArea>
    <c:legend>
      <c:legendPos val="b"/>
      <c:layout>
        <c:manualLayout>
          <c:xMode val="edge"/>
          <c:yMode val="edge"/>
          <c:x val="0.10541428644948792"/>
          <c:y val="0.14295336353657695"/>
          <c:w val="0.2404557150944367"/>
          <c:h val="5.4849443663257252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0.21362</cdr:x>
      <cdr:y>0</cdr:y>
    </cdr:from>
    <cdr:to>
      <cdr:x>0.28356</cdr:x>
      <cdr:y>0.04616</cdr:y>
    </cdr:to>
    <cdr:sp macro="" textlink="">
      <cdr:nvSpPr>
        <cdr:cNvPr id="2" name="正方形/長方形 1"/>
        <cdr:cNvSpPr/>
      </cdr:nvSpPr>
      <cdr:spPr>
        <a:xfrm xmlns:a="http://schemas.openxmlformats.org/drawingml/2006/main">
          <a:off x="1617091" y="-1355766"/>
          <a:ext cx="529446" cy="20574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6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千人</a:t>
          </a:r>
          <a:r>
            <a:rPr lang="en-US" altLang="ja-JP" sz="6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6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2.00509E-5</cdr:y>
    </cdr:from>
    <cdr:to>
      <cdr:x>0</cdr:x>
      <cdr:y>2.00509E-5</cdr:y>
    </cdr:to>
    <cdr:grpSp>
      <cdr:nvGrpSpPr>
        <cdr:cNvPr id="4" name="グループ化 3">
          <a:extLst xmlns:a="http://schemas.openxmlformats.org/drawingml/2006/main">
            <a:ext uri="{FF2B5EF4-FFF2-40B4-BE49-F238E27FC236}">
              <a16:creationId xmlns:a16="http://schemas.microsoft.com/office/drawing/2014/main" id="{75690797-F10E-454C-BF14-1EF34268FD08}"/>
            </a:ext>
          </a:extLst>
        </cdr:cNvPr>
        <cdr:cNvGrpSpPr/>
      </cdr:nvGrpSpPr>
      <cdr:grpSpPr>
        <a:xfrm xmlns:a="http://schemas.openxmlformats.org/drawingml/2006/main">
          <a:off x="0" y="90"/>
          <a:ext cx="0" cy="0"/>
          <a:chOff x="0" y="90"/>
          <a:chExt cx="0" cy="0"/>
        </a:xfrm>
      </cdr:grpSpPr>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70CDA5F5-8C95-489A-B407-8BDA774F36F0}" type="datetimeFigureOut">
              <a:rPr kumimoji="1" lang="ja-JP" altLang="en-US" smtClean="0"/>
              <a:t>2020/8/17</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3B6F54E9-9AB6-48CD-B33D-4178DC5B28DC}" type="datetimeFigureOut">
              <a:rPr kumimoji="1" lang="ja-JP" altLang="en-US" smtClean="0"/>
              <a:t>2020/8/17</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a:t>
            </a:fld>
            <a:endParaRPr kumimoji="1" lang="ja-JP" altLang="en-US" dirty="0"/>
          </a:p>
        </p:txBody>
      </p:sp>
    </p:spTree>
    <p:extLst>
      <p:ext uri="{BB962C8B-B14F-4D97-AF65-F5344CB8AC3E}">
        <p14:creationId xmlns:p14="http://schemas.microsoft.com/office/powerpoint/2010/main" val="272148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19</a:t>
            </a:fld>
            <a:endParaRPr kumimoji="1" lang="ja-JP" altLang="en-US"/>
          </a:p>
        </p:txBody>
      </p:sp>
    </p:spTree>
    <p:extLst>
      <p:ext uri="{BB962C8B-B14F-4D97-AF65-F5344CB8AC3E}">
        <p14:creationId xmlns:p14="http://schemas.microsoft.com/office/powerpoint/2010/main" val="217674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21</a:t>
            </a:fld>
            <a:endParaRPr kumimoji="1" lang="ja-JP" altLang="en-US"/>
          </a:p>
        </p:txBody>
      </p:sp>
    </p:spTree>
    <p:extLst>
      <p:ext uri="{BB962C8B-B14F-4D97-AF65-F5344CB8AC3E}">
        <p14:creationId xmlns:p14="http://schemas.microsoft.com/office/powerpoint/2010/main" val="161161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23</a:t>
            </a:fld>
            <a:endParaRPr kumimoji="1" lang="ja-JP" altLang="en-US"/>
          </a:p>
        </p:txBody>
      </p:sp>
    </p:spTree>
    <p:extLst>
      <p:ext uri="{BB962C8B-B14F-4D97-AF65-F5344CB8AC3E}">
        <p14:creationId xmlns:p14="http://schemas.microsoft.com/office/powerpoint/2010/main" val="3658000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24</a:t>
            </a:fld>
            <a:endParaRPr kumimoji="1" lang="ja-JP" altLang="en-US"/>
          </a:p>
        </p:txBody>
      </p:sp>
    </p:spTree>
    <p:extLst>
      <p:ext uri="{BB962C8B-B14F-4D97-AF65-F5344CB8AC3E}">
        <p14:creationId xmlns:p14="http://schemas.microsoft.com/office/powerpoint/2010/main" val="16224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31</a:t>
            </a:fld>
            <a:endParaRPr kumimoji="1" lang="ja-JP" altLang="en-US" dirty="0"/>
          </a:p>
        </p:txBody>
      </p:sp>
    </p:spTree>
    <p:extLst>
      <p:ext uri="{BB962C8B-B14F-4D97-AF65-F5344CB8AC3E}">
        <p14:creationId xmlns:p14="http://schemas.microsoft.com/office/powerpoint/2010/main" val="64346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a:t>
            </a:fld>
            <a:endParaRPr kumimoji="1" lang="ja-JP" altLang="en-US" dirty="0"/>
          </a:p>
        </p:txBody>
      </p:sp>
    </p:spTree>
    <p:extLst>
      <p:ext uri="{BB962C8B-B14F-4D97-AF65-F5344CB8AC3E}">
        <p14:creationId xmlns:p14="http://schemas.microsoft.com/office/powerpoint/2010/main" val="167440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325" y="249238"/>
            <a:ext cx="6684963" cy="4129087"/>
          </a:xfrm>
        </p:spPr>
      </p:sp>
      <p:sp>
        <p:nvSpPr>
          <p:cNvPr id="3" name="ノート プレースホルダー 2"/>
          <p:cNvSpPr>
            <a:spLocks noGrp="1"/>
          </p:cNvSpPr>
          <p:nvPr>
            <p:ph type="body" idx="1"/>
          </p:nvPr>
        </p:nvSpPr>
        <p:spPr/>
        <p:txBody>
          <a:bodyPr/>
          <a:lstStyle/>
          <a:p>
            <a:pPr marL="180961" indent="-180961">
              <a:lnSpc>
                <a:spcPct val="150000"/>
              </a:lnSpc>
            </a:pP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6</a:t>
            </a:fld>
            <a:endParaRPr kumimoji="1" lang="ja-JP" altLang="en-US"/>
          </a:p>
        </p:txBody>
      </p:sp>
    </p:spTree>
    <p:extLst>
      <p:ext uri="{BB962C8B-B14F-4D97-AF65-F5344CB8AC3E}">
        <p14:creationId xmlns:p14="http://schemas.microsoft.com/office/powerpoint/2010/main" val="60447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005DB-AF70-41D7-A185-2905A016DB4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3084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10</a:t>
            </a:fld>
            <a:endParaRPr kumimoji="1" lang="ja-JP" altLang="en-US"/>
          </a:p>
        </p:txBody>
      </p:sp>
    </p:spTree>
    <p:extLst>
      <p:ext uri="{BB962C8B-B14F-4D97-AF65-F5344CB8AC3E}">
        <p14:creationId xmlns:p14="http://schemas.microsoft.com/office/powerpoint/2010/main" val="335018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11</a:t>
            </a:fld>
            <a:endParaRPr kumimoji="1" lang="ja-JP" altLang="en-US"/>
          </a:p>
        </p:txBody>
      </p:sp>
    </p:spTree>
    <p:extLst>
      <p:ext uri="{BB962C8B-B14F-4D97-AF65-F5344CB8AC3E}">
        <p14:creationId xmlns:p14="http://schemas.microsoft.com/office/powerpoint/2010/main" val="47800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2963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930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18</a:t>
            </a:fld>
            <a:endParaRPr kumimoji="1" lang="ja-JP" altLang="en-US"/>
          </a:p>
        </p:txBody>
      </p:sp>
    </p:spTree>
    <p:extLst>
      <p:ext uri="{BB962C8B-B14F-4D97-AF65-F5344CB8AC3E}">
        <p14:creationId xmlns:p14="http://schemas.microsoft.com/office/powerpoint/2010/main" val="324344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A622B9E-6F72-4F10-9A54-B895E38C0B4A}" type="datetime1">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9466FD-8F82-4AB0-8F15-83F9A8C23D78}" type="datetime1">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25823"/>
            <a:ext cx="2135981" cy="518625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7" y="325823"/>
            <a:ext cx="6284119" cy="518625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BBEF6CD-722E-4E6E-9AE4-8C9518B83362}" type="datetime1">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354461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D8CDFA5-DD7D-4E59-9CE2-9D01AAF66298}" type="datetime1">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525704"/>
            <a:ext cx="8543925" cy="2545672"/>
          </a:xfrm>
        </p:spPr>
        <p:txBody>
          <a:bodyPr anchor="b"/>
          <a:lstStyle>
            <a:lvl1pPr>
              <a:defRPr sz="4875"/>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8" y="4095459"/>
            <a:ext cx="8543925" cy="1338709"/>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E2A10C2-84F4-4D22-BD79-F2AB1A09D79C}" type="datetime1">
              <a:rPr kumimoji="1" lang="ja-JP" altLang="en-US" smtClean="0"/>
              <a:t>2020/8/17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18706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629117"/>
            <a:ext cx="4210050" cy="3882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629117"/>
            <a:ext cx="4210050" cy="3882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744D191-7178-483F-81F3-996C9CBD0427}" type="datetime1">
              <a:rPr kumimoji="1" lang="ja-JP" altLang="en-US" smtClean="0"/>
              <a:t>2020/8/17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8139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25824"/>
            <a:ext cx="8543925" cy="118288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8" y="1500205"/>
            <a:ext cx="4190702" cy="735227"/>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8" y="2235432"/>
            <a:ext cx="4190702" cy="32879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500205"/>
            <a:ext cx="4211340" cy="735227"/>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235432"/>
            <a:ext cx="4211340" cy="32879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D3F38D3-85AF-4B01-A4FC-ADAAD83ED6E5}" type="datetime1">
              <a:rPr kumimoji="1" lang="ja-JP" altLang="en-US" smtClean="0"/>
              <a:t>2020/8/17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97025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F0F6630-CAFE-45A8-BC34-A28191464FBA}" type="datetime1">
              <a:rPr kumimoji="1" lang="ja-JP" altLang="en-US" smtClean="0"/>
              <a:t>2020/8/17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CA387-806D-4262-9101-FA89AB4574D2}" type="datetime1">
              <a:rPr kumimoji="1" lang="ja-JP" altLang="en-US" smtClean="0"/>
              <a:t>2020/8/17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995289" y="5691873"/>
            <a:ext cx="781198" cy="394246"/>
          </a:xfrm>
        </p:spPr>
        <p:style>
          <a:lnRef idx="2">
            <a:schemeClr val="accent1"/>
          </a:lnRef>
          <a:fillRef idx="1">
            <a:schemeClr val="lt1"/>
          </a:fillRef>
          <a:effectRef idx="0">
            <a:schemeClr val="accent1"/>
          </a:effectRef>
          <a:fontRef idx="none"/>
        </p:style>
        <p:txBody>
          <a:bodyPr/>
          <a:lstStyle>
            <a:lvl1pPr algn="ctr">
              <a:defRPr sz="1400" b="0"/>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165096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07988"/>
            <a:ext cx="3194943" cy="1427956"/>
          </a:xfrm>
        </p:spPr>
        <p:txBody>
          <a:bodyPr anchor="b"/>
          <a:lstStyle>
            <a:lvl1pPr>
              <a:defRPr sz="2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881140"/>
            <a:ext cx="5014913" cy="4349034"/>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1835944"/>
            <a:ext cx="3194943" cy="3401313"/>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22D9BE-D6D6-4787-81A1-333D6D719215}" type="datetime1">
              <a:rPr kumimoji="1" lang="ja-JP" altLang="en-US" smtClean="0"/>
              <a:t>2020/8/17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11432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07988"/>
            <a:ext cx="3194943" cy="1427956"/>
          </a:xfrm>
        </p:spPr>
        <p:txBody>
          <a:bodyPr anchor="b"/>
          <a:lstStyle>
            <a:lvl1pPr>
              <a:defRPr sz="2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881140"/>
            <a:ext cx="5014913" cy="4349034"/>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smtClean="0"/>
              <a:t>図を追加</a:t>
            </a:r>
            <a:endParaRPr lang="en-US" dirty="0"/>
          </a:p>
        </p:txBody>
      </p:sp>
      <p:sp>
        <p:nvSpPr>
          <p:cNvPr id="4" name="Text Placeholder 3"/>
          <p:cNvSpPr>
            <a:spLocks noGrp="1"/>
          </p:cNvSpPr>
          <p:nvPr>
            <p:ph type="body" sz="half" idx="2"/>
          </p:nvPr>
        </p:nvSpPr>
        <p:spPr>
          <a:xfrm>
            <a:off x="682328" y="1835944"/>
            <a:ext cx="3194943" cy="3401313"/>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822A2A7-7529-410F-98BB-46766329F631}" type="datetime1">
              <a:rPr kumimoji="1" lang="ja-JP" altLang="en-US" smtClean="0"/>
              <a:t>2020/8/17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37174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B2E4012C-4139-4E40-A967-50A833287187}" type="datetime1">
              <a:rPr kumimoji="1" lang="ja-JP" altLang="en-US" smtClean="0"/>
              <a:t>2020/8/17</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5672161"/>
            <a:ext cx="2228850" cy="325823"/>
          </a:xfrm>
          <a:prstGeom prst="rect">
            <a:avLst/>
          </a:prstGeom>
        </p:spPr>
        <p:txBody>
          <a:bodyPr vert="horz" lIns="91440" tIns="45720" rIns="91440" bIns="45720" rtlCol="0" anchor="ctr"/>
          <a:lstStyle>
            <a:lvl1pPr algn="r">
              <a:defRPr sz="120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931831"/>
            <a:ext cx="9905999" cy="1427881"/>
          </a:xfrm>
        </p:spPr>
        <p:style>
          <a:lnRef idx="1">
            <a:schemeClr val="accent1"/>
          </a:lnRef>
          <a:fillRef idx="3">
            <a:schemeClr val="accent1"/>
          </a:fillRef>
          <a:effectRef idx="2">
            <a:schemeClr val="accent1"/>
          </a:effectRef>
          <a:fontRef idx="minor">
            <a:schemeClr val="lt1"/>
          </a:fontRef>
        </p:style>
        <p:txBody>
          <a:bodyPr anchor="ctr">
            <a:noAutofit/>
          </a:bodyPr>
          <a:lstStyle/>
          <a:p>
            <a:r>
              <a:rPr lang="ja-JP" altLang="en-US" sz="2800" dirty="0" smtClean="0"/>
              <a:t>新型コロナウイルスによる大阪経済・社会への影響等に係るデータ集</a:t>
            </a:r>
            <a:endParaRPr kumimoji="1" lang="ja-JP" altLang="en-US" sz="2800" dirty="0"/>
          </a:p>
        </p:txBody>
      </p:sp>
      <p:sp>
        <p:nvSpPr>
          <p:cNvPr id="3" name="サブタイトル 2"/>
          <p:cNvSpPr>
            <a:spLocks noGrp="1"/>
          </p:cNvSpPr>
          <p:nvPr>
            <p:ph type="subTitle" idx="1"/>
          </p:nvPr>
        </p:nvSpPr>
        <p:spPr>
          <a:xfrm>
            <a:off x="1238251" y="4700788"/>
            <a:ext cx="7429500" cy="816567"/>
          </a:xfrm>
        </p:spPr>
        <p:txBody>
          <a:bodyPr>
            <a:normAutofit/>
          </a:bodyPr>
          <a:lstStyle/>
          <a:p>
            <a:r>
              <a:rPr kumimoji="1" lang="ja-JP" altLang="en-US" sz="2000" dirty="0" smtClean="0"/>
              <a:t>令和</a:t>
            </a:r>
            <a:r>
              <a:rPr lang="ja-JP" altLang="en-US" sz="2000" dirty="0" smtClean="0"/>
              <a:t>２</a:t>
            </a:r>
            <a:r>
              <a:rPr kumimoji="1" lang="ja-JP" altLang="en-US" sz="2000" dirty="0" smtClean="0"/>
              <a:t>年８月</a:t>
            </a:r>
            <a:r>
              <a:rPr lang="ja-JP" altLang="en-US" sz="2000" dirty="0" smtClean="0"/>
              <a:t>１</a:t>
            </a:r>
            <a:r>
              <a:rPr lang="ja-JP" altLang="en-US" sz="2000" dirty="0"/>
              <a:t>７</a:t>
            </a:r>
            <a:r>
              <a:rPr kumimoji="1" lang="ja-JP" altLang="en-US" sz="2000" dirty="0" smtClean="0"/>
              <a:t>日</a:t>
            </a:r>
            <a:endParaRPr kumimoji="1" lang="en-US" altLang="ja-JP" sz="2000" dirty="0" smtClean="0"/>
          </a:p>
          <a:p>
            <a:r>
              <a:rPr lang="ja-JP" altLang="en-US" sz="2000" dirty="0" smtClean="0"/>
              <a:t>大阪府 政策企画部 企画室計画課</a:t>
            </a:r>
            <a:endParaRPr kumimoji="1" lang="ja-JP" altLang="en-US" sz="2000" dirty="0"/>
          </a:p>
        </p:txBody>
      </p:sp>
      <p:sp>
        <p:nvSpPr>
          <p:cNvPr id="6" name="正方形/長方形 5"/>
          <p:cNvSpPr/>
          <p:nvPr/>
        </p:nvSpPr>
        <p:spPr>
          <a:xfrm>
            <a:off x="8178800" y="260096"/>
            <a:ext cx="1404000" cy="438404"/>
          </a:xfrm>
          <a:prstGeom prst="rect">
            <a:avLst/>
          </a:prstGeom>
          <a:no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0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参考資料</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43195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0"/>
          <p:cNvSpPr>
            <a:spLocks noChangeArrowheads="1"/>
          </p:cNvSpPr>
          <p:nvPr/>
        </p:nvSpPr>
        <p:spPr bwMode="auto">
          <a:xfrm>
            <a:off x="219286" y="466423"/>
            <a:ext cx="70792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44463" indent="-144463"/>
            <a:r>
              <a:rPr lang="ja-JP"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の医薬品産業</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出典：厚生</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労働省 </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薬事</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工業生産動態統計</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lang="en-US" altLang="ja-JP"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81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96214" y="808383"/>
            <a:ext cx="9337183" cy="819091"/>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年の大阪府の医薬品生産額は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5,302</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億円と、昨年から減少したものの、成長戦略策</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定時（</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年）と</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比較すると増加。</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製造所数をみると、大阪府は</a:t>
            </a:r>
            <a:r>
              <a:rPr lang="en-US" altLang="ja-JP"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143</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事業所と、東京都に次ぐ</a:t>
            </a:r>
            <a:r>
              <a:rPr lang="en-US" altLang="ja-JP"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番目の集積状況</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となっている。</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事業所あたりの従業者数は</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埼玉県</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や富山県、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静岡県に比べ小さく、中小規模の製造所が多い。</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835988" y="1703105"/>
            <a:ext cx="3462715"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医薬品生産額・全国シェア　ランキング</a:t>
            </a:r>
          </a:p>
        </p:txBody>
      </p:sp>
      <p:sp>
        <p:nvSpPr>
          <p:cNvPr id="7" name="テキスト ボックス 6"/>
          <p:cNvSpPr txBox="1"/>
          <p:nvPr/>
        </p:nvSpPr>
        <p:spPr>
          <a:xfrm>
            <a:off x="414151" y="2306444"/>
            <a:ext cx="994611" cy="223587"/>
          </a:xfrm>
          <a:prstGeom prst="rect">
            <a:avLst/>
          </a:prstGeom>
          <a:noFill/>
        </p:spPr>
        <p:txBody>
          <a:bodyPr wrap="square" rtlCol="0">
            <a:spAutoFit/>
          </a:body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p>
        </p:txBody>
      </p:sp>
      <p:graphicFrame>
        <p:nvGraphicFramePr>
          <p:cNvPr id="11" name="表 2"/>
          <p:cNvGraphicFramePr>
            <a:graphicFrameLocks noGrp="1"/>
          </p:cNvGraphicFramePr>
          <p:nvPr>
            <p:extLst>
              <p:ext uri="{D42A27DB-BD31-4B8C-83A1-F6EECF244321}">
                <p14:modId xmlns:p14="http://schemas.microsoft.com/office/powerpoint/2010/main" val="2192650971"/>
              </p:ext>
            </p:extLst>
          </p:nvPr>
        </p:nvGraphicFramePr>
        <p:xfrm>
          <a:off x="5053401" y="1959333"/>
          <a:ext cx="4082283" cy="1374336"/>
        </p:xfrm>
        <a:graphic>
          <a:graphicData uri="http://schemas.openxmlformats.org/drawingml/2006/table">
            <a:tbl>
              <a:tblPr>
                <a:tableStyleId>{BC89EF96-8CEA-46FF-86C4-4CE0E7609802}</a:tableStyleId>
              </a:tblPr>
              <a:tblGrid>
                <a:gridCol w="455367">
                  <a:extLst>
                    <a:ext uri="{9D8B030D-6E8A-4147-A177-3AD203B41FA5}">
                      <a16:colId xmlns:a16="http://schemas.microsoft.com/office/drawing/2014/main" val="20000"/>
                    </a:ext>
                  </a:extLst>
                </a:gridCol>
                <a:gridCol w="1019170">
                  <a:extLst>
                    <a:ext uri="{9D8B030D-6E8A-4147-A177-3AD203B41FA5}">
                      <a16:colId xmlns:a16="http://schemas.microsoft.com/office/drawing/2014/main" val="20001"/>
                    </a:ext>
                  </a:extLst>
                </a:gridCol>
                <a:gridCol w="1331610">
                  <a:extLst>
                    <a:ext uri="{9D8B030D-6E8A-4147-A177-3AD203B41FA5}">
                      <a16:colId xmlns:a16="http://schemas.microsoft.com/office/drawing/2014/main" val="20002"/>
                    </a:ext>
                  </a:extLst>
                </a:gridCol>
                <a:gridCol w="1276136">
                  <a:extLst>
                    <a:ext uri="{9D8B030D-6E8A-4147-A177-3AD203B41FA5}">
                      <a16:colId xmlns:a16="http://schemas.microsoft.com/office/drawing/2014/main" val="20003"/>
                    </a:ext>
                  </a:extLst>
                </a:gridCol>
              </a:tblGrid>
              <a:tr h="22905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zh-TW"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金額（億円）</a:t>
                      </a:r>
                      <a:endParaRPr lang="zh-TW" altLang="en-US"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全国シェア</a:t>
                      </a:r>
                      <a:endParaRPr lang="ja-JP" altLang="en-US"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extLst>
                  <a:ext uri="{0D108BD9-81ED-4DB2-BD59-A6C34878D82A}">
                    <a16:rowId xmlns:a16="http://schemas.microsoft.com/office/drawing/2014/main" val="10000"/>
                  </a:ext>
                </a:extLst>
              </a:tr>
              <a:tr h="229056">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6,820</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1"/>
                  </a:ext>
                </a:extLst>
              </a:tr>
              <a:tr h="229056">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富山県</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6,540</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2"/>
                  </a:ext>
                </a:extLst>
              </a:tr>
              <a:tr h="229056">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5,302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extLst>
                  <a:ext uri="{0D108BD9-81ED-4DB2-BD59-A6C34878D82A}">
                    <a16:rowId xmlns:a16="http://schemas.microsoft.com/office/drawing/2014/main" val="10003"/>
                  </a:ext>
                </a:extLst>
              </a:tr>
              <a:tr h="229056">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extLst>
                  <a:ext uri="{0D108BD9-81ED-4DB2-BD59-A6C34878D82A}">
                    <a16:rowId xmlns:a16="http://schemas.microsoft.com/office/drawing/2014/main" val="10004"/>
                  </a:ext>
                </a:extLst>
              </a:tr>
              <a:tr h="229056">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5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4,076</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5"/>
                  </a:ext>
                </a:extLst>
              </a:tr>
            </a:tbl>
          </a:graphicData>
        </a:graphic>
      </p:graphicFrame>
      <p:sp>
        <p:nvSpPr>
          <p:cNvPr id="22" name="テキスト ボックス 21"/>
          <p:cNvSpPr txBox="1"/>
          <p:nvPr/>
        </p:nvSpPr>
        <p:spPr>
          <a:xfrm>
            <a:off x="296214" y="1784759"/>
            <a:ext cx="3462715"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の医薬品生産額・全国シェアの推移</a:t>
            </a:r>
          </a:p>
        </p:txBody>
      </p:sp>
      <p:sp>
        <p:nvSpPr>
          <p:cNvPr id="23" name="テキスト ボックス 22"/>
          <p:cNvSpPr txBox="1"/>
          <p:nvPr/>
        </p:nvSpPr>
        <p:spPr>
          <a:xfrm>
            <a:off x="4835988" y="3434759"/>
            <a:ext cx="3906640"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医薬品製造所数・従業者数（人）</a:t>
            </a:r>
            <a:endParaRPr lang="en-US" altLang="ja-JP"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0"/>
          <p:cNvGraphicFramePr>
            <a:graphicFrameLocks noGrp="1"/>
          </p:cNvGraphicFramePr>
          <p:nvPr>
            <p:extLst/>
          </p:nvPr>
        </p:nvGraphicFramePr>
        <p:xfrm>
          <a:off x="5062290" y="3698742"/>
          <a:ext cx="3715166" cy="2118179"/>
        </p:xfrm>
        <a:graphic>
          <a:graphicData uri="http://schemas.openxmlformats.org/drawingml/2006/table">
            <a:tbl>
              <a:tblPr>
                <a:tableStyleId>{BC89EF96-8CEA-46FF-86C4-4CE0E7609802}</a:tableStyleId>
              </a:tblPr>
              <a:tblGrid>
                <a:gridCol w="300216">
                  <a:extLst>
                    <a:ext uri="{9D8B030D-6E8A-4147-A177-3AD203B41FA5}">
                      <a16:colId xmlns:a16="http://schemas.microsoft.com/office/drawing/2014/main" val="20000"/>
                    </a:ext>
                  </a:extLst>
                </a:gridCol>
                <a:gridCol w="726741">
                  <a:extLst>
                    <a:ext uri="{9D8B030D-6E8A-4147-A177-3AD203B41FA5}">
                      <a16:colId xmlns:a16="http://schemas.microsoft.com/office/drawing/2014/main" val="20001"/>
                    </a:ext>
                  </a:extLst>
                </a:gridCol>
                <a:gridCol w="724910">
                  <a:extLst>
                    <a:ext uri="{9D8B030D-6E8A-4147-A177-3AD203B41FA5}">
                      <a16:colId xmlns:a16="http://schemas.microsoft.com/office/drawing/2014/main" val="20002"/>
                    </a:ext>
                  </a:extLst>
                </a:gridCol>
                <a:gridCol w="906137">
                  <a:extLst>
                    <a:ext uri="{9D8B030D-6E8A-4147-A177-3AD203B41FA5}">
                      <a16:colId xmlns:a16="http://schemas.microsoft.com/office/drawing/2014/main" val="20003"/>
                    </a:ext>
                  </a:extLst>
                </a:gridCol>
                <a:gridCol w="1057162">
                  <a:extLst>
                    <a:ext uri="{9D8B030D-6E8A-4147-A177-3AD203B41FA5}">
                      <a16:colId xmlns:a16="http://schemas.microsoft.com/office/drawing/2014/main" val="20004"/>
                    </a:ext>
                  </a:extLst>
                </a:gridCol>
              </a:tblGrid>
              <a:tr h="304919">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製造所数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業者数（人）</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製造所</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あたりの</a:t>
                      </a:r>
                      <a:b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従業者数（人）</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extLst>
                  <a:ext uri="{0D108BD9-81ED-4DB2-BD59-A6C34878D82A}">
                    <a16:rowId xmlns:a16="http://schemas.microsoft.com/office/drawing/2014/main" val="10000"/>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32.22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1"/>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6,397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44.64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extLst>
                  <a:ext uri="{0D108BD9-81ED-4DB2-BD59-A6C34878D82A}">
                    <a16:rowId xmlns:a16="http://schemas.microsoft.com/office/drawing/2014/main" val="10002"/>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3,935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39.91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3"/>
                  </a:ext>
                </a:extLst>
              </a:tr>
              <a:tr h="180564">
                <a:tc>
                  <a:txBody>
                    <a:bodyPr/>
                    <a:lstStyle/>
                    <a:p>
                      <a:pPr algn="ctr" fontAlgn="ctr"/>
                      <a:r>
                        <a:rPr lang="en-US" altLang="ja-JP" sz="10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富山県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9,855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113.53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4"/>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6,947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84.11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5"/>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3,699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46.18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6"/>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8,558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131.86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7"/>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2,761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43.28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8"/>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46.01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9"/>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2,976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65.27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10"/>
                  </a:ext>
                </a:extLst>
              </a:tr>
            </a:tbl>
          </a:graphicData>
        </a:graphic>
      </p:graphicFrame>
      <p:graphicFrame>
        <p:nvGraphicFramePr>
          <p:cNvPr id="15" name="グラフ 14"/>
          <p:cNvGraphicFramePr>
            <a:graphicFrameLocks/>
          </p:cNvGraphicFramePr>
          <p:nvPr>
            <p:extLst>
              <p:ext uri="{D42A27DB-BD31-4B8C-83A1-F6EECF244321}">
                <p14:modId xmlns:p14="http://schemas.microsoft.com/office/powerpoint/2010/main" val="2658034574"/>
              </p:ext>
            </p:extLst>
          </p:nvPr>
        </p:nvGraphicFramePr>
        <p:xfrm>
          <a:off x="495463" y="2476936"/>
          <a:ext cx="4077247" cy="3357194"/>
        </p:xfrm>
        <a:graphic>
          <a:graphicData uri="http://schemas.openxmlformats.org/drawingml/2006/chart">
            <c:chart xmlns:c="http://schemas.openxmlformats.org/drawingml/2006/chart" xmlns:r="http://schemas.openxmlformats.org/officeDocument/2006/relationships" r:id="rId3"/>
          </a:graphicData>
        </a:graphic>
      </p:graphicFrame>
      <p:sp>
        <p:nvSpPr>
          <p:cNvPr id="17" name="タイトル 3"/>
          <p:cNvSpPr txBox="1">
            <a:spLocks/>
          </p:cNvSpPr>
          <p:nvPr/>
        </p:nvSpPr>
        <p:spPr>
          <a:xfrm>
            <a:off x="1" y="-20998"/>
            <a:ext cx="9905999" cy="404842"/>
          </a:xfrm>
          <a:prstGeom prst="rect">
            <a:avLst/>
          </a:prstGeom>
          <a:solidFill>
            <a:srgbClr val="002060"/>
          </a:solidFill>
        </p:spPr>
        <p:txBody>
          <a:bodyPr vert="horz" lIns="74296" tIns="37148" rIns="74296"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　　　成長産業育成とイノベーションの</a:t>
            </a:r>
            <a:r>
              <a:rPr lang="ja-JP" altLang="en-US" sz="1800" b="1" dirty="0" smtClean="0">
                <a:solidFill>
                  <a:schemeClr val="bg1"/>
                </a:solidFill>
                <a:latin typeface="Meiryo UI" panose="020B0604030504040204" pitchFamily="50" charset="-128"/>
                <a:ea typeface="Meiryo UI" panose="020B0604030504040204" pitchFamily="50" charset="-128"/>
              </a:rPr>
              <a:t>促進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健康医療関連</a:t>
            </a:r>
            <a:r>
              <a:rPr lang="ja-JP" altLang="en-US" sz="1800" b="1" dirty="0" smtClean="0">
                <a:solidFill>
                  <a:schemeClr val="bg1"/>
                </a:solidFill>
                <a:latin typeface="Meiryo UI" panose="020B0604030504040204" pitchFamily="50" charset="-128"/>
                <a:ea typeface="Meiryo UI" panose="020B0604030504040204" pitchFamily="50" charset="-128"/>
              </a:rPr>
              <a:t>産業の集積①</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5452111" y="5872439"/>
            <a:ext cx="4088438" cy="246221"/>
          </a:xfrm>
          <a:prstGeom prst="rect">
            <a:avLst/>
          </a:prstGeom>
        </p:spPr>
        <p:txBody>
          <a:bodyPr wrap="square">
            <a:spAutoFit/>
          </a:bodyPr>
          <a:lstStyle/>
          <a:p>
            <a:pPr marL="144463" indent="-144463"/>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月版）より引用</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2"/>
          <p:cNvSpPr>
            <a:spLocks noGrp="1"/>
          </p:cNvSpPr>
          <p:nvPr>
            <p:ph type="sldNum" sz="quarter" idx="12"/>
          </p:nvPr>
        </p:nvSpPr>
        <p:spPr>
          <a:xfrm>
            <a:off x="9308637" y="5626100"/>
            <a:ext cx="467849" cy="460019"/>
          </a:xfrm>
        </p:spPr>
        <p:txBody>
          <a:bodyPr vert="horz" lIns="91440" tIns="45720" rIns="91440" bIns="45720" rtlCol="0" anchor="ctr"/>
          <a:lstStyle/>
          <a:p>
            <a:fld id="{4AC9B83D-17C3-4F2E-B0BA-D155CD364A7C}" type="slidenum">
              <a:rPr lang="ja-JP" altLang="en-US" sz="2000" b="1">
                <a:solidFill>
                  <a:schemeClr val="tx1"/>
                </a:solidFill>
              </a:rPr>
              <a:pPr/>
              <a:t>9</a:t>
            </a:fld>
            <a:endParaRPr lang="ja-JP" altLang="en-US" sz="2000" b="1" dirty="0">
              <a:solidFill>
                <a:schemeClr val="tx1"/>
              </a:solidFill>
            </a:endParaRPr>
          </a:p>
        </p:txBody>
      </p:sp>
    </p:spTree>
    <p:extLst>
      <p:ext uri="{BB962C8B-B14F-4D97-AF65-F5344CB8AC3E}">
        <p14:creationId xmlns:p14="http://schemas.microsoft.com/office/powerpoint/2010/main" val="1249993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07286" y="5595201"/>
            <a:ext cx="469200" cy="490918"/>
          </a:xfrm>
        </p:spPr>
        <p:txBody>
          <a:bodyPr vert="horz" lIns="91440" tIns="45720" rIns="91440" bIns="45720" rtlCol="0" anchor="ctr"/>
          <a:lstStyle/>
          <a:p>
            <a:fld id="{9B28B6A2-4437-46C4-8AB6-08015A7ADF51}" type="slidenum">
              <a:rPr lang="ja-JP" altLang="en-US" sz="2000" b="1">
                <a:solidFill>
                  <a:schemeClr val="tx1"/>
                </a:solidFill>
              </a:rPr>
              <a:pPr/>
              <a:t>10</a:t>
            </a:fld>
            <a:endParaRPr lang="ja-JP" altLang="en-US" sz="2000" b="1">
              <a:solidFill>
                <a:schemeClr val="tx1"/>
              </a:solidFill>
            </a:endParaRPr>
          </a:p>
        </p:txBody>
      </p:sp>
      <p:sp>
        <p:nvSpPr>
          <p:cNvPr id="3" name="正方形/長方形 10"/>
          <p:cNvSpPr>
            <a:spLocks noChangeArrowheads="1"/>
          </p:cNvSpPr>
          <p:nvPr/>
        </p:nvSpPr>
        <p:spPr bwMode="auto">
          <a:xfrm>
            <a:off x="151391" y="418243"/>
            <a:ext cx="70792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44463" indent="-144463"/>
            <a:r>
              <a:rPr lang="ja-JP"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の医療機器製造業</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出典：厚生</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労働省 </a:t>
            </a:r>
            <a:r>
              <a:rPr lang="en-US" altLang="ja-JP"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薬事</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工業生産動態統計</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lang="en-US" altLang="ja-JP"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81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56611" y="745030"/>
            <a:ext cx="9275764" cy="656286"/>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年の大阪府の医療機器生産額は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億円、全国に占めるシェアは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と、成長戦略策定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大きく増加。</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人以上の医療用機器・医療用品製造業の事業所数は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と、全国</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番目となっている。</a:t>
            </a:r>
          </a:p>
        </p:txBody>
      </p:sp>
      <p:sp>
        <p:nvSpPr>
          <p:cNvPr id="5" name="テキスト ボックス 4"/>
          <p:cNvSpPr txBox="1"/>
          <p:nvPr/>
        </p:nvSpPr>
        <p:spPr>
          <a:xfrm>
            <a:off x="315879" y="1925843"/>
            <a:ext cx="994611" cy="223587"/>
          </a:xfrm>
          <a:prstGeom prst="rect">
            <a:avLst/>
          </a:prstGeom>
          <a:noFill/>
        </p:spPr>
        <p:txBody>
          <a:bodyPr wrap="square" rtlCol="0">
            <a:spAutoFit/>
          </a:bodyPr>
          <a:lstStyle/>
          <a:p>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6" name="テキスト ボックス 5"/>
          <p:cNvSpPr txBox="1"/>
          <p:nvPr/>
        </p:nvSpPr>
        <p:spPr>
          <a:xfrm>
            <a:off x="4801318" y="1599911"/>
            <a:ext cx="3462715"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医療機器生産額・全国シェア　ランキング</a:t>
            </a:r>
          </a:p>
        </p:txBody>
      </p:sp>
      <p:graphicFrame>
        <p:nvGraphicFramePr>
          <p:cNvPr id="7" name="表 6"/>
          <p:cNvGraphicFramePr>
            <a:graphicFrameLocks noGrp="1"/>
          </p:cNvGraphicFramePr>
          <p:nvPr>
            <p:extLst/>
          </p:nvPr>
        </p:nvGraphicFramePr>
        <p:xfrm>
          <a:off x="5035343" y="1878008"/>
          <a:ext cx="3606892" cy="1612170"/>
        </p:xfrm>
        <a:graphic>
          <a:graphicData uri="http://schemas.openxmlformats.org/drawingml/2006/table">
            <a:tbl>
              <a:tblPr>
                <a:tableStyleId>{BC89EF96-8CEA-46FF-86C4-4CE0E7609802}</a:tableStyleId>
              </a:tblPr>
              <a:tblGrid>
                <a:gridCol w="469620">
                  <a:extLst>
                    <a:ext uri="{9D8B030D-6E8A-4147-A177-3AD203B41FA5}">
                      <a16:colId xmlns:a16="http://schemas.microsoft.com/office/drawing/2014/main" val="20000"/>
                    </a:ext>
                  </a:extLst>
                </a:gridCol>
                <a:gridCol w="833204">
                  <a:extLst>
                    <a:ext uri="{9D8B030D-6E8A-4147-A177-3AD203B41FA5}">
                      <a16:colId xmlns:a16="http://schemas.microsoft.com/office/drawing/2014/main" val="20001"/>
                    </a:ext>
                  </a:extLst>
                </a:gridCol>
                <a:gridCol w="1339014">
                  <a:extLst>
                    <a:ext uri="{9D8B030D-6E8A-4147-A177-3AD203B41FA5}">
                      <a16:colId xmlns:a16="http://schemas.microsoft.com/office/drawing/2014/main" val="20002"/>
                    </a:ext>
                  </a:extLst>
                </a:gridCol>
                <a:gridCol w="965054">
                  <a:extLst>
                    <a:ext uri="{9D8B030D-6E8A-4147-A177-3AD203B41FA5}">
                      <a16:colId xmlns:a16="http://schemas.microsoft.com/office/drawing/2014/main" val="20003"/>
                    </a:ext>
                  </a:extLst>
                </a:gridCol>
              </a:tblGrid>
              <a:tr h="230310">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金額（億円）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全国シェア</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extLst>
                  <a:ext uri="{0D108BD9-81ED-4DB2-BD59-A6C34878D82A}">
                    <a16:rowId xmlns:a16="http://schemas.microsoft.com/office/drawing/2014/main" val="10000"/>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3,513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1"/>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栃木県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2"/>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1,785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3"/>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4"/>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茨城県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1,249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5"/>
                  </a:ext>
                </a:extLst>
              </a:tr>
              <a:tr h="230310">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extLst>
                  <a:ext uri="{0D108BD9-81ED-4DB2-BD59-A6C34878D82A}">
                    <a16:rowId xmlns:a16="http://schemas.microsoft.com/office/drawing/2014/main" val="10006"/>
                  </a:ext>
                </a:extLst>
              </a:tr>
            </a:tbl>
          </a:graphicData>
        </a:graphic>
      </p:graphicFrame>
      <p:sp>
        <p:nvSpPr>
          <p:cNvPr id="8" name="テキスト ボックス 7"/>
          <p:cNvSpPr txBox="1"/>
          <p:nvPr/>
        </p:nvSpPr>
        <p:spPr>
          <a:xfrm>
            <a:off x="256611" y="1599911"/>
            <a:ext cx="3462715"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の医療機器生産額・全国シェアの推移</a:t>
            </a:r>
          </a:p>
        </p:txBody>
      </p:sp>
      <p:sp>
        <p:nvSpPr>
          <p:cNvPr id="9" name="テキスト ボックス 8"/>
          <p:cNvSpPr txBox="1"/>
          <p:nvPr/>
        </p:nvSpPr>
        <p:spPr>
          <a:xfrm>
            <a:off x="4894493" y="3597556"/>
            <a:ext cx="4764662"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医療用機器・医療用品製造業の</a:t>
            </a:r>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事業所数</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endPar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5035343" y="3865002"/>
          <a:ext cx="3135515" cy="1584306"/>
        </p:xfrm>
        <a:graphic>
          <a:graphicData uri="http://schemas.openxmlformats.org/drawingml/2006/table">
            <a:tbl>
              <a:tblPr>
                <a:tableStyleId>{BC89EF96-8CEA-46FF-86C4-4CE0E7609802}</a:tableStyleId>
              </a:tblPr>
              <a:tblGrid>
                <a:gridCol w="477143">
                  <a:extLst>
                    <a:ext uri="{9D8B030D-6E8A-4147-A177-3AD203B41FA5}">
                      <a16:colId xmlns:a16="http://schemas.microsoft.com/office/drawing/2014/main" val="20000"/>
                    </a:ext>
                  </a:extLst>
                </a:gridCol>
                <a:gridCol w="1221261">
                  <a:extLst>
                    <a:ext uri="{9D8B030D-6E8A-4147-A177-3AD203B41FA5}">
                      <a16:colId xmlns:a16="http://schemas.microsoft.com/office/drawing/2014/main" val="20001"/>
                    </a:ext>
                  </a:extLst>
                </a:gridCol>
                <a:gridCol w="1437111">
                  <a:extLst>
                    <a:ext uri="{9D8B030D-6E8A-4147-A177-3AD203B41FA5}">
                      <a16:colId xmlns:a16="http://schemas.microsoft.com/office/drawing/2014/main" val="20002"/>
                    </a:ext>
                  </a:extLst>
                </a:gridCol>
              </a:tblGrid>
              <a:tr h="264051">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extLst>
                  <a:ext uri="{0D108BD9-81ED-4DB2-BD59-A6C34878D82A}">
                    <a16:rowId xmlns:a16="http://schemas.microsoft.com/office/drawing/2014/main" val="10000"/>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1"/>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2"/>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長野県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extLst>
                  <a:ext uri="{0D108BD9-81ED-4DB2-BD59-A6C34878D82A}">
                    <a16:rowId xmlns:a16="http://schemas.microsoft.com/office/drawing/2014/main" val="10003"/>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extLst>
                  <a:ext uri="{0D108BD9-81ED-4DB2-BD59-A6C34878D82A}">
                    <a16:rowId xmlns:a16="http://schemas.microsoft.com/office/drawing/2014/main" val="10004"/>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5"/>
                  </a:ext>
                </a:extLst>
              </a:tr>
            </a:tbl>
          </a:graphicData>
        </a:graphic>
      </p:graphicFrame>
      <p:sp>
        <p:nvSpPr>
          <p:cNvPr id="11" name="正方形/長方形 10"/>
          <p:cNvSpPr/>
          <p:nvPr/>
        </p:nvSpPr>
        <p:spPr>
          <a:xfrm>
            <a:off x="4910458" y="5508651"/>
            <a:ext cx="3714750" cy="542200"/>
          </a:xfrm>
          <a:prstGeom prst="rect">
            <a:avLst/>
          </a:prstGeom>
        </p:spPr>
        <p:txBody>
          <a:bodyPr>
            <a:spAutoFit/>
          </a:bodyPr>
          <a:lstStyle/>
          <a:p>
            <a:r>
              <a:rPr lang="en-US" altLang="ja-JP"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「薬事工業生産動態統計調査」では医療機器製造所数は公表されていないため、　</a:t>
            </a:r>
            <a:endParaRPr lang="en-US" altLang="ja-JP"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経済産業省「</a:t>
            </a:r>
            <a:r>
              <a:rPr lang="zh-TW"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工業統計表</a:t>
            </a:r>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「医療用機械器具製造業」「医療用計測器製造業」「医療用電子応用装置製造業」</a:t>
            </a:r>
            <a:endParaRPr lang="en-US" altLang="ja-JP"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「医療用品製造業」「医療・衛星用ゴム製品製造業」の事業所数を合算。</a:t>
            </a:r>
          </a:p>
        </p:txBody>
      </p:sp>
      <p:graphicFrame>
        <p:nvGraphicFramePr>
          <p:cNvPr id="12" name="グラフ 11"/>
          <p:cNvGraphicFramePr>
            <a:graphicFrameLocks/>
          </p:cNvGraphicFramePr>
          <p:nvPr>
            <p:extLst/>
          </p:nvPr>
        </p:nvGraphicFramePr>
        <p:xfrm>
          <a:off x="434725" y="2171109"/>
          <a:ext cx="4139707" cy="3817567"/>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3"/>
          <p:cNvSpPr txBox="1">
            <a:spLocks/>
          </p:cNvSpPr>
          <p:nvPr/>
        </p:nvSpPr>
        <p:spPr>
          <a:xfrm>
            <a:off x="1" y="-20998"/>
            <a:ext cx="9905999" cy="404842"/>
          </a:xfrm>
          <a:prstGeom prst="rect">
            <a:avLst/>
          </a:prstGeom>
          <a:solidFill>
            <a:srgbClr val="002060"/>
          </a:solidFill>
        </p:spPr>
        <p:txBody>
          <a:bodyPr vert="horz" lIns="74296" tIns="37148" rIns="74296"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　　　成長産業育成とイノベーションの</a:t>
            </a:r>
            <a:r>
              <a:rPr lang="ja-JP" altLang="en-US" sz="1800" b="1" dirty="0" smtClean="0">
                <a:solidFill>
                  <a:schemeClr val="bg1"/>
                </a:solidFill>
                <a:latin typeface="Meiryo UI" panose="020B0604030504040204" pitchFamily="50" charset="-128"/>
                <a:ea typeface="Meiryo UI" panose="020B0604030504040204" pitchFamily="50" charset="-128"/>
              </a:rPr>
              <a:t>促進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健康医療関連</a:t>
            </a:r>
            <a:r>
              <a:rPr lang="ja-JP" altLang="en-US" sz="1800" b="1" dirty="0" smtClean="0">
                <a:solidFill>
                  <a:schemeClr val="bg1"/>
                </a:solidFill>
                <a:latin typeface="Meiryo UI" panose="020B0604030504040204" pitchFamily="50" charset="-128"/>
                <a:ea typeface="Meiryo UI" panose="020B0604030504040204" pitchFamily="50" charset="-128"/>
              </a:rPr>
              <a:t>産業の集積②</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6178065" y="1376500"/>
            <a:ext cx="3882683" cy="246221"/>
          </a:xfrm>
          <a:prstGeom prst="rect">
            <a:avLst/>
          </a:prstGeom>
        </p:spPr>
        <p:txBody>
          <a:bodyPr wrap="square">
            <a:spAutoFit/>
          </a:bodyPr>
          <a:lstStyle/>
          <a:p>
            <a:pPr marL="144463" indent="-144463"/>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月版）より引用</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969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42390" y="499216"/>
            <a:ext cx="9421220" cy="7255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大阪府の要介護認定率は全国で最も高くなっている。</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2016</a:t>
            </a:r>
            <a:r>
              <a:rPr kumimoji="1" lang="ja-JP" altLang="en-US" sz="1400" dirty="0" smtClean="0">
                <a:solidFill>
                  <a:schemeClr val="tx1"/>
                </a:solidFill>
                <a:latin typeface="Meiryo UI" panose="020B0604030504040204" pitchFamily="50" charset="-128"/>
                <a:ea typeface="Meiryo UI" panose="020B0604030504040204" pitchFamily="50" charset="-128"/>
              </a:rPr>
              <a:t>年度　大阪</a:t>
            </a:r>
            <a:r>
              <a:rPr kumimoji="1" lang="en-US" altLang="ja-JP" sz="1400" dirty="0" smtClean="0">
                <a:solidFill>
                  <a:schemeClr val="tx1"/>
                </a:solidFill>
                <a:latin typeface="Meiryo UI" panose="020B0604030504040204" pitchFamily="50" charset="-128"/>
                <a:ea typeface="Meiryo UI" panose="020B0604030504040204" pitchFamily="50" charset="-128"/>
              </a:rPr>
              <a:t>:22.4</a:t>
            </a:r>
            <a:r>
              <a:rPr kumimoji="1" lang="ja-JP" altLang="en-US" sz="1400" dirty="0" smtClean="0">
                <a:solidFill>
                  <a:schemeClr val="tx1"/>
                </a:solidFill>
                <a:latin typeface="Meiryo UI" panose="020B0604030504040204" pitchFamily="50" charset="-128"/>
                <a:ea typeface="Meiryo UI" panose="020B0604030504040204" pitchFamily="50" charset="-128"/>
              </a:rPr>
              <a:t>％、全国</a:t>
            </a:r>
            <a:r>
              <a:rPr kumimoji="1" lang="en-US" altLang="ja-JP" sz="1400" dirty="0" smtClean="0">
                <a:solidFill>
                  <a:schemeClr val="tx1"/>
                </a:solidFill>
                <a:latin typeface="Meiryo UI" panose="020B0604030504040204" pitchFamily="50" charset="-128"/>
                <a:ea typeface="Meiryo UI" panose="020B0604030504040204" pitchFamily="50" charset="-128"/>
              </a:rPr>
              <a:t>:18.0</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●また、</a:t>
            </a:r>
            <a:r>
              <a:rPr kumimoji="1" lang="en-US" altLang="ja-JP" sz="1400" dirty="0" smtClean="0">
                <a:solidFill>
                  <a:schemeClr val="tx1"/>
                </a:solidFill>
                <a:latin typeface="Meiryo UI" panose="020B0604030504040204" pitchFamily="50" charset="-128"/>
                <a:ea typeface="Meiryo UI" panose="020B0604030504040204" pitchFamily="50" charset="-128"/>
              </a:rPr>
              <a:t>2000</a:t>
            </a:r>
            <a:r>
              <a:rPr kumimoji="1" lang="ja-JP" altLang="en-US" sz="1400" dirty="0" smtClean="0">
                <a:solidFill>
                  <a:schemeClr val="tx1"/>
                </a:solidFill>
                <a:latin typeface="Meiryo UI" panose="020B0604030504040204" pitchFamily="50" charset="-128"/>
                <a:ea typeface="Meiryo UI" panose="020B0604030504040204" pitchFamily="50" charset="-128"/>
              </a:rPr>
              <a:t>年以降の推移を見ても、</a:t>
            </a:r>
            <a:r>
              <a:rPr kumimoji="1" lang="ja-JP" altLang="en-US" sz="1400" b="1" u="sng" dirty="0" smtClean="0">
                <a:solidFill>
                  <a:schemeClr val="tx1"/>
                </a:solidFill>
                <a:latin typeface="Meiryo UI" panose="020B0604030504040204" pitchFamily="50" charset="-128"/>
                <a:ea typeface="Meiryo UI" panose="020B0604030504040204" pitchFamily="50" charset="-128"/>
              </a:rPr>
              <a:t>上昇して推移</a:t>
            </a:r>
            <a:r>
              <a:rPr kumimoji="1" lang="ja-JP" altLang="en-US" sz="1400" dirty="0" smtClean="0">
                <a:solidFill>
                  <a:schemeClr val="tx1"/>
                </a:solidFill>
                <a:latin typeface="Meiryo UI" panose="020B0604030504040204" pitchFamily="50" charset="-128"/>
                <a:ea typeface="Meiryo UI" panose="020B0604030504040204" pitchFamily="50" charset="-128"/>
              </a:rPr>
              <a:t>している。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eiryo UI" panose="020B0604030504040204" pitchFamily="50" charset="-128"/>
                <a:ea typeface="Meiryo UI" panose="020B0604030504040204" pitchFamily="50" charset="-128"/>
              </a:rPr>
              <a:t>成長産業育成とイノベーションの</a:t>
            </a:r>
            <a:r>
              <a:rPr lang="ja-JP" altLang="en-US" sz="1800" b="1" dirty="0" smtClean="0">
                <a:solidFill>
                  <a:schemeClr val="bg1"/>
                </a:solidFill>
                <a:latin typeface="Meiryo UI" panose="020B0604030504040204" pitchFamily="50" charset="-128"/>
                <a:ea typeface="Meiryo UI" panose="020B0604030504040204" pitchFamily="50" charset="-128"/>
              </a:rPr>
              <a:t>促進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介護関連市場①</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6877730" y="5288496"/>
            <a:ext cx="3344913" cy="338554"/>
          </a:xfrm>
          <a:prstGeom prst="rect">
            <a:avLst/>
          </a:prstGeom>
          <a:noFill/>
        </p:spPr>
        <p:txBody>
          <a:bodyPr wrap="square" rtlCol="0">
            <a:spAutoFit/>
          </a:bodyPr>
          <a:lstStyle/>
          <a:p>
            <a:pPr lvl="0">
              <a:defRPr/>
            </a:pPr>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大阪府 </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万博</a:t>
            </a:r>
            <a:r>
              <a:rPr kumimoji="1" lang="ja-JP" altLang="en-US" sz="800" dirty="0">
                <a:solidFill>
                  <a:prstClr val="black"/>
                </a:solidFill>
                <a:latin typeface="Meiryo UI" panose="020B0604030504040204" pitchFamily="50" charset="-128"/>
                <a:ea typeface="Meiryo UI" panose="020B0604030504040204" pitchFamily="50" charset="-128"/>
              </a:rPr>
              <a:t>のインパクトを</a:t>
            </a:r>
            <a:r>
              <a:rPr kumimoji="1" lang="ja-JP" altLang="en-US" sz="800" dirty="0" smtClean="0">
                <a:solidFill>
                  <a:prstClr val="black"/>
                </a:solidFill>
                <a:latin typeface="Meiryo UI" panose="020B0604030504040204" pitchFamily="50" charset="-128"/>
                <a:ea typeface="Meiryo UI" panose="020B0604030504040204" pitchFamily="50" charset="-128"/>
              </a:rPr>
              <a:t>活かした</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lvl="0">
              <a:defRPr/>
            </a:pPr>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　　　　　　　　　　　　大阪</a:t>
            </a:r>
            <a:r>
              <a:rPr kumimoji="1" lang="ja-JP" altLang="en-US" sz="800" dirty="0">
                <a:solidFill>
                  <a:prstClr val="black"/>
                </a:solidFill>
                <a:latin typeface="Meiryo UI" panose="020B0604030504040204" pitchFamily="50" charset="-128"/>
                <a:ea typeface="Meiryo UI" panose="020B0604030504040204" pitchFamily="50" charset="-128"/>
              </a:rPr>
              <a:t>の将来に向けた</a:t>
            </a:r>
            <a:r>
              <a:rPr kumimoji="1" lang="ja-JP" altLang="en-US" sz="800" dirty="0" smtClean="0">
                <a:solidFill>
                  <a:prstClr val="black"/>
                </a:solidFill>
                <a:latin typeface="Meiryo UI" panose="020B0604030504040204" pitchFamily="50" charset="-128"/>
                <a:ea typeface="Meiryo UI" panose="020B0604030504040204" pitchFamily="50" charset="-128"/>
              </a:rPr>
              <a:t>ビジョン</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（資料編）より引用</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982" y="2101755"/>
            <a:ext cx="3445291" cy="287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7464707" y="4962054"/>
            <a:ext cx="2575215" cy="215444"/>
          </a:xfrm>
          <a:prstGeom prst="rect">
            <a:avLst/>
          </a:prstGeom>
          <a:noFill/>
        </p:spPr>
        <p:txBody>
          <a:bodyPr wrap="square" rtlCol="0">
            <a:spAutoFit/>
          </a:bodyPr>
          <a:lstStyle/>
          <a:p>
            <a:pPr algn="just"/>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出典：厚生労働省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介護</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保険事業状況</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報告</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523173" y="1587777"/>
            <a:ext cx="2880320" cy="215444"/>
          </a:xfrm>
          <a:prstGeom prst="rect">
            <a:avLst/>
          </a:prstGeom>
          <a:noFill/>
        </p:spPr>
        <p:txBody>
          <a:bodyPr wrap="square" lIns="0" tIns="0" rIns="0" bIns="0" rtlCol="0">
            <a:spAutoFit/>
          </a:bodyPr>
          <a:lstStyle/>
          <a:p>
            <a:r>
              <a:rPr kumimoji="1" lang="ja-JP" altLang="en-US" sz="1400" b="1" dirty="0" smtClean="0">
                <a:latin typeface="+mn-ea"/>
                <a:cs typeface="Meiryo UI" panose="020B0604030504040204" pitchFamily="50" charset="-128"/>
              </a:rPr>
              <a:t>■ </a:t>
            </a:r>
            <a:r>
              <a:rPr lang="ja-JP" altLang="en-US" sz="1400" b="1" dirty="0" smtClean="0">
                <a:latin typeface="+mn-ea"/>
                <a:cs typeface="Meiryo UI" panose="020B0604030504040204" pitchFamily="50" charset="-128"/>
              </a:rPr>
              <a:t>要介護</a:t>
            </a:r>
            <a:r>
              <a:rPr lang="ja-JP" altLang="en-US" sz="1400" b="1" dirty="0">
                <a:latin typeface="+mn-ea"/>
                <a:cs typeface="Meiryo UI" panose="020B0604030504040204" pitchFamily="50" charset="-128"/>
              </a:rPr>
              <a:t>認定率の</a:t>
            </a:r>
            <a:r>
              <a:rPr lang="ja-JP" altLang="en-US" sz="1400" b="1" dirty="0" smtClean="0">
                <a:latin typeface="+mn-ea"/>
                <a:cs typeface="Meiryo UI" panose="020B0604030504040204" pitchFamily="50" charset="-128"/>
              </a:rPr>
              <a:t>推移</a:t>
            </a:r>
            <a:endParaRPr kumimoji="1" lang="ja-JP" altLang="en-US" sz="1400" b="1" dirty="0" smtClean="0">
              <a:latin typeface="+mn-ea"/>
              <a:cs typeface="Meiryo UI" panose="020B0604030504040204" pitchFamily="50" charset="-128"/>
            </a:endParaRPr>
          </a:p>
        </p:txBody>
      </p:sp>
      <p:pic>
        <p:nvPicPr>
          <p:cNvPr id="286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4" y="2101756"/>
            <a:ext cx="6575477" cy="3539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138755" y="2240674"/>
            <a:ext cx="3468136" cy="23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（厚生労働省「介護保険事業状況報告」月報　および総務省「住民基本台帳人口・世帯数」）</a:t>
            </a:r>
            <a:endParaRPr kumimoji="0" lang="ja-JP"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
        <p:nvSpPr>
          <p:cNvPr id="5" name="Rectangle 5"/>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テキスト ボックス 14"/>
          <p:cNvSpPr txBox="1"/>
          <p:nvPr/>
        </p:nvSpPr>
        <p:spPr>
          <a:xfrm>
            <a:off x="10024" y="1587777"/>
            <a:ext cx="4886369" cy="215444"/>
          </a:xfrm>
          <a:prstGeom prst="rect">
            <a:avLst/>
          </a:prstGeom>
          <a:noFill/>
        </p:spPr>
        <p:txBody>
          <a:bodyPr wrap="square" lIns="0" tIns="0" rIns="0" bIns="0" rtlCol="0">
            <a:spAutoFit/>
          </a:bodyPr>
          <a:lstStyle/>
          <a:p>
            <a:r>
              <a:rPr kumimoji="1" lang="ja-JP" altLang="en-US" sz="1400" b="1" dirty="0" smtClean="0">
                <a:latin typeface="+mn-ea"/>
                <a:cs typeface="Meiryo UI" panose="020B0604030504040204" pitchFamily="50" charset="-128"/>
              </a:rPr>
              <a:t>■ </a:t>
            </a:r>
            <a:r>
              <a:rPr lang="ja-JP" altLang="en-US" sz="1400" b="1" dirty="0" smtClean="0">
                <a:latin typeface="+mn-ea"/>
                <a:cs typeface="Meiryo UI" panose="020B0604030504040204" pitchFamily="50" charset="-128"/>
              </a:rPr>
              <a:t>要介護</a:t>
            </a:r>
            <a:r>
              <a:rPr lang="ja-JP" altLang="en-US" sz="1400" b="1" dirty="0">
                <a:latin typeface="+mn-ea"/>
                <a:cs typeface="Meiryo UI" panose="020B0604030504040204" pitchFamily="50" charset="-128"/>
              </a:rPr>
              <a:t>認定率</a:t>
            </a:r>
            <a:r>
              <a:rPr lang="ja-JP" altLang="en-US" sz="1400" b="1" dirty="0" smtClean="0">
                <a:latin typeface="+mn-ea"/>
                <a:cs typeface="Meiryo UI" panose="020B0604030504040204" pitchFamily="50" charset="-128"/>
              </a:rPr>
              <a:t>の都道府県比較</a:t>
            </a:r>
            <a:r>
              <a:rPr lang="ja-JP" altLang="en-US" sz="1100" dirty="0" smtClean="0">
                <a:latin typeface="+mn-ea"/>
                <a:cs typeface="Meiryo UI" panose="020B0604030504040204" pitchFamily="50" charset="-128"/>
              </a:rPr>
              <a:t>（</a:t>
            </a:r>
            <a:r>
              <a:rPr lang="en-US" altLang="ja-JP" sz="1100" dirty="0" smtClean="0">
                <a:latin typeface="+mn-ea"/>
                <a:cs typeface="Meiryo UI" panose="020B0604030504040204" pitchFamily="50" charset="-128"/>
              </a:rPr>
              <a:t>2016</a:t>
            </a:r>
            <a:r>
              <a:rPr lang="ja-JP" altLang="en-US" sz="1100" dirty="0" smtClean="0">
                <a:latin typeface="+mn-ea"/>
                <a:cs typeface="Meiryo UI" panose="020B0604030504040204" pitchFamily="50" charset="-128"/>
              </a:rPr>
              <a:t>年度 </a:t>
            </a:r>
            <a:r>
              <a:rPr lang="en-US" altLang="ja-JP" sz="1100" dirty="0" smtClean="0">
                <a:latin typeface="+mn-ea"/>
                <a:cs typeface="Meiryo UI" panose="020B0604030504040204" pitchFamily="50" charset="-128"/>
              </a:rPr>
              <a:t>※</a:t>
            </a:r>
            <a:r>
              <a:rPr lang="ja-JP" altLang="en-US" sz="1100" dirty="0" smtClean="0">
                <a:latin typeface="+mn-ea"/>
                <a:cs typeface="Meiryo UI" panose="020B0604030504040204" pitchFamily="50" charset="-128"/>
              </a:rPr>
              <a:t>年齢調整後）</a:t>
            </a:r>
            <a:endParaRPr kumimoji="1" lang="ja-JP" altLang="en-US" sz="1400" dirty="0" smtClean="0">
              <a:latin typeface="+mn-ea"/>
              <a:cs typeface="Meiryo UI" panose="020B0604030504040204" pitchFamily="50" charset="-128"/>
            </a:endParaRPr>
          </a:p>
        </p:txBody>
      </p:sp>
      <p:sp>
        <p:nvSpPr>
          <p:cNvPr id="6" name="角丸四角形 5"/>
          <p:cNvSpPr/>
          <p:nvPr/>
        </p:nvSpPr>
        <p:spPr>
          <a:xfrm>
            <a:off x="6226629" y="2246514"/>
            <a:ext cx="177118" cy="3309555"/>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78AA22E-FCB1-45B3-87A6-15F3CBAFE844}"/>
              </a:ext>
            </a:extLst>
          </p:cNvPr>
          <p:cNvSpPr txBox="1"/>
          <p:nvPr/>
        </p:nvSpPr>
        <p:spPr>
          <a:xfrm>
            <a:off x="-88468" y="5599538"/>
            <a:ext cx="3118311" cy="215444"/>
          </a:xfrm>
          <a:prstGeom prst="rect">
            <a:avLst/>
          </a:prstGeom>
          <a:noFill/>
        </p:spPr>
        <p:txBody>
          <a:bodyPr wrap="square" rtlCol="0">
            <a:spAutoFit/>
          </a:bodyPr>
          <a:lstStyle/>
          <a:p>
            <a:pPr lvl="0">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1" lang="ja-JP" altLang="en-US" sz="800" dirty="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大阪府 </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rPr>
              <a:t>大阪府高齢者計画</a:t>
            </a:r>
            <a:r>
              <a:rPr kumimoji="1" lang="en-US" altLang="ja-JP" sz="800" dirty="0" smtClean="0">
                <a:solidFill>
                  <a:prstClr val="black"/>
                </a:solidFill>
                <a:latin typeface="Meiryo UI" panose="020B0604030504040204" pitchFamily="50" charset="-128"/>
                <a:ea typeface="Meiryo UI" panose="020B0604030504040204" pitchFamily="50" charset="-128"/>
              </a:rPr>
              <a:t>2018』</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11</a:t>
            </a:fld>
            <a:endParaRPr lang="ja-JP" altLang="en-US" sz="2000" b="1" dirty="0">
              <a:solidFill>
                <a:schemeClr val="tx1"/>
              </a:solidFill>
            </a:endParaRPr>
          </a:p>
        </p:txBody>
      </p:sp>
    </p:spTree>
    <p:extLst>
      <p:ext uri="{BB962C8B-B14F-4D97-AF65-F5344CB8AC3E}">
        <p14:creationId xmlns:p14="http://schemas.microsoft.com/office/powerpoint/2010/main" val="83942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18809" y="496407"/>
            <a:ext cx="9298389" cy="7266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●高齢化の進展に伴い、</a:t>
            </a:r>
            <a:r>
              <a:rPr kumimoji="1" lang="ja-JP" altLang="en-US" sz="1400" b="1" u="sng" dirty="0" smtClean="0">
                <a:solidFill>
                  <a:schemeClr val="tx1"/>
                </a:solidFill>
                <a:latin typeface="Meiryo UI" panose="020B0604030504040204" pitchFamily="50" charset="-128"/>
                <a:ea typeface="Meiryo UI" panose="020B0604030504040204" pitchFamily="50" charset="-128"/>
              </a:rPr>
              <a:t>要介護（要支援）認定者数は年々増加傾向にあり、</a:t>
            </a:r>
            <a:r>
              <a:rPr kumimoji="1" lang="en-US" altLang="ja-JP" sz="1400" b="1" u="sng" dirty="0" smtClean="0">
                <a:solidFill>
                  <a:schemeClr val="tx1"/>
                </a:solidFill>
                <a:latin typeface="Meiryo UI" panose="020B0604030504040204" pitchFamily="50" charset="-128"/>
                <a:ea typeface="Meiryo UI" panose="020B0604030504040204" pitchFamily="50" charset="-128"/>
              </a:rPr>
              <a:t>2040</a:t>
            </a:r>
            <a:r>
              <a:rPr kumimoji="1" lang="ja-JP" altLang="en-US" sz="1400" b="1" u="sng" dirty="0" smtClean="0">
                <a:solidFill>
                  <a:schemeClr val="tx1"/>
                </a:solidFill>
                <a:latin typeface="Meiryo UI" panose="020B0604030504040204" pitchFamily="50" charset="-128"/>
                <a:ea typeface="Meiryo UI" panose="020B0604030504040204" pitchFamily="50" charset="-128"/>
              </a:rPr>
              <a:t>年には約</a:t>
            </a:r>
            <a:r>
              <a:rPr kumimoji="1" lang="en-US" altLang="ja-JP" sz="1400" b="1" u="sng" dirty="0" smtClean="0">
                <a:solidFill>
                  <a:schemeClr val="tx1"/>
                </a:solidFill>
                <a:latin typeface="Meiryo UI" panose="020B0604030504040204" pitchFamily="50" charset="-128"/>
                <a:ea typeface="Meiryo UI" panose="020B0604030504040204" pitchFamily="50" charset="-128"/>
              </a:rPr>
              <a:t>100</a:t>
            </a:r>
            <a:r>
              <a:rPr kumimoji="1" lang="ja-JP" altLang="en-US" sz="1400" b="1" u="sng" dirty="0" smtClean="0">
                <a:solidFill>
                  <a:schemeClr val="tx1"/>
                </a:solidFill>
                <a:latin typeface="Meiryo UI" panose="020B0604030504040204" pitchFamily="50" charset="-128"/>
                <a:ea typeface="Meiryo UI" panose="020B0604030504040204" pitchFamily="50" charset="-128"/>
              </a:rPr>
              <a:t>万人に達する見込み。</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●日本全体で見ると、</a:t>
            </a:r>
            <a:r>
              <a:rPr kumimoji="1" lang="en-US" altLang="ja-JP" sz="1400" b="1" u="sng" dirty="0" smtClean="0">
                <a:solidFill>
                  <a:schemeClr val="tx1"/>
                </a:solidFill>
                <a:latin typeface="Meiryo UI" panose="020B0604030504040204" pitchFamily="50" charset="-128"/>
                <a:ea typeface="Meiryo UI" panose="020B0604030504040204" pitchFamily="50" charset="-128"/>
              </a:rPr>
              <a:t>2035</a:t>
            </a:r>
            <a:r>
              <a:rPr kumimoji="1" lang="ja-JP" altLang="en-US" sz="1400" b="1" u="sng" dirty="0" smtClean="0">
                <a:solidFill>
                  <a:schemeClr val="tx1"/>
                </a:solidFill>
                <a:latin typeface="Meiryo UI" panose="020B0604030504040204" pitchFamily="50" charset="-128"/>
                <a:ea typeface="Meiryo UI" panose="020B0604030504040204" pitchFamily="50" charset="-128"/>
              </a:rPr>
              <a:t>年頃まで、増加ペースは緩まない見込み。</a:t>
            </a:r>
            <a:endParaRPr kumimoji="1" lang="ja-JP" altLang="en-US" sz="1400" b="1" u="sng" dirty="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eiryo UI" panose="020B0604030504040204" pitchFamily="50" charset="-128"/>
                <a:ea typeface="Meiryo UI" panose="020B0604030504040204" pitchFamily="50" charset="-128"/>
              </a:rPr>
              <a:t>成長産業育成とイノベーションの</a:t>
            </a:r>
            <a:r>
              <a:rPr lang="ja-JP" altLang="en-US" sz="1800" b="1" dirty="0" smtClean="0">
                <a:solidFill>
                  <a:schemeClr val="bg1"/>
                </a:solidFill>
                <a:latin typeface="Meiryo UI" panose="020B0604030504040204" pitchFamily="50" charset="-128"/>
                <a:ea typeface="Meiryo UI" panose="020B0604030504040204" pitchFamily="50" charset="-128"/>
              </a:rPr>
              <a:t>促進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介護関連市場②</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861" y="1952092"/>
            <a:ext cx="5687739" cy="3526800"/>
          </a:xfrm>
          <a:prstGeom prst="rect">
            <a:avLst/>
          </a:prstGeom>
        </p:spPr>
      </p:pic>
      <p:sp>
        <p:nvSpPr>
          <p:cNvPr id="11" name="正方形/長方形 10"/>
          <p:cNvSpPr/>
          <p:nvPr/>
        </p:nvSpPr>
        <p:spPr>
          <a:xfrm>
            <a:off x="255861" y="5207023"/>
            <a:ext cx="4772025" cy="271869"/>
          </a:xfrm>
          <a:prstGeom prst="rect">
            <a:avLst/>
          </a:prstGeom>
          <a:solidFill>
            <a:schemeClr val="bg1"/>
          </a:solidFill>
        </p:spPr>
        <p:txBody>
          <a:bodyPr wrap="square">
            <a:spAutoFit/>
          </a:bodyPr>
          <a:lstStyle/>
          <a:p>
            <a:pPr marL="177800" lvl="0" indent="-177800">
              <a:lnSpc>
                <a:spcPts val="1400"/>
              </a:lnSpc>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出典：経済産業省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の介護需給に対する高齢者ケアシステムに関する</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研究会報告書</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3"/>
          <a:stretch>
            <a:fillRect/>
          </a:stretch>
        </p:blipFill>
        <p:spPr>
          <a:xfrm>
            <a:off x="6022590" y="2124678"/>
            <a:ext cx="3883410" cy="3034720"/>
          </a:xfrm>
          <a:prstGeom prst="rect">
            <a:avLst/>
          </a:prstGeom>
        </p:spPr>
      </p:pic>
      <p:sp>
        <p:nvSpPr>
          <p:cNvPr id="15" name="正方形/長方形 14"/>
          <p:cNvSpPr/>
          <p:nvPr/>
        </p:nvSpPr>
        <p:spPr>
          <a:xfrm>
            <a:off x="6022590" y="5159398"/>
            <a:ext cx="3432452" cy="271869"/>
          </a:xfrm>
          <a:prstGeom prst="rect">
            <a:avLst/>
          </a:prstGeom>
        </p:spPr>
        <p:txBody>
          <a:bodyPr wrap="square">
            <a:spAutoFit/>
          </a:bodyPr>
          <a:lstStyle/>
          <a:p>
            <a:pPr marL="177800" lvl="0" indent="-177800">
              <a:lnSpc>
                <a:spcPts val="1400"/>
              </a:lnSpc>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 </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高齢者計画</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178AA22E-FCB1-45B3-87A6-15F3CBAFE844}"/>
              </a:ext>
            </a:extLst>
          </p:cNvPr>
          <p:cNvSpPr txBox="1"/>
          <p:nvPr/>
        </p:nvSpPr>
        <p:spPr>
          <a:xfrm>
            <a:off x="5575299" y="5864284"/>
            <a:ext cx="3909567" cy="215444"/>
          </a:xfrm>
          <a:prstGeom prst="rect">
            <a:avLst/>
          </a:prstGeom>
          <a:noFill/>
        </p:spPr>
        <p:txBody>
          <a:bodyPr wrap="square" rtlCol="0">
            <a:spAutoFit/>
          </a:bodyPr>
          <a:lstStyle/>
          <a:p>
            <a:pPr lvl="0">
              <a:defRPr/>
            </a:pPr>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大阪府 </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万博</a:t>
            </a:r>
            <a:r>
              <a:rPr kumimoji="1" lang="ja-JP" altLang="en-US" sz="800" dirty="0">
                <a:solidFill>
                  <a:prstClr val="black"/>
                </a:solidFill>
                <a:latin typeface="Meiryo UI" panose="020B0604030504040204" pitchFamily="50" charset="-128"/>
                <a:ea typeface="Meiryo UI" panose="020B0604030504040204" pitchFamily="50" charset="-128"/>
              </a:rPr>
              <a:t>のインパクトを</a:t>
            </a:r>
            <a:r>
              <a:rPr kumimoji="1" lang="ja-JP" altLang="en-US" sz="800" dirty="0" smtClean="0">
                <a:solidFill>
                  <a:prstClr val="black"/>
                </a:solidFill>
                <a:latin typeface="Meiryo UI" panose="020B0604030504040204" pitchFamily="50" charset="-128"/>
                <a:ea typeface="Meiryo UI" panose="020B0604030504040204" pitchFamily="50" charset="-128"/>
              </a:rPr>
              <a:t>活かした大阪</a:t>
            </a:r>
            <a:r>
              <a:rPr kumimoji="1" lang="ja-JP" altLang="en-US" sz="800" dirty="0">
                <a:solidFill>
                  <a:prstClr val="black"/>
                </a:solidFill>
                <a:latin typeface="Meiryo UI" panose="020B0604030504040204" pitchFamily="50" charset="-128"/>
                <a:ea typeface="Meiryo UI" panose="020B0604030504040204" pitchFamily="50" charset="-128"/>
              </a:rPr>
              <a:t>の将来に向けた</a:t>
            </a:r>
            <a:r>
              <a:rPr kumimoji="1" lang="ja-JP" altLang="en-US" sz="800" dirty="0" smtClean="0">
                <a:solidFill>
                  <a:prstClr val="black"/>
                </a:solidFill>
                <a:latin typeface="Meiryo UI" panose="020B0604030504040204" pitchFamily="50" charset="-128"/>
                <a:ea typeface="Meiryo UI" panose="020B0604030504040204" pitchFamily="50" charset="-128"/>
              </a:rPr>
              <a:t>ビジョン</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（資料編）より引用</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55861" y="1458978"/>
            <a:ext cx="4886369" cy="215444"/>
          </a:xfrm>
          <a:prstGeom prst="rect">
            <a:avLst/>
          </a:prstGeom>
          <a:noFill/>
        </p:spPr>
        <p:txBody>
          <a:bodyPr wrap="square" lIns="0" tIns="0" rIns="0" bIns="0" rtlCol="0">
            <a:spAutoFit/>
          </a:bodyPr>
          <a:lstStyle/>
          <a:p>
            <a:r>
              <a:rPr kumimoji="1" lang="ja-JP" altLang="en-US" sz="1400" b="1" dirty="0" smtClean="0">
                <a:latin typeface="+mn-ea"/>
                <a:cs typeface="Meiryo UI" panose="020B0604030504040204" pitchFamily="50" charset="-128"/>
              </a:rPr>
              <a:t>■ 要介護（要支援）認定者数の将来予測 </a:t>
            </a:r>
            <a:r>
              <a:rPr kumimoji="1" lang="en-US" altLang="ja-JP" sz="1400" b="1" dirty="0" smtClean="0">
                <a:latin typeface="+mn-ea"/>
                <a:cs typeface="Meiryo UI" panose="020B0604030504040204" pitchFamily="50" charset="-128"/>
              </a:rPr>
              <a:t>《</a:t>
            </a:r>
            <a:r>
              <a:rPr kumimoji="1" lang="ja-JP" altLang="en-US" sz="1400" b="1" dirty="0" smtClean="0">
                <a:latin typeface="+mn-ea"/>
                <a:cs typeface="Meiryo UI" panose="020B0604030504040204" pitchFamily="50" charset="-128"/>
              </a:rPr>
              <a:t>全国</a:t>
            </a:r>
            <a:r>
              <a:rPr kumimoji="1" lang="en-US" altLang="ja-JP" sz="1400" b="1" dirty="0">
                <a:latin typeface="+mn-ea"/>
                <a:cs typeface="Meiryo UI" panose="020B0604030504040204" pitchFamily="50" charset="-128"/>
              </a:rPr>
              <a:t>》</a:t>
            </a:r>
            <a:endParaRPr kumimoji="1" lang="ja-JP" altLang="en-US" sz="1400" dirty="0" smtClean="0">
              <a:latin typeface="+mn-ea"/>
              <a:cs typeface="Meiryo UI" panose="020B0604030504040204" pitchFamily="50" charset="-128"/>
            </a:endParaRPr>
          </a:p>
        </p:txBody>
      </p:sp>
      <p:sp>
        <p:nvSpPr>
          <p:cNvPr id="18" name="テキスト ボックス 17"/>
          <p:cNvSpPr txBox="1"/>
          <p:nvPr/>
        </p:nvSpPr>
        <p:spPr>
          <a:xfrm>
            <a:off x="5869674" y="1451106"/>
            <a:ext cx="4886369" cy="215444"/>
          </a:xfrm>
          <a:prstGeom prst="rect">
            <a:avLst/>
          </a:prstGeom>
          <a:noFill/>
        </p:spPr>
        <p:txBody>
          <a:bodyPr wrap="square" lIns="0" tIns="0" rIns="0" bIns="0" rtlCol="0">
            <a:spAutoFit/>
          </a:bodyPr>
          <a:lstStyle/>
          <a:p>
            <a:r>
              <a:rPr kumimoji="1" lang="ja-JP" altLang="en-US" sz="1400" b="1" dirty="0" smtClean="0">
                <a:latin typeface="+mn-ea"/>
                <a:cs typeface="Meiryo UI" panose="020B0604030504040204" pitchFamily="50" charset="-128"/>
              </a:rPr>
              <a:t>■ 要介護（要支援）認定者数の将来予測 </a:t>
            </a:r>
            <a:r>
              <a:rPr kumimoji="1" lang="en-US" altLang="ja-JP" sz="1400" b="1" dirty="0" smtClean="0">
                <a:latin typeface="+mn-ea"/>
                <a:cs typeface="Meiryo UI" panose="020B0604030504040204" pitchFamily="50" charset="-128"/>
              </a:rPr>
              <a:t>《</a:t>
            </a:r>
            <a:r>
              <a:rPr kumimoji="1" lang="ja-JP" altLang="en-US" sz="1400" b="1" dirty="0" smtClean="0">
                <a:latin typeface="+mn-ea"/>
                <a:cs typeface="Meiryo UI" panose="020B0604030504040204" pitchFamily="50" charset="-128"/>
              </a:rPr>
              <a:t>大阪</a:t>
            </a:r>
            <a:r>
              <a:rPr kumimoji="1" lang="en-US" altLang="ja-JP" sz="1400" b="1" dirty="0">
                <a:latin typeface="+mn-ea"/>
                <a:cs typeface="Meiryo UI" panose="020B0604030504040204" pitchFamily="50" charset="-128"/>
              </a:rPr>
              <a:t>》</a:t>
            </a:r>
            <a:endParaRPr kumimoji="1" lang="ja-JP" altLang="en-US" sz="1400" dirty="0" smtClean="0">
              <a:latin typeface="+mn-ea"/>
              <a:cs typeface="Meiryo UI" panose="020B0604030504040204" pitchFamily="50" charset="-128"/>
            </a:endParaRPr>
          </a:p>
        </p:txBody>
      </p:sp>
      <p:cxnSp>
        <p:nvCxnSpPr>
          <p:cNvPr id="5" name="直線矢印コネクタ 4"/>
          <p:cNvCxnSpPr/>
          <p:nvPr/>
        </p:nvCxnSpPr>
        <p:spPr>
          <a:xfrm flipV="1">
            <a:off x="6816979" y="2326460"/>
            <a:ext cx="2471400" cy="44307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12</a:t>
            </a:fld>
            <a:endParaRPr lang="ja-JP" altLang="en-US" sz="2000" b="1" dirty="0">
              <a:solidFill>
                <a:schemeClr val="tx1"/>
              </a:solidFill>
            </a:endParaRPr>
          </a:p>
        </p:txBody>
      </p:sp>
    </p:spTree>
    <p:extLst>
      <p:ext uri="{BB962C8B-B14F-4D97-AF65-F5344CB8AC3E}">
        <p14:creationId xmlns:p14="http://schemas.microsoft.com/office/powerpoint/2010/main" val="309556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8532" y="523989"/>
            <a:ext cx="8954961" cy="7266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●高齢者人口の伸びが続く</a:t>
            </a:r>
            <a:r>
              <a:rPr kumimoji="1" lang="ja-JP" altLang="en-US" sz="1400" dirty="0" smtClean="0">
                <a:solidFill>
                  <a:schemeClr val="tx1"/>
                </a:solidFill>
                <a:latin typeface="Meiryo UI" panose="020B0604030504040204" pitchFamily="50" charset="-128"/>
                <a:ea typeface="Meiryo UI" panose="020B0604030504040204" pitchFamily="50" charset="-128"/>
              </a:rPr>
              <a:t>ため、</a:t>
            </a:r>
            <a:r>
              <a:rPr kumimoji="1" lang="ja-JP" altLang="en-US" sz="1400" b="1" u="sng" dirty="0" smtClean="0">
                <a:solidFill>
                  <a:schemeClr val="tx1"/>
                </a:solidFill>
                <a:latin typeface="Meiryo UI" panose="020B0604030504040204" pitchFamily="50" charset="-128"/>
                <a:ea typeface="Meiryo UI" panose="020B0604030504040204" pitchFamily="50" charset="-128"/>
              </a:rPr>
              <a:t>介護関連市場</a:t>
            </a:r>
            <a:r>
              <a:rPr kumimoji="1" lang="ja-JP" altLang="en-US" sz="1400" b="1" u="sng" dirty="0">
                <a:solidFill>
                  <a:schemeClr val="tx1"/>
                </a:solidFill>
                <a:latin typeface="Meiryo UI" panose="020B0604030504040204" pitchFamily="50" charset="-128"/>
                <a:ea typeface="Meiryo UI" panose="020B0604030504040204" pitchFamily="50" charset="-128"/>
              </a:rPr>
              <a:t>は増大傾向に</a:t>
            </a:r>
            <a:r>
              <a:rPr kumimoji="1" lang="ja-JP" altLang="en-US" sz="1400" b="1" u="sng" dirty="0" smtClean="0">
                <a:solidFill>
                  <a:schemeClr val="tx1"/>
                </a:solidFill>
                <a:latin typeface="Meiryo UI" panose="020B0604030504040204" pitchFamily="50" charset="-128"/>
                <a:ea typeface="Meiryo UI" panose="020B0604030504040204" pitchFamily="50" charset="-128"/>
              </a:rPr>
              <a:t>あり</a:t>
            </a:r>
            <a:r>
              <a:rPr kumimoji="1" lang="ja-JP" altLang="en-US"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市場規模</a:t>
            </a:r>
            <a:r>
              <a:rPr kumimoji="1" lang="ja-JP" altLang="en-US" sz="1400" b="1" u="sng" dirty="0">
                <a:solidFill>
                  <a:schemeClr val="tx1"/>
                </a:solidFill>
                <a:latin typeface="Meiryo UI" panose="020B0604030504040204" pitchFamily="50" charset="-128"/>
                <a:ea typeface="Meiryo UI" panose="020B0604030504040204" pitchFamily="50" charset="-128"/>
              </a:rPr>
              <a:t>は</a:t>
            </a:r>
            <a:r>
              <a:rPr kumimoji="1" lang="en-US" altLang="ja-JP" sz="1400" b="1" u="sng" dirty="0">
                <a:solidFill>
                  <a:schemeClr val="tx1"/>
                </a:solidFill>
                <a:latin typeface="Meiryo UI" panose="020B0604030504040204" pitchFamily="50" charset="-128"/>
                <a:ea typeface="Meiryo UI" panose="020B0604030504040204" pitchFamily="50" charset="-128"/>
              </a:rPr>
              <a:t>2014 </a:t>
            </a:r>
            <a:r>
              <a:rPr kumimoji="1" lang="ja-JP" altLang="en-US" sz="1400" b="1" u="sng" dirty="0">
                <a:solidFill>
                  <a:schemeClr val="tx1"/>
                </a:solidFill>
                <a:latin typeface="Meiryo UI" panose="020B0604030504040204" pitchFamily="50" charset="-128"/>
                <a:ea typeface="Meiryo UI" panose="020B0604030504040204" pitchFamily="50" charset="-128"/>
              </a:rPr>
              <a:t>年の</a:t>
            </a:r>
            <a:r>
              <a:rPr kumimoji="1" lang="en-US" altLang="ja-JP" sz="1400" b="1" u="sng" dirty="0" smtClean="0">
                <a:solidFill>
                  <a:schemeClr val="tx1"/>
                </a:solidFill>
                <a:latin typeface="Meiryo UI" panose="020B0604030504040204" pitchFamily="50" charset="-128"/>
                <a:ea typeface="Meiryo UI" panose="020B0604030504040204" pitchFamily="50" charset="-128"/>
              </a:rPr>
              <a:t>8.6</a:t>
            </a:r>
            <a:r>
              <a:rPr kumimoji="1" lang="ja-JP" altLang="en-US" sz="1400" b="1" u="sng" dirty="0" smtClean="0">
                <a:solidFill>
                  <a:schemeClr val="tx1"/>
                </a:solidFill>
                <a:latin typeface="Meiryo UI" panose="020B0604030504040204" pitchFamily="50" charset="-128"/>
                <a:ea typeface="Meiryo UI" panose="020B0604030504040204" pitchFamily="50" charset="-128"/>
              </a:rPr>
              <a:t>兆</a:t>
            </a:r>
            <a:r>
              <a:rPr kumimoji="1" lang="ja-JP" altLang="en-US" sz="1400" b="1" u="sng" dirty="0">
                <a:solidFill>
                  <a:schemeClr val="tx1"/>
                </a:solidFill>
                <a:latin typeface="Meiryo UI" panose="020B0604030504040204" pitchFamily="50" charset="-128"/>
                <a:ea typeface="Meiryo UI" panose="020B0604030504040204" pitchFamily="50" charset="-128"/>
              </a:rPr>
              <a:t>円から</a:t>
            </a:r>
            <a:r>
              <a:rPr kumimoji="1" lang="en-US" altLang="ja-JP" sz="1400" b="1" u="sng" dirty="0">
                <a:solidFill>
                  <a:schemeClr val="tx1"/>
                </a:solidFill>
                <a:latin typeface="Meiryo UI" panose="020B0604030504040204" pitchFamily="50" charset="-128"/>
                <a:ea typeface="Meiryo UI" panose="020B0604030504040204" pitchFamily="50" charset="-128"/>
              </a:rPr>
              <a:t>2025 </a:t>
            </a:r>
            <a:r>
              <a:rPr kumimoji="1" lang="ja-JP" altLang="en-US" sz="1400" b="1" u="sng" dirty="0">
                <a:solidFill>
                  <a:schemeClr val="tx1"/>
                </a:solidFill>
                <a:latin typeface="Meiryo UI" panose="020B0604030504040204" pitchFamily="50" charset="-128"/>
                <a:ea typeface="Meiryo UI" panose="020B0604030504040204" pitchFamily="50" charset="-128"/>
              </a:rPr>
              <a:t>年に</a:t>
            </a:r>
            <a:r>
              <a:rPr kumimoji="1" lang="ja-JP" altLang="en-US" sz="1400" b="1" u="sng" dirty="0" smtClean="0">
                <a:solidFill>
                  <a:schemeClr val="tx1"/>
                </a:solidFill>
                <a:latin typeface="Meiryo UI" panose="020B0604030504040204" pitchFamily="50" charset="-128"/>
                <a:ea typeface="Meiryo UI" panose="020B0604030504040204" pitchFamily="50" charset="-128"/>
              </a:rPr>
              <a:t>は</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b="1" u="sng" dirty="0" smtClean="0">
                <a:solidFill>
                  <a:schemeClr val="tx1"/>
                </a:solidFill>
                <a:latin typeface="Meiryo UI" panose="020B0604030504040204" pitchFamily="50" charset="-128"/>
                <a:ea typeface="Meiryo UI" panose="020B0604030504040204" pitchFamily="50" charset="-128"/>
              </a:rPr>
              <a:t>18.7</a:t>
            </a:r>
            <a:r>
              <a:rPr kumimoji="1" lang="ja-JP" altLang="en-US" sz="1400" b="1" u="sng" dirty="0" smtClean="0">
                <a:solidFill>
                  <a:schemeClr val="tx1"/>
                </a:solidFill>
                <a:latin typeface="Meiryo UI" panose="020B0604030504040204" pitchFamily="50" charset="-128"/>
                <a:ea typeface="Meiryo UI" panose="020B0604030504040204" pitchFamily="50" charset="-128"/>
              </a:rPr>
              <a:t>兆</a:t>
            </a:r>
            <a:r>
              <a:rPr kumimoji="1" lang="ja-JP" altLang="en-US" sz="1400" b="1" u="sng" dirty="0">
                <a:solidFill>
                  <a:schemeClr val="tx1"/>
                </a:solidFill>
                <a:latin typeface="Meiryo UI" panose="020B0604030504040204" pitchFamily="50" charset="-128"/>
                <a:ea typeface="Meiryo UI" panose="020B0604030504040204" pitchFamily="50" charset="-128"/>
              </a:rPr>
              <a:t>円程度まで拡大すると予測</a:t>
            </a:r>
            <a:r>
              <a:rPr kumimoji="1" lang="ja-JP" altLang="en-US" sz="1400" dirty="0" smtClean="0">
                <a:solidFill>
                  <a:schemeClr val="tx1"/>
                </a:solidFill>
                <a:latin typeface="Meiryo UI" panose="020B0604030504040204" pitchFamily="50" charset="-128"/>
                <a:ea typeface="Meiryo UI" panose="020B0604030504040204" pitchFamily="50" charset="-128"/>
              </a:rPr>
              <a:t>される。</a:t>
            </a:r>
            <a:endParaRPr kumimoji="1" lang="ja-JP" altLang="en-US" sz="1400" b="1" u="sng" dirty="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eiryo UI" panose="020B0604030504040204" pitchFamily="50" charset="-128"/>
                <a:ea typeface="Meiryo UI" panose="020B0604030504040204" pitchFamily="50" charset="-128"/>
              </a:rPr>
              <a:t>成長産業育成とイノベーションの</a:t>
            </a:r>
            <a:r>
              <a:rPr lang="ja-JP" altLang="en-US" sz="1800" b="1" dirty="0" smtClean="0">
                <a:solidFill>
                  <a:schemeClr val="bg1"/>
                </a:solidFill>
                <a:latin typeface="Meiryo UI" panose="020B0604030504040204" pitchFamily="50" charset="-128"/>
                <a:ea typeface="Meiryo UI" panose="020B0604030504040204" pitchFamily="50" charset="-128"/>
              </a:rPr>
              <a:t>促進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介護関連市場③</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4279901" y="5689407"/>
            <a:ext cx="4892270" cy="271869"/>
          </a:xfrm>
          <a:prstGeom prst="rect">
            <a:avLst/>
          </a:prstGeom>
          <a:noFill/>
        </p:spPr>
        <p:txBody>
          <a:bodyPr wrap="square">
            <a:spAutoFit/>
          </a:bodyPr>
          <a:lstStyle/>
          <a:p>
            <a:pPr marL="177800" lvl="0" indent="-177800">
              <a:lnSpc>
                <a:spcPts val="1400"/>
              </a:lnSpc>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：デロイト・</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トーマツ </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・ヘルスケア 第</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 国内介護市場の動向に</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r>
              <a:rPr kumimoji="1"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64777BA9-DF6A-4E95-BB5E-F2E5F69B73D6}"/>
              </a:ext>
            </a:extLst>
          </p:cNvPr>
          <p:cNvPicPr>
            <a:picLocks noChangeAspect="1"/>
          </p:cNvPicPr>
          <p:nvPr/>
        </p:nvPicPr>
        <p:blipFill>
          <a:blip r:embed="rId2"/>
          <a:stretch>
            <a:fillRect/>
          </a:stretch>
        </p:blipFill>
        <p:spPr>
          <a:xfrm>
            <a:off x="825501" y="1426925"/>
            <a:ext cx="8333970" cy="4234858"/>
          </a:xfrm>
          <a:prstGeom prst="rect">
            <a:avLst/>
          </a:prstGeom>
        </p:spPr>
      </p:pic>
      <p:sp>
        <p:nvSpPr>
          <p:cNvPr id="17" name="テキスト ボックス 16"/>
          <p:cNvSpPr txBox="1"/>
          <p:nvPr/>
        </p:nvSpPr>
        <p:spPr>
          <a:xfrm>
            <a:off x="932193" y="1520321"/>
            <a:ext cx="2582185" cy="230832"/>
          </a:xfrm>
          <a:prstGeom prst="rect">
            <a:avLst/>
          </a:prstGeom>
          <a:solidFill>
            <a:schemeClr val="bg1"/>
          </a:solidFill>
        </p:spPr>
        <p:txBody>
          <a:bodyPr wrap="square" lIns="0" tIns="0" rIns="0" bIns="0" rtlCol="0">
            <a:spAutoFit/>
          </a:bodyPr>
          <a:lstStyle/>
          <a:p>
            <a:r>
              <a:rPr kumimoji="1" lang="ja-JP" altLang="en-US" sz="1500" b="1" dirty="0" smtClean="0">
                <a:latin typeface="+mn-ea"/>
                <a:cs typeface="Meiryo UI" panose="020B0604030504040204" pitchFamily="50" charset="-128"/>
              </a:rPr>
              <a:t>■ 国内介護市場規模予測</a:t>
            </a:r>
            <a:endParaRPr kumimoji="1" lang="ja-JP" altLang="en-US" sz="1500" dirty="0" smtClean="0">
              <a:latin typeface="+mn-ea"/>
              <a:cs typeface="Meiryo UI" panose="020B0604030504040204" pitchFamily="50" charset="-128"/>
            </a:endParaRPr>
          </a:p>
        </p:txBody>
      </p:sp>
      <p:sp>
        <p:nvSpPr>
          <p:cNvPr id="9"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13</a:t>
            </a:fld>
            <a:endParaRPr lang="ja-JP" altLang="en-US" sz="2000" b="1" dirty="0">
              <a:solidFill>
                <a:schemeClr val="tx1"/>
              </a:solidFill>
            </a:endParaRPr>
          </a:p>
        </p:txBody>
      </p:sp>
    </p:spTree>
    <p:extLst>
      <p:ext uri="{BB962C8B-B14F-4D97-AF65-F5344CB8AC3E}">
        <p14:creationId xmlns:p14="http://schemas.microsoft.com/office/powerpoint/2010/main" val="326241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6930711" y="863952"/>
            <a:ext cx="2771971" cy="230832"/>
          </a:xfrm>
          <a:prstGeom prst="rect">
            <a:avLst/>
          </a:prstGeom>
        </p:spPr>
        <p:txBody>
          <a:bodyPr wrap="square">
            <a:spAutoFit/>
          </a:bodyPr>
          <a:lstStyle/>
          <a:p>
            <a:pPr marL="144466" indent="-144466" defTabSz="371483">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出典：総務省、各都</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府県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p>
        </p:txBody>
      </p:sp>
      <p:graphicFrame>
        <p:nvGraphicFramePr>
          <p:cNvPr id="6" name="グラフ 5"/>
          <p:cNvGraphicFramePr>
            <a:graphicFrameLocks/>
          </p:cNvGraphicFramePr>
          <p:nvPr>
            <p:extLst/>
          </p:nvPr>
        </p:nvGraphicFramePr>
        <p:xfrm>
          <a:off x="1347879" y="1208267"/>
          <a:ext cx="7178655" cy="217100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1347877" y="1235178"/>
            <a:ext cx="535244" cy="190373"/>
          </a:xfrm>
          <a:prstGeom prst="rect">
            <a:avLst/>
          </a:prstGeom>
          <a:noFill/>
        </p:spPr>
        <p:txBody>
          <a:bodyPr wrap="square" rtlCol="0">
            <a:spAutoFit/>
          </a:bodyPr>
          <a:lstStyle/>
          <a:p>
            <a:pPr defTabSz="371483">
              <a:defRPr/>
            </a:pPr>
            <a:r>
              <a:rPr kumimoji="1" lang="ja-JP" altLang="en-US" sz="637" dirty="0">
                <a:solidFill>
                  <a:prstClr val="black"/>
                </a:solidFill>
                <a:latin typeface="Meiryo UI" panose="020B0604030504040204" pitchFamily="50" charset="-128"/>
                <a:ea typeface="Meiryo UI" panose="020B0604030504040204" pitchFamily="50" charset="-128"/>
              </a:rPr>
              <a:t>（</a:t>
            </a:r>
            <a:r>
              <a:rPr kumimoji="1" lang="en-US" altLang="ja-JP" sz="637" dirty="0">
                <a:solidFill>
                  <a:prstClr val="black"/>
                </a:solidFill>
                <a:latin typeface="Meiryo UI" panose="020B0604030504040204" pitchFamily="50" charset="-128"/>
                <a:ea typeface="Meiryo UI" panose="020B0604030504040204" pitchFamily="50" charset="-128"/>
              </a:rPr>
              <a:t>%</a:t>
            </a:r>
            <a:r>
              <a:rPr kumimoji="1" lang="ja-JP" altLang="en-US" sz="637" dirty="0">
                <a:solidFill>
                  <a:prstClr val="black"/>
                </a:solidFill>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a:xfrm>
            <a:off x="9335069" y="5636525"/>
            <a:ext cx="525402" cy="442343"/>
          </a:xfrm>
          <a:ln>
            <a:solidFill>
              <a:schemeClr val="accent1"/>
            </a:solidFill>
          </a:ln>
        </p:spPr>
        <p:txBody>
          <a:bodyPr vert="horz" lIns="91440" tIns="45720" rIns="91440" bIns="45720" rtlCol="0" anchor="ctr"/>
          <a:lstStyle/>
          <a:p>
            <a:fld id="{48CC1641-A557-4CE5-8C8D-A8271667C983}" type="slidenum">
              <a:rPr lang="ja-JP" altLang="en-US" sz="2000" b="1">
                <a:solidFill>
                  <a:schemeClr val="tx1"/>
                </a:solidFill>
              </a:rPr>
              <a:pPr/>
              <a:t>14</a:t>
            </a:fld>
            <a:endParaRPr lang="ja-JP" altLang="en-US" sz="2000" b="1" dirty="0">
              <a:solidFill>
                <a:schemeClr val="tx1"/>
              </a:solidFill>
            </a:endParaRPr>
          </a:p>
        </p:txBody>
      </p:sp>
      <p:graphicFrame>
        <p:nvGraphicFramePr>
          <p:cNvPr id="21" name="グラフ 20"/>
          <p:cNvGraphicFramePr>
            <a:graphicFrameLocks/>
          </p:cNvGraphicFramePr>
          <p:nvPr>
            <p:extLst/>
          </p:nvPr>
        </p:nvGraphicFramePr>
        <p:xfrm>
          <a:off x="1350185" y="3485174"/>
          <a:ext cx="7283345" cy="2360798"/>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1347878" y="3306118"/>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高齢者</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23" name="正方形/長方形 22"/>
          <p:cNvSpPr/>
          <p:nvPr/>
        </p:nvSpPr>
        <p:spPr>
          <a:xfrm>
            <a:off x="1347878" y="991493"/>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女性</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24" name="正方形/長方形 23"/>
          <p:cNvSpPr/>
          <p:nvPr/>
        </p:nvSpPr>
        <p:spPr>
          <a:xfrm>
            <a:off x="1" y="-5"/>
            <a:ext cx="9905999" cy="398505"/>
          </a:xfrm>
          <a:prstGeom prst="rect">
            <a:avLst/>
          </a:prstGeom>
          <a:solidFill>
            <a:srgbClr val="002060"/>
          </a:solidFill>
        </p:spPr>
        <p:txBody>
          <a:bodyPr vert="horz" lIns="74296" tIns="37148" rIns="74296" bIns="37148" rtlCol="0" anchor="b">
            <a:noAutofit/>
          </a:bodyPr>
          <a:lstStyle/>
          <a:p>
            <a:pPr algn="ctr" defTabSz="832550">
              <a:lnSpc>
                <a:spcPct val="90000"/>
              </a:lnSpc>
              <a:spcBef>
                <a:spcPct val="0"/>
              </a:spcBef>
            </a:pPr>
            <a:r>
              <a:rPr kumimoji="1" lang="ja-JP" altLang="en-US" b="1" dirty="0" smtClean="0">
                <a:solidFill>
                  <a:schemeClr val="bg1"/>
                </a:solidFill>
                <a:latin typeface="+mn-ea"/>
                <a:cs typeface="+mj-cs"/>
              </a:rPr>
              <a:t>雇用の確保とニューノーマルに対応した働き方 </a:t>
            </a:r>
            <a:r>
              <a:rPr kumimoji="1" lang="en-US" altLang="ja-JP" b="1" dirty="0">
                <a:solidFill>
                  <a:schemeClr val="bg1"/>
                </a:solidFill>
                <a:latin typeface="+mn-ea"/>
                <a:cs typeface="+mj-cs"/>
              </a:rPr>
              <a:t>【</a:t>
            </a:r>
            <a:r>
              <a:rPr kumimoji="1" lang="ja-JP" altLang="en-US" b="1" dirty="0">
                <a:solidFill>
                  <a:schemeClr val="bg1"/>
                </a:solidFill>
                <a:latin typeface="+mn-ea"/>
                <a:cs typeface="+mj-cs"/>
              </a:rPr>
              <a:t>女性就業率・高齢者就業率</a:t>
            </a:r>
            <a:r>
              <a:rPr kumimoji="1" lang="en-US" altLang="ja-JP" b="1" dirty="0">
                <a:solidFill>
                  <a:schemeClr val="bg1"/>
                </a:solidFill>
                <a:latin typeface="+mn-ea"/>
                <a:cs typeface="+mj-cs"/>
              </a:rPr>
              <a:t>】</a:t>
            </a:r>
            <a:endParaRPr kumimoji="1" lang="ja-JP" altLang="en-US" b="1" dirty="0">
              <a:solidFill>
                <a:schemeClr val="bg1"/>
              </a:solidFill>
              <a:latin typeface="+mn-ea"/>
              <a:cs typeface="+mj-cs"/>
            </a:endParaRPr>
          </a:p>
        </p:txBody>
      </p:sp>
      <p:sp>
        <p:nvSpPr>
          <p:cNvPr id="10" name="正方形/長方形 9"/>
          <p:cNvSpPr/>
          <p:nvPr/>
        </p:nvSpPr>
        <p:spPr>
          <a:xfrm>
            <a:off x="254643" y="509123"/>
            <a:ext cx="9135218" cy="2851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776" indent="-164776"/>
            <a:r>
              <a:rPr kumimoji="1" lang="ja-JP" altLang="en-US" sz="1275" dirty="0">
                <a:solidFill>
                  <a:schemeClr val="tx1"/>
                </a:solidFill>
              </a:rPr>
              <a:t>●</a:t>
            </a:r>
            <a:r>
              <a:rPr kumimoji="1" lang="ja-JP" altLang="en-US" sz="1275" b="1" u="sng" dirty="0">
                <a:solidFill>
                  <a:schemeClr val="tx1"/>
                </a:solidFill>
              </a:rPr>
              <a:t>大阪の女性就業率及び高齢者就業率は、ともに全国を下回っている。</a:t>
            </a:r>
            <a:r>
              <a:rPr kumimoji="1" lang="ja-JP" altLang="en-US" sz="1002" dirty="0">
                <a:solidFill>
                  <a:schemeClr val="tx1"/>
                </a:solidFill>
              </a:rPr>
              <a:t>（女性</a:t>
            </a:r>
            <a:r>
              <a:rPr kumimoji="1" lang="en-US" altLang="ja-JP" sz="1002" dirty="0">
                <a:solidFill>
                  <a:schemeClr val="tx1"/>
                </a:solidFill>
              </a:rPr>
              <a:t>:</a:t>
            </a:r>
            <a:r>
              <a:rPr kumimoji="1" lang="ja-JP" altLang="en-US" sz="1002" dirty="0">
                <a:solidFill>
                  <a:schemeClr val="tx1"/>
                </a:solidFill>
              </a:rPr>
              <a:t>全国</a:t>
            </a:r>
            <a:r>
              <a:rPr kumimoji="1" lang="en-US" altLang="ja-JP" sz="1002" dirty="0">
                <a:solidFill>
                  <a:schemeClr val="tx1"/>
                </a:solidFill>
              </a:rPr>
              <a:t>52.2</a:t>
            </a:r>
            <a:r>
              <a:rPr kumimoji="1" lang="ja-JP" altLang="en-US" sz="1002" dirty="0">
                <a:solidFill>
                  <a:schemeClr val="tx1"/>
                </a:solidFill>
              </a:rPr>
              <a:t>％➔大阪</a:t>
            </a:r>
            <a:r>
              <a:rPr kumimoji="1" lang="en-US" altLang="ja-JP" sz="1002" dirty="0">
                <a:solidFill>
                  <a:schemeClr val="tx1"/>
                </a:solidFill>
              </a:rPr>
              <a:t>51.0</a:t>
            </a:r>
            <a:r>
              <a:rPr kumimoji="1" lang="ja-JP" altLang="en-US" sz="1002" dirty="0">
                <a:solidFill>
                  <a:schemeClr val="tx1"/>
                </a:solidFill>
              </a:rPr>
              <a:t>％、高齢者</a:t>
            </a:r>
            <a:r>
              <a:rPr kumimoji="1" lang="en-US" altLang="ja-JP" sz="1002" dirty="0">
                <a:solidFill>
                  <a:schemeClr val="tx1"/>
                </a:solidFill>
              </a:rPr>
              <a:t>:</a:t>
            </a:r>
            <a:r>
              <a:rPr kumimoji="1" lang="ja-JP" altLang="en-US" sz="1002" dirty="0">
                <a:solidFill>
                  <a:schemeClr val="tx1"/>
                </a:solidFill>
              </a:rPr>
              <a:t>全国</a:t>
            </a:r>
            <a:r>
              <a:rPr kumimoji="1" lang="en-US" altLang="ja-JP" sz="1002" dirty="0">
                <a:solidFill>
                  <a:schemeClr val="tx1"/>
                </a:solidFill>
              </a:rPr>
              <a:t>24.9</a:t>
            </a:r>
            <a:r>
              <a:rPr kumimoji="1" lang="ja-JP" altLang="en-US" sz="1002" dirty="0">
                <a:solidFill>
                  <a:schemeClr val="tx1"/>
                </a:solidFill>
              </a:rPr>
              <a:t>％➔大阪</a:t>
            </a:r>
            <a:r>
              <a:rPr kumimoji="1" lang="en-US" altLang="ja-JP" sz="1002" dirty="0">
                <a:solidFill>
                  <a:schemeClr val="tx1"/>
                </a:solidFill>
              </a:rPr>
              <a:t>22.2</a:t>
            </a:r>
            <a:r>
              <a:rPr kumimoji="1" lang="ja-JP" altLang="en-US" sz="1002" dirty="0">
                <a:solidFill>
                  <a:schemeClr val="tx1"/>
                </a:solidFill>
              </a:rPr>
              <a:t>％）</a:t>
            </a:r>
            <a:endParaRPr kumimoji="1" lang="ja-JP" altLang="en-US" sz="1275" dirty="0">
              <a:solidFill>
                <a:schemeClr val="tx1"/>
              </a:solidFill>
            </a:endParaRPr>
          </a:p>
        </p:txBody>
      </p:sp>
    </p:spTree>
    <p:extLst>
      <p:ext uri="{BB962C8B-B14F-4D97-AF65-F5344CB8AC3E}">
        <p14:creationId xmlns:p14="http://schemas.microsoft.com/office/powerpoint/2010/main" val="56917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0"/>
            <a:ext cx="9906000" cy="372821"/>
          </a:xfrm>
          <a:solidFill>
            <a:srgbClr val="002060"/>
          </a:solidFill>
        </p:spPr>
        <p:txBody>
          <a:bodyPr anchor="ctr">
            <a:noAutofit/>
          </a:bodyPr>
          <a:lstStyle/>
          <a:p>
            <a:r>
              <a:rPr lang="ja-JP" altLang="en-US" sz="1800" b="1" dirty="0">
                <a:solidFill>
                  <a:schemeClr val="bg1"/>
                </a:solidFill>
                <a:latin typeface="+mn-ea"/>
              </a:rPr>
              <a:t>雇用の確保とニューノーマルに対応した働き方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テレワークの課題</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381694" y="633851"/>
            <a:ext cx="9308406" cy="553998"/>
          </a:xfrm>
          <a:prstGeom prst="rect">
            <a:avLst/>
          </a:prstGeom>
          <a:solidFill>
            <a:schemeClr val="accent1">
              <a:lumMod val="20000"/>
              <a:lumOff val="80000"/>
            </a:schemeClr>
          </a:solidFill>
          <a:ln>
            <a:noFill/>
          </a:ln>
        </p:spPr>
        <p:txBody>
          <a:bodyPr wrap="square" rtlCol="0">
            <a:spAutoFit/>
          </a:bodyPr>
          <a:lstStyle/>
          <a:p>
            <a:pPr marL="217984" indent="-217984">
              <a:lnSpc>
                <a:spcPts val="1800"/>
              </a:lnSpc>
            </a:pPr>
            <a:r>
              <a:rPr lang="ja-JP" altLang="en-US" sz="1400" dirty="0" smtClean="0"/>
              <a:t>●</a:t>
            </a:r>
            <a:r>
              <a:rPr lang="ja-JP" altLang="en-US" sz="1600" b="1" u="sng" dirty="0" smtClean="0"/>
              <a:t>テレワークを実施したうえでの課題や問題点は、「</a:t>
            </a:r>
            <a:r>
              <a:rPr lang="ja-JP" altLang="en-US" sz="1600" b="1" u="sng" dirty="0"/>
              <a:t>自宅で行える業務が限定的」</a:t>
            </a:r>
            <a:r>
              <a:rPr lang="ja-JP" altLang="en-US" sz="1600" b="1" u="sng" dirty="0" smtClean="0"/>
              <a:t>（</a:t>
            </a:r>
            <a:r>
              <a:rPr lang="en-US" altLang="ja-JP" sz="1600" b="1" u="sng" dirty="0"/>
              <a:t>57.0</a:t>
            </a:r>
            <a:r>
              <a:rPr lang="ja-JP" altLang="en-US" sz="1600" b="1" u="sng" dirty="0" smtClean="0"/>
              <a:t>％</a:t>
            </a:r>
            <a:r>
              <a:rPr lang="ja-JP" altLang="en-US" sz="1600" b="1" u="sng" dirty="0"/>
              <a:t>）、</a:t>
            </a:r>
            <a:r>
              <a:rPr lang="ja-JP" altLang="en-US" sz="1400" dirty="0"/>
              <a:t>「従業員の</a:t>
            </a:r>
            <a:r>
              <a:rPr lang="ja-JP" altLang="en-US" sz="1400" dirty="0" smtClean="0"/>
              <a:t>労働　</a:t>
            </a:r>
            <a:endParaRPr lang="en-US" altLang="ja-JP" sz="1400" dirty="0" smtClean="0"/>
          </a:p>
          <a:p>
            <a:pPr marL="217984" indent="-217984">
              <a:lnSpc>
                <a:spcPts val="1800"/>
              </a:lnSpc>
            </a:pPr>
            <a:r>
              <a:rPr lang="en-US" altLang="ja-JP" sz="1400" dirty="0">
                <a:latin typeface="+mn-ea"/>
              </a:rPr>
              <a:t> </a:t>
            </a:r>
            <a:r>
              <a:rPr lang="en-US" altLang="ja-JP" sz="1400" dirty="0" smtClean="0">
                <a:latin typeface="+mn-ea"/>
              </a:rPr>
              <a:t>  </a:t>
            </a:r>
            <a:r>
              <a:rPr lang="ja-JP" altLang="en-US" sz="1400" dirty="0" smtClean="0"/>
              <a:t>時間</a:t>
            </a:r>
            <a:r>
              <a:rPr lang="ja-JP" altLang="en-US" sz="1400" dirty="0"/>
              <a:t>管理</a:t>
            </a:r>
            <a:r>
              <a:rPr lang="ja-JP" altLang="en-US" sz="1400" dirty="0" smtClean="0"/>
              <a:t>」（</a:t>
            </a:r>
            <a:r>
              <a:rPr lang="en-US" altLang="ja-JP" sz="1400" dirty="0"/>
              <a:t>43.0</a:t>
            </a:r>
            <a:r>
              <a:rPr lang="ja-JP" altLang="en-US" sz="1400" dirty="0" smtClean="0"/>
              <a:t>％</a:t>
            </a:r>
            <a:r>
              <a:rPr lang="ja-JP" altLang="en-US" sz="1400" dirty="0"/>
              <a:t>）、「従業員</a:t>
            </a:r>
            <a:r>
              <a:rPr lang="ja-JP" altLang="en-US" sz="1400" dirty="0" smtClean="0"/>
              <a:t>・取引先</a:t>
            </a:r>
            <a:r>
              <a:rPr lang="ja-JP" altLang="en-US" sz="1400" dirty="0"/>
              <a:t>とのコミュニケーション（電話対応含む）」</a:t>
            </a:r>
            <a:r>
              <a:rPr lang="ja-JP" altLang="en-US" sz="1400" dirty="0" smtClean="0"/>
              <a:t>（</a:t>
            </a:r>
            <a:r>
              <a:rPr lang="en-US" altLang="ja-JP" sz="1400" dirty="0" smtClean="0"/>
              <a:t>41.9</a:t>
            </a:r>
            <a:r>
              <a:rPr lang="ja-JP" altLang="en-US" sz="1400" dirty="0" smtClean="0"/>
              <a:t>％</a:t>
            </a:r>
            <a:r>
              <a:rPr lang="ja-JP" altLang="en-US" sz="1400" dirty="0"/>
              <a:t>）が上位</a:t>
            </a:r>
            <a:r>
              <a:rPr lang="ja-JP" altLang="en-US" sz="1400" dirty="0" smtClean="0"/>
              <a:t>。</a:t>
            </a:r>
            <a:endParaRPr lang="en-US" altLang="ja-JP" sz="1400" dirty="0" smtClean="0"/>
          </a:p>
        </p:txBody>
      </p:sp>
      <p:pic>
        <p:nvPicPr>
          <p:cNvPr id="4" name="図 3"/>
          <p:cNvPicPr>
            <a:picLocks noChangeAspect="1"/>
          </p:cNvPicPr>
          <p:nvPr/>
        </p:nvPicPr>
        <p:blipFill>
          <a:blip r:embed="rId2"/>
          <a:stretch>
            <a:fillRect/>
          </a:stretch>
        </p:blipFill>
        <p:spPr>
          <a:xfrm>
            <a:off x="948283" y="1964679"/>
            <a:ext cx="7984032" cy="3725918"/>
          </a:xfrm>
          <a:prstGeom prst="rect">
            <a:avLst/>
          </a:prstGeom>
        </p:spPr>
      </p:pic>
      <p:sp>
        <p:nvSpPr>
          <p:cNvPr id="11" name="テキスト ボックス 10">
            <a:extLst>
              <a:ext uri="{FF2B5EF4-FFF2-40B4-BE49-F238E27FC236}">
                <a16:creationId xmlns:a16="http://schemas.microsoft.com/office/drawing/2014/main" id="{34CF59F8-A367-4EC1-83BF-5D400B8A4CCC}"/>
              </a:ext>
            </a:extLst>
          </p:cNvPr>
          <p:cNvSpPr txBox="1"/>
          <p:nvPr/>
        </p:nvSpPr>
        <p:spPr>
          <a:xfrm>
            <a:off x="3944896" y="1523721"/>
            <a:ext cx="5942804" cy="415498"/>
          </a:xfrm>
          <a:prstGeom prst="rect">
            <a:avLst/>
          </a:prstGeom>
          <a:noFill/>
          <a:ln>
            <a:noFill/>
          </a:ln>
        </p:spPr>
        <p:txBody>
          <a:bodyPr wrap="square" rtlCol="0">
            <a:spAutoFit/>
          </a:bodyPr>
          <a:lstStyle/>
          <a:p>
            <a:pPr marL="217984" indent="-217984"/>
            <a:r>
              <a:rPr lang="en-US" altLang="ja-JP" sz="1000" dirty="0" smtClean="0"/>
              <a:t>※</a:t>
            </a:r>
            <a:r>
              <a:rPr lang="ja-JP" altLang="en-US" sz="1000" dirty="0" smtClean="0"/>
              <a:t>調査期間：</a:t>
            </a:r>
            <a:r>
              <a:rPr lang="en-US" altLang="ja-JP" sz="1000" dirty="0" smtClean="0"/>
              <a:t>6</a:t>
            </a:r>
            <a:r>
              <a:rPr lang="ja-JP" altLang="en-US" sz="1000" dirty="0" smtClean="0"/>
              <a:t>月</a:t>
            </a:r>
            <a:r>
              <a:rPr lang="en-US" altLang="ja-JP" sz="1000" dirty="0" smtClean="0"/>
              <a:t>4</a:t>
            </a:r>
            <a:r>
              <a:rPr lang="ja-JP" altLang="en-US" sz="1000" dirty="0" smtClean="0"/>
              <a:t>日～</a:t>
            </a:r>
            <a:r>
              <a:rPr lang="en-US" altLang="ja-JP" sz="1000" dirty="0" smtClean="0"/>
              <a:t>6</a:t>
            </a:r>
            <a:r>
              <a:rPr lang="ja-JP" altLang="en-US" sz="1000" dirty="0" smtClean="0"/>
              <a:t>月</a:t>
            </a:r>
            <a:r>
              <a:rPr lang="en-US" altLang="ja-JP" sz="1000" dirty="0" smtClean="0"/>
              <a:t>19</a:t>
            </a:r>
            <a:r>
              <a:rPr lang="ja-JP" altLang="en-US" sz="1000" dirty="0" smtClean="0"/>
              <a:t>日</a:t>
            </a:r>
            <a:endParaRPr lang="en-US" altLang="ja-JP" sz="1000" dirty="0" smtClean="0"/>
          </a:p>
          <a:p>
            <a:pPr marL="217984" indent="-217984"/>
            <a:r>
              <a:rPr lang="en-US" altLang="ja-JP" sz="1000" dirty="0" smtClean="0"/>
              <a:t>※</a:t>
            </a:r>
            <a:r>
              <a:rPr lang="ja-JP" altLang="en-US" sz="1000" dirty="0" smtClean="0"/>
              <a:t>調査対象：大阪商工会議所会員の資本金</a:t>
            </a:r>
            <a:r>
              <a:rPr lang="en-US" altLang="ja-JP" sz="1000" dirty="0" smtClean="0"/>
              <a:t>10</a:t>
            </a:r>
            <a:r>
              <a:rPr lang="ja-JP" altLang="en-US" sz="1000" dirty="0" smtClean="0"/>
              <a:t>億円以下の中堅・中小・小規模企業 </a:t>
            </a:r>
            <a:r>
              <a:rPr lang="en-US" altLang="ja-JP" sz="1000" dirty="0" smtClean="0"/>
              <a:t>2,931</a:t>
            </a:r>
            <a:r>
              <a:rPr lang="ja-JP" altLang="en-US" sz="1000" dirty="0" smtClean="0"/>
              <a:t>社</a:t>
            </a:r>
            <a:endParaRPr lang="en-US" altLang="ja-JP" sz="1000" dirty="0"/>
          </a:p>
        </p:txBody>
      </p:sp>
      <p:sp>
        <p:nvSpPr>
          <p:cNvPr id="5" name="角丸四角形 4"/>
          <p:cNvSpPr/>
          <p:nvPr/>
        </p:nvSpPr>
        <p:spPr>
          <a:xfrm>
            <a:off x="1772255" y="2557639"/>
            <a:ext cx="7024194" cy="645319"/>
          </a:xfrm>
          <a:prstGeom prst="round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2890795" y="5916697"/>
            <a:ext cx="7241005" cy="253916"/>
          </a:xfrm>
          <a:prstGeom prst="rect">
            <a:avLst/>
          </a:prstGeom>
          <a:noFill/>
          <a:ln>
            <a:noFill/>
          </a:ln>
        </p:spPr>
        <p:txBody>
          <a:bodyPr wrap="square" rtlCol="0">
            <a:spAutoFit/>
          </a:bodyPr>
          <a:lstStyle/>
          <a:p>
            <a:pPr marL="217984" indent="-217984"/>
            <a:r>
              <a:rPr lang="ja-JP" altLang="en-US" sz="1050" dirty="0"/>
              <a:t>出典</a:t>
            </a:r>
            <a:r>
              <a:rPr lang="ja-JP" altLang="en-US" sz="1050" dirty="0" smtClean="0"/>
              <a:t>：大阪商工会議所 </a:t>
            </a:r>
            <a:r>
              <a:rPr lang="en-US" altLang="ja-JP" sz="1050" dirty="0" smtClean="0"/>
              <a:t>『</a:t>
            </a:r>
            <a:r>
              <a:rPr lang="ja-JP" altLang="en-US" sz="1050" dirty="0" smtClean="0"/>
              <a:t>中堅・中小企業の経営状況・課題に関するアンケート調査結果について</a:t>
            </a:r>
            <a:r>
              <a:rPr lang="en-US" altLang="ja-JP" sz="1050" dirty="0" smtClean="0"/>
              <a:t>』</a:t>
            </a:r>
            <a:r>
              <a:rPr lang="ja-JP" altLang="en-US" sz="1050" dirty="0" smtClean="0"/>
              <a:t>（</a:t>
            </a:r>
            <a:r>
              <a:rPr lang="en-US" altLang="ja-JP" sz="1050" dirty="0" smtClean="0"/>
              <a:t>6</a:t>
            </a:r>
            <a:r>
              <a:rPr lang="ja-JP" altLang="en-US" sz="1050" dirty="0" smtClean="0"/>
              <a:t>月</a:t>
            </a:r>
            <a:r>
              <a:rPr lang="en-US" altLang="ja-JP" sz="1050" dirty="0" smtClean="0"/>
              <a:t>26</a:t>
            </a:r>
            <a:r>
              <a:rPr lang="ja-JP" altLang="en-US" sz="1050" dirty="0"/>
              <a:t>日</a:t>
            </a:r>
            <a:r>
              <a:rPr lang="ja-JP" altLang="en-US" sz="1050" dirty="0" smtClean="0"/>
              <a:t>）</a:t>
            </a:r>
            <a:endParaRPr lang="en-US" altLang="ja-JP" sz="1050" dirty="0"/>
          </a:p>
        </p:txBody>
      </p:sp>
      <p:sp>
        <p:nvSpPr>
          <p:cNvPr id="9" name="スライド番号プレースホルダー 1"/>
          <p:cNvSpPr>
            <a:spLocks noGrp="1"/>
          </p:cNvSpPr>
          <p:nvPr>
            <p:ph type="sldNum" sz="quarter" idx="12"/>
          </p:nvPr>
        </p:nvSpPr>
        <p:spPr>
          <a:xfrm>
            <a:off x="9335069" y="5636525"/>
            <a:ext cx="525402" cy="442343"/>
          </a:xfrm>
          <a:ln>
            <a:solidFill>
              <a:schemeClr val="accent1"/>
            </a:solidFill>
          </a:ln>
        </p:spPr>
        <p:txBody>
          <a:bodyPr vert="horz" lIns="91440" tIns="45720" rIns="91440" bIns="45720" rtlCol="0" anchor="ctr" anchorCtr="1"/>
          <a:lstStyle/>
          <a:p>
            <a:fld id="{48CC1641-A557-4CE5-8C8D-A8271667C983}" type="slidenum">
              <a:rPr lang="ja-JP" altLang="en-US" sz="2000" b="1">
                <a:solidFill>
                  <a:schemeClr val="tx1"/>
                </a:solidFill>
              </a:rPr>
              <a:pPr/>
              <a:t>15</a:t>
            </a:fld>
            <a:endParaRPr lang="ja-JP" altLang="en-US" sz="2000" b="1" dirty="0">
              <a:solidFill>
                <a:schemeClr val="tx1"/>
              </a:solidFill>
            </a:endParaRPr>
          </a:p>
        </p:txBody>
      </p:sp>
    </p:spTree>
    <p:extLst>
      <p:ext uri="{BB962C8B-B14F-4D97-AF65-F5344CB8AC3E}">
        <p14:creationId xmlns:p14="http://schemas.microsoft.com/office/powerpoint/2010/main" val="104584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0066" y="465029"/>
            <a:ext cx="9616615" cy="8430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6275"/>
            <a:r>
              <a:rPr lang="ja-JP" altLang="en-US" sz="1457" dirty="0" smtClean="0">
                <a:solidFill>
                  <a:prstClr val="black"/>
                </a:solidFill>
                <a:latin typeface="Arial"/>
                <a:ea typeface="Meiryo UI"/>
              </a:rPr>
              <a:t>●職種別の</a:t>
            </a:r>
            <a:r>
              <a:rPr lang="ja-JP" altLang="en-US" sz="1457" dirty="0">
                <a:solidFill>
                  <a:prstClr val="black"/>
                </a:solidFill>
                <a:latin typeface="Arial"/>
                <a:ea typeface="Meiryo UI"/>
              </a:rPr>
              <a:t>有効</a:t>
            </a:r>
            <a:r>
              <a:rPr lang="ja-JP" altLang="en-US" sz="1457" dirty="0" smtClean="0">
                <a:solidFill>
                  <a:prstClr val="black"/>
                </a:solidFill>
                <a:latin typeface="Arial"/>
                <a:ea typeface="Meiryo UI"/>
              </a:rPr>
              <a:t>求人倍率の月ごとの推移を見ると、</a:t>
            </a:r>
            <a:r>
              <a:rPr lang="ja-JP" altLang="en-US" sz="1457" b="1" u="sng" dirty="0" smtClean="0">
                <a:solidFill>
                  <a:prstClr val="black"/>
                </a:solidFill>
                <a:latin typeface="Arial"/>
                <a:ea typeface="Meiryo UI"/>
              </a:rPr>
              <a:t>いずれの職種も概ね低下傾向。</a:t>
            </a:r>
            <a:endParaRPr lang="en-US" altLang="ja-JP" sz="1457" b="1" u="sng" dirty="0" smtClean="0">
              <a:solidFill>
                <a:prstClr val="black"/>
              </a:solidFill>
              <a:latin typeface="Arial"/>
              <a:ea typeface="Meiryo UI"/>
            </a:endParaRPr>
          </a:p>
          <a:p>
            <a:pPr defTabSz="416275"/>
            <a:r>
              <a:rPr lang="ja-JP" altLang="en-US" sz="1457" dirty="0" smtClean="0">
                <a:solidFill>
                  <a:prstClr val="black"/>
                </a:solidFill>
                <a:latin typeface="Arial"/>
                <a:ea typeface="Meiryo UI"/>
              </a:rPr>
              <a:t>●</a:t>
            </a:r>
            <a:r>
              <a:rPr lang="ja-JP" altLang="en-US" sz="1457" b="1" u="sng" dirty="0" smtClean="0">
                <a:solidFill>
                  <a:prstClr val="black"/>
                </a:solidFill>
                <a:latin typeface="Arial"/>
                <a:ea typeface="Meiryo UI"/>
              </a:rPr>
              <a:t>「介護サービス職」や「建設・採掘職」は以前として人手不足の状況である一方、「一般事務員」「運搬・清掃等職」等は人手</a:t>
            </a:r>
            <a:endParaRPr lang="en-US" altLang="ja-JP" sz="1457" b="1" u="sng" dirty="0" smtClean="0">
              <a:solidFill>
                <a:prstClr val="black"/>
              </a:solidFill>
              <a:latin typeface="Arial"/>
              <a:ea typeface="Meiryo UI"/>
            </a:endParaRPr>
          </a:p>
          <a:p>
            <a:pPr defTabSz="416275"/>
            <a:r>
              <a:rPr lang="ja-JP" altLang="en-US" sz="1457" dirty="0">
                <a:solidFill>
                  <a:prstClr val="black"/>
                </a:solidFill>
                <a:latin typeface="Arial"/>
                <a:ea typeface="Meiryo UI"/>
              </a:rPr>
              <a:t>　 </a:t>
            </a:r>
            <a:r>
              <a:rPr lang="ja-JP" altLang="en-US" sz="1457" b="1" u="sng" dirty="0" smtClean="0">
                <a:solidFill>
                  <a:prstClr val="black"/>
                </a:solidFill>
                <a:latin typeface="Arial"/>
                <a:ea typeface="Meiryo UI"/>
              </a:rPr>
              <a:t>過剰な状況で、雇用のミスマッチが起きている様子がうかがえる。</a:t>
            </a:r>
            <a:endParaRPr lang="en-US" altLang="ja-JP" sz="1457" b="1" u="sng" dirty="0">
              <a:solidFill>
                <a:prstClr val="black"/>
              </a:solidFill>
              <a:latin typeface="Arial"/>
              <a:ea typeface="Meiryo UI"/>
            </a:endParaRPr>
          </a:p>
        </p:txBody>
      </p:sp>
      <p:sp>
        <p:nvSpPr>
          <p:cNvPr id="6" name="正方形/長方形 5"/>
          <p:cNvSpPr/>
          <p:nvPr/>
        </p:nvSpPr>
        <p:spPr>
          <a:xfrm>
            <a:off x="6790750" y="5883501"/>
            <a:ext cx="2771800" cy="239425"/>
          </a:xfrm>
          <a:prstGeom prst="rect">
            <a:avLst/>
          </a:prstGeom>
        </p:spPr>
        <p:txBody>
          <a:bodyPr wrap="square">
            <a:spAutoFit/>
          </a:bodyPr>
          <a:lstStyle/>
          <a:p>
            <a:pPr defTabSz="416275"/>
            <a:r>
              <a:rPr lang="ja-JP" altLang="en-US" sz="956" dirty="0">
                <a:solidFill>
                  <a:prstClr val="black"/>
                </a:solidFill>
                <a:latin typeface="Arial"/>
                <a:ea typeface="Meiryo UI"/>
              </a:rPr>
              <a:t>出典</a:t>
            </a:r>
            <a:r>
              <a:rPr lang="ja-JP" altLang="en-US" sz="956" dirty="0" smtClean="0">
                <a:solidFill>
                  <a:prstClr val="black"/>
                </a:solidFill>
                <a:latin typeface="Arial"/>
                <a:ea typeface="Meiryo UI"/>
              </a:rPr>
              <a:t>：大阪労働局 </a:t>
            </a:r>
            <a:r>
              <a:rPr lang="en-US" altLang="ja-JP" sz="956" dirty="0" smtClean="0">
                <a:solidFill>
                  <a:prstClr val="black"/>
                </a:solidFill>
                <a:latin typeface="Arial"/>
                <a:ea typeface="Meiryo UI"/>
              </a:rPr>
              <a:t>『</a:t>
            </a:r>
            <a:r>
              <a:rPr lang="ja-JP" altLang="en-US" sz="956" dirty="0" smtClean="0">
                <a:solidFill>
                  <a:prstClr val="black"/>
                </a:solidFill>
                <a:latin typeface="Arial"/>
                <a:ea typeface="Meiryo UI"/>
              </a:rPr>
              <a:t>職種別有効求人倍率</a:t>
            </a:r>
            <a:r>
              <a:rPr lang="en-US" altLang="ja-JP" sz="956" dirty="0" smtClean="0">
                <a:solidFill>
                  <a:prstClr val="black"/>
                </a:solidFill>
                <a:latin typeface="Arial"/>
                <a:ea typeface="Meiryo UI"/>
              </a:rPr>
              <a:t>』</a:t>
            </a:r>
            <a:endParaRPr lang="ja-JP" altLang="en-US" sz="956" dirty="0">
              <a:solidFill>
                <a:prstClr val="black"/>
              </a:solidFill>
              <a:latin typeface="Arial"/>
              <a:ea typeface="Meiryo UI"/>
            </a:endParaRPr>
          </a:p>
        </p:txBody>
      </p:sp>
      <p:sp>
        <p:nvSpPr>
          <p:cNvPr id="14" name="テキスト ボックス 2"/>
          <p:cNvSpPr txBox="1"/>
          <p:nvPr/>
        </p:nvSpPr>
        <p:spPr>
          <a:xfrm>
            <a:off x="970059" y="1741930"/>
            <a:ext cx="681459" cy="2423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16275"/>
            <a:r>
              <a:rPr lang="ja-JP" altLang="en-US" sz="975" dirty="0" smtClean="0">
                <a:solidFill>
                  <a:prstClr val="black"/>
                </a:solidFill>
                <a:latin typeface="Meiryo UI" panose="020B0604030504040204" pitchFamily="50" charset="-128"/>
                <a:ea typeface="Meiryo UI" panose="020B0604030504040204" pitchFamily="50" charset="-128"/>
              </a:rPr>
              <a:t>（倍）</a:t>
            </a:r>
            <a:endParaRPr lang="ja-JP" altLang="en-US" sz="975" dirty="0">
              <a:solidFill>
                <a:prstClr val="black"/>
              </a:solidFill>
              <a:latin typeface="Meiryo UI" panose="020B0604030504040204" pitchFamily="50" charset="-128"/>
              <a:ea typeface="Meiryo UI" panose="020B0604030504040204" pitchFamily="50" charset="-128"/>
            </a:endParaRPr>
          </a:p>
        </p:txBody>
      </p:sp>
      <p:graphicFrame>
        <p:nvGraphicFramePr>
          <p:cNvPr id="9" name="グラフ 8"/>
          <p:cNvGraphicFramePr/>
          <p:nvPr>
            <p:extLst/>
          </p:nvPr>
        </p:nvGraphicFramePr>
        <p:xfrm>
          <a:off x="970059" y="1549166"/>
          <a:ext cx="7772400" cy="4454047"/>
        </p:xfrm>
        <a:graphic>
          <a:graphicData uri="http://schemas.openxmlformats.org/drawingml/2006/chart">
            <c:chart xmlns:c="http://schemas.openxmlformats.org/drawingml/2006/chart" xmlns:r="http://schemas.openxmlformats.org/officeDocument/2006/relationships" r:id="rId3"/>
          </a:graphicData>
        </a:graphic>
      </p:graphicFrame>
      <p:sp>
        <p:nvSpPr>
          <p:cNvPr id="11" name="スライド番号プレースホルダー 3"/>
          <p:cNvSpPr>
            <a:spLocks noGrp="1"/>
          </p:cNvSpPr>
          <p:nvPr>
            <p:ph type="sldNum" sz="quarter" idx="12"/>
          </p:nvPr>
        </p:nvSpPr>
        <p:spPr>
          <a:xfrm>
            <a:off x="9372600" y="5666690"/>
            <a:ext cx="474120" cy="394246"/>
          </a:xfrm>
          <a:ln>
            <a:solidFill>
              <a:schemeClr val="accent1"/>
            </a:solidFill>
          </a:ln>
        </p:spPr>
        <p:txBody>
          <a:bodyPr/>
          <a:lstStyle/>
          <a:p>
            <a:pPr algn="ctr"/>
            <a:fld id="{9B28B6A2-4437-46C4-8AB6-08015A7ADF51}" type="slidenum">
              <a:rPr kumimoji="1" lang="ja-JP" altLang="en-US" sz="2000" b="1" smtClean="0">
                <a:solidFill>
                  <a:schemeClr val="tx1"/>
                </a:solidFill>
              </a:rPr>
              <a:pPr algn="ctr"/>
              <a:t>16</a:t>
            </a:fld>
            <a:endParaRPr kumimoji="1" lang="ja-JP" altLang="en-US" sz="2000" b="1" dirty="0">
              <a:solidFill>
                <a:schemeClr val="tx1"/>
              </a:solidFill>
            </a:endParaRPr>
          </a:p>
        </p:txBody>
      </p:sp>
      <p:sp>
        <p:nvSpPr>
          <p:cNvPr id="8" name="テキスト ボックス 7"/>
          <p:cNvSpPr txBox="1"/>
          <p:nvPr/>
        </p:nvSpPr>
        <p:spPr>
          <a:xfrm>
            <a:off x="1" y="-3954"/>
            <a:ext cx="9905999"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31113" rtlCol="0">
            <a:spAutoFit/>
          </a:bodyPr>
          <a:lstStyle/>
          <a:p>
            <a:pPr algn="ctr"/>
            <a:r>
              <a:rPr kumimoji="1" lang="ja-JP" altLang="en-US" b="1" dirty="0"/>
              <a:t>　</a:t>
            </a:r>
            <a:r>
              <a:rPr kumimoji="1" lang="ja-JP" altLang="en-US" b="1" dirty="0">
                <a:solidFill>
                  <a:schemeClr val="bg1"/>
                </a:solidFill>
                <a:latin typeface="+mn-ea"/>
              </a:rPr>
              <a:t>雇用の確保とニューノーマルに対応した</a:t>
            </a:r>
            <a:r>
              <a:rPr kumimoji="1" lang="ja-JP" altLang="en-US" b="1" dirty="0" smtClean="0">
                <a:solidFill>
                  <a:schemeClr val="bg1"/>
                </a:solidFill>
                <a:latin typeface="+mn-ea"/>
              </a:rPr>
              <a:t>働き方 </a:t>
            </a:r>
            <a:r>
              <a:rPr kumimoji="1" lang="en-US" altLang="ja-JP" b="1" dirty="0" smtClean="0"/>
              <a:t>【</a:t>
            </a:r>
            <a:r>
              <a:rPr kumimoji="1" lang="ja-JP" altLang="en-US" b="1" dirty="0" smtClean="0"/>
              <a:t>職種別有効求人</a:t>
            </a:r>
            <a:r>
              <a:rPr kumimoji="1" lang="ja-JP" altLang="en-US" b="1" dirty="0"/>
              <a:t>倍率</a:t>
            </a:r>
            <a:r>
              <a:rPr kumimoji="1" lang="en-US" altLang="ja-JP" b="1" dirty="0" smtClean="0"/>
              <a:t>】</a:t>
            </a:r>
            <a:endParaRPr kumimoji="1" lang="ja-JP" altLang="en-US" b="1" dirty="0"/>
          </a:p>
        </p:txBody>
      </p:sp>
    </p:spTree>
    <p:extLst>
      <p:ext uri="{BB962C8B-B14F-4D97-AF65-F5344CB8AC3E}">
        <p14:creationId xmlns:p14="http://schemas.microsoft.com/office/powerpoint/2010/main" val="3333983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568409" y="1105708"/>
          <a:ext cx="9008077" cy="3330368"/>
        </p:xfrm>
        <a:graphic>
          <a:graphicData uri="http://schemas.openxmlformats.org/drawingml/2006/table">
            <a:tbl>
              <a:tblPr firstRow="1" bandRow="1">
                <a:tableStyleId>{5940675A-B579-460E-94D1-54222C63F5DA}</a:tableStyleId>
              </a:tblPr>
              <a:tblGrid>
                <a:gridCol w="222423">
                  <a:extLst>
                    <a:ext uri="{9D8B030D-6E8A-4147-A177-3AD203B41FA5}">
                      <a16:colId xmlns:a16="http://schemas.microsoft.com/office/drawing/2014/main" val="3912564207"/>
                    </a:ext>
                  </a:extLst>
                </a:gridCol>
                <a:gridCol w="2075936">
                  <a:extLst>
                    <a:ext uri="{9D8B030D-6E8A-4147-A177-3AD203B41FA5}">
                      <a16:colId xmlns:a16="http://schemas.microsoft.com/office/drawing/2014/main" val="4254373366"/>
                    </a:ext>
                  </a:extLst>
                </a:gridCol>
                <a:gridCol w="2421924">
                  <a:extLst>
                    <a:ext uri="{9D8B030D-6E8A-4147-A177-3AD203B41FA5}">
                      <a16:colId xmlns:a16="http://schemas.microsoft.com/office/drawing/2014/main" val="608799440"/>
                    </a:ext>
                  </a:extLst>
                </a:gridCol>
                <a:gridCol w="2508422">
                  <a:extLst>
                    <a:ext uri="{9D8B030D-6E8A-4147-A177-3AD203B41FA5}">
                      <a16:colId xmlns:a16="http://schemas.microsoft.com/office/drawing/2014/main" val="1115755497"/>
                    </a:ext>
                  </a:extLst>
                </a:gridCol>
                <a:gridCol w="1779372">
                  <a:extLst>
                    <a:ext uri="{9D8B030D-6E8A-4147-A177-3AD203B41FA5}">
                      <a16:colId xmlns:a16="http://schemas.microsoft.com/office/drawing/2014/main" val="4092551257"/>
                    </a:ext>
                  </a:extLst>
                </a:gridCol>
              </a:tblGrid>
              <a:tr h="463600">
                <a:tc rowSpan="2" gridSpan="2">
                  <a:txBody>
                    <a:bodyPr/>
                    <a:lstStyle/>
                    <a:p>
                      <a:pPr algn="ctr"/>
                      <a:endParaRPr kumimoji="1" lang="ja-JP" altLang="en-US" sz="1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rowSpan="2" hMerge="1">
                  <a:txBody>
                    <a:bodyPr/>
                    <a:lstStyle/>
                    <a:p>
                      <a:endParaRPr kumimoji="1" lang="ja-JP" altLang="en-US"/>
                    </a:p>
                  </a:txBody>
                  <a:tcPr/>
                </a:tc>
                <a:tc gridSpan="2">
                  <a:txBody>
                    <a:bodyPr/>
                    <a:lstStyle/>
                    <a:p>
                      <a:pPr algn="ctr"/>
                      <a:r>
                        <a:rPr kumimoji="1" lang="ja-JP" altLang="en-US" sz="1600" b="1" dirty="0" smtClean="0"/>
                        <a:t>新型コロナウイルス</a:t>
                      </a:r>
                      <a:endParaRPr kumimoji="1" lang="ja-JP" altLang="en-US" sz="1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rowSpan="2">
                  <a:txBody>
                    <a:bodyPr/>
                    <a:lstStyle/>
                    <a:p>
                      <a:pPr algn="l"/>
                      <a:r>
                        <a:rPr kumimoji="1" lang="ja-JP" altLang="en-US" sz="1600" b="1" baseline="0" dirty="0" smtClean="0"/>
                        <a:t>  </a:t>
                      </a:r>
                      <a:r>
                        <a:rPr kumimoji="1" lang="en-US" altLang="ja-JP" sz="1400" b="1" dirty="0" smtClean="0"/>
                        <a:t>【</a:t>
                      </a:r>
                      <a:r>
                        <a:rPr kumimoji="1" lang="ja-JP" altLang="en-US" sz="1400" b="1" dirty="0" smtClean="0"/>
                        <a:t>参考</a:t>
                      </a:r>
                      <a:r>
                        <a:rPr kumimoji="1" lang="en-US" altLang="ja-JP" sz="1400" b="1" dirty="0" smtClean="0"/>
                        <a:t>】</a:t>
                      </a:r>
                      <a:endParaRPr kumimoji="1" lang="en-US" altLang="ja-JP" sz="1600" b="1" dirty="0" smtClean="0"/>
                    </a:p>
                    <a:p>
                      <a:pPr algn="ctr"/>
                      <a:r>
                        <a:rPr kumimoji="1" lang="ja-JP" altLang="en-US" sz="1600" b="1" dirty="0" smtClean="0"/>
                        <a:t>リーマン・ショック</a:t>
                      </a:r>
                      <a:endParaRPr kumimoji="1" lang="ja-JP" altLang="en-US" sz="1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61183993"/>
                  </a:ext>
                </a:extLst>
              </a:tr>
              <a:tr h="432487">
                <a:tc gridSpan="2" v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kumimoji="1" lang="ja-JP" altLang="en-US"/>
                    </a:p>
                  </a:txBody>
                  <a:tcPr/>
                </a:tc>
                <a:tc>
                  <a:txBody>
                    <a:bodyPr/>
                    <a:lstStyle/>
                    <a:p>
                      <a:pPr algn="ctr"/>
                      <a:r>
                        <a:rPr kumimoji="1" lang="ja-JP" altLang="en-US" sz="1600" b="1" dirty="0" smtClean="0"/>
                        <a:t>シナリオ１（標準ケース）</a:t>
                      </a:r>
                      <a:endParaRPr kumimoji="1" lang="ja-JP" altLang="en-US" sz="1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b="1" dirty="0" smtClean="0"/>
                        <a:t>シナリオ２（リスクケース）</a:t>
                      </a:r>
                      <a:endParaRPr kumimoji="1" lang="ja-JP" altLang="en-US" sz="1600" b="1" dirty="0"/>
                    </a:p>
                  </a:txBody>
                  <a:tcPr anchor="ctr">
                    <a:lnL w="317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6064939"/>
                  </a:ext>
                </a:extLst>
              </a:tr>
              <a:tr h="914400">
                <a:tc gridSpan="2">
                  <a:txBody>
                    <a:bodyPr/>
                    <a:lstStyle/>
                    <a:p>
                      <a:pPr algn="ctr"/>
                      <a:r>
                        <a:rPr kumimoji="1" lang="ja-JP" altLang="en-US" sz="1600" b="1" dirty="0" smtClean="0"/>
                        <a:t>全産業計</a:t>
                      </a:r>
                      <a:endParaRPr kumimoji="1" lang="ja-JP" altLang="en-US" sz="1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a:txBody>
                    <a:bodyPr/>
                    <a:lstStyle/>
                    <a:p>
                      <a:pPr algn="ctr"/>
                      <a:r>
                        <a:rPr kumimoji="1" lang="ja-JP" altLang="en-US" sz="1800" b="1" dirty="0" smtClean="0"/>
                        <a:t>▲</a:t>
                      </a:r>
                      <a:r>
                        <a:rPr kumimoji="1" lang="en-US" altLang="ja-JP" sz="1800" b="1" dirty="0" smtClean="0"/>
                        <a:t>185.5</a:t>
                      </a:r>
                      <a:r>
                        <a:rPr kumimoji="1" lang="ja-JP" altLang="en-US" sz="1800" b="1" dirty="0" smtClean="0"/>
                        <a:t>万人</a:t>
                      </a:r>
                      <a:endParaRPr kumimoji="1" lang="en-US" altLang="ja-JP" sz="1800" b="1" dirty="0" smtClean="0"/>
                    </a:p>
                    <a:p>
                      <a:pPr algn="ctr"/>
                      <a:r>
                        <a:rPr kumimoji="1" lang="ja-JP" altLang="en-US" sz="1800" b="1" dirty="0" smtClean="0"/>
                        <a:t>▲</a:t>
                      </a:r>
                      <a:r>
                        <a:rPr kumimoji="1" lang="en-US" altLang="ja-JP" sz="1800" b="1" dirty="0" smtClean="0"/>
                        <a:t>2.8</a:t>
                      </a:r>
                      <a:r>
                        <a:rPr kumimoji="1" lang="ja-JP" altLang="en-US" sz="1800" b="1" dirty="0" smtClean="0"/>
                        <a:t>％</a:t>
                      </a:r>
                      <a:endParaRPr kumimoji="1" lang="en-US" altLang="ja-JP" sz="1800" b="1" dirty="0" smtClean="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t>▲</a:t>
                      </a:r>
                      <a:r>
                        <a:rPr kumimoji="1" lang="en-US" altLang="ja-JP" sz="1800" b="1" dirty="0" smtClean="0"/>
                        <a:t>301.5</a:t>
                      </a:r>
                      <a:r>
                        <a:rPr kumimoji="1" lang="ja-JP" altLang="en-US" sz="1800" b="1" dirty="0" smtClean="0"/>
                        <a:t>万人</a:t>
                      </a:r>
                      <a:endParaRPr kumimoji="1" lang="en-US" altLang="ja-JP" sz="1800" b="1" dirty="0" smtClean="0"/>
                    </a:p>
                    <a:p>
                      <a:pPr algn="ctr"/>
                      <a:r>
                        <a:rPr kumimoji="1" lang="ja-JP" altLang="en-US" sz="1800" b="1" dirty="0" smtClean="0"/>
                        <a:t>▲</a:t>
                      </a:r>
                      <a:r>
                        <a:rPr kumimoji="1" lang="en-US" altLang="ja-JP" sz="1800" b="1" dirty="0" smtClean="0"/>
                        <a:t>4.5</a:t>
                      </a:r>
                      <a:r>
                        <a:rPr kumimoji="1" lang="ja-JP" altLang="en-US" sz="1800" b="1" dirty="0" smtClean="0"/>
                        <a:t>％</a:t>
                      </a:r>
                      <a:endParaRPr kumimoji="1" lang="en-US" altLang="ja-JP" sz="1800" b="1" dirty="0" smtClean="0"/>
                    </a:p>
                  </a:txBody>
                  <a:tcPr anchor="ctr">
                    <a:lnL w="317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t>▲</a:t>
                      </a:r>
                      <a:r>
                        <a:rPr kumimoji="1" lang="en-US" altLang="ja-JP" sz="1800" b="1" dirty="0" smtClean="0"/>
                        <a:t>95</a:t>
                      </a:r>
                      <a:r>
                        <a:rPr kumimoji="1" lang="ja-JP" altLang="en-US" sz="1800" b="1" dirty="0" smtClean="0"/>
                        <a:t>万人▲</a:t>
                      </a:r>
                      <a:r>
                        <a:rPr kumimoji="1" lang="en-US" altLang="ja-JP" sz="1800" b="1" dirty="0" smtClean="0"/>
                        <a:t>1.5</a:t>
                      </a:r>
                      <a:r>
                        <a:rPr kumimoji="1" lang="ja-JP" altLang="en-US" sz="1800" b="1" dirty="0" smtClean="0"/>
                        <a:t>％</a:t>
                      </a:r>
                      <a:endParaRPr kumimoji="1" lang="en-US" altLang="ja-JP" sz="1800" b="1" dirty="0" smtClean="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9199819"/>
                  </a:ext>
                </a:extLst>
              </a:tr>
              <a:tr h="741406">
                <a:tc rowSpan="2">
                  <a:txBody>
                    <a:bodyPr/>
                    <a:lstStyle/>
                    <a:p>
                      <a:endParaRPr lang="ja-JP"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b="1" dirty="0" smtClean="0"/>
                        <a:t>製造業</a:t>
                      </a:r>
                      <a:endParaRPr kumimoji="1" lang="ja-JP" altLang="en-US" sz="1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800" b="1" dirty="0" smtClean="0"/>
                        <a:t>▲</a:t>
                      </a:r>
                      <a:r>
                        <a:rPr kumimoji="1" lang="en-US" altLang="ja-JP" sz="1800" b="1" dirty="0" smtClean="0"/>
                        <a:t>3.6</a:t>
                      </a:r>
                      <a:r>
                        <a:rPr kumimoji="1" lang="ja-JP" altLang="en-US" sz="1800" b="1" dirty="0" smtClean="0"/>
                        <a:t>％</a:t>
                      </a:r>
                      <a:endParaRPr kumimoji="1" lang="ja-JP" altLang="en-US" sz="18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t>▲</a:t>
                      </a:r>
                      <a:r>
                        <a:rPr kumimoji="1" lang="en-US" altLang="ja-JP" sz="1800" b="1" dirty="0" smtClean="0"/>
                        <a:t>5.8</a:t>
                      </a:r>
                      <a:r>
                        <a:rPr kumimoji="1" lang="ja-JP" altLang="en-US" sz="1800" b="1" dirty="0" smtClean="0"/>
                        <a:t>％</a:t>
                      </a:r>
                      <a:endParaRPr kumimoji="1" lang="ja-JP" altLang="en-US" sz="1800" b="1" dirty="0"/>
                    </a:p>
                  </a:txBody>
                  <a:tcPr anchor="ctr">
                    <a:lnL w="317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t>▲</a:t>
                      </a:r>
                      <a:r>
                        <a:rPr kumimoji="1" lang="en-US" altLang="ja-JP" sz="1800" b="1" dirty="0" smtClean="0"/>
                        <a:t>6.0</a:t>
                      </a:r>
                      <a:r>
                        <a:rPr kumimoji="1" lang="ja-JP" altLang="en-US" sz="1800" b="1" dirty="0" smtClean="0"/>
                        <a:t>％</a:t>
                      </a:r>
                      <a:endParaRPr kumimoji="1" lang="ja-JP" altLang="en-US" sz="18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538156"/>
                  </a:ext>
                </a:extLst>
              </a:tr>
              <a:tr h="778475">
                <a:tc vMerge="1">
                  <a:txBody>
                    <a:bodyPr/>
                    <a:lstStyle/>
                    <a:p>
                      <a:endParaRPr lang="ja-JP"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kumimoji="1" lang="ja-JP" altLang="en-US" sz="1600" b="1" dirty="0" smtClean="0"/>
                        <a:t>宿泊・飲食サービス業</a:t>
                      </a:r>
                      <a:endParaRPr kumimoji="1" lang="ja-JP" altLang="en-US" sz="1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800" b="1" dirty="0" smtClean="0"/>
                        <a:t>▲</a:t>
                      </a:r>
                      <a:r>
                        <a:rPr kumimoji="1" lang="en-US" altLang="ja-JP" sz="1800" b="1" dirty="0" smtClean="0"/>
                        <a:t>8.7</a:t>
                      </a:r>
                      <a:r>
                        <a:rPr kumimoji="1" lang="ja-JP" altLang="en-US" sz="1800" b="1" dirty="0" smtClean="0"/>
                        <a:t>％</a:t>
                      </a:r>
                      <a:endParaRPr kumimoji="1" lang="ja-JP" altLang="en-US" sz="18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t>▲</a:t>
                      </a:r>
                      <a:r>
                        <a:rPr kumimoji="1" lang="en-US" altLang="ja-JP" sz="1800" b="1" dirty="0" smtClean="0"/>
                        <a:t>14.1</a:t>
                      </a:r>
                      <a:r>
                        <a:rPr kumimoji="1" lang="ja-JP" altLang="en-US" sz="1800" b="1" dirty="0" smtClean="0"/>
                        <a:t>％</a:t>
                      </a:r>
                      <a:endParaRPr kumimoji="1" lang="ja-JP" altLang="en-US" sz="1800" b="1" dirty="0"/>
                    </a:p>
                  </a:txBody>
                  <a:tcPr anchor="ctr">
                    <a:lnL w="317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smtClean="0"/>
                        <a:t>＋</a:t>
                      </a:r>
                      <a:r>
                        <a:rPr kumimoji="1" lang="en-US" altLang="ja-JP" sz="1800" b="1" dirty="0" smtClean="0"/>
                        <a:t>1.9</a:t>
                      </a:r>
                      <a:r>
                        <a:rPr kumimoji="1" lang="ja-JP" altLang="en-US" sz="1800" b="1" dirty="0" smtClean="0"/>
                        <a:t>％</a:t>
                      </a:r>
                      <a:endParaRPr kumimoji="1" lang="ja-JP" altLang="en-US" sz="18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3487505"/>
                  </a:ext>
                </a:extLst>
              </a:tr>
            </a:tbl>
          </a:graphicData>
        </a:graphic>
      </p:graphicFrame>
      <p:sp>
        <p:nvSpPr>
          <p:cNvPr id="8" name="テキスト ボックス 7"/>
          <p:cNvSpPr txBox="1"/>
          <p:nvPr/>
        </p:nvSpPr>
        <p:spPr>
          <a:xfrm>
            <a:off x="308917" y="520623"/>
            <a:ext cx="8019537" cy="369332"/>
          </a:xfrm>
          <a:prstGeom prst="rect">
            <a:avLst/>
          </a:prstGeom>
          <a:noFill/>
        </p:spPr>
        <p:txBody>
          <a:bodyPr wrap="square" rtlCol="0">
            <a:spAutoFit/>
          </a:bodyPr>
          <a:lstStyle/>
          <a:p>
            <a:r>
              <a:rPr kumimoji="1" lang="ja-JP" altLang="en-US" b="1" dirty="0" smtClean="0"/>
              <a:t>■ 新型コロナウイルスによる失業者数</a:t>
            </a:r>
            <a:r>
              <a:rPr kumimoji="1" lang="ja-JP" altLang="en-US" sz="1700" b="1" dirty="0" smtClean="0"/>
              <a:t>（就業者数の対前年減少率）</a:t>
            </a:r>
            <a:r>
              <a:rPr kumimoji="1" lang="ja-JP" altLang="en-US" b="1" dirty="0" smtClean="0"/>
              <a:t>試算</a:t>
            </a:r>
            <a:endParaRPr kumimoji="1" lang="ja-JP" altLang="en-US" b="1" dirty="0"/>
          </a:p>
        </p:txBody>
      </p:sp>
      <p:sp>
        <p:nvSpPr>
          <p:cNvPr id="16" name="テキスト ボックス 15"/>
          <p:cNvSpPr txBox="1"/>
          <p:nvPr/>
        </p:nvSpPr>
        <p:spPr>
          <a:xfrm>
            <a:off x="716686" y="4485503"/>
            <a:ext cx="8241959" cy="1015663"/>
          </a:xfrm>
          <a:prstGeom prst="rect">
            <a:avLst/>
          </a:prstGeom>
          <a:noFill/>
        </p:spPr>
        <p:txBody>
          <a:bodyPr wrap="square" rtlCol="0">
            <a:spAutoFit/>
          </a:bodyPr>
          <a:lstStyle/>
          <a:p>
            <a:r>
              <a:rPr kumimoji="1" lang="en-US" altLang="ja-JP" sz="1200" dirty="0" smtClean="0"/>
              <a:t>※ </a:t>
            </a:r>
            <a:r>
              <a:rPr kumimoji="1" lang="ja-JP" altLang="en-US" sz="1200" dirty="0" smtClean="0"/>
              <a:t>シナリオ１（標準ケース）・・・ 感染症の世界的流行が</a:t>
            </a:r>
            <a:r>
              <a:rPr kumimoji="1" lang="en-US" altLang="ja-JP" sz="1200" dirty="0" smtClean="0"/>
              <a:t>2020</a:t>
            </a:r>
            <a:r>
              <a:rPr kumimoji="1" lang="ja-JP" altLang="en-US" sz="1200" dirty="0" smtClean="0"/>
              <a:t>年後半に収束するケース</a:t>
            </a:r>
            <a:endParaRPr kumimoji="1" lang="en-US" altLang="ja-JP" sz="1200" dirty="0" smtClean="0"/>
          </a:p>
          <a:p>
            <a:r>
              <a:rPr kumimoji="1" lang="en-US" altLang="ja-JP" sz="1200" dirty="0" smtClean="0"/>
              <a:t>※ </a:t>
            </a:r>
            <a:r>
              <a:rPr kumimoji="1" lang="ja-JP" altLang="en-US" sz="1200" dirty="0" smtClean="0"/>
              <a:t>シナリオ２（リスクケース）・・・ 感染症の世界的流行が</a:t>
            </a:r>
            <a:r>
              <a:rPr kumimoji="1" lang="en-US" altLang="ja-JP" sz="1200" dirty="0" smtClean="0"/>
              <a:t>2020</a:t>
            </a:r>
            <a:r>
              <a:rPr kumimoji="1" lang="ja-JP" altLang="en-US" sz="1200" dirty="0" smtClean="0"/>
              <a:t>年の最も遅い時期まで続くケース</a:t>
            </a:r>
            <a:endParaRPr kumimoji="1" lang="en-US" altLang="ja-JP" sz="1200" dirty="0" smtClean="0"/>
          </a:p>
          <a:p>
            <a:endParaRPr kumimoji="1" lang="en-US" altLang="ja-JP" sz="1200" dirty="0"/>
          </a:p>
          <a:p>
            <a:r>
              <a:rPr kumimoji="1" lang="ja-JP" altLang="en-US" sz="1200" dirty="0" smtClean="0"/>
              <a:t>　</a:t>
            </a:r>
            <a:r>
              <a:rPr kumimoji="1" lang="en-US" altLang="ja-JP" sz="1200" dirty="0" smtClean="0"/>
              <a:t>〔</a:t>
            </a:r>
            <a:r>
              <a:rPr kumimoji="1" lang="ja-JP" altLang="en-US" sz="1200" dirty="0" smtClean="0"/>
              <a:t>参考</a:t>
            </a:r>
            <a:r>
              <a:rPr kumimoji="1" lang="en-US" altLang="ja-JP" sz="1200" dirty="0" smtClean="0"/>
              <a:t>〕</a:t>
            </a:r>
          </a:p>
          <a:p>
            <a:r>
              <a:rPr kumimoji="1" lang="ja-JP" altLang="en-US" sz="1200" dirty="0" smtClean="0"/>
              <a:t>　世界恐慌時（</a:t>
            </a:r>
            <a:r>
              <a:rPr kumimoji="1" lang="en-US" altLang="ja-JP" sz="1200" dirty="0" smtClean="0"/>
              <a:t>1930</a:t>
            </a:r>
            <a:r>
              <a:rPr kumimoji="1" lang="ja-JP" altLang="en-US" sz="1200" dirty="0" smtClean="0"/>
              <a:t>年）の日本の失業者数：</a:t>
            </a:r>
            <a:r>
              <a:rPr kumimoji="1" lang="en-US" altLang="ja-JP" sz="1200" dirty="0" smtClean="0"/>
              <a:t>120</a:t>
            </a:r>
            <a:r>
              <a:rPr kumimoji="1" lang="ja-JP" altLang="en-US" sz="1200" dirty="0" smtClean="0"/>
              <a:t>万～</a:t>
            </a:r>
            <a:r>
              <a:rPr kumimoji="1" lang="en-US" altLang="ja-JP" sz="1200" dirty="0" smtClean="0"/>
              <a:t>130</a:t>
            </a:r>
            <a:r>
              <a:rPr kumimoji="1" lang="ja-JP" altLang="en-US" sz="1200" dirty="0" smtClean="0"/>
              <a:t>万人</a:t>
            </a:r>
            <a:endParaRPr kumimoji="1" lang="ja-JP" altLang="en-US" sz="1200" dirty="0"/>
          </a:p>
        </p:txBody>
      </p:sp>
      <p:sp>
        <p:nvSpPr>
          <p:cNvPr id="10" name="大かっこ 9"/>
          <p:cNvSpPr/>
          <p:nvPr/>
        </p:nvSpPr>
        <p:spPr>
          <a:xfrm>
            <a:off x="815541" y="5053915"/>
            <a:ext cx="4238373" cy="447251"/>
          </a:xfrm>
          <a:prstGeom prst="bracketPair">
            <a:avLst>
              <a:gd name="adj" fmla="val 72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solidFill>
                  <a:schemeClr val="bg1"/>
                </a:solidFill>
                <a:latin typeface="+mn-ea"/>
              </a:rPr>
              <a:t>雇用の確保とニューノーマルに対応した働き方</a:t>
            </a:r>
            <a:r>
              <a:rPr kumimoji="1" lang="ja-JP" altLang="en-US" b="1" dirty="0" smtClean="0"/>
              <a:t> </a:t>
            </a:r>
            <a:r>
              <a:rPr kumimoji="1" lang="en-US" altLang="ja-JP" b="1" dirty="0" smtClean="0"/>
              <a:t>【</a:t>
            </a:r>
            <a:r>
              <a:rPr kumimoji="1" lang="ja-JP" altLang="en-US" b="1" dirty="0" smtClean="0"/>
              <a:t>失業者数への影響分析</a:t>
            </a:r>
            <a:r>
              <a:rPr kumimoji="1" lang="en-US" altLang="ja-JP" b="1" dirty="0" smtClean="0"/>
              <a:t>】</a:t>
            </a:r>
            <a:endParaRPr kumimoji="1" lang="ja-JP" altLang="en-US" sz="1600" b="1" dirty="0"/>
          </a:p>
        </p:txBody>
      </p:sp>
      <p:sp>
        <p:nvSpPr>
          <p:cNvPr id="11" name="正方形/長方形 10"/>
          <p:cNvSpPr/>
          <p:nvPr/>
        </p:nvSpPr>
        <p:spPr>
          <a:xfrm>
            <a:off x="5313405" y="5422434"/>
            <a:ext cx="4778061" cy="276999"/>
          </a:xfrm>
          <a:prstGeom prst="rect">
            <a:avLst/>
          </a:prstGeom>
        </p:spPr>
        <p:txBody>
          <a:bodyPr wrap="square">
            <a:spAutoFit/>
          </a:bodyPr>
          <a:lstStyle/>
          <a:p>
            <a:r>
              <a:rPr lang="ja-JP" altLang="en-US" sz="1200" dirty="0"/>
              <a:t>出典</a:t>
            </a:r>
            <a:r>
              <a:rPr lang="ja-JP" altLang="en-US" sz="1200" dirty="0" smtClean="0"/>
              <a:t>：中部圏社会経済研究所 </a:t>
            </a:r>
            <a:r>
              <a:rPr lang="en-US" altLang="ja-JP" sz="1200" dirty="0" smtClean="0"/>
              <a:t>『2020</a:t>
            </a:r>
            <a:r>
              <a:rPr lang="ja-JP" altLang="en-US" sz="1200" dirty="0" err="1" smtClean="0"/>
              <a:t>．</a:t>
            </a:r>
            <a:r>
              <a:rPr lang="en-US" altLang="ja-JP" sz="1200" dirty="0" smtClean="0"/>
              <a:t>5.20 </a:t>
            </a:r>
            <a:r>
              <a:rPr lang="ja-JP" altLang="en-US" sz="1200" dirty="0" smtClean="0"/>
              <a:t>経済レポート </a:t>
            </a:r>
            <a:r>
              <a:rPr lang="en-US" altLang="ja-JP" sz="1200" dirty="0" smtClean="0"/>
              <a:t>No.26』</a:t>
            </a:r>
            <a:endParaRPr lang="ja-JP" altLang="en-US" sz="1200" dirty="0"/>
          </a:p>
        </p:txBody>
      </p:sp>
      <p:sp>
        <p:nvSpPr>
          <p:cNvPr id="9" name="スライド番号プレースホルダー 3"/>
          <p:cNvSpPr>
            <a:spLocks noGrp="1"/>
          </p:cNvSpPr>
          <p:nvPr>
            <p:ph type="sldNum" sz="quarter" idx="12"/>
          </p:nvPr>
        </p:nvSpPr>
        <p:spPr>
          <a:xfrm>
            <a:off x="9372600" y="5666690"/>
            <a:ext cx="474120" cy="394246"/>
          </a:xfrm>
          <a:ln>
            <a:solidFill>
              <a:schemeClr val="accent1"/>
            </a:solidFill>
          </a:ln>
        </p:spPr>
        <p:txBody>
          <a:bodyPr/>
          <a:lstStyle/>
          <a:p>
            <a:pPr algn="ctr"/>
            <a:fld id="{9B28B6A2-4437-46C4-8AB6-08015A7ADF51}" type="slidenum">
              <a:rPr kumimoji="1" lang="ja-JP" altLang="en-US" sz="2000" b="1" smtClean="0">
                <a:solidFill>
                  <a:schemeClr val="tx1"/>
                </a:solidFill>
              </a:rPr>
              <a:pPr algn="ctr"/>
              <a:t>17</a:t>
            </a:fld>
            <a:endParaRPr kumimoji="1" lang="ja-JP" altLang="en-US" sz="2000" b="1" dirty="0">
              <a:solidFill>
                <a:schemeClr val="tx1"/>
              </a:solidFill>
            </a:endParaRPr>
          </a:p>
        </p:txBody>
      </p:sp>
    </p:spTree>
    <p:extLst>
      <p:ext uri="{BB962C8B-B14F-4D97-AF65-F5344CB8AC3E}">
        <p14:creationId xmlns:p14="http://schemas.microsoft.com/office/powerpoint/2010/main" val="1364983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6272" y="553257"/>
            <a:ext cx="9673456" cy="6613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●新規求人数の対前年比を見ると、依然として前年より減少し推移しているものの、</a:t>
            </a:r>
            <a:r>
              <a:rPr kumimoji="1" lang="en-US" altLang="ja-JP" sz="1400" dirty="0" smtClean="0">
                <a:solidFill>
                  <a:schemeClr val="tx1"/>
                </a:solidFill>
              </a:rPr>
              <a:t>6</a:t>
            </a:r>
            <a:r>
              <a:rPr kumimoji="1" lang="ja-JP" altLang="en-US" sz="1400" dirty="0" smtClean="0">
                <a:solidFill>
                  <a:schemeClr val="tx1"/>
                </a:solidFill>
              </a:rPr>
              <a:t>月に入り、やや改善</a:t>
            </a:r>
            <a:r>
              <a:rPr kumimoji="1" lang="ja-JP" altLang="en-US" sz="1400" b="1" dirty="0" smtClean="0">
                <a:solidFill>
                  <a:schemeClr val="tx1"/>
                </a:solidFill>
              </a:rPr>
              <a:t>。</a:t>
            </a:r>
            <a:endParaRPr kumimoji="1" lang="en-US" altLang="ja-JP" sz="1400" b="1" dirty="0" smtClean="0">
              <a:solidFill>
                <a:schemeClr val="tx1"/>
              </a:solidFill>
            </a:endParaRPr>
          </a:p>
          <a:p>
            <a:r>
              <a:rPr kumimoji="1" lang="ja-JP" altLang="en-US" sz="1400" dirty="0" smtClean="0">
                <a:solidFill>
                  <a:schemeClr val="tx1"/>
                </a:solidFill>
              </a:rPr>
              <a:t>●民間調査が実施した就職内定率では、</a:t>
            </a:r>
            <a:r>
              <a:rPr kumimoji="1" lang="en-US" altLang="ja-JP" sz="1400" dirty="0">
                <a:solidFill>
                  <a:schemeClr val="tx1"/>
                </a:solidFill>
              </a:rPr>
              <a:t>8</a:t>
            </a:r>
            <a:r>
              <a:rPr kumimoji="1" lang="ja-JP" altLang="en-US" sz="1400" dirty="0" smtClean="0">
                <a:solidFill>
                  <a:schemeClr val="tx1"/>
                </a:solidFill>
              </a:rPr>
              <a:t>月</a:t>
            </a:r>
            <a:r>
              <a:rPr kumimoji="1" lang="en-US" altLang="ja-JP" sz="1400" dirty="0" smtClean="0">
                <a:solidFill>
                  <a:schemeClr val="tx1"/>
                </a:solidFill>
              </a:rPr>
              <a:t>1</a:t>
            </a:r>
            <a:r>
              <a:rPr kumimoji="1" lang="ja-JP" altLang="en-US" sz="1400" dirty="0" smtClean="0">
                <a:solidFill>
                  <a:schemeClr val="tx1"/>
                </a:solidFill>
              </a:rPr>
              <a:t>日時点で</a:t>
            </a:r>
            <a:r>
              <a:rPr kumimoji="1" lang="en-US" altLang="ja-JP" sz="1400" dirty="0" smtClean="0">
                <a:solidFill>
                  <a:schemeClr val="tx1"/>
                </a:solidFill>
              </a:rPr>
              <a:t>81.2</a:t>
            </a:r>
            <a:r>
              <a:rPr kumimoji="1" lang="ja-JP" altLang="en-US" sz="1400" dirty="0" smtClean="0">
                <a:solidFill>
                  <a:schemeClr val="tx1"/>
                </a:solidFill>
              </a:rPr>
              <a:t>％と、前年と比べ約</a:t>
            </a:r>
            <a:r>
              <a:rPr kumimoji="1" lang="en-US" altLang="ja-JP" sz="1400" dirty="0" smtClean="0">
                <a:solidFill>
                  <a:schemeClr val="tx1"/>
                </a:solidFill>
              </a:rPr>
              <a:t>1</a:t>
            </a:r>
            <a:r>
              <a:rPr kumimoji="1" lang="ja-JP" altLang="en-US" sz="1400" dirty="0" smtClean="0">
                <a:solidFill>
                  <a:schemeClr val="tx1"/>
                </a:solidFill>
              </a:rPr>
              <a:t>か月遅れで推移している。</a:t>
            </a:r>
            <a:endParaRPr kumimoji="1" lang="en-US" altLang="ja-JP" sz="1400" dirty="0" smtClean="0">
              <a:solidFill>
                <a:schemeClr val="tx1"/>
              </a:solidFill>
            </a:endParaRPr>
          </a:p>
        </p:txBody>
      </p:sp>
      <p:sp>
        <p:nvSpPr>
          <p:cNvPr id="6" name="正方形/長方形 5"/>
          <p:cNvSpPr/>
          <p:nvPr/>
        </p:nvSpPr>
        <p:spPr>
          <a:xfrm>
            <a:off x="116272" y="5144028"/>
            <a:ext cx="3044242" cy="279548"/>
          </a:xfrm>
          <a:prstGeom prst="rect">
            <a:avLst/>
          </a:prstGeom>
        </p:spPr>
        <p:txBody>
          <a:bodyPr wrap="square">
            <a:spAutoFit/>
          </a:bodyPr>
          <a:lstStyle/>
          <a:p>
            <a:r>
              <a:rPr lang="ja-JP" altLang="en-US" sz="1200" dirty="0" smtClean="0"/>
              <a:t>出典：厚生労働省 </a:t>
            </a:r>
            <a:r>
              <a:rPr lang="en-US" altLang="ja-JP" sz="1200" dirty="0" smtClean="0"/>
              <a:t>『</a:t>
            </a:r>
            <a:r>
              <a:rPr lang="ja-JP" altLang="en-US" sz="1200" dirty="0" smtClean="0"/>
              <a:t>一般職業紹介状況</a:t>
            </a:r>
            <a:r>
              <a:rPr lang="en-US" altLang="ja-JP" sz="1200" dirty="0" smtClean="0"/>
              <a:t>』</a:t>
            </a:r>
            <a:endParaRPr lang="ja-JP" altLang="en-US" sz="1200" dirty="0"/>
          </a:p>
        </p:txBody>
      </p:sp>
      <p:sp>
        <p:nvSpPr>
          <p:cNvPr id="23" name="正方形/長方形 22"/>
          <p:cNvSpPr/>
          <p:nvPr/>
        </p:nvSpPr>
        <p:spPr>
          <a:xfrm>
            <a:off x="655915" y="1699504"/>
            <a:ext cx="3490174" cy="276999"/>
          </a:xfrm>
          <a:prstGeom prst="rect">
            <a:avLst/>
          </a:prstGeom>
        </p:spPr>
        <p:txBody>
          <a:bodyPr wrap="square">
            <a:spAutoFit/>
          </a:bodyPr>
          <a:lstStyle/>
          <a:p>
            <a:pPr algn="ctr"/>
            <a:r>
              <a:rPr lang="ja-JP" altLang="en-US" sz="1200" b="1" dirty="0" smtClean="0"/>
              <a:t>新規求人数（パート含む一般）の対前年比推移</a:t>
            </a:r>
            <a:endParaRPr lang="ja-JP" altLang="en-US" sz="1200" b="1" dirty="0"/>
          </a:p>
        </p:txBody>
      </p:sp>
      <p:sp>
        <p:nvSpPr>
          <p:cNvPr id="24" name="正方形/長方形 23"/>
          <p:cNvSpPr/>
          <p:nvPr/>
        </p:nvSpPr>
        <p:spPr>
          <a:xfrm>
            <a:off x="4953000" y="5144028"/>
            <a:ext cx="3044242" cy="279548"/>
          </a:xfrm>
          <a:prstGeom prst="rect">
            <a:avLst/>
          </a:prstGeom>
        </p:spPr>
        <p:txBody>
          <a:bodyPr wrap="square">
            <a:spAutoFit/>
          </a:bodyPr>
          <a:lstStyle/>
          <a:p>
            <a:r>
              <a:rPr lang="ja-JP" altLang="en-US" sz="1200" dirty="0" smtClean="0"/>
              <a:t>出典：リクルートキャリア公表資料</a:t>
            </a:r>
            <a:endParaRPr lang="ja-JP" altLang="en-US" sz="1200" dirty="0"/>
          </a:p>
        </p:txBody>
      </p:sp>
      <p:sp>
        <p:nvSpPr>
          <p:cNvPr id="10" name="スライド番号プレースホルダー 3"/>
          <p:cNvSpPr>
            <a:spLocks noGrp="1"/>
          </p:cNvSpPr>
          <p:nvPr>
            <p:ph type="sldNum" sz="quarter" idx="12"/>
          </p:nvPr>
        </p:nvSpPr>
        <p:spPr>
          <a:xfrm>
            <a:off x="9372600" y="5666690"/>
            <a:ext cx="474120" cy="394246"/>
          </a:xfrm>
          <a:ln>
            <a:solidFill>
              <a:schemeClr val="accent1"/>
            </a:solidFill>
          </a:ln>
        </p:spPr>
        <p:txBody>
          <a:bodyPr/>
          <a:lstStyle/>
          <a:p>
            <a:pPr algn="ctr"/>
            <a:fld id="{9B28B6A2-4437-46C4-8AB6-08015A7ADF51}" type="slidenum">
              <a:rPr kumimoji="1" lang="ja-JP" altLang="en-US" sz="2000" b="1" smtClean="0">
                <a:solidFill>
                  <a:schemeClr val="tx1"/>
                </a:solidFill>
              </a:rPr>
              <a:pPr algn="ctr"/>
              <a:t>18</a:t>
            </a:fld>
            <a:endParaRPr kumimoji="1" lang="ja-JP" altLang="en-US" sz="2000" b="1" dirty="0">
              <a:solidFill>
                <a:schemeClr val="tx1"/>
              </a:solidFill>
            </a:endParaRPr>
          </a:p>
        </p:txBody>
      </p:sp>
      <p:graphicFrame>
        <p:nvGraphicFramePr>
          <p:cNvPr id="11" name="グラフ 10"/>
          <p:cNvGraphicFramePr>
            <a:graphicFrameLocks/>
          </p:cNvGraphicFramePr>
          <p:nvPr>
            <p:extLst/>
          </p:nvPr>
        </p:nvGraphicFramePr>
        <p:xfrm>
          <a:off x="0" y="1919669"/>
          <a:ext cx="4803017" cy="3061764"/>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図 3"/>
          <p:cNvPicPr>
            <a:picLocks noChangeAspect="1"/>
          </p:cNvPicPr>
          <p:nvPr/>
        </p:nvPicPr>
        <p:blipFill>
          <a:blip r:embed="rId4"/>
          <a:stretch>
            <a:fillRect/>
          </a:stretch>
        </p:blipFill>
        <p:spPr>
          <a:xfrm>
            <a:off x="4802004" y="1757074"/>
            <a:ext cx="5103996" cy="3064298"/>
          </a:xfrm>
          <a:prstGeom prst="rect">
            <a:avLst/>
          </a:prstGeom>
        </p:spPr>
      </p:pic>
      <p:sp>
        <p:nvSpPr>
          <p:cNvPr id="12" name="テキスト ボックス 11"/>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a:solidFill>
                  <a:schemeClr val="bg1"/>
                </a:solidFill>
                <a:latin typeface="+mn-ea"/>
              </a:rPr>
              <a:t>雇用の確保とニューノーマルに対応した</a:t>
            </a:r>
            <a:r>
              <a:rPr kumimoji="1" lang="ja-JP" altLang="en-US" b="1" dirty="0" smtClean="0">
                <a:solidFill>
                  <a:schemeClr val="bg1"/>
                </a:solidFill>
                <a:latin typeface="+mn-ea"/>
              </a:rPr>
              <a:t>働き方 </a:t>
            </a:r>
            <a:r>
              <a:rPr kumimoji="1" lang="en-US" altLang="ja-JP" b="1" dirty="0" smtClean="0"/>
              <a:t>【</a:t>
            </a:r>
            <a:r>
              <a:rPr kumimoji="1" lang="ja-JP" altLang="en-US" b="1" dirty="0" smtClean="0"/>
              <a:t>新規求人数・新卒内定率</a:t>
            </a:r>
            <a:r>
              <a:rPr kumimoji="1" lang="en-US" altLang="ja-JP" b="1" dirty="0" smtClean="0"/>
              <a:t>】</a:t>
            </a:r>
            <a:endParaRPr kumimoji="1" lang="ja-JP" altLang="en-US" b="1" dirty="0"/>
          </a:p>
        </p:txBody>
      </p:sp>
    </p:spTree>
    <p:extLst>
      <p:ext uri="{BB962C8B-B14F-4D97-AF65-F5344CB8AC3E}">
        <p14:creationId xmlns:p14="http://schemas.microsoft.com/office/powerpoint/2010/main" val="4254428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19916" y="416356"/>
            <a:ext cx="7688554" cy="400110"/>
          </a:xfrm>
          <a:prstGeom prst="rect">
            <a:avLst/>
          </a:prstGeom>
          <a:noFill/>
        </p:spPr>
        <p:txBody>
          <a:bodyPr wrap="square" rtlCol="0">
            <a:spAutoFit/>
          </a:bodyPr>
          <a:lstStyle/>
          <a:p>
            <a:pPr defTabSz="408005">
              <a:defRPr/>
            </a:pPr>
            <a:r>
              <a:rPr kumimoji="1" lang="ja-JP" altLang="en-US" sz="2000" b="1" dirty="0">
                <a:solidFill>
                  <a:prstClr val="black"/>
                </a:solidFill>
                <a:latin typeface="Meiryo UI" panose="020B0604030504040204" pitchFamily="50" charset="-128"/>
                <a:ea typeface="Meiryo UI" panose="020B0604030504040204" pitchFamily="50" charset="-128"/>
              </a:rPr>
              <a:t>目　　次</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731409" y="835058"/>
            <a:ext cx="8560872" cy="184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91341" y="1345472"/>
            <a:ext cx="8600940" cy="4016484"/>
          </a:xfrm>
          <a:prstGeom prst="rect">
            <a:avLst/>
          </a:prstGeom>
          <a:noFill/>
        </p:spPr>
        <p:txBody>
          <a:bodyPr wrap="square" rtlCol="0">
            <a:spAutoFit/>
          </a:bodyPr>
          <a:lstStyle/>
          <a:p>
            <a:pPr lvl="0" algn="dist"/>
            <a:r>
              <a:rPr kumimoji="1" lang="en-US" altLang="ja-JP" sz="1700" b="1" dirty="0" smtClean="0">
                <a:solidFill>
                  <a:prstClr val="black"/>
                </a:solidFill>
              </a:rPr>
              <a:t>■</a:t>
            </a:r>
            <a:r>
              <a:rPr kumimoji="1" lang="ja-JP" altLang="en-US" sz="1700" b="1" dirty="0" smtClean="0">
                <a:solidFill>
                  <a:prstClr val="black"/>
                </a:solidFill>
              </a:rPr>
              <a:t> ①経済の再生を図り、大阪の強み等を活かしさらなる成長につなげる・・・</a:t>
            </a:r>
            <a:r>
              <a:rPr kumimoji="1" lang="ja-JP" altLang="en-US" sz="1700" b="1" dirty="0">
                <a:solidFill>
                  <a:prstClr val="black"/>
                </a:solidFill>
              </a:rPr>
              <a:t>・・・・・・</a:t>
            </a:r>
            <a:r>
              <a:rPr kumimoji="1" lang="ja-JP" altLang="en-US" sz="1700" b="1" dirty="0" smtClean="0">
                <a:solidFill>
                  <a:prstClr val="black"/>
                </a:solidFill>
              </a:rPr>
              <a:t>・</a:t>
            </a:r>
            <a:r>
              <a:rPr kumimoji="1" lang="en-US" altLang="ja-JP" sz="1700" b="1" dirty="0" smtClean="0">
                <a:solidFill>
                  <a:prstClr val="black"/>
                </a:solidFill>
              </a:rPr>
              <a:t>2</a:t>
            </a:r>
            <a:endParaRPr kumimoji="1" lang="en-US" altLang="ja-JP" sz="1700" b="1" dirty="0">
              <a:solidFill>
                <a:prstClr val="black"/>
              </a:solidFill>
            </a:endParaRPr>
          </a:p>
          <a:p>
            <a:pPr lvl="0" algn="dist"/>
            <a:r>
              <a:rPr kumimoji="1" lang="ja-JP" altLang="en-US" sz="1700" dirty="0">
                <a:solidFill>
                  <a:prstClr val="black"/>
                </a:solidFill>
              </a:rPr>
              <a:t>　</a:t>
            </a:r>
            <a:r>
              <a:rPr kumimoji="1" lang="ja-JP" altLang="en-US" sz="1700" dirty="0" smtClean="0">
                <a:solidFill>
                  <a:prstClr val="black"/>
                </a:solidFill>
              </a:rPr>
              <a:t>　　＊需要喚起と観光産業の再生・・・</a:t>
            </a:r>
            <a:r>
              <a:rPr kumimoji="1" lang="ja-JP" altLang="en-US" sz="1700" dirty="0">
                <a:solidFill>
                  <a:prstClr val="black"/>
                </a:solidFill>
              </a:rPr>
              <a:t>・・・・・・・・・・・・・・・・・・・・・・・・・・・・・・・・・・</a:t>
            </a:r>
            <a:r>
              <a:rPr kumimoji="1" lang="ja-JP" altLang="en-US" sz="1700" dirty="0" smtClean="0">
                <a:solidFill>
                  <a:prstClr val="black"/>
                </a:solidFill>
              </a:rPr>
              <a:t>・</a:t>
            </a:r>
            <a:r>
              <a:rPr kumimoji="1" lang="en-US" altLang="ja-JP" sz="1700" dirty="0" smtClean="0">
                <a:solidFill>
                  <a:prstClr val="black"/>
                </a:solidFill>
              </a:rPr>
              <a:t>2 </a:t>
            </a:r>
            <a:endParaRPr kumimoji="1" lang="ja-JP" altLang="en-US" sz="1700" dirty="0">
              <a:solidFill>
                <a:prstClr val="black"/>
              </a:solidFill>
            </a:endParaRPr>
          </a:p>
          <a:p>
            <a:pPr lvl="0" algn="dist"/>
            <a:r>
              <a:rPr kumimoji="1" lang="ja-JP" altLang="en-US" sz="1700" dirty="0" smtClean="0">
                <a:solidFill>
                  <a:prstClr val="black"/>
                </a:solidFill>
              </a:rPr>
              <a:t>　　　＊成長産業育成とイノベーションの促進・</a:t>
            </a:r>
            <a:r>
              <a:rPr kumimoji="1" lang="ja-JP" altLang="en-US" sz="1700" dirty="0">
                <a:solidFill>
                  <a:prstClr val="black"/>
                </a:solidFill>
              </a:rPr>
              <a:t>・・・・・・・・・・・・・・・・・・・・・・・・・・・・・・</a:t>
            </a:r>
            <a:r>
              <a:rPr kumimoji="1" lang="ja-JP" altLang="en-US" sz="1700" dirty="0" smtClean="0">
                <a:solidFill>
                  <a:prstClr val="black"/>
                </a:solidFill>
              </a:rPr>
              <a:t>・</a:t>
            </a:r>
            <a:r>
              <a:rPr kumimoji="1" lang="en-US" altLang="ja-JP" sz="1700" dirty="0" smtClean="0">
                <a:solidFill>
                  <a:prstClr val="black"/>
                </a:solidFill>
              </a:rPr>
              <a:t>7</a:t>
            </a:r>
            <a:endParaRPr kumimoji="1" lang="en-US" altLang="ja-JP" sz="1700" dirty="0">
              <a:solidFill>
                <a:prstClr val="black"/>
              </a:solidFill>
            </a:endParaRPr>
          </a:p>
          <a:p>
            <a:pPr lvl="0" algn="dist"/>
            <a:endParaRPr kumimoji="1" lang="en-US" altLang="ja-JP" sz="1700" dirty="0" smtClean="0">
              <a:solidFill>
                <a:prstClr val="black"/>
              </a:solidFill>
            </a:endParaRPr>
          </a:p>
          <a:p>
            <a:pPr lvl="0"/>
            <a:r>
              <a:rPr kumimoji="1" lang="ja-JP" altLang="en-US" sz="1700" b="1" spc="300" dirty="0" smtClean="0"/>
              <a:t>■ ②雇用の確保やセーフティネット機能を土台に、</a:t>
            </a:r>
            <a:endParaRPr kumimoji="1" lang="en-US" altLang="ja-JP" sz="1700" b="1" spc="300" dirty="0"/>
          </a:p>
          <a:p>
            <a:pPr lvl="0" algn="dist"/>
            <a:r>
              <a:rPr kumimoji="1" lang="ja-JP" altLang="en-US" sz="1700" b="1" dirty="0" smtClean="0"/>
              <a:t>　　　　ニューノーマル</a:t>
            </a:r>
            <a:r>
              <a:rPr kumimoji="1" lang="ja-JP" altLang="en-US" sz="1700" b="1" dirty="0"/>
              <a:t>に対応</a:t>
            </a:r>
            <a:r>
              <a:rPr kumimoji="1" lang="ja-JP" altLang="en-US" sz="1700" b="1" dirty="0" smtClean="0"/>
              <a:t>した新た</a:t>
            </a:r>
            <a:r>
              <a:rPr kumimoji="1" lang="ja-JP" altLang="en-US" sz="1700" b="1" dirty="0"/>
              <a:t>な働き方・教育を推進</a:t>
            </a:r>
            <a:r>
              <a:rPr kumimoji="1" lang="ja-JP" altLang="en-US" sz="1700" b="1" dirty="0" smtClean="0"/>
              <a:t>する・・・・・・・・・・・・・・</a:t>
            </a:r>
            <a:r>
              <a:rPr kumimoji="1" lang="en-US" altLang="ja-JP" sz="1700" b="1" dirty="0" smtClean="0"/>
              <a:t>14</a:t>
            </a:r>
            <a:endParaRPr kumimoji="1" lang="en-US" altLang="ja-JP" sz="1700" b="1" dirty="0"/>
          </a:p>
          <a:p>
            <a:pPr lvl="0" algn="dist"/>
            <a:r>
              <a:rPr kumimoji="1" lang="ja-JP" altLang="en-US" sz="1700" dirty="0">
                <a:solidFill>
                  <a:prstClr val="black"/>
                </a:solidFill>
              </a:rPr>
              <a:t>　</a:t>
            </a:r>
            <a:r>
              <a:rPr kumimoji="1" lang="ja-JP" altLang="en-US" sz="1700" dirty="0" smtClean="0">
                <a:solidFill>
                  <a:prstClr val="black"/>
                </a:solidFill>
              </a:rPr>
              <a:t>　　＊</a:t>
            </a:r>
            <a:r>
              <a:rPr kumimoji="1" lang="ja-JP" altLang="en-US" sz="1700" dirty="0">
                <a:solidFill>
                  <a:prstClr val="black"/>
                </a:solidFill>
              </a:rPr>
              <a:t>雇用の確保</a:t>
            </a:r>
            <a:r>
              <a:rPr kumimoji="1" lang="ja-JP" altLang="en-US" sz="1700" dirty="0" smtClean="0">
                <a:solidFill>
                  <a:prstClr val="black"/>
                </a:solidFill>
              </a:rPr>
              <a:t>とニューノーマル</a:t>
            </a:r>
            <a:r>
              <a:rPr kumimoji="1" lang="ja-JP" altLang="en-US" sz="1700" dirty="0">
                <a:solidFill>
                  <a:prstClr val="black"/>
                </a:solidFill>
              </a:rPr>
              <a:t>に対応した</a:t>
            </a:r>
            <a:r>
              <a:rPr kumimoji="1" lang="ja-JP" altLang="en-US" sz="1700" dirty="0" smtClean="0">
                <a:solidFill>
                  <a:prstClr val="black"/>
                </a:solidFill>
              </a:rPr>
              <a:t>働き方・・・・・・・・</a:t>
            </a:r>
            <a:r>
              <a:rPr kumimoji="1" lang="ja-JP" altLang="en-US" sz="1700" dirty="0">
                <a:solidFill>
                  <a:prstClr val="black"/>
                </a:solidFill>
              </a:rPr>
              <a:t>・・</a:t>
            </a:r>
            <a:r>
              <a:rPr kumimoji="1" lang="ja-JP" altLang="en-US" sz="1700" dirty="0" smtClean="0">
                <a:solidFill>
                  <a:prstClr val="black"/>
                </a:solidFill>
              </a:rPr>
              <a:t>・</a:t>
            </a:r>
            <a:r>
              <a:rPr kumimoji="1" lang="ja-JP" altLang="en-US" sz="1700" dirty="0">
                <a:solidFill>
                  <a:prstClr val="black"/>
                </a:solidFill>
              </a:rPr>
              <a:t>・</a:t>
            </a:r>
            <a:r>
              <a:rPr kumimoji="1" lang="ja-JP" altLang="en-US" sz="1700" dirty="0" smtClean="0">
                <a:solidFill>
                  <a:prstClr val="black"/>
                </a:solidFill>
              </a:rPr>
              <a:t>・・・</a:t>
            </a:r>
            <a:r>
              <a:rPr kumimoji="1" lang="ja-JP" altLang="en-US" sz="1700" dirty="0">
                <a:solidFill>
                  <a:prstClr val="black"/>
                </a:solidFill>
              </a:rPr>
              <a:t>・・・・・</a:t>
            </a:r>
            <a:r>
              <a:rPr kumimoji="1" lang="ja-JP" altLang="en-US" sz="1700" dirty="0" smtClean="0">
                <a:solidFill>
                  <a:prstClr val="black"/>
                </a:solidFill>
              </a:rPr>
              <a:t>・・</a:t>
            </a:r>
            <a:r>
              <a:rPr kumimoji="1" lang="ja-JP" altLang="en-US" sz="1700" dirty="0">
                <a:solidFill>
                  <a:prstClr val="black"/>
                </a:solidFill>
              </a:rPr>
              <a:t>・</a:t>
            </a:r>
            <a:r>
              <a:rPr kumimoji="1" lang="ja-JP" altLang="en-US" sz="1700" dirty="0" smtClean="0">
                <a:solidFill>
                  <a:prstClr val="black"/>
                </a:solidFill>
              </a:rPr>
              <a:t>・</a:t>
            </a:r>
            <a:r>
              <a:rPr kumimoji="1" lang="en-US" altLang="ja-JP" sz="1700" dirty="0" smtClean="0">
                <a:solidFill>
                  <a:prstClr val="black"/>
                </a:solidFill>
              </a:rPr>
              <a:t>14 </a:t>
            </a:r>
            <a:endParaRPr kumimoji="1" lang="ja-JP" altLang="en-US" sz="1700" dirty="0">
              <a:solidFill>
                <a:prstClr val="black"/>
              </a:solidFill>
            </a:endParaRPr>
          </a:p>
          <a:p>
            <a:pPr lvl="0" algn="dist"/>
            <a:r>
              <a:rPr kumimoji="1" lang="ja-JP" altLang="en-US" sz="1700" dirty="0">
                <a:solidFill>
                  <a:prstClr val="black"/>
                </a:solidFill>
              </a:rPr>
              <a:t>　</a:t>
            </a:r>
            <a:r>
              <a:rPr kumimoji="1" lang="ja-JP" altLang="en-US" sz="1700" dirty="0" smtClean="0">
                <a:solidFill>
                  <a:prstClr val="black"/>
                </a:solidFill>
              </a:rPr>
              <a:t>　　＊</a:t>
            </a:r>
            <a:r>
              <a:rPr kumimoji="1" lang="ja-JP" altLang="en-US" sz="1700" dirty="0">
                <a:solidFill>
                  <a:prstClr val="black"/>
                </a:solidFill>
              </a:rPr>
              <a:t>オンラインを活用</a:t>
            </a:r>
            <a:r>
              <a:rPr kumimoji="1" lang="ja-JP" altLang="en-US" sz="1700" dirty="0" smtClean="0">
                <a:solidFill>
                  <a:prstClr val="black"/>
                </a:solidFill>
              </a:rPr>
              <a:t>した切れ目</a:t>
            </a:r>
            <a:r>
              <a:rPr kumimoji="1" lang="ja-JP" altLang="en-US" sz="1700" dirty="0">
                <a:solidFill>
                  <a:prstClr val="black"/>
                </a:solidFill>
              </a:rPr>
              <a:t>のない学習機会の</a:t>
            </a:r>
            <a:r>
              <a:rPr kumimoji="1" lang="ja-JP" altLang="en-US" sz="1700" dirty="0" smtClean="0">
                <a:solidFill>
                  <a:prstClr val="black"/>
                </a:solidFill>
              </a:rPr>
              <a:t>提供・・・・</a:t>
            </a:r>
            <a:r>
              <a:rPr kumimoji="1" lang="ja-JP" altLang="en-US" sz="1700" dirty="0">
                <a:solidFill>
                  <a:prstClr val="black"/>
                </a:solidFill>
              </a:rPr>
              <a:t>・・・・・</a:t>
            </a:r>
            <a:r>
              <a:rPr kumimoji="1" lang="ja-JP" altLang="en-US" sz="1700" dirty="0" smtClean="0">
                <a:solidFill>
                  <a:prstClr val="black"/>
                </a:solidFill>
              </a:rPr>
              <a:t>・・</a:t>
            </a:r>
            <a:r>
              <a:rPr kumimoji="1" lang="ja-JP" altLang="en-US" sz="1700" dirty="0">
                <a:solidFill>
                  <a:prstClr val="black"/>
                </a:solidFill>
              </a:rPr>
              <a:t>・・・・・・・・</a:t>
            </a:r>
            <a:r>
              <a:rPr kumimoji="1" lang="ja-JP" altLang="en-US" sz="1700" dirty="0" smtClean="0">
                <a:solidFill>
                  <a:prstClr val="black"/>
                </a:solidFill>
              </a:rPr>
              <a:t>・</a:t>
            </a:r>
            <a:r>
              <a:rPr kumimoji="1" lang="en-US" altLang="ja-JP" sz="1700" dirty="0" smtClean="0">
                <a:solidFill>
                  <a:prstClr val="black"/>
                </a:solidFill>
              </a:rPr>
              <a:t>19</a:t>
            </a:r>
            <a:endParaRPr kumimoji="1" lang="en-US" altLang="ja-JP" sz="1700" dirty="0">
              <a:solidFill>
                <a:prstClr val="black"/>
              </a:solidFill>
            </a:endParaRPr>
          </a:p>
          <a:p>
            <a:pPr lvl="0" algn="dist"/>
            <a:r>
              <a:rPr kumimoji="1" lang="ja-JP" altLang="en-US" sz="1700" dirty="0">
                <a:solidFill>
                  <a:prstClr val="black"/>
                </a:solidFill>
              </a:rPr>
              <a:t>　</a:t>
            </a:r>
            <a:r>
              <a:rPr kumimoji="1" lang="ja-JP" altLang="en-US" sz="1700" dirty="0" smtClean="0">
                <a:solidFill>
                  <a:prstClr val="black"/>
                </a:solidFill>
              </a:rPr>
              <a:t>　　＊</a:t>
            </a:r>
            <a:r>
              <a:rPr kumimoji="1" lang="ja-JP" altLang="en-US" sz="1700" dirty="0">
                <a:solidFill>
                  <a:prstClr val="black"/>
                </a:solidFill>
              </a:rPr>
              <a:t>セーフティネットの強化</a:t>
            </a:r>
            <a:r>
              <a:rPr kumimoji="1" lang="ja-JP" altLang="en-US" sz="1700" dirty="0" smtClean="0">
                <a:solidFill>
                  <a:prstClr val="black"/>
                </a:solidFill>
              </a:rPr>
              <a:t>と健康</a:t>
            </a:r>
            <a:r>
              <a:rPr kumimoji="1" lang="ja-JP" altLang="en-US" sz="1700" dirty="0">
                <a:solidFill>
                  <a:prstClr val="black"/>
                </a:solidFill>
              </a:rPr>
              <a:t>寿命の</a:t>
            </a:r>
            <a:r>
              <a:rPr kumimoji="1" lang="ja-JP" altLang="en-US" sz="1700" dirty="0" smtClean="0">
                <a:solidFill>
                  <a:prstClr val="black"/>
                </a:solidFill>
              </a:rPr>
              <a:t>延伸・</a:t>
            </a:r>
            <a:r>
              <a:rPr kumimoji="1" lang="ja-JP" altLang="en-US" sz="1700" dirty="0">
                <a:solidFill>
                  <a:prstClr val="black"/>
                </a:solidFill>
              </a:rPr>
              <a:t>・・・・・・・・・・・・・・・・・・・・・</a:t>
            </a:r>
            <a:r>
              <a:rPr kumimoji="1" lang="ja-JP" altLang="en-US" sz="1700" dirty="0" smtClean="0">
                <a:solidFill>
                  <a:prstClr val="black"/>
                </a:solidFill>
              </a:rPr>
              <a:t>・・・・・</a:t>
            </a:r>
            <a:r>
              <a:rPr kumimoji="1" lang="en-US" altLang="ja-JP" sz="1700" dirty="0" smtClean="0">
                <a:solidFill>
                  <a:prstClr val="black"/>
                </a:solidFill>
              </a:rPr>
              <a:t>20</a:t>
            </a:r>
          </a:p>
          <a:p>
            <a:pPr lvl="0" algn="dist"/>
            <a:endParaRPr kumimoji="1" lang="en-US" altLang="ja-JP" sz="1700" dirty="0">
              <a:solidFill>
                <a:prstClr val="black"/>
              </a:solidFill>
            </a:endParaRPr>
          </a:p>
          <a:p>
            <a:pPr lvl="0" algn="dist"/>
            <a:r>
              <a:rPr kumimoji="1" lang="en-US" altLang="ja-JP" sz="1700" b="1" dirty="0" smtClean="0">
                <a:solidFill>
                  <a:prstClr val="black"/>
                </a:solidFill>
              </a:rPr>
              <a:t>■</a:t>
            </a:r>
            <a:r>
              <a:rPr kumimoji="1" lang="ja-JP" altLang="en-US" sz="1700" b="1" dirty="0" smtClean="0">
                <a:solidFill>
                  <a:prstClr val="black"/>
                </a:solidFill>
              </a:rPr>
              <a:t> ③</a:t>
            </a:r>
            <a:r>
              <a:rPr kumimoji="1" lang="en-US" altLang="ja-JP" sz="1700" b="1" dirty="0">
                <a:solidFill>
                  <a:prstClr val="black"/>
                </a:solidFill>
              </a:rPr>
              <a:t>DX</a:t>
            </a:r>
            <a:r>
              <a:rPr kumimoji="1" lang="ja-JP" altLang="en-US" sz="1700" b="1" dirty="0">
                <a:solidFill>
                  <a:prstClr val="black"/>
                </a:solidFill>
              </a:rPr>
              <a:t>の加速や新しいライフスタイルを契機に、府内各地域のポテンシャルを</a:t>
            </a:r>
            <a:r>
              <a:rPr kumimoji="1" lang="ja-JP" altLang="en-US" sz="1700" b="1" dirty="0" smtClean="0">
                <a:solidFill>
                  <a:prstClr val="black"/>
                </a:solidFill>
              </a:rPr>
              <a:t>高める・・</a:t>
            </a:r>
            <a:r>
              <a:rPr kumimoji="1" lang="en-US" altLang="ja-JP" sz="1700" b="1" dirty="0" smtClean="0">
                <a:solidFill>
                  <a:prstClr val="black"/>
                </a:solidFill>
              </a:rPr>
              <a:t>23</a:t>
            </a:r>
            <a:endParaRPr kumimoji="1" lang="en-US" altLang="ja-JP" sz="1700" b="1" dirty="0">
              <a:solidFill>
                <a:prstClr val="black"/>
              </a:solidFill>
            </a:endParaRPr>
          </a:p>
          <a:p>
            <a:pPr lvl="0" algn="dist"/>
            <a:r>
              <a:rPr kumimoji="1" lang="ja-JP" altLang="en-US" sz="1700" dirty="0">
                <a:solidFill>
                  <a:prstClr val="black"/>
                </a:solidFill>
              </a:rPr>
              <a:t>　　　</a:t>
            </a:r>
            <a:r>
              <a:rPr kumimoji="1" lang="ja-JP" altLang="en-US" sz="1700" dirty="0" smtClean="0">
                <a:solidFill>
                  <a:prstClr val="black"/>
                </a:solidFill>
              </a:rPr>
              <a:t>＊府内各地域の活性化・・・・・・</a:t>
            </a:r>
            <a:r>
              <a:rPr kumimoji="1" lang="ja-JP" altLang="en-US" sz="1700" dirty="0">
                <a:solidFill>
                  <a:prstClr val="black"/>
                </a:solidFill>
              </a:rPr>
              <a:t>・・・・・・・・・・・・・・・・・・・・・・・・・・・・・・・・・・・</a:t>
            </a:r>
            <a:r>
              <a:rPr kumimoji="1" lang="ja-JP" altLang="en-US" sz="1700" dirty="0" smtClean="0">
                <a:solidFill>
                  <a:prstClr val="black"/>
                </a:solidFill>
              </a:rPr>
              <a:t>・</a:t>
            </a:r>
            <a:r>
              <a:rPr kumimoji="1" lang="en-US" altLang="ja-JP" sz="1700" dirty="0" smtClean="0">
                <a:solidFill>
                  <a:prstClr val="black"/>
                </a:solidFill>
              </a:rPr>
              <a:t>23 </a:t>
            </a:r>
            <a:endParaRPr kumimoji="1" lang="ja-JP" altLang="en-US" sz="1700" dirty="0">
              <a:solidFill>
                <a:prstClr val="black"/>
              </a:solidFill>
            </a:endParaRPr>
          </a:p>
          <a:p>
            <a:pPr lvl="0" algn="dist"/>
            <a:r>
              <a:rPr kumimoji="1" lang="ja-JP" altLang="en-US" sz="1700" dirty="0">
                <a:solidFill>
                  <a:prstClr val="black"/>
                </a:solidFill>
              </a:rPr>
              <a:t>　　　</a:t>
            </a:r>
            <a:r>
              <a:rPr kumimoji="1" lang="ja-JP" altLang="en-US" sz="1700" dirty="0" smtClean="0">
                <a:solidFill>
                  <a:prstClr val="black"/>
                </a:solidFill>
              </a:rPr>
              <a:t>＊ＤＸの加速・・・・・・・・・・・・・・・・・・・</a:t>
            </a:r>
            <a:r>
              <a:rPr kumimoji="1" lang="ja-JP" altLang="en-US" sz="1700" dirty="0">
                <a:solidFill>
                  <a:prstClr val="black"/>
                </a:solidFill>
              </a:rPr>
              <a:t>・・・・・・・・・・・・・・・・・・・・・・・・・・・・・</a:t>
            </a:r>
            <a:r>
              <a:rPr kumimoji="1" lang="ja-JP" altLang="en-US" sz="1700" dirty="0" smtClean="0">
                <a:solidFill>
                  <a:prstClr val="black"/>
                </a:solidFill>
              </a:rPr>
              <a:t>・</a:t>
            </a:r>
            <a:r>
              <a:rPr kumimoji="1" lang="en-US" altLang="ja-JP" sz="1700" dirty="0" smtClean="0">
                <a:solidFill>
                  <a:prstClr val="black"/>
                </a:solidFill>
              </a:rPr>
              <a:t>29</a:t>
            </a:r>
          </a:p>
          <a:p>
            <a:pPr lvl="0" algn="dist"/>
            <a:endParaRPr kumimoji="1" lang="en-US" altLang="ja-JP" sz="1700" dirty="0">
              <a:solidFill>
                <a:prstClr val="black"/>
              </a:solidFill>
            </a:endParaRPr>
          </a:p>
          <a:p>
            <a:pPr lvl="0" algn="dist"/>
            <a:r>
              <a:rPr kumimoji="1" lang="en-US" altLang="ja-JP" sz="1700" b="1" dirty="0">
                <a:solidFill>
                  <a:prstClr val="black"/>
                </a:solidFill>
              </a:rPr>
              <a:t>■</a:t>
            </a:r>
            <a:r>
              <a:rPr kumimoji="1" lang="ja-JP" altLang="en-US" sz="1700" b="1" dirty="0">
                <a:solidFill>
                  <a:prstClr val="black"/>
                </a:solidFill>
              </a:rPr>
              <a:t> </a:t>
            </a:r>
            <a:r>
              <a:rPr kumimoji="1" lang="ja-JP" altLang="en-US" sz="1700" b="1" dirty="0" smtClean="0">
                <a:solidFill>
                  <a:prstClr val="black"/>
                </a:solidFill>
              </a:rPr>
              <a:t>戦略全体に関わるもの・・・・・・・・・・・・・・・・・・・・・・・・・・・・・・・・・・・・・・・・・・・・</a:t>
            </a:r>
            <a:r>
              <a:rPr kumimoji="1" lang="en-US" altLang="ja-JP" sz="1700" b="1" dirty="0" smtClean="0">
                <a:solidFill>
                  <a:prstClr val="black"/>
                </a:solidFill>
              </a:rPr>
              <a:t>31</a:t>
            </a:r>
            <a:endParaRPr kumimoji="1" lang="en-US" altLang="ja-JP" sz="1700" b="1" dirty="0">
              <a:solidFill>
                <a:prstClr val="black"/>
              </a:solidFill>
            </a:endParaRPr>
          </a:p>
        </p:txBody>
      </p:sp>
      <p:sp>
        <p:nvSpPr>
          <p:cNvPr id="13" name="スライド番号プレースホルダー 2"/>
          <p:cNvSpPr>
            <a:spLocks noGrp="1"/>
          </p:cNvSpPr>
          <p:nvPr>
            <p:ph type="sldNum" sz="quarter" idx="12"/>
          </p:nvPr>
        </p:nvSpPr>
        <p:spPr>
          <a:xfrm>
            <a:off x="9334499" y="5651500"/>
            <a:ext cx="441987" cy="434619"/>
          </a:xfrm>
        </p:spPr>
        <p:txBody>
          <a:bodyPr/>
          <a:lstStyle/>
          <a:p>
            <a:pPr>
              <a:defRPr/>
            </a:pPr>
            <a:fld id="{4AC9B83D-17C3-4F2E-B0BA-D155CD364A7C}" type="slidenum">
              <a:rPr lang="ja-JP" altLang="en-US" sz="2000" b="1" smtClean="0">
                <a:solidFill>
                  <a:schemeClr val="tx1"/>
                </a:solidFill>
              </a:rPr>
              <a:pPr>
                <a:defRPr/>
              </a:pPr>
              <a:t>1</a:t>
            </a:fld>
            <a:endParaRPr lang="ja-JP" altLang="en-US" sz="2000" b="1" dirty="0">
              <a:solidFill>
                <a:schemeClr val="tx1"/>
              </a:solidFill>
            </a:endParaRPr>
          </a:p>
        </p:txBody>
      </p:sp>
    </p:spTree>
    <p:extLst>
      <p:ext uri="{BB962C8B-B14F-4D97-AF65-F5344CB8AC3E}">
        <p14:creationId xmlns:p14="http://schemas.microsoft.com/office/powerpoint/2010/main" val="4125933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34851" y="425417"/>
            <a:ext cx="9528136" cy="9708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●新型コロナ収束後にデジタル技術に支えられた「新しい日常」が展望されるなか、</a:t>
            </a:r>
            <a:r>
              <a:rPr kumimoji="1" lang="ja-JP" altLang="en-US" sz="1400" b="1" dirty="0" smtClean="0">
                <a:solidFill>
                  <a:schemeClr val="tx1"/>
                </a:solidFill>
                <a:latin typeface="Meiryo UI" panose="020B0604030504040204" pitchFamily="50" charset="-128"/>
                <a:ea typeface="Meiryo UI" panose="020B0604030504040204" pitchFamily="50" charset="-128"/>
              </a:rPr>
              <a:t>企業は</a:t>
            </a:r>
            <a:r>
              <a:rPr kumimoji="1" lang="ja-JP" altLang="en-US" sz="1400" b="1" dirty="0">
                <a:solidFill>
                  <a:schemeClr val="tx1"/>
                </a:solidFill>
                <a:latin typeface="Meiryo UI" panose="020B0604030504040204" pitchFamily="50" charset="-128"/>
                <a:ea typeface="Meiryo UI" panose="020B0604030504040204" pitchFamily="50" charset="-128"/>
              </a:rPr>
              <a:t>事業オンライン化・業務デジタル化を推進</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これ</a:t>
            </a:r>
            <a:r>
              <a:rPr kumimoji="1" lang="ja-JP" altLang="en-US" sz="1400" dirty="0">
                <a:solidFill>
                  <a:schemeClr val="tx1"/>
                </a:solidFill>
                <a:latin typeface="Meiryo UI" panose="020B0604030504040204" pitchFamily="50" charset="-128"/>
                <a:ea typeface="Meiryo UI" panose="020B0604030504040204" pitchFamily="50" charset="-128"/>
              </a:rPr>
              <a:t>に伴い、</a:t>
            </a:r>
            <a:r>
              <a:rPr kumimoji="1" lang="ja-JP" altLang="en-US" sz="1400" b="1" dirty="0">
                <a:solidFill>
                  <a:schemeClr val="tx1"/>
                </a:solidFill>
                <a:latin typeface="Meiryo UI" panose="020B0604030504040204" pitchFamily="50" charset="-128"/>
                <a:ea typeface="Meiryo UI" panose="020B0604030504040204" pitchFamily="50" charset="-128"/>
              </a:rPr>
              <a:t>今後わが国の生産構造</a:t>
            </a:r>
            <a:r>
              <a:rPr kumimoji="1" lang="ja-JP" altLang="en-US" sz="1400" b="1" dirty="0" smtClean="0">
                <a:solidFill>
                  <a:schemeClr val="tx1"/>
                </a:solidFill>
                <a:latin typeface="Meiryo UI" panose="020B0604030504040204" pitchFamily="50" charset="-128"/>
                <a:ea typeface="Meiryo UI" panose="020B0604030504040204" pitchFamily="50" charset="-128"/>
              </a:rPr>
              <a:t>は大きく</a:t>
            </a:r>
            <a:r>
              <a:rPr kumimoji="1" lang="ja-JP" altLang="en-US" sz="1400" b="1" dirty="0">
                <a:solidFill>
                  <a:schemeClr val="tx1"/>
                </a:solidFill>
                <a:latin typeface="Meiryo UI" panose="020B0604030504040204" pitchFamily="50" charset="-128"/>
                <a:ea typeface="Meiryo UI" panose="020B0604030504040204" pitchFamily="50" charset="-128"/>
              </a:rPr>
              <a:t>転換し、雇用機会も変化する公算大</a:t>
            </a:r>
            <a:r>
              <a:rPr kumimoji="1" lang="ja-JP" altLang="en-US" sz="1400" dirty="0">
                <a:solidFill>
                  <a:schemeClr val="tx1"/>
                </a:solidFill>
                <a:latin typeface="Meiryo UI" panose="020B0604030504040204" pitchFamily="50" charset="-128"/>
                <a:ea typeface="Meiryo UI" panose="020B0604030504040204" pitchFamily="50" charset="-128"/>
              </a:rPr>
              <a:t>。</a:t>
            </a: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●こう</a:t>
            </a:r>
            <a:r>
              <a:rPr kumimoji="1" lang="ja-JP" altLang="en-US" sz="1400" dirty="0">
                <a:solidFill>
                  <a:schemeClr val="tx1"/>
                </a:solidFill>
                <a:latin typeface="Meiryo UI" panose="020B0604030504040204" pitchFamily="50" charset="-128"/>
                <a:ea typeface="Meiryo UI" panose="020B0604030504040204" pitchFamily="50" charset="-128"/>
              </a:rPr>
              <a:t>したデジタル化による雇用の構造変化について、</a:t>
            </a:r>
            <a:r>
              <a:rPr kumimoji="1" lang="ja-JP" altLang="en-US" sz="1400" b="1" u="sng" dirty="0">
                <a:solidFill>
                  <a:schemeClr val="tx1"/>
                </a:solidFill>
                <a:latin typeface="Meiryo UI" panose="020B0604030504040204" pitchFamily="50" charset="-128"/>
                <a:ea typeface="Meiryo UI" panose="020B0604030504040204" pitchFamily="50" charset="-128"/>
              </a:rPr>
              <a:t>職業別では、「システムコンサルタント・設計者」が＋</a:t>
            </a:r>
            <a:r>
              <a:rPr kumimoji="1" lang="en-US" altLang="ja-JP" sz="1400" b="1" u="sng" dirty="0">
                <a:solidFill>
                  <a:schemeClr val="tx1"/>
                </a:solidFill>
                <a:latin typeface="Meiryo UI" panose="020B0604030504040204" pitchFamily="50" charset="-128"/>
                <a:ea typeface="Meiryo UI" panose="020B0604030504040204" pitchFamily="50" charset="-128"/>
              </a:rPr>
              <a:t>38 </a:t>
            </a:r>
            <a:r>
              <a:rPr kumimoji="1" lang="ja-JP" altLang="en-US" sz="1400" b="1" u="sng" dirty="0">
                <a:solidFill>
                  <a:schemeClr val="tx1"/>
                </a:solidFill>
                <a:latin typeface="Meiryo UI" panose="020B0604030504040204" pitchFamily="50" charset="-128"/>
                <a:ea typeface="Meiryo UI" panose="020B0604030504040204" pitchFamily="50" charset="-128"/>
              </a:rPr>
              <a:t>万人、「</a:t>
            </a:r>
            <a:r>
              <a:rPr kumimoji="1" lang="ja-JP" altLang="en-US" sz="1400" b="1" u="sng" dirty="0" smtClean="0">
                <a:solidFill>
                  <a:schemeClr val="tx1"/>
                </a:solidFill>
                <a:latin typeface="Meiryo UI" panose="020B0604030504040204" pitchFamily="50" charset="-128"/>
                <a:ea typeface="Meiryo UI" panose="020B0604030504040204" pitchFamily="50" charset="-128"/>
              </a:rPr>
              <a:t>ソフトウェア</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作成者</a:t>
            </a:r>
            <a:r>
              <a:rPr kumimoji="1" lang="ja-JP" altLang="en-US" sz="1400" b="1" u="sng" dirty="0">
                <a:solidFill>
                  <a:schemeClr val="tx1"/>
                </a:solidFill>
                <a:latin typeface="Meiryo UI" panose="020B0604030504040204" pitchFamily="50" charset="-128"/>
                <a:ea typeface="Meiryo UI" panose="020B0604030504040204" pitchFamily="50" charset="-128"/>
              </a:rPr>
              <a:t>」が＋</a:t>
            </a:r>
            <a:r>
              <a:rPr kumimoji="1" lang="en-US" altLang="ja-JP" sz="1400" b="1" u="sng" dirty="0">
                <a:solidFill>
                  <a:schemeClr val="tx1"/>
                </a:solidFill>
                <a:latin typeface="Meiryo UI" panose="020B0604030504040204" pitchFamily="50" charset="-128"/>
                <a:ea typeface="Meiryo UI" panose="020B0604030504040204" pitchFamily="50" charset="-128"/>
              </a:rPr>
              <a:t>14 </a:t>
            </a:r>
            <a:r>
              <a:rPr kumimoji="1" lang="ja-JP" altLang="en-US" sz="1400" b="1" u="sng" dirty="0">
                <a:solidFill>
                  <a:schemeClr val="tx1"/>
                </a:solidFill>
                <a:latin typeface="Meiryo UI" panose="020B0604030504040204" pitchFamily="50" charset="-128"/>
                <a:ea typeface="Meiryo UI" panose="020B0604030504040204" pitchFamily="50" charset="-128"/>
              </a:rPr>
              <a:t>万人、「その他の情報処理・通信技術者」が＋８万人ほど増加</a:t>
            </a:r>
            <a:r>
              <a:rPr kumimoji="1" lang="ja-JP" altLang="en-US" sz="1400" b="1" u="sng" dirty="0" smtClean="0">
                <a:solidFill>
                  <a:schemeClr val="tx1"/>
                </a:solidFill>
                <a:latin typeface="Meiryo UI" panose="020B0604030504040204" pitchFamily="50" charset="-128"/>
                <a:ea typeface="Meiryo UI" panose="020B0604030504040204" pitchFamily="50" charset="-128"/>
              </a:rPr>
              <a:t>することなどが予想。</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オンラインを活用した切れ目のない学習機会の提供 </a:t>
            </a:r>
            <a:r>
              <a:rPr lang="en-US" altLang="ja-JP" sz="1800" b="1" dirty="0" smtClean="0">
                <a:solidFill>
                  <a:schemeClr val="bg1"/>
                </a:solidFill>
                <a:latin typeface="Meiryo UI" panose="020B0604030504040204" pitchFamily="50" charset="-128"/>
                <a:ea typeface="Meiryo UI" panose="020B0604030504040204" pitchFamily="50" charset="-128"/>
              </a:rPr>
              <a:t>【IT</a:t>
            </a:r>
            <a:r>
              <a:rPr lang="ja-JP" altLang="en-US" sz="1800" b="1" dirty="0" smtClean="0">
                <a:solidFill>
                  <a:schemeClr val="bg1"/>
                </a:solidFill>
                <a:latin typeface="Meiryo UI" panose="020B0604030504040204" pitchFamily="50" charset="-128"/>
                <a:ea typeface="Meiryo UI" panose="020B0604030504040204" pitchFamily="50" charset="-128"/>
              </a:rPr>
              <a:t>人材</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266006" y="1428498"/>
            <a:ext cx="8015968" cy="4692638"/>
          </a:xfrm>
          <a:prstGeom prst="rect">
            <a:avLst/>
          </a:prstGeom>
        </p:spPr>
      </p:pic>
      <p:sp>
        <p:nvSpPr>
          <p:cNvPr id="11" name="角丸四角形 10"/>
          <p:cNvSpPr/>
          <p:nvPr/>
        </p:nvSpPr>
        <p:spPr>
          <a:xfrm>
            <a:off x="1393542" y="1473922"/>
            <a:ext cx="1235357" cy="3948978"/>
          </a:xfrm>
          <a:prstGeom prst="roundRect">
            <a:avLst>
              <a:gd name="adj" fmla="val 10389"/>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5400999" y="5905447"/>
            <a:ext cx="4109235"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出典</a:t>
            </a:r>
            <a:r>
              <a:rPr kumimoji="1" lang="ja-JP" altLang="en-US" sz="1000" dirty="0" smtClean="0">
                <a:solidFill>
                  <a:prstClr val="black"/>
                </a:solidFill>
                <a:latin typeface="Meiryo UI" panose="020B0604030504040204" pitchFamily="50" charset="-128"/>
                <a:ea typeface="Meiryo UI" panose="020B0604030504040204" pitchFamily="50" charset="-128"/>
              </a:rPr>
              <a:t>：日本総研</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デジタル化による雇用の構造変化</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a:t>
            </a:r>
            <a:r>
              <a:rPr kumimoji="1" lang="en-US" altLang="ja-JP" sz="1000" dirty="0" smtClean="0">
                <a:solidFill>
                  <a:prstClr val="black"/>
                </a:solidFill>
                <a:latin typeface="Meiryo UI" panose="020B0604030504040204" pitchFamily="50" charset="-128"/>
                <a:ea typeface="Meiryo UI" panose="020B0604030504040204" pitchFamily="50" charset="-128"/>
              </a:rPr>
              <a:t>2020</a:t>
            </a:r>
            <a:r>
              <a:rPr kumimoji="1" lang="ja-JP" altLang="en-US" sz="1000" dirty="0" smtClean="0">
                <a:solidFill>
                  <a:prstClr val="black"/>
                </a:solidFill>
                <a:latin typeface="Meiryo UI" panose="020B0604030504040204" pitchFamily="50" charset="-128"/>
                <a:ea typeface="Meiryo UI" panose="020B0604030504040204" pitchFamily="50" charset="-128"/>
              </a:rPr>
              <a:t>年</a:t>
            </a:r>
            <a:r>
              <a:rPr kumimoji="1" lang="en-US" altLang="ja-JP" sz="1000" dirty="0" smtClean="0">
                <a:solidFill>
                  <a:prstClr val="black"/>
                </a:solidFill>
                <a:latin typeface="Meiryo UI" panose="020B0604030504040204" pitchFamily="50" charset="-128"/>
                <a:ea typeface="Meiryo UI" panose="020B0604030504040204" pitchFamily="50" charset="-128"/>
              </a:rPr>
              <a:t>7</a:t>
            </a:r>
            <a:r>
              <a:rPr kumimoji="1" lang="ja-JP" altLang="en-US" sz="1000" dirty="0" smtClean="0">
                <a:solidFill>
                  <a:prstClr val="black"/>
                </a:solidFill>
                <a:latin typeface="Meiryo UI" panose="020B0604030504040204" pitchFamily="50" charset="-128"/>
                <a:ea typeface="Meiryo UI" panose="020B0604030504040204" pitchFamily="50" charset="-128"/>
              </a:rPr>
              <a:t>月</a:t>
            </a:r>
            <a:r>
              <a:rPr kumimoji="1" lang="en-US" altLang="ja-JP" sz="1000" dirty="0" smtClean="0">
                <a:solidFill>
                  <a:prstClr val="black"/>
                </a:solidFill>
                <a:latin typeface="Meiryo UI" panose="020B0604030504040204" pitchFamily="50" charset="-128"/>
                <a:ea typeface="Meiryo UI" panose="020B0604030504040204" pitchFamily="50" charset="-128"/>
              </a:rPr>
              <a:t>8</a:t>
            </a:r>
            <a:r>
              <a:rPr kumimoji="1" lang="ja-JP" altLang="en-US" sz="1000" dirty="0" smtClean="0">
                <a:solidFill>
                  <a:prstClr val="black"/>
                </a:solidFill>
                <a:latin typeface="Meiryo UI" panose="020B0604030504040204" pitchFamily="50" charset="-128"/>
                <a:ea typeface="Meiryo UI" panose="020B0604030504040204" pitchFamily="50" charset="-128"/>
              </a:rPr>
              <a:t>日）</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19</a:t>
            </a:fld>
            <a:endParaRPr lang="ja-JP" altLang="en-US" sz="2000" b="1" dirty="0">
              <a:solidFill>
                <a:schemeClr val="tx1"/>
              </a:solidFill>
            </a:endParaRPr>
          </a:p>
        </p:txBody>
      </p:sp>
    </p:spTree>
    <p:extLst>
      <p:ext uri="{BB962C8B-B14F-4D97-AF65-F5344CB8AC3E}">
        <p14:creationId xmlns:p14="http://schemas.microsoft.com/office/powerpoint/2010/main" val="13322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34851" y="528491"/>
            <a:ext cx="9298389" cy="4109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●大阪府では、全国や他の都市（神奈川、愛知）に比べ</a:t>
            </a:r>
            <a:r>
              <a:rPr kumimoji="1" lang="en-US" altLang="ja-JP" sz="1400" b="1" u="sng" dirty="0" smtClean="0">
                <a:solidFill>
                  <a:schemeClr val="tx1"/>
                </a:solidFill>
                <a:latin typeface="Meiryo UI" panose="020B0604030504040204" pitchFamily="50" charset="-128"/>
                <a:ea typeface="Meiryo UI" panose="020B0604030504040204" pitchFamily="50" charset="-128"/>
              </a:rPr>
              <a:t>65</a:t>
            </a:r>
            <a:r>
              <a:rPr kumimoji="1" lang="ja-JP" altLang="en-US" sz="1400" b="1" u="sng" dirty="0" smtClean="0">
                <a:solidFill>
                  <a:schemeClr val="tx1"/>
                </a:solidFill>
                <a:latin typeface="Meiryo UI" panose="020B0604030504040204" pitchFamily="50" charset="-128"/>
                <a:ea typeface="Meiryo UI" panose="020B0604030504040204" pitchFamily="50" charset="-128"/>
              </a:rPr>
              <a:t>歳以上の高齢者の単独世帯が多い。</a:t>
            </a:r>
            <a:endParaRPr kumimoji="1" lang="ja-JP" altLang="en-US" sz="1400" b="1" u="sng" dirty="0">
              <a:solidFill>
                <a:schemeClr val="tx1"/>
              </a:solidFill>
              <a:latin typeface="Meiryo UI" panose="020B0604030504040204" pitchFamily="50" charset="-128"/>
              <a:ea typeface="Meiryo UI" panose="020B0604030504040204" pitchFamily="50" charset="-128"/>
            </a:endParaRPr>
          </a:p>
          <a:p>
            <a:pPr marL="180975" indent="-180975"/>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j-ea"/>
              </a:rPr>
              <a:t>セーフティネットの強化と健康寿命の延伸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独居</a:t>
            </a:r>
            <a:r>
              <a:rPr lang="ja-JP" altLang="en-US" sz="1800" b="1" dirty="0">
                <a:solidFill>
                  <a:schemeClr val="bg1"/>
                </a:solidFill>
                <a:latin typeface="Meiryo UI" panose="020B0604030504040204" pitchFamily="50" charset="-128"/>
                <a:ea typeface="Meiryo UI" panose="020B0604030504040204" pitchFamily="50" charset="-128"/>
              </a:rPr>
              <a:t>高齢者</a:t>
            </a:r>
            <a:r>
              <a:rPr lang="ja-JP" altLang="en-US" sz="1800" b="1" dirty="0" smtClean="0">
                <a:solidFill>
                  <a:schemeClr val="bg1"/>
                </a:solidFill>
                <a:latin typeface="Meiryo UI" panose="020B0604030504040204" pitchFamily="50" charset="-128"/>
                <a:ea typeface="Meiryo UI" panose="020B0604030504040204" pitchFamily="50" charset="-128"/>
              </a:rPr>
              <a:t>世帯の比較</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774685" y="5667161"/>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国勢</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 name="表 1"/>
          <p:cNvGraphicFramePr>
            <a:graphicFrameLocks noGrp="1"/>
          </p:cNvGraphicFramePr>
          <p:nvPr>
            <p:extLst/>
          </p:nvPr>
        </p:nvGraphicFramePr>
        <p:xfrm>
          <a:off x="774685" y="1518597"/>
          <a:ext cx="8356630" cy="3844350"/>
        </p:xfrm>
        <a:graphic>
          <a:graphicData uri="http://schemas.openxmlformats.org/drawingml/2006/table">
            <a:tbl>
              <a:tblPr firstRow="1" firstCol="1" bandRow="1">
                <a:tableStyleId>{5C22544A-7EE6-4342-B048-85BDC9FD1C3A}</a:tableStyleId>
              </a:tblPr>
              <a:tblGrid>
                <a:gridCol w="1392115">
                  <a:extLst>
                    <a:ext uri="{9D8B030D-6E8A-4147-A177-3AD203B41FA5}">
                      <a16:colId xmlns:a16="http://schemas.microsoft.com/office/drawing/2014/main" val="3928948355"/>
                    </a:ext>
                  </a:extLst>
                </a:gridCol>
                <a:gridCol w="1392115">
                  <a:extLst>
                    <a:ext uri="{9D8B030D-6E8A-4147-A177-3AD203B41FA5}">
                      <a16:colId xmlns:a16="http://schemas.microsoft.com/office/drawing/2014/main" val="1504585983"/>
                    </a:ext>
                  </a:extLst>
                </a:gridCol>
                <a:gridCol w="1393100">
                  <a:extLst>
                    <a:ext uri="{9D8B030D-6E8A-4147-A177-3AD203B41FA5}">
                      <a16:colId xmlns:a16="http://schemas.microsoft.com/office/drawing/2014/main" val="4172693925"/>
                    </a:ext>
                  </a:extLst>
                </a:gridCol>
                <a:gridCol w="1393100">
                  <a:extLst>
                    <a:ext uri="{9D8B030D-6E8A-4147-A177-3AD203B41FA5}">
                      <a16:colId xmlns:a16="http://schemas.microsoft.com/office/drawing/2014/main" val="3086846628"/>
                    </a:ext>
                  </a:extLst>
                </a:gridCol>
                <a:gridCol w="1393100">
                  <a:extLst>
                    <a:ext uri="{9D8B030D-6E8A-4147-A177-3AD203B41FA5}">
                      <a16:colId xmlns:a16="http://schemas.microsoft.com/office/drawing/2014/main" val="543441147"/>
                    </a:ext>
                  </a:extLst>
                </a:gridCol>
                <a:gridCol w="1393100">
                  <a:extLst>
                    <a:ext uri="{9D8B030D-6E8A-4147-A177-3AD203B41FA5}">
                      <a16:colId xmlns:a16="http://schemas.microsoft.com/office/drawing/2014/main" val="2333346429"/>
                    </a:ext>
                  </a:extLst>
                </a:gridCol>
              </a:tblGrid>
              <a:tr h="640725">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単独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夫婦のみ</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一人親と子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その他</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2402036"/>
                  </a:ext>
                </a:extLst>
              </a:tr>
              <a:tr h="640725">
                <a:tc>
                  <a:txBody>
                    <a:bodyPr/>
                    <a:lstStyle/>
                    <a:p>
                      <a:pPr algn="ctr">
                        <a:spcAft>
                          <a:spcPts val="0"/>
                        </a:spcAft>
                      </a:pPr>
                      <a:r>
                        <a:rPr lang="ja-JP" sz="1800" kern="100">
                          <a:effectLst/>
                          <a:latin typeface="+mn-ea"/>
                          <a:ea typeface="+mn-ea"/>
                        </a:rPr>
                        <a:t>全国</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32.6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mn-ea"/>
                          <a:ea typeface="+mn-ea"/>
                        </a:rPr>
                        <a:t>32.7</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14.9</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8.7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11.1</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640725">
                <a:tc>
                  <a:txBody>
                    <a:bodyPr/>
                    <a:lstStyle/>
                    <a:p>
                      <a:pPr algn="ctr">
                        <a:spcAft>
                          <a:spcPts val="0"/>
                        </a:spcAft>
                      </a:pPr>
                      <a:r>
                        <a:rPr lang="ja-JP" sz="1800" kern="100" dirty="0">
                          <a:effectLst/>
                          <a:latin typeface="+mn-ea"/>
                          <a:ea typeface="+mn-ea"/>
                        </a:rPr>
                        <a:t>東京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40.8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29.1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9.7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5.6</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640725">
                <a:tc>
                  <a:txBody>
                    <a:bodyPr/>
                    <a:lstStyle/>
                    <a:p>
                      <a:pPr algn="ctr">
                        <a:spcAft>
                          <a:spcPts val="0"/>
                        </a:spcAft>
                      </a:pPr>
                      <a:r>
                        <a:rPr lang="ja-JP" altLang="en-US" sz="1800" kern="100" dirty="0" smtClean="0">
                          <a:effectLst/>
                          <a:latin typeface="+mn-ea"/>
                          <a:ea typeface="+mn-ea"/>
                          <a:cs typeface="Times New Roman" panose="02020603050405020304" pitchFamily="18" charset="0"/>
                        </a:rPr>
                        <a:t>神奈川</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32.3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34.5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17.3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9.3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6.7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640725">
                <a:tc>
                  <a:txBody>
                    <a:bodyPr/>
                    <a:lstStyle/>
                    <a:p>
                      <a:pPr algn="ctr">
                        <a:spcAft>
                          <a:spcPts val="0"/>
                        </a:spcAft>
                      </a:pPr>
                      <a:r>
                        <a:rPr lang="ja-JP" altLang="en-US" sz="1800" kern="100" dirty="0" smtClean="0">
                          <a:effectLst/>
                          <a:latin typeface="+mn-ea"/>
                          <a:ea typeface="+mn-ea"/>
                          <a:cs typeface="Times New Roman" panose="02020603050405020304" pitchFamily="18" charset="0"/>
                        </a:rPr>
                        <a:t>愛知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30.1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34.1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16.3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7.6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11.8</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640725">
                <a:tc>
                  <a:txBody>
                    <a:bodyPr/>
                    <a:lstStyle/>
                    <a:p>
                      <a:pPr algn="ctr">
                        <a:spcAft>
                          <a:spcPts val="0"/>
                        </a:spcAft>
                      </a:pPr>
                      <a:r>
                        <a:rPr lang="ja-JP" sz="1800" kern="100" dirty="0">
                          <a:effectLst/>
                          <a:latin typeface="+mn-ea"/>
                          <a:ea typeface="+mn-ea"/>
                        </a:rPr>
                        <a:t>大阪</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39.0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32.0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14.1</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8.8</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6.1</a:t>
                      </a:r>
                      <a:endParaRPr lang="ja-JP" sz="1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3" name="角丸四角形 2"/>
          <p:cNvSpPr/>
          <p:nvPr/>
        </p:nvSpPr>
        <p:spPr>
          <a:xfrm>
            <a:off x="709933" y="4687552"/>
            <a:ext cx="2886570" cy="700795"/>
          </a:xfrm>
          <a:prstGeom prst="round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8229600" y="1265183"/>
            <a:ext cx="1029610" cy="253916"/>
          </a:xfrm>
          <a:prstGeom prst="rect">
            <a:avLst/>
          </a:prstGeom>
          <a:noFill/>
        </p:spPr>
        <p:txBody>
          <a:bodyPr wrap="square" rtlCol="0">
            <a:spAutoFit/>
          </a:bodyPr>
          <a:lstStyle/>
          <a:p>
            <a:pPr lvl="0">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（単位：％）</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20</a:t>
            </a:fld>
            <a:endParaRPr lang="ja-JP" altLang="en-US" sz="2000" b="1" dirty="0">
              <a:solidFill>
                <a:schemeClr val="tx1"/>
              </a:solidFill>
            </a:endParaRPr>
          </a:p>
        </p:txBody>
      </p:sp>
    </p:spTree>
    <p:extLst>
      <p:ext uri="{BB962C8B-B14F-4D97-AF65-F5344CB8AC3E}">
        <p14:creationId xmlns:p14="http://schemas.microsoft.com/office/powerpoint/2010/main" val="193539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99871" y="496701"/>
            <a:ext cx="9528136" cy="8110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●コロナの影響により、</a:t>
            </a:r>
            <a:r>
              <a:rPr kumimoji="1" lang="ja-JP" altLang="en-US" sz="1400" b="1" u="sng" dirty="0" smtClean="0">
                <a:solidFill>
                  <a:schemeClr val="tx1"/>
                </a:solidFill>
                <a:latin typeface="Meiryo UI" panose="020B0604030504040204" pitchFamily="50" charset="-128"/>
                <a:ea typeface="Meiryo UI" panose="020B0604030504040204" pitchFamily="50" charset="-128"/>
              </a:rPr>
              <a:t>約６割の介護事業者が影響を受けている</a:t>
            </a:r>
            <a:r>
              <a:rPr kumimoji="1" lang="ja-JP" altLang="en-US" sz="1400" dirty="0" smtClean="0">
                <a:solidFill>
                  <a:schemeClr val="tx1"/>
                </a:solidFill>
                <a:latin typeface="Meiryo UI" panose="020B0604030504040204" pitchFamily="50" charset="-128"/>
                <a:ea typeface="Meiryo UI" panose="020B0604030504040204" pitchFamily="50" charset="-128"/>
              </a:rPr>
              <a:t>と回答し、残りの事業者の多くが今後影響を受ける可能性がある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と回答。</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b="1"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特</a:t>
            </a:r>
            <a:r>
              <a:rPr kumimoji="1" lang="ja-JP" altLang="en-US" sz="1400" dirty="0" smtClean="0">
                <a:solidFill>
                  <a:schemeClr val="tx1"/>
                </a:solidFill>
                <a:latin typeface="Meiryo UI" panose="020B0604030504040204" pitchFamily="50" charset="-128"/>
                <a:ea typeface="Meiryo UI" panose="020B0604030504040204" pitchFamily="50" charset="-128"/>
              </a:rPr>
              <a:t>に</a:t>
            </a:r>
            <a:r>
              <a:rPr kumimoji="1" lang="ja-JP" altLang="en-US" sz="1400" b="1" dirty="0" smtClean="0">
                <a:solidFill>
                  <a:schemeClr val="tx1"/>
                </a:solidFill>
                <a:latin typeface="Meiryo UI" panose="020B0604030504040204" pitchFamily="50" charset="-128"/>
                <a:ea typeface="Meiryo UI" panose="020B0604030504040204" pitchFamily="50" charset="-128"/>
              </a:rPr>
              <a:t>通所介護サービス</a:t>
            </a:r>
            <a:r>
              <a:rPr kumimoji="1" lang="ja-JP" altLang="en-US" sz="1400" dirty="0" smtClean="0">
                <a:solidFill>
                  <a:schemeClr val="tx1"/>
                </a:solidFill>
                <a:latin typeface="Meiryo UI" panose="020B0604030504040204" pitchFamily="50" charset="-128"/>
                <a:ea typeface="Meiryo UI" panose="020B0604030504040204" pitchFamily="50" charset="-128"/>
              </a:rPr>
              <a:t>においては、</a:t>
            </a:r>
            <a:r>
              <a:rPr kumimoji="1" lang="ja-JP" altLang="en-US" sz="1400" b="1" dirty="0" smtClean="0">
                <a:solidFill>
                  <a:schemeClr val="tx1"/>
                </a:solidFill>
                <a:latin typeface="Meiryo UI" panose="020B0604030504040204" pitchFamily="50" charset="-128"/>
                <a:ea typeface="Meiryo UI" panose="020B0604030504040204" pitchFamily="50" charset="-128"/>
              </a:rPr>
              <a:t>約９割が影響を受けている</a:t>
            </a:r>
            <a:r>
              <a:rPr kumimoji="1" lang="ja-JP" altLang="en-US" sz="1400" dirty="0" smtClean="0">
                <a:solidFill>
                  <a:schemeClr val="tx1"/>
                </a:solidFill>
                <a:latin typeface="Meiryo UI" panose="020B0604030504040204" pitchFamily="50" charset="-128"/>
                <a:ea typeface="Meiryo UI" panose="020B0604030504040204" pitchFamily="50" charset="-128"/>
              </a:rPr>
              <a:t>と回答。</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1962046" y="5725092"/>
            <a:ext cx="7765961" cy="246221"/>
          </a:xfrm>
          <a:prstGeom prst="rect">
            <a:avLst/>
          </a:prstGeom>
          <a:noFill/>
        </p:spPr>
        <p:txBody>
          <a:bodyPr wrap="square" rtlCol="0">
            <a:spAutoFit/>
          </a:bodyPr>
          <a:lstStyle/>
          <a:p>
            <a:pPr lvl="0">
              <a:defRPr/>
            </a:pPr>
            <a:r>
              <a:rPr kumimoji="1" lang="ja-JP" altLang="en-US" sz="1000" dirty="0" smtClean="0">
                <a:solidFill>
                  <a:prstClr val="black"/>
                </a:solidFill>
                <a:latin typeface="Meiryo UI" panose="020B0604030504040204" pitchFamily="50" charset="-128"/>
                <a:ea typeface="Meiryo UI" panose="020B0604030504040204" pitchFamily="50" charset="-128"/>
              </a:rPr>
              <a:t>出典：</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zh-TW" altLang="en-US" sz="1000" dirty="0" smtClean="0">
                <a:solidFill>
                  <a:prstClr val="black"/>
                </a:solidFill>
                <a:latin typeface="Meiryo UI" panose="020B0604030504040204" pitchFamily="50" charset="-128"/>
                <a:ea typeface="Meiryo UI" panose="020B0604030504040204" pitchFamily="50" charset="-128"/>
              </a:rPr>
              <a:t>一社</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zh-TW" altLang="en-US" sz="1000" dirty="0" smtClean="0">
                <a:solidFill>
                  <a:prstClr val="black"/>
                </a:solidFill>
                <a:latin typeface="Meiryo UI" panose="020B0604030504040204" pitchFamily="50" charset="-128"/>
                <a:ea typeface="Meiryo UI" panose="020B0604030504040204" pitchFamily="50" charset="-128"/>
              </a:rPr>
              <a:t>全国</a:t>
            </a:r>
            <a:r>
              <a:rPr kumimoji="1" lang="zh-TW" altLang="en-US" sz="1000" dirty="0">
                <a:solidFill>
                  <a:prstClr val="black"/>
                </a:solidFill>
                <a:latin typeface="Meiryo UI" panose="020B0604030504040204" pitchFamily="50" charset="-128"/>
                <a:ea typeface="Meiryo UI" panose="020B0604030504040204" pitchFamily="50" charset="-128"/>
              </a:rPr>
              <a:t>介護事業者</a:t>
            </a:r>
            <a:r>
              <a:rPr kumimoji="1" lang="zh-TW" altLang="en-US" sz="1000" dirty="0" smtClean="0">
                <a:solidFill>
                  <a:prstClr val="black"/>
                </a:solidFill>
                <a:latin typeface="Meiryo UI" panose="020B0604030504040204" pitchFamily="50" charset="-128"/>
                <a:ea typeface="Meiryo UI" panose="020B0604030504040204" pitchFamily="50" charset="-128"/>
              </a:rPr>
              <a:t>連盟 </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新型</a:t>
            </a:r>
            <a:r>
              <a:rPr kumimoji="1" lang="ja-JP" altLang="en-US" sz="1000" dirty="0">
                <a:solidFill>
                  <a:prstClr val="black"/>
                </a:solidFill>
                <a:latin typeface="Meiryo UI" panose="020B0604030504040204" pitchFamily="50" charset="-128"/>
                <a:ea typeface="Meiryo UI" panose="020B0604030504040204" pitchFamily="50" charset="-128"/>
              </a:rPr>
              <a:t>コロナウイルス感染症に</a:t>
            </a:r>
            <a:r>
              <a:rPr kumimoji="1" lang="ja-JP" altLang="en-US" sz="1000" dirty="0" smtClean="0">
                <a:solidFill>
                  <a:prstClr val="black"/>
                </a:solidFill>
                <a:latin typeface="Meiryo UI" panose="020B0604030504040204" pitchFamily="50" charset="-128"/>
                <a:ea typeface="Meiryo UI" panose="020B0604030504040204" pitchFamily="50" charset="-128"/>
              </a:rPr>
              <a:t>係る経営</a:t>
            </a:r>
            <a:r>
              <a:rPr kumimoji="1" lang="ja-JP" altLang="en-US" sz="1000" dirty="0">
                <a:solidFill>
                  <a:prstClr val="black"/>
                </a:solidFill>
                <a:latin typeface="Meiryo UI" panose="020B0604030504040204" pitchFamily="50" charset="-128"/>
                <a:ea typeface="Meiryo UI" panose="020B0604030504040204" pitchFamily="50" charset="-128"/>
              </a:rPr>
              <a:t>状況への影響に</a:t>
            </a:r>
            <a:r>
              <a:rPr kumimoji="1" lang="ja-JP" altLang="en-US" sz="1000" dirty="0" smtClean="0">
                <a:solidFill>
                  <a:prstClr val="black"/>
                </a:solidFill>
                <a:latin typeface="Meiryo UI" panose="020B0604030504040204" pitchFamily="50" charset="-128"/>
                <a:ea typeface="Meiryo UI" panose="020B0604030504040204" pitchFamily="50" charset="-128"/>
              </a:rPr>
              <a:t>ついて</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緊急</a:t>
            </a:r>
            <a:r>
              <a:rPr kumimoji="1" lang="ja-JP" altLang="en-US" sz="1000" dirty="0">
                <a:solidFill>
                  <a:prstClr val="black"/>
                </a:solidFill>
                <a:latin typeface="Meiryo UI" panose="020B0604030504040204" pitchFamily="50" charset="-128"/>
                <a:ea typeface="Meiryo UI" panose="020B0604030504040204" pitchFamily="50" charset="-128"/>
              </a:rPr>
              <a:t>調査 </a:t>
            </a:r>
            <a:r>
              <a:rPr kumimoji="1" lang="ja-JP" altLang="en-US" sz="1000" dirty="0" smtClean="0">
                <a:solidFill>
                  <a:prstClr val="black"/>
                </a:solidFill>
                <a:latin typeface="Meiryo UI" panose="020B0604030504040204" pitchFamily="50" charset="-128"/>
                <a:ea typeface="Meiryo UI" panose="020B0604030504040204" pitchFamily="50" charset="-128"/>
              </a:rPr>
              <a:t>第二次分</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a:t>
            </a:r>
            <a:r>
              <a:rPr kumimoji="1" lang="en-US" altLang="ja-JP" sz="1000" dirty="0" smtClean="0">
                <a:solidFill>
                  <a:prstClr val="black"/>
                </a:solidFill>
                <a:latin typeface="Meiryo UI" panose="020B0604030504040204" pitchFamily="50" charset="-128"/>
                <a:ea typeface="Meiryo UI" panose="020B0604030504040204" pitchFamily="50" charset="-128"/>
              </a:rPr>
              <a:t>2020</a:t>
            </a:r>
            <a:r>
              <a:rPr kumimoji="1" lang="ja-JP" altLang="en-US" sz="1000" dirty="0" smtClean="0">
                <a:solidFill>
                  <a:prstClr val="black"/>
                </a:solidFill>
                <a:latin typeface="Meiryo UI" panose="020B0604030504040204" pitchFamily="50" charset="-128"/>
                <a:ea typeface="Meiryo UI" panose="020B0604030504040204" pitchFamily="50" charset="-128"/>
              </a:rPr>
              <a:t>年４月）</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3"/>
          <a:stretch>
            <a:fillRect/>
          </a:stretch>
        </p:blipFill>
        <p:spPr>
          <a:xfrm>
            <a:off x="505294" y="1584934"/>
            <a:ext cx="4619625" cy="3752850"/>
          </a:xfrm>
          <a:prstGeom prst="rect">
            <a:avLst/>
          </a:prstGeom>
        </p:spPr>
      </p:pic>
      <p:pic>
        <p:nvPicPr>
          <p:cNvPr id="5" name="図 4"/>
          <p:cNvPicPr>
            <a:picLocks noChangeAspect="1"/>
          </p:cNvPicPr>
          <p:nvPr/>
        </p:nvPicPr>
        <p:blipFill>
          <a:blip r:embed="rId4"/>
          <a:stretch>
            <a:fillRect/>
          </a:stretch>
        </p:blipFill>
        <p:spPr>
          <a:xfrm>
            <a:off x="5472931" y="1800320"/>
            <a:ext cx="4173188" cy="3322077"/>
          </a:xfrm>
          <a:prstGeom prst="rect">
            <a:avLst/>
          </a:prstGeom>
        </p:spPr>
      </p:pic>
      <p:sp>
        <p:nvSpPr>
          <p:cNvPr id="18" name="テキスト ボックス 17">
            <a:extLst>
              <a:ext uri="{FF2B5EF4-FFF2-40B4-BE49-F238E27FC236}">
                <a16:creationId xmlns:a16="http://schemas.microsoft.com/office/drawing/2014/main" id="{178AA22E-FCB1-45B3-87A6-15F3CBAFE844}"/>
              </a:ext>
            </a:extLst>
          </p:cNvPr>
          <p:cNvSpPr txBox="1"/>
          <p:nvPr/>
        </p:nvSpPr>
        <p:spPr>
          <a:xfrm>
            <a:off x="5124919" y="4827078"/>
            <a:ext cx="876253" cy="246221"/>
          </a:xfrm>
          <a:prstGeom prst="rect">
            <a:avLst/>
          </a:prstGeom>
          <a:solidFill>
            <a:schemeClr val="bg1"/>
          </a:solidFill>
        </p:spPr>
        <p:txBody>
          <a:bodyPr wrap="square" rtlCol="0">
            <a:spAutoFit/>
          </a:bodyPr>
          <a:lstStyle/>
          <a:p>
            <a:pPr lvl="0">
              <a:defRPr/>
            </a:pPr>
            <a:endPar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p:cNvPicPr>
            <a:picLocks noChangeAspect="1"/>
          </p:cNvPicPr>
          <p:nvPr/>
        </p:nvPicPr>
        <p:blipFill>
          <a:blip r:embed="rId5"/>
          <a:stretch>
            <a:fillRect/>
          </a:stretch>
        </p:blipFill>
        <p:spPr>
          <a:xfrm>
            <a:off x="334851" y="1584934"/>
            <a:ext cx="1907951" cy="675486"/>
          </a:xfrm>
          <a:prstGeom prst="rect">
            <a:avLst/>
          </a:prstGeom>
        </p:spPr>
      </p:pic>
      <p:sp>
        <p:nvSpPr>
          <p:cNvPr id="11"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4125"/>
            <a:ext cx="9906000" cy="402784"/>
          </a:xfrm>
          <a:solidFill>
            <a:srgbClr val="002060"/>
          </a:solidFill>
        </p:spPr>
        <p:txBody>
          <a:bodyPr>
            <a:noAutofit/>
          </a:bodyPr>
          <a:lstStyle/>
          <a:p>
            <a:r>
              <a:rPr lang="ja-JP" altLang="en-US" sz="1800" b="1" dirty="0">
                <a:solidFill>
                  <a:schemeClr val="bg1"/>
                </a:solidFill>
                <a:latin typeface="+mj-ea"/>
              </a:rPr>
              <a:t>セーフティネットの強化と健康寿命の延伸 </a:t>
            </a:r>
            <a:r>
              <a:rPr lang="en-US" altLang="ja-JP" sz="1800" b="1" dirty="0" smtClean="0">
                <a:solidFill>
                  <a:schemeClr val="bg1"/>
                </a:solidFill>
                <a:latin typeface="+mn-ea"/>
              </a:rPr>
              <a:t>【</a:t>
            </a:r>
            <a:r>
              <a:rPr lang="ja-JP" altLang="en-US" sz="1800" b="1" dirty="0" smtClean="0">
                <a:solidFill>
                  <a:schemeClr val="bg1"/>
                </a:solidFill>
                <a:latin typeface="+mn-ea"/>
              </a:rPr>
              <a:t>介護サービスへの影響</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5"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21</a:t>
            </a:fld>
            <a:endParaRPr lang="ja-JP" altLang="en-US" sz="2000" b="1" dirty="0">
              <a:solidFill>
                <a:schemeClr val="tx1"/>
              </a:solidFill>
            </a:endParaRPr>
          </a:p>
        </p:txBody>
      </p:sp>
    </p:spTree>
    <p:extLst>
      <p:ext uri="{BB962C8B-B14F-4D97-AF65-F5344CB8AC3E}">
        <p14:creationId xmlns:p14="http://schemas.microsoft.com/office/powerpoint/2010/main" val="315644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smtClean="0">
                <a:solidFill>
                  <a:schemeClr val="bg1"/>
                </a:solidFill>
                <a:latin typeface="+mj-ea"/>
              </a:rPr>
              <a:t>セーフティネットの強化と健康寿命の延伸 </a:t>
            </a:r>
            <a:r>
              <a:rPr lang="en-US" altLang="ja-JP" sz="1800" b="1" dirty="0" smtClean="0">
                <a:solidFill>
                  <a:schemeClr val="bg1"/>
                </a:solidFill>
                <a:latin typeface="+mj-ea"/>
              </a:rPr>
              <a:t>【</a:t>
            </a:r>
            <a:r>
              <a:rPr lang="ja-JP" altLang="en-US" sz="1800" b="1" dirty="0" smtClean="0">
                <a:solidFill>
                  <a:schemeClr val="bg1"/>
                </a:solidFill>
                <a:latin typeface="+mj-ea"/>
              </a:rPr>
              <a:t>名目賃金指数</a:t>
            </a:r>
            <a:r>
              <a:rPr lang="en-US" altLang="ja-JP" sz="1800" b="1" dirty="0" smtClean="0">
                <a:solidFill>
                  <a:schemeClr val="bg1"/>
                </a:solidFill>
                <a:latin typeface="+mj-ea"/>
              </a:rPr>
              <a:t>】</a:t>
            </a:r>
            <a:endParaRPr lang="ja-JP" altLang="en-US" sz="1800" b="1" dirty="0">
              <a:solidFill>
                <a:schemeClr val="bg1"/>
              </a:solidFill>
              <a:latin typeface="+mj-ea"/>
            </a:endParaRPr>
          </a:p>
        </p:txBody>
      </p:sp>
      <p:sp>
        <p:nvSpPr>
          <p:cNvPr id="7" name="正方形/長方形 6"/>
          <p:cNvSpPr/>
          <p:nvPr/>
        </p:nvSpPr>
        <p:spPr>
          <a:xfrm>
            <a:off x="270456" y="591900"/>
            <a:ext cx="9306033" cy="6882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b="1" u="sng" dirty="0" smtClean="0">
                <a:solidFill>
                  <a:schemeClr val="tx1"/>
                </a:solidFill>
                <a:latin typeface="Meiryo UI" panose="020B0604030504040204" pitchFamily="50" charset="-128"/>
                <a:ea typeface="Meiryo UI" panose="020B0604030504040204" pitchFamily="50" charset="-128"/>
              </a:rPr>
              <a:t>大阪の名目賃金指数（</a:t>
            </a:r>
            <a:r>
              <a:rPr kumimoji="1" lang="en-US" altLang="ja-JP" sz="1400" b="1" u="sng" dirty="0" smtClean="0">
                <a:solidFill>
                  <a:schemeClr val="tx1"/>
                </a:solidFill>
                <a:latin typeface="Meiryo UI" panose="020B0604030504040204" pitchFamily="50" charset="-128"/>
                <a:ea typeface="Meiryo UI" panose="020B0604030504040204" pitchFamily="50" charset="-128"/>
              </a:rPr>
              <a:t>5</a:t>
            </a:r>
            <a:r>
              <a:rPr kumimoji="1" lang="ja-JP" altLang="en-US" sz="1400" b="1" u="sng" dirty="0" smtClean="0">
                <a:solidFill>
                  <a:schemeClr val="tx1"/>
                </a:solidFill>
                <a:latin typeface="Meiryo UI" panose="020B0604030504040204" pitchFamily="50" charset="-128"/>
                <a:ea typeface="Meiryo UI" panose="020B0604030504040204" pitchFamily="50" charset="-128"/>
              </a:rPr>
              <a:t>月）は、対前年同月比で▲</a:t>
            </a:r>
            <a:r>
              <a:rPr kumimoji="1" lang="en-US" altLang="ja-JP" sz="1400" b="1" u="sng" dirty="0" smtClean="0">
                <a:solidFill>
                  <a:schemeClr val="tx1"/>
                </a:solidFill>
                <a:latin typeface="Meiryo UI" panose="020B0604030504040204" pitchFamily="50" charset="-128"/>
                <a:ea typeface="Meiryo UI" panose="020B0604030504040204" pitchFamily="50" charset="-128"/>
              </a:rPr>
              <a:t>3.8%</a:t>
            </a:r>
            <a:r>
              <a:rPr kumimoji="1" lang="ja-JP" altLang="en-US" sz="1400" b="1" u="sng" dirty="0" smtClean="0">
                <a:solidFill>
                  <a:schemeClr val="tx1"/>
                </a:solidFill>
                <a:latin typeface="Meiryo UI" panose="020B0604030504040204" pitchFamily="50" charset="-128"/>
                <a:ea typeface="Meiryo UI" panose="020B0604030504040204" pitchFamily="50" charset="-128"/>
              </a:rPr>
              <a:t>であり、全国（▲</a:t>
            </a:r>
            <a:r>
              <a:rPr kumimoji="1" lang="en-US" altLang="ja-JP" sz="1400" b="1" u="sng" dirty="0">
                <a:solidFill>
                  <a:schemeClr val="tx1"/>
                </a:solidFill>
                <a:latin typeface="Meiryo UI" panose="020B0604030504040204" pitchFamily="50" charset="-128"/>
                <a:ea typeface="Meiryo UI" panose="020B0604030504040204" pitchFamily="50" charset="-128"/>
              </a:rPr>
              <a:t>2.3</a:t>
            </a:r>
            <a:r>
              <a:rPr kumimoji="1" lang="en-US" altLang="ja-JP" sz="1400" b="1" u="sng" dirty="0" smtClean="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）より下回っている</a:t>
            </a:r>
            <a:r>
              <a:rPr kumimoji="1" lang="ja-JP" altLang="en-US" sz="1400" dirty="0" smtClean="0">
                <a:solidFill>
                  <a:schemeClr val="tx1"/>
                </a:solidFill>
                <a:latin typeface="Meiryo UI" panose="020B0604030504040204" pitchFamily="50" charset="-128"/>
                <a:ea typeface="Meiryo UI" panose="020B0604030504040204" pitchFamily="50" charset="-128"/>
              </a:rPr>
              <a:t>状況が続いている。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 </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月</a:t>
            </a:r>
            <a:r>
              <a:rPr kumimoji="1" lang="ja-JP" altLang="en-US" sz="1400" dirty="0" smtClean="0">
                <a:solidFill>
                  <a:schemeClr val="tx1"/>
                </a:solidFill>
                <a:latin typeface="Meiryo UI" panose="020B0604030504040204" pitchFamily="50" charset="-128"/>
                <a:ea typeface="Meiryo UI" panose="020B0604030504040204" pitchFamily="50" charset="-128"/>
              </a:rPr>
              <a:t>以降、</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カ月連続の低下。</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4399005" y="5688908"/>
            <a:ext cx="4973706" cy="261610"/>
          </a:xfrm>
          <a:prstGeom prst="rect">
            <a:avLst/>
          </a:prstGeom>
          <a:noFill/>
        </p:spPr>
        <p:txBody>
          <a:bodyPr wrap="square" rtlCol="0">
            <a:spAutoFit/>
          </a:bodyPr>
          <a:lstStyle/>
          <a:p>
            <a:r>
              <a:rPr kumimoji="1" lang="ja-JP" altLang="en-US" sz="1100" dirty="0" smtClean="0"/>
              <a:t>出典</a:t>
            </a:r>
            <a:r>
              <a:rPr kumimoji="1" lang="ja-JP" altLang="en-US" sz="1100" dirty="0"/>
              <a:t>：大阪産業経済リサーチ＆</a:t>
            </a:r>
            <a:r>
              <a:rPr kumimoji="1" lang="ja-JP" altLang="en-US" sz="1100" dirty="0" smtClean="0"/>
              <a:t>デザインセンター </a:t>
            </a:r>
            <a:r>
              <a:rPr kumimoji="1" lang="en-US" altLang="ja-JP" sz="1100" dirty="0" smtClean="0"/>
              <a:t>『</a:t>
            </a:r>
            <a:r>
              <a:rPr kumimoji="1" lang="ja-JP" altLang="en-US" sz="1100" dirty="0" smtClean="0"/>
              <a:t>大阪経済の情勢（</a:t>
            </a:r>
            <a:r>
              <a:rPr kumimoji="1" lang="en-US" altLang="ja-JP" sz="1100" dirty="0" smtClean="0"/>
              <a:t>2020</a:t>
            </a:r>
            <a:r>
              <a:rPr kumimoji="1" lang="ja-JP" altLang="en-US" sz="1100" dirty="0" smtClean="0"/>
              <a:t>年</a:t>
            </a:r>
            <a:r>
              <a:rPr kumimoji="1" lang="en-US" altLang="ja-JP" sz="1100" dirty="0"/>
              <a:t>8</a:t>
            </a:r>
            <a:r>
              <a:rPr kumimoji="1" lang="ja-JP" altLang="en-US" sz="1100" dirty="0" smtClean="0"/>
              <a:t>月）</a:t>
            </a:r>
            <a:r>
              <a:rPr kumimoji="1" lang="en-US" altLang="ja-JP" sz="1100" dirty="0" smtClean="0"/>
              <a:t>』</a:t>
            </a:r>
            <a:endParaRPr kumimoji="1" lang="en-US" altLang="zh-TW" sz="1100" dirty="0" smtClean="0"/>
          </a:p>
        </p:txBody>
      </p:sp>
      <p:sp>
        <p:nvSpPr>
          <p:cNvPr id="10" name="スライド番号プレースホルダー 3"/>
          <p:cNvSpPr>
            <a:spLocks noGrp="1"/>
          </p:cNvSpPr>
          <p:nvPr>
            <p:ph type="sldNum" sz="quarter" idx="12"/>
          </p:nvPr>
        </p:nvSpPr>
        <p:spPr>
          <a:xfrm>
            <a:off x="9372711" y="5666690"/>
            <a:ext cx="474009" cy="394246"/>
          </a:xfrm>
          <a:ln>
            <a:solidFill>
              <a:schemeClr val="accent1"/>
            </a:solidFill>
          </a:ln>
        </p:spPr>
        <p:txBody>
          <a:bodyPr vert="horz" lIns="91440" tIns="45720" rIns="91440" bIns="45720" rtlCol="0" anchor="ctr"/>
          <a:lstStyle/>
          <a:p>
            <a:fld id="{9B28B6A2-4437-46C4-8AB6-08015A7ADF51}" type="slidenum">
              <a:rPr lang="ja-JP" altLang="en-US" sz="2000">
                <a:solidFill>
                  <a:schemeClr val="tx1"/>
                </a:solidFill>
              </a:rPr>
              <a:pPr/>
              <a:t>22</a:t>
            </a:fld>
            <a:endParaRPr lang="ja-JP" altLang="en-US" sz="2000" dirty="0">
              <a:solidFill>
                <a:schemeClr val="tx1"/>
              </a:solidFill>
            </a:endParaRPr>
          </a:p>
        </p:txBody>
      </p:sp>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64" y="1339550"/>
            <a:ext cx="8256787" cy="391782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568833" y="5265571"/>
            <a:ext cx="5994199" cy="400110"/>
          </a:xfrm>
          <a:prstGeom prst="rect">
            <a:avLst/>
          </a:prstGeom>
        </p:spPr>
        <p:txBody>
          <a:bodyPr wrap="square">
            <a:spAutoFit/>
          </a:bodyPr>
          <a:lstStyle/>
          <a:p>
            <a:pPr indent="342900" algn="just">
              <a:lnSpc>
                <a:spcPts val="1200"/>
              </a:lnSpc>
              <a:spcAft>
                <a:spcPts val="0"/>
              </a:spcAft>
            </a:pPr>
            <a:r>
              <a:rPr lang="ja-JP" altLang="ja-JP" sz="10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000" kern="100" dirty="0">
              <a:latin typeface="+mn-ea"/>
              <a:cs typeface="Century" panose="02040604050505020304" pitchFamily="18" charset="0"/>
            </a:endParaRPr>
          </a:p>
          <a:p>
            <a:pPr marL="400050" algn="just">
              <a:lnSpc>
                <a:spcPts val="1200"/>
              </a:lnSpc>
              <a:spcAft>
                <a:spcPts val="0"/>
              </a:spcAft>
            </a:pPr>
            <a:r>
              <a:rPr lang="ja-JP" altLang="ja-JP" sz="1000" kern="100" dirty="0" smtClean="0">
                <a:solidFill>
                  <a:srgbClr val="000000"/>
                </a:solidFill>
                <a:latin typeface="+mn-ea"/>
                <a:cs typeface="HGPｺﾞｼｯｸE" panose="020B0900000000000000" pitchFamily="50" charset="-128"/>
              </a:rPr>
              <a:t>※</a:t>
            </a:r>
            <a:r>
              <a:rPr lang="ja-JP" altLang="ja-JP" sz="1000" kern="100" dirty="0">
                <a:solidFill>
                  <a:srgbClr val="000000"/>
                </a:solidFill>
                <a:latin typeface="+mn-ea"/>
                <a:cs typeface="HGPｺﾞｼｯｸE" panose="020B0900000000000000" pitchFamily="50" charset="-128"/>
              </a:rPr>
              <a:t>事業所規模５人以上、前年同月比は名目賃金指数（</a:t>
            </a:r>
            <a:r>
              <a:rPr lang="en-US" altLang="ja-JP" sz="1000" kern="100" dirty="0">
                <a:solidFill>
                  <a:srgbClr val="000000"/>
                </a:solidFill>
                <a:latin typeface="+mn-ea"/>
                <a:cs typeface="HGPｺﾞｼｯｸE" panose="020B0900000000000000" pitchFamily="50" charset="-128"/>
              </a:rPr>
              <a:t>2015</a:t>
            </a:r>
            <a:r>
              <a:rPr lang="ja-JP" altLang="ja-JP" sz="1000" kern="100" dirty="0">
                <a:solidFill>
                  <a:srgbClr val="000000"/>
                </a:solidFill>
                <a:latin typeface="+mn-ea"/>
                <a:cs typeface="HGPｺﾞｼｯｸE" panose="020B0900000000000000" pitchFamily="50" charset="-128"/>
              </a:rPr>
              <a:t>年＝</a:t>
            </a:r>
            <a:r>
              <a:rPr lang="en-US" altLang="ja-JP" sz="1000" kern="100" dirty="0">
                <a:solidFill>
                  <a:srgbClr val="000000"/>
                </a:solidFill>
                <a:latin typeface="+mn-ea"/>
                <a:cs typeface="HGPｺﾞｼｯｸE" panose="020B0900000000000000" pitchFamily="50" charset="-128"/>
              </a:rPr>
              <a:t>100</a:t>
            </a:r>
            <a:r>
              <a:rPr lang="ja-JP" altLang="ja-JP" sz="1000" kern="100" dirty="0">
                <a:solidFill>
                  <a:srgbClr val="000000"/>
                </a:solidFill>
                <a:latin typeface="+mn-ea"/>
                <a:cs typeface="HGPｺﾞｼｯｸE" panose="020B0900000000000000" pitchFamily="50" charset="-128"/>
              </a:rPr>
              <a:t>）による</a:t>
            </a:r>
            <a:r>
              <a:rPr lang="ja-JP" altLang="ja-JP" sz="1000" kern="100" dirty="0" smtClean="0">
                <a:solidFill>
                  <a:srgbClr val="000000"/>
                </a:solidFill>
                <a:latin typeface="+mn-ea"/>
                <a:cs typeface="HGPｺﾞｼｯｸE" panose="020B0900000000000000" pitchFamily="50" charset="-128"/>
              </a:rPr>
              <a:t>。</a:t>
            </a:r>
            <a:endParaRPr lang="ja-JP" altLang="ja-JP" sz="1000" kern="100" dirty="0">
              <a:latin typeface="+mn-ea"/>
              <a:cs typeface="Century" panose="02040604050505020304" pitchFamily="18" charset="0"/>
            </a:endParaRPr>
          </a:p>
        </p:txBody>
      </p:sp>
    </p:spTree>
    <p:extLst>
      <p:ext uri="{BB962C8B-B14F-4D97-AF65-F5344CB8AC3E}">
        <p14:creationId xmlns:p14="http://schemas.microsoft.com/office/powerpoint/2010/main" val="2067627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5195" y="417883"/>
            <a:ext cx="9682683" cy="523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すべて</a:t>
            </a:r>
            <a:r>
              <a:rPr kumimoji="1" lang="ja-JP" altLang="en-US" sz="1400" b="1" u="sng" dirty="0">
                <a:solidFill>
                  <a:schemeClr val="tx1"/>
                </a:solidFill>
                <a:latin typeface="Meiryo UI" panose="020B0604030504040204" pitchFamily="50" charset="-128"/>
                <a:ea typeface="Meiryo UI" panose="020B0604030504040204" pitchFamily="50" charset="-128"/>
              </a:rPr>
              <a:t>の地域で、高齢者人口の割合が増加</a:t>
            </a:r>
            <a:r>
              <a:rPr kumimoji="1" lang="ja-JP" altLang="en-US" sz="1400" u="sng" dirty="0">
                <a:solidFill>
                  <a:schemeClr val="tx1"/>
                </a:solidFill>
                <a:latin typeface="Meiryo UI" panose="020B0604030504040204" pitchFamily="50" charset="-128"/>
                <a:ea typeface="Meiryo UI" panose="020B0604030504040204" pitchFamily="50" charset="-128"/>
              </a:rPr>
              <a:t>し、</a:t>
            </a:r>
            <a:r>
              <a:rPr kumimoji="1" lang="ja-JP" altLang="en-US" sz="1400" b="1" u="sng" dirty="0">
                <a:solidFill>
                  <a:schemeClr val="tx1"/>
                </a:solidFill>
                <a:latin typeface="Meiryo UI" panose="020B0604030504040204" pitchFamily="50" charset="-128"/>
                <a:ea typeface="Meiryo UI" panose="020B0604030504040204" pitchFamily="50" charset="-128"/>
              </a:rPr>
              <a:t>生産年齢人口及び年少人口の割合が減少</a:t>
            </a:r>
            <a:r>
              <a:rPr kumimoji="1" lang="ja-JP" altLang="en-US" sz="1400" dirty="0">
                <a:solidFill>
                  <a:schemeClr val="tx1"/>
                </a:solidFill>
                <a:latin typeface="Meiryo UI" panose="020B0604030504040204" pitchFamily="50" charset="-128"/>
                <a:ea typeface="Meiryo UI" panose="020B0604030504040204" pitchFamily="50" charset="-128"/>
              </a:rPr>
              <a:t>すると</a:t>
            </a:r>
            <a:r>
              <a:rPr kumimoji="1" lang="ja-JP" altLang="en-US" sz="1400" dirty="0" smtClean="0">
                <a:solidFill>
                  <a:schemeClr val="tx1"/>
                </a:solidFill>
                <a:latin typeface="Meiryo UI" panose="020B0604030504040204" pitchFamily="50" charset="-128"/>
                <a:ea typeface="Meiryo UI" panose="020B0604030504040204" pitchFamily="50" charset="-128"/>
              </a:rPr>
              <a:t>見込まれる</a:t>
            </a:r>
            <a:r>
              <a:rPr kumimoji="1" lang="ja-JP" altLang="en-US" sz="1400" dirty="0">
                <a:solidFill>
                  <a:schemeClr val="tx1"/>
                </a:solidFill>
                <a:latin typeface="Meiryo UI" panose="020B0604030504040204" pitchFamily="50" charset="-128"/>
                <a:ea typeface="Meiryo UI" panose="020B0604030504040204" pitchFamily="50" charset="-128"/>
              </a:rPr>
              <a:t>。</a:t>
            </a: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●特</a:t>
            </a:r>
            <a:r>
              <a:rPr kumimoji="1" lang="ja-JP" altLang="en-US" sz="1400" dirty="0">
                <a:solidFill>
                  <a:schemeClr val="tx1"/>
                </a:solidFill>
                <a:latin typeface="Meiryo UI" panose="020B0604030504040204" pitchFamily="50" charset="-128"/>
                <a:ea typeface="Meiryo UI" panose="020B0604030504040204" pitchFamily="50" charset="-128"/>
              </a:rPr>
              <a:t>に、</a:t>
            </a:r>
            <a:r>
              <a:rPr kumimoji="1" lang="ja-JP" altLang="en-US" sz="1400" b="1" dirty="0">
                <a:solidFill>
                  <a:schemeClr val="tx1"/>
                </a:solidFill>
                <a:latin typeface="Meiryo UI" panose="020B0604030504040204" pitchFamily="50" charset="-128"/>
                <a:ea typeface="Meiryo UI" panose="020B0604030504040204" pitchFamily="50" charset="-128"/>
              </a:rPr>
              <a:t>南河内地域では、</a:t>
            </a:r>
            <a:r>
              <a:rPr kumimoji="1" lang="en-US" altLang="ja-JP" sz="1400" b="1" dirty="0">
                <a:solidFill>
                  <a:schemeClr val="tx1"/>
                </a:solidFill>
                <a:latin typeface="Meiryo UI" panose="020B0604030504040204" pitchFamily="50" charset="-128"/>
                <a:ea typeface="Meiryo UI" panose="020B0604030504040204" pitchFamily="50" charset="-128"/>
              </a:rPr>
              <a:t>2045</a:t>
            </a:r>
            <a:r>
              <a:rPr kumimoji="1" lang="ja-JP" altLang="en-US" sz="1400" b="1" dirty="0">
                <a:solidFill>
                  <a:schemeClr val="tx1"/>
                </a:solidFill>
                <a:latin typeface="Meiryo UI" panose="020B0604030504040204" pitchFamily="50" charset="-128"/>
                <a:ea typeface="Meiryo UI" panose="020B0604030504040204" pitchFamily="50" charset="-128"/>
              </a:rPr>
              <a:t>年に高齢者人口が</a:t>
            </a:r>
            <a:r>
              <a:rPr kumimoji="1" lang="en-US" altLang="ja-JP" sz="1400" b="1" dirty="0">
                <a:solidFill>
                  <a:schemeClr val="tx1"/>
                </a:solidFill>
                <a:latin typeface="Meiryo UI" panose="020B0604030504040204" pitchFamily="50" charset="-128"/>
                <a:ea typeface="Meiryo UI" panose="020B0604030504040204" pitchFamily="50" charset="-128"/>
              </a:rPr>
              <a:t>4</a:t>
            </a:r>
            <a:r>
              <a:rPr kumimoji="1" lang="ja-JP" altLang="en-US" sz="1400" b="1" dirty="0">
                <a:solidFill>
                  <a:schemeClr val="tx1"/>
                </a:solidFill>
                <a:latin typeface="Meiryo UI" panose="020B0604030504040204" pitchFamily="50" charset="-128"/>
                <a:ea typeface="Meiryo UI" panose="020B0604030504040204" pitchFamily="50" charset="-128"/>
              </a:rPr>
              <a:t>割を超える</a:t>
            </a:r>
            <a:r>
              <a:rPr kumimoji="1" lang="ja-JP" altLang="en-US" sz="1400" dirty="0">
                <a:solidFill>
                  <a:schemeClr val="tx1"/>
                </a:solidFill>
                <a:latin typeface="Meiryo UI" panose="020B0604030504040204" pitchFamily="50" charset="-128"/>
                <a:ea typeface="Meiryo UI" panose="020B0604030504040204" pitchFamily="50" charset="-128"/>
              </a:rPr>
              <a:t>とともに、生産年齢人口が</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割を切り</a:t>
            </a:r>
            <a:r>
              <a:rPr kumimoji="1" lang="ja-JP" altLang="en-US" sz="1400" dirty="0" smtClean="0">
                <a:solidFill>
                  <a:schemeClr val="tx1"/>
                </a:solidFill>
                <a:latin typeface="Meiryo UI" panose="020B0604030504040204" pitchFamily="50" charset="-128"/>
                <a:ea typeface="Meiryo UI" panose="020B0604030504040204" pitchFamily="50" charset="-128"/>
              </a:rPr>
              <a:t>、高齢化</a:t>
            </a:r>
            <a:r>
              <a:rPr kumimoji="1" lang="ja-JP" altLang="en-US" sz="1400" dirty="0">
                <a:solidFill>
                  <a:schemeClr val="tx1"/>
                </a:solidFill>
                <a:latin typeface="Meiryo UI" panose="020B0604030504040204" pitchFamily="50" charset="-128"/>
                <a:ea typeface="Meiryo UI" panose="020B0604030504040204" pitchFamily="50" charset="-128"/>
              </a:rPr>
              <a:t>の進展が見込まれる。</a:t>
            </a:r>
          </a:p>
          <a:p>
            <a:pPr marL="180975" indent="-180975"/>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stretch>
            <a:fillRect/>
          </a:stretch>
        </p:blipFill>
        <p:spPr>
          <a:xfrm>
            <a:off x="694135" y="969759"/>
            <a:ext cx="2776177" cy="1982984"/>
          </a:xfrm>
          <a:prstGeom prst="rect">
            <a:avLst/>
          </a:prstGeom>
        </p:spPr>
      </p:pic>
      <p:pic>
        <p:nvPicPr>
          <p:cNvPr id="11" name="図 10"/>
          <p:cNvPicPr>
            <a:picLocks noChangeAspect="1"/>
          </p:cNvPicPr>
          <p:nvPr/>
        </p:nvPicPr>
        <p:blipFill>
          <a:blip r:embed="rId4"/>
          <a:stretch>
            <a:fillRect/>
          </a:stretch>
        </p:blipFill>
        <p:spPr>
          <a:xfrm>
            <a:off x="6546328" y="1172722"/>
            <a:ext cx="2762310" cy="1978770"/>
          </a:xfrm>
          <a:prstGeom prst="rect">
            <a:avLst/>
          </a:prstGeom>
        </p:spPr>
      </p:pic>
      <p:pic>
        <p:nvPicPr>
          <p:cNvPr id="12" name="図 11"/>
          <p:cNvPicPr>
            <a:picLocks noChangeAspect="1"/>
          </p:cNvPicPr>
          <p:nvPr/>
        </p:nvPicPr>
        <p:blipFill>
          <a:blip r:embed="rId5"/>
          <a:stretch>
            <a:fillRect/>
          </a:stretch>
        </p:blipFill>
        <p:spPr>
          <a:xfrm>
            <a:off x="6553658" y="3460367"/>
            <a:ext cx="2747651" cy="1968269"/>
          </a:xfrm>
          <a:prstGeom prst="rect">
            <a:avLst/>
          </a:prstGeom>
        </p:spPr>
      </p:pic>
      <p:pic>
        <p:nvPicPr>
          <p:cNvPr id="14" name="図 13"/>
          <p:cNvPicPr>
            <a:picLocks noChangeAspect="1"/>
          </p:cNvPicPr>
          <p:nvPr/>
        </p:nvPicPr>
        <p:blipFill>
          <a:blip r:embed="rId6"/>
          <a:stretch>
            <a:fillRect/>
          </a:stretch>
        </p:blipFill>
        <p:spPr>
          <a:xfrm>
            <a:off x="3669174" y="3839364"/>
            <a:ext cx="2768206" cy="2053086"/>
          </a:xfrm>
          <a:prstGeom prst="rect">
            <a:avLst/>
          </a:prstGeom>
        </p:spPr>
      </p:pic>
      <p:pic>
        <p:nvPicPr>
          <p:cNvPr id="15" name="図 14"/>
          <p:cNvPicPr>
            <a:picLocks noChangeAspect="1"/>
          </p:cNvPicPr>
          <p:nvPr/>
        </p:nvPicPr>
        <p:blipFill>
          <a:blip r:embed="rId7"/>
          <a:stretch>
            <a:fillRect/>
          </a:stretch>
        </p:blipFill>
        <p:spPr>
          <a:xfrm>
            <a:off x="690845" y="3267599"/>
            <a:ext cx="2771566" cy="1980959"/>
          </a:xfrm>
          <a:prstGeom prst="rect">
            <a:avLst/>
          </a:prstGeom>
        </p:spPr>
      </p:pic>
      <p:grpSp>
        <p:nvGrpSpPr>
          <p:cNvPr id="16" name="Group 2"/>
          <p:cNvGrpSpPr>
            <a:grpSpLocks/>
          </p:cNvGrpSpPr>
          <p:nvPr/>
        </p:nvGrpSpPr>
        <p:grpSpPr bwMode="auto">
          <a:xfrm>
            <a:off x="3988895" y="1275893"/>
            <a:ext cx="1553531" cy="2395709"/>
            <a:chOff x="8824" y="8248"/>
            <a:chExt cx="1467" cy="2141"/>
          </a:xfrm>
        </p:grpSpPr>
        <p:sp>
          <p:nvSpPr>
            <p:cNvPr id="17" name="Freeform 3"/>
            <p:cNvSpPr>
              <a:spLocks noChangeAspect="1"/>
            </p:cNvSpPr>
            <p:nvPr/>
          </p:nvSpPr>
          <p:spPr bwMode="auto">
            <a:xfrm>
              <a:off x="9328" y="8248"/>
              <a:ext cx="816" cy="872"/>
            </a:xfrm>
            <a:custGeom>
              <a:avLst/>
              <a:gdLst>
                <a:gd name="T0" fmla="*/ 53 w 3755"/>
                <a:gd name="T1" fmla="*/ 80 h 4064"/>
                <a:gd name="T2" fmla="*/ 212 w 3755"/>
                <a:gd name="T3" fmla="*/ 0 h 4064"/>
                <a:gd name="T4" fmla="*/ 477 w 3755"/>
                <a:gd name="T5" fmla="*/ 80 h 4064"/>
                <a:gd name="T6" fmla="*/ 513 w 3755"/>
                <a:gd name="T7" fmla="*/ 424 h 4064"/>
                <a:gd name="T8" fmla="*/ 716 w 3755"/>
                <a:gd name="T9" fmla="*/ 512 h 4064"/>
                <a:gd name="T10" fmla="*/ 884 w 3755"/>
                <a:gd name="T11" fmla="*/ 539 h 4064"/>
                <a:gd name="T12" fmla="*/ 1096 w 3755"/>
                <a:gd name="T13" fmla="*/ 539 h 4064"/>
                <a:gd name="T14" fmla="*/ 1564 w 3755"/>
                <a:gd name="T15" fmla="*/ 707 h 4064"/>
                <a:gd name="T16" fmla="*/ 1626 w 3755"/>
                <a:gd name="T17" fmla="*/ 866 h 4064"/>
                <a:gd name="T18" fmla="*/ 1644 w 3755"/>
                <a:gd name="T19" fmla="*/ 1140 h 4064"/>
                <a:gd name="T20" fmla="*/ 1785 w 3755"/>
                <a:gd name="T21" fmla="*/ 1387 h 4064"/>
                <a:gd name="T22" fmla="*/ 1926 w 3755"/>
                <a:gd name="T23" fmla="*/ 1431 h 4064"/>
                <a:gd name="T24" fmla="*/ 2174 w 3755"/>
                <a:gd name="T25" fmla="*/ 1652 h 4064"/>
                <a:gd name="T26" fmla="*/ 2377 w 3755"/>
                <a:gd name="T27" fmla="*/ 1687 h 4064"/>
                <a:gd name="T28" fmla="*/ 2615 w 3755"/>
                <a:gd name="T29" fmla="*/ 1467 h 4064"/>
                <a:gd name="T30" fmla="*/ 2509 w 3755"/>
                <a:gd name="T31" fmla="*/ 1369 h 4064"/>
                <a:gd name="T32" fmla="*/ 2430 w 3755"/>
                <a:gd name="T33" fmla="*/ 1334 h 4064"/>
                <a:gd name="T34" fmla="*/ 2571 w 3755"/>
                <a:gd name="T35" fmla="*/ 1113 h 4064"/>
                <a:gd name="T36" fmla="*/ 2615 w 3755"/>
                <a:gd name="T37" fmla="*/ 910 h 4064"/>
                <a:gd name="T38" fmla="*/ 3013 w 3755"/>
                <a:gd name="T39" fmla="*/ 1087 h 4064"/>
                <a:gd name="T40" fmla="*/ 2978 w 3755"/>
                <a:gd name="T41" fmla="*/ 1360 h 4064"/>
                <a:gd name="T42" fmla="*/ 3022 w 3755"/>
                <a:gd name="T43" fmla="*/ 1511 h 4064"/>
                <a:gd name="T44" fmla="*/ 3287 w 3755"/>
                <a:gd name="T45" fmla="*/ 1475 h 4064"/>
                <a:gd name="T46" fmla="*/ 3357 w 3755"/>
                <a:gd name="T47" fmla="*/ 1749 h 4064"/>
                <a:gd name="T48" fmla="*/ 3614 w 3755"/>
                <a:gd name="T49" fmla="*/ 1811 h 4064"/>
                <a:gd name="T50" fmla="*/ 3755 w 3755"/>
                <a:gd name="T51" fmla="*/ 2076 h 4064"/>
                <a:gd name="T52" fmla="*/ 3552 w 3755"/>
                <a:gd name="T53" fmla="*/ 2438 h 4064"/>
                <a:gd name="T54" fmla="*/ 3384 w 3755"/>
                <a:gd name="T55" fmla="*/ 2703 h 4064"/>
                <a:gd name="T56" fmla="*/ 3022 w 3755"/>
                <a:gd name="T57" fmla="*/ 3172 h 4064"/>
                <a:gd name="T58" fmla="*/ 2880 w 3755"/>
                <a:gd name="T59" fmla="*/ 3419 h 4064"/>
                <a:gd name="T60" fmla="*/ 2562 w 3755"/>
                <a:gd name="T61" fmla="*/ 3719 h 4064"/>
                <a:gd name="T62" fmla="*/ 2368 w 3755"/>
                <a:gd name="T63" fmla="*/ 3560 h 4064"/>
                <a:gd name="T64" fmla="*/ 2006 w 3755"/>
                <a:gd name="T65" fmla="*/ 3825 h 4064"/>
                <a:gd name="T66" fmla="*/ 1701 w 3755"/>
                <a:gd name="T67" fmla="*/ 3825 h 4064"/>
                <a:gd name="T68" fmla="*/ 1449 w 3755"/>
                <a:gd name="T69" fmla="*/ 4064 h 4064"/>
                <a:gd name="T70" fmla="*/ 1308 w 3755"/>
                <a:gd name="T71" fmla="*/ 3737 h 4064"/>
                <a:gd name="T72" fmla="*/ 1140 w 3755"/>
                <a:gd name="T73" fmla="*/ 3260 h 4064"/>
                <a:gd name="T74" fmla="*/ 1043 w 3755"/>
                <a:gd name="T75" fmla="*/ 2747 h 4064"/>
                <a:gd name="T76" fmla="*/ 1140 w 3755"/>
                <a:gd name="T77" fmla="*/ 2403 h 4064"/>
                <a:gd name="T78" fmla="*/ 1228 w 3755"/>
                <a:gd name="T79" fmla="*/ 1979 h 4064"/>
                <a:gd name="T80" fmla="*/ 1025 w 3755"/>
                <a:gd name="T81" fmla="*/ 1829 h 4064"/>
                <a:gd name="T82" fmla="*/ 1016 w 3755"/>
                <a:gd name="T83" fmla="*/ 1705 h 4064"/>
                <a:gd name="T84" fmla="*/ 1299 w 3755"/>
                <a:gd name="T85" fmla="*/ 1670 h 4064"/>
                <a:gd name="T86" fmla="*/ 1361 w 3755"/>
                <a:gd name="T87" fmla="*/ 1537 h 4064"/>
                <a:gd name="T88" fmla="*/ 937 w 3755"/>
                <a:gd name="T89" fmla="*/ 1484 h 4064"/>
                <a:gd name="T90" fmla="*/ 734 w 3755"/>
                <a:gd name="T91" fmla="*/ 1360 h 4064"/>
                <a:gd name="T92" fmla="*/ 495 w 3755"/>
                <a:gd name="T93" fmla="*/ 1219 h 4064"/>
                <a:gd name="T94" fmla="*/ 274 w 3755"/>
                <a:gd name="T95" fmla="*/ 1184 h 4064"/>
                <a:gd name="T96" fmla="*/ 239 w 3755"/>
                <a:gd name="T97" fmla="*/ 928 h 4064"/>
                <a:gd name="T98" fmla="*/ 239 w 3755"/>
                <a:gd name="T99" fmla="*/ 618 h 4064"/>
                <a:gd name="T100" fmla="*/ 292 w 3755"/>
                <a:gd name="T101" fmla="*/ 362 h 4064"/>
                <a:gd name="T102" fmla="*/ 0 w 3755"/>
                <a:gd name="T103" fmla="*/ 194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5" h="4064">
                  <a:moveTo>
                    <a:pt x="0" y="194"/>
                  </a:moveTo>
                  <a:lnTo>
                    <a:pt x="53" y="141"/>
                  </a:lnTo>
                  <a:lnTo>
                    <a:pt x="53" y="80"/>
                  </a:lnTo>
                  <a:lnTo>
                    <a:pt x="133" y="80"/>
                  </a:lnTo>
                  <a:lnTo>
                    <a:pt x="186" y="62"/>
                  </a:lnTo>
                  <a:lnTo>
                    <a:pt x="212" y="0"/>
                  </a:lnTo>
                  <a:lnTo>
                    <a:pt x="274" y="0"/>
                  </a:lnTo>
                  <a:lnTo>
                    <a:pt x="389" y="71"/>
                  </a:lnTo>
                  <a:lnTo>
                    <a:pt x="477" y="80"/>
                  </a:lnTo>
                  <a:lnTo>
                    <a:pt x="548" y="186"/>
                  </a:lnTo>
                  <a:lnTo>
                    <a:pt x="557" y="292"/>
                  </a:lnTo>
                  <a:lnTo>
                    <a:pt x="513" y="424"/>
                  </a:lnTo>
                  <a:lnTo>
                    <a:pt x="566" y="504"/>
                  </a:lnTo>
                  <a:lnTo>
                    <a:pt x="628" y="504"/>
                  </a:lnTo>
                  <a:lnTo>
                    <a:pt x="716" y="512"/>
                  </a:lnTo>
                  <a:lnTo>
                    <a:pt x="769" y="565"/>
                  </a:lnTo>
                  <a:lnTo>
                    <a:pt x="822" y="521"/>
                  </a:lnTo>
                  <a:lnTo>
                    <a:pt x="884" y="539"/>
                  </a:lnTo>
                  <a:lnTo>
                    <a:pt x="954" y="610"/>
                  </a:lnTo>
                  <a:lnTo>
                    <a:pt x="1016" y="610"/>
                  </a:lnTo>
                  <a:lnTo>
                    <a:pt x="1096" y="539"/>
                  </a:lnTo>
                  <a:lnTo>
                    <a:pt x="1211" y="548"/>
                  </a:lnTo>
                  <a:lnTo>
                    <a:pt x="1502" y="733"/>
                  </a:lnTo>
                  <a:lnTo>
                    <a:pt x="1564" y="707"/>
                  </a:lnTo>
                  <a:lnTo>
                    <a:pt x="1701" y="769"/>
                  </a:lnTo>
                  <a:lnTo>
                    <a:pt x="1701" y="839"/>
                  </a:lnTo>
                  <a:lnTo>
                    <a:pt x="1626" y="866"/>
                  </a:lnTo>
                  <a:lnTo>
                    <a:pt x="1652" y="1051"/>
                  </a:lnTo>
                  <a:lnTo>
                    <a:pt x="1591" y="1104"/>
                  </a:lnTo>
                  <a:lnTo>
                    <a:pt x="1644" y="1140"/>
                  </a:lnTo>
                  <a:lnTo>
                    <a:pt x="1644" y="1193"/>
                  </a:lnTo>
                  <a:lnTo>
                    <a:pt x="1582" y="1272"/>
                  </a:lnTo>
                  <a:lnTo>
                    <a:pt x="1785" y="1387"/>
                  </a:lnTo>
                  <a:lnTo>
                    <a:pt x="1856" y="1325"/>
                  </a:lnTo>
                  <a:lnTo>
                    <a:pt x="1900" y="1360"/>
                  </a:lnTo>
                  <a:lnTo>
                    <a:pt x="1926" y="1431"/>
                  </a:lnTo>
                  <a:lnTo>
                    <a:pt x="2085" y="1555"/>
                  </a:lnTo>
                  <a:lnTo>
                    <a:pt x="2182" y="1564"/>
                  </a:lnTo>
                  <a:lnTo>
                    <a:pt x="2174" y="1652"/>
                  </a:lnTo>
                  <a:lnTo>
                    <a:pt x="2253" y="1705"/>
                  </a:lnTo>
                  <a:lnTo>
                    <a:pt x="2333" y="1661"/>
                  </a:lnTo>
                  <a:lnTo>
                    <a:pt x="2377" y="1687"/>
                  </a:lnTo>
                  <a:lnTo>
                    <a:pt x="2615" y="1652"/>
                  </a:lnTo>
                  <a:lnTo>
                    <a:pt x="2624" y="1528"/>
                  </a:lnTo>
                  <a:lnTo>
                    <a:pt x="2615" y="1467"/>
                  </a:lnTo>
                  <a:lnTo>
                    <a:pt x="2571" y="1396"/>
                  </a:lnTo>
                  <a:lnTo>
                    <a:pt x="2518" y="1458"/>
                  </a:lnTo>
                  <a:lnTo>
                    <a:pt x="2509" y="1369"/>
                  </a:lnTo>
                  <a:lnTo>
                    <a:pt x="2421" y="1458"/>
                  </a:lnTo>
                  <a:lnTo>
                    <a:pt x="2386" y="1414"/>
                  </a:lnTo>
                  <a:lnTo>
                    <a:pt x="2430" y="1334"/>
                  </a:lnTo>
                  <a:lnTo>
                    <a:pt x="2465" y="1175"/>
                  </a:lnTo>
                  <a:lnTo>
                    <a:pt x="2536" y="1175"/>
                  </a:lnTo>
                  <a:lnTo>
                    <a:pt x="2571" y="1113"/>
                  </a:lnTo>
                  <a:lnTo>
                    <a:pt x="2527" y="1051"/>
                  </a:lnTo>
                  <a:lnTo>
                    <a:pt x="2589" y="972"/>
                  </a:lnTo>
                  <a:lnTo>
                    <a:pt x="2615" y="910"/>
                  </a:lnTo>
                  <a:lnTo>
                    <a:pt x="2721" y="972"/>
                  </a:lnTo>
                  <a:lnTo>
                    <a:pt x="2951" y="945"/>
                  </a:lnTo>
                  <a:lnTo>
                    <a:pt x="3013" y="1087"/>
                  </a:lnTo>
                  <a:lnTo>
                    <a:pt x="3039" y="1140"/>
                  </a:lnTo>
                  <a:lnTo>
                    <a:pt x="3004" y="1219"/>
                  </a:lnTo>
                  <a:lnTo>
                    <a:pt x="2978" y="1360"/>
                  </a:lnTo>
                  <a:lnTo>
                    <a:pt x="2916" y="1431"/>
                  </a:lnTo>
                  <a:lnTo>
                    <a:pt x="2845" y="1520"/>
                  </a:lnTo>
                  <a:lnTo>
                    <a:pt x="3022" y="1511"/>
                  </a:lnTo>
                  <a:lnTo>
                    <a:pt x="3057" y="1458"/>
                  </a:lnTo>
                  <a:lnTo>
                    <a:pt x="3163" y="1422"/>
                  </a:lnTo>
                  <a:lnTo>
                    <a:pt x="3287" y="1475"/>
                  </a:lnTo>
                  <a:lnTo>
                    <a:pt x="3437" y="1652"/>
                  </a:lnTo>
                  <a:lnTo>
                    <a:pt x="3357" y="1696"/>
                  </a:lnTo>
                  <a:lnTo>
                    <a:pt x="3357" y="1749"/>
                  </a:lnTo>
                  <a:lnTo>
                    <a:pt x="3410" y="1740"/>
                  </a:lnTo>
                  <a:lnTo>
                    <a:pt x="3499" y="1802"/>
                  </a:lnTo>
                  <a:lnTo>
                    <a:pt x="3614" y="1811"/>
                  </a:lnTo>
                  <a:lnTo>
                    <a:pt x="3667" y="1917"/>
                  </a:lnTo>
                  <a:lnTo>
                    <a:pt x="3755" y="2005"/>
                  </a:lnTo>
                  <a:lnTo>
                    <a:pt x="3755" y="2076"/>
                  </a:lnTo>
                  <a:lnTo>
                    <a:pt x="3737" y="2129"/>
                  </a:lnTo>
                  <a:lnTo>
                    <a:pt x="3640" y="2279"/>
                  </a:lnTo>
                  <a:lnTo>
                    <a:pt x="3552" y="2438"/>
                  </a:lnTo>
                  <a:lnTo>
                    <a:pt x="3437" y="2527"/>
                  </a:lnTo>
                  <a:lnTo>
                    <a:pt x="3384" y="2641"/>
                  </a:lnTo>
                  <a:lnTo>
                    <a:pt x="3384" y="2703"/>
                  </a:lnTo>
                  <a:lnTo>
                    <a:pt x="3296" y="2924"/>
                  </a:lnTo>
                  <a:lnTo>
                    <a:pt x="3137" y="3030"/>
                  </a:lnTo>
                  <a:lnTo>
                    <a:pt x="3022" y="3172"/>
                  </a:lnTo>
                  <a:lnTo>
                    <a:pt x="2986" y="3331"/>
                  </a:lnTo>
                  <a:lnTo>
                    <a:pt x="2889" y="3366"/>
                  </a:lnTo>
                  <a:lnTo>
                    <a:pt x="2880" y="3419"/>
                  </a:lnTo>
                  <a:lnTo>
                    <a:pt x="2880" y="3472"/>
                  </a:lnTo>
                  <a:lnTo>
                    <a:pt x="2704" y="3619"/>
                  </a:lnTo>
                  <a:lnTo>
                    <a:pt x="2562" y="3719"/>
                  </a:lnTo>
                  <a:lnTo>
                    <a:pt x="2447" y="3746"/>
                  </a:lnTo>
                  <a:lnTo>
                    <a:pt x="2368" y="3666"/>
                  </a:lnTo>
                  <a:lnTo>
                    <a:pt x="2368" y="3560"/>
                  </a:lnTo>
                  <a:lnTo>
                    <a:pt x="2209" y="3684"/>
                  </a:lnTo>
                  <a:lnTo>
                    <a:pt x="2156" y="3799"/>
                  </a:lnTo>
                  <a:lnTo>
                    <a:pt x="2006" y="3825"/>
                  </a:lnTo>
                  <a:lnTo>
                    <a:pt x="1900" y="3905"/>
                  </a:lnTo>
                  <a:lnTo>
                    <a:pt x="1785" y="3825"/>
                  </a:lnTo>
                  <a:lnTo>
                    <a:pt x="1701" y="3825"/>
                  </a:lnTo>
                  <a:lnTo>
                    <a:pt x="1701" y="3958"/>
                  </a:lnTo>
                  <a:lnTo>
                    <a:pt x="1599" y="3958"/>
                  </a:lnTo>
                  <a:lnTo>
                    <a:pt x="1449" y="4064"/>
                  </a:lnTo>
                  <a:lnTo>
                    <a:pt x="1396" y="4011"/>
                  </a:lnTo>
                  <a:lnTo>
                    <a:pt x="1387" y="3702"/>
                  </a:lnTo>
                  <a:lnTo>
                    <a:pt x="1308" y="3737"/>
                  </a:lnTo>
                  <a:lnTo>
                    <a:pt x="1255" y="3569"/>
                  </a:lnTo>
                  <a:lnTo>
                    <a:pt x="1211" y="3304"/>
                  </a:lnTo>
                  <a:lnTo>
                    <a:pt x="1140" y="3260"/>
                  </a:lnTo>
                  <a:lnTo>
                    <a:pt x="1025" y="3189"/>
                  </a:lnTo>
                  <a:lnTo>
                    <a:pt x="946" y="2898"/>
                  </a:lnTo>
                  <a:lnTo>
                    <a:pt x="1043" y="2747"/>
                  </a:lnTo>
                  <a:lnTo>
                    <a:pt x="1052" y="2659"/>
                  </a:lnTo>
                  <a:lnTo>
                    <a:pt x="999" y="2535"/>
                  </a:lnTo>
                  <a:lnTo>
                    <a:pt x="1140" y="2403"/>
                  </a:lnTo>
                  <a:lnTo>
                    <a:pt x="1166" y="2244"/>
                  </a:lnTo>
                  <a:lnTo>
                    <a:pt x="1202" y="2111"/>
                  </a:lnTo>
                  <a:lnTo>
                    <a:pt x="1228" y="1979"/>
                  </a:lnTo>
                  <a:lnTo>
                    <a:pt x="1202" y="1899"/>
                  </a:lnTo>
                  <a:lnTo>
                    <a:pt x="1113" y="1988"/>
                  </a:lnTo>
                  <a:lnTo>
                    <a:pt x="1025" y="1829"/>
                  </a:lnTo>
                  <a:lnTo>
                    <a:pt x="963" y="1829"/>
                  </a:lnTo>
                  <a:lnTo>
                    <a:pt x="999" y="1767"/>
                  </a:lnTo>
                  <a:lnTo>
                    <a:pt x="1016" y="1705"/>
                  </a:lnTo>
                  <a:lnTo>
                    <a:pt x="1078" y="1705"/>
                  </a:lnTo>
                  <a:lnTo>
                    <a:pt x="1175" y="1634"/>
                  </a:lnTo>
                  <a:lnTo>
                    <a:pt x="1299" y="1670"/>
                  </a:lnTo>
                  <a:lnTo>
                    <a:pt x="1440" y="1643"/>
                  </a:lnTo>
                  <a:lnTo>
                    <a:pt x="1449" y="1555"/>
                  </a:lnTo>
                  <a:lnTo>
                    <a:pt x="1361" y="1537"/>
                  </a:lnTo>
                  <a:lnTo>
                    <a:pt x="1166" y="1414"/>
                  </a:lnTo>
                  <a:lnTo>
                    <a:pt x="1034" y="1484"/>
                  </a:lnTo>
                  <a:lnTo>
                    <a:pt x="937" y="1484"/>
                  </a:lnTo>
                  <a:lnTo>
                    <a:pt x="937" y="1396"/>
                  </a:lnTo>
                  <a:lnTo>
                    <a:pt x="866" y="1414"/>
                  </a:lnTo>
                  <a:lnTo>
                    <a:pt x="734" y="1360"/>
                  </a:lnTo>
                  <a:lnTo>
                    <a:pt x="681" y="1378"/>
                  </a:lnTo>
                  <a:lnTo>
                    <a:pt x="566" y="1228"/>
                  </a:lnTo>
                  <a:lnTo>
                    <a:pt x="495" y="1219"/>
                  </a:lnTo>
                  <a:lnTo>
                    <a:pt x="451" y="1254"/>
                  </a:lnTo>
                  <a:lnTo>
                    <a:pt x="345" y="1184"/>
                  </a:lnTo>
                  <a:lnTo>
                    <a:pt x="274" y="1184"/>
                  </a:lnTo>
                  <a:lnTo>
                    <a:pt x="212" y="1104"/>
                  </a:lnTo>
                  <a:lnTo>
                    <a:pt x="177" y="1025"/>
                  </a:lnTo>
                  <a:lnTo>
                    <a:pt x="239" y="928"/>
                  </a:lnTo>
                  <a:lnTo>
                    <a:pt x="327" y="883"/>
                  </a:lnTo>
                  <a:lnTo>
                    <a:pt x="265" y="707"/>
                  </a:lnTo>
                  <a:lnTo>
                    <a:pt x="239" y="618"/>
                  </a:lnTo>
                  <a:lnTo>
                    <a:pt x="274" y="565"/>
                  </a:lnTo>
                  <a:lnTo>
                    <a:pt x="257" y="477"/>
                  </a:lnTo>
                  <a:lnTo>
                    <a:pt x="292" y="362"/>
                  </a:lnTo>
                  <a:lnTo>
                    <a:pt x="230" y="309"/>
                  </a:lnTo>
                  <a:lnTo>
                    <a:pt x="80" y="309"/>
                  </a:lnTo>
                  <a:lnTo>
                    <a:pt x="0" y="194"/>
                  </a:lnTo>
                  <a:close/>
                </a:path>
              </a:pathLst>
            </a:custGeom>
            <a:gradFill rotWithShape="0">
              <a:gsLst>
                <a:gs pos="0">
                  <a:srgbClr val="FFFFFF"/>
                </a:gs>
                <a:gs pos="100000">
                  <a:srgbClr val="FFFF99"/>
                </a:gs>
              </a:gsLst>
              <a:lin ang="5400000" scaled="1"/>
            </a:gradFill>
            <a:ln w="12700" cmpd="sng">
              <a:solidFill>
                <a:srgbClr val="CCCC0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18" name="Freeform 4"/>
            <p:cNvSpPr>
              <a:spLocks noChangeAspect="1"/>
            </p:cNvSpPr>
            <p:nvPr/>
          </p:nvSpPr>
          <p:spPr bwMode="auto">
            <a:xfrm>
              <a:off x="9505" y="9020"/>
              <a:ext cx="450" cy="494"/>
            </a:xfrm>
            <a:custGeom>
              <a:avLst/>
              <a:gdLst>
                <a:gd name="T0" fmla="*/ 795 w 2067"/>
                <a:gd name="T1" fmla="*/ 362 h 2305"/>
                <a:gd name="T2" fmla="*/ 954 w 2067"/>
                <a:gd name="T3" fmla="*/ 229 h 2305"/>
                <a:gd name="T4" fmla="*/ 1325 w 2067"/>
                <a:gd name="T5" fmla="*/ 229 h 2305"/>
                <a:gd name="T6" fmla="*/ 1537 w 2067"/>
                <a:gd name="T7" fmla="*/ 88 h 2305"/>
                <a:gd name="T8" fmla="*/ 1652 w 2067"/>
                <a:gd name="T9" fmla="*/ 353 h 2305"/>
                <a:gd name="T10" fmla="*/ 1599 w 2067"/>
                <a:gd name="T11" fmla="*/ 538 h 2305"/>
                <a:gd name="T12" fmla="*/ 1740 w 2067"/>
                <a:gd name="T13" fmla="*/ 724 h 2305"/>
                <a:gd name="T14" fmla="*/ 1891 w 2067"/>
                <a:gd name="T15" fmla="*/ 583 h 2305"/>
                <a:gd name="T16" fmla="*/ 2067 w 2067"/>
                <a:gd name="T17" fmla="*/ 653 h 2305"/>
                <a:gd name="T18" fmla="*/ 2023 w 2067"/>
                <a:gd name="T19" fmla="*/ 839 h 2305"/>
                <a:gd name="T20" fmla="*/ 1899 w 2067"/>
                <a:gd name="T21" fmla="*/ 927 h 2305"/>
                <a:gd name="T22" fmla="*/ 1687 w 2067"/>
                <a:gd name="T23" fmla="*/ 1166 h 2305"/>
                <a:gd name="T24" fmla="*/ 1643 w 2067"/>
                <a:gd name="T25" fmla="*/ 1413 h 2305"/>
                <a:gd name="T26" fmla="*/ 1749 w 2067"/>
                <a:gd name="T27" fmla="*/ 1607 h 2305"/>
                <a:gd name="T28" fmla="*/ 1846 w 2067"/>
                <a:gd name="T29" fmla="*/ 1802 h 2305"/>
                <a:gd name="T30" fmla="*/ 1687 w 2067"/>
                <a:gd name="T31" fmla="*/ 1855 h 2305"/>
                <a:gd name="T32" fmla="*/ 1970 w 2067"/>
                <a:gd name="T33" fmla="*/ 2014 h 2305"/>
                <a:gd name="T34" fmla="*/ 1891 w 2067"/>
                <a:gd name="T35" fmla="*/ 2208 h 2305"/>
                <a:gd name="T36" fmla="*/ 1528 w 2067"/>
                <a:gd name="T37" fmla="*/ 2182 h 2305"/>
                <a:gd name="T38" fmla="*/ 1361 w 2067"/>
                <a:gd name="T39" fmla="*/ 2182 h 2305"/>
                <a:gd name="T40" fmla="*/ 998 w 2067"/>
                <a:gd name="T41" fmla="*/ 2173 h 2305"/>
                <a:gd name="T42" fmla="*/ 35 w 2067"/>
                <a:gd name="T43" fmla="*/ 1846 h 2305"/>
                <a:gd name="T44" fmla="*/ 124 w 2067"/>
                <a:gd name="T45" fmla="*/ 1934 h 2305"/>
                <a:gd name="T46" fmla="*/ 300 w 2067"/>
                <a:gd name="T47" fmla="*/ 1908 h 2305"/>
                <a:gd name="T48" fmla="*/ 133 w 2067"/>
                <a:gd name="T49" fmla="*/ 1819 h 2305"/>
                <a:gd name="T50" fmla="*/ 9 w 2067"/>
                <a:gd name="T51" fmla="*/ 1643 h 2305"/>
                <a:gd name="T52" fmla="*/ 451 w 2067"/>
                <a:gd name="T53" fmla="*/ 1811 h 2305"/>
                <a:gd name="T54" fmla="*/ 654 w 2067"/>
                <a:gd name="T55" fmla="*/ 1855 h 2305"/>
                <a:gd name="T56" fmla="*/ 733 w 2067"/>
                <a:gd name="T57" fmla="*/ 1766 h 2305"/>
                <a:gd name="T58" fmla="*/ 539 w 2067"/>
                <a:gd name="T59" fmla="*/ 1660 h 2305"/>
                <a:gd name="T60" fmla="*/ 654 w 2067"/>
                <a:gd name="T61" fmla="*/ 1660 h 2305"/>
                <a:gd name="T62" fmla="*/ 318 w 2067"/>
                <a:gd name="T63" fmla="*/ 1501 h 2305"/>
                <a:gd name="T64" fmla="*/ 415 w 2067"/>
                <a:gd name="T65" fmla="*/ 1378 h 2305"/>
                <a:gd name="T66" fmla="*/ 565 w 2067"/>
                <a:gd name="T67" fmla="*/ 1175 h 2305"/>
                <a:gd name="T68" fmla="*/ 186 w 2067"/>
                <a:gd name="T69" fmla="*/ 1484 h 2305"/>
                <a:gd name="T70" fmla="*/ 265 w 2067"/>
                <a:gd name="T71" fmla="*/ 1369 h 2305"/>
                <a:gd name="T72" fmla="*/ 318 w 2067"/>
                <a:gd name="T73" fmla="*/ 1210 h 2305"/>
                <a:gd name="T74" fmla="*/ 97 w 2067"/>
                <a:gd name="T75" fmla="*/ 1157 h 2305"/>
                <a:gd name="T76" fmla="*/ 88 w 2067"/>
                <a:gd name="T77" fmla="*/ 1007 h 2305"/>
                <a:gd name="T78" fmla="*/ 265 w 2067"/>
                <a:gd name="T79" fmla="*/ 786 h 2305"/>
                <a:gd name="T80" fmla="*/ 459 w 2067"/>
                <a:gd name="T81" fmla="*/ 609 h 2305"/>
                <a:gd name="T82" fmla="*/ 504 w 2067"/>
                <a:gd name="T83" fmla="*/ 415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7" h="2305">
                  <a:moveTo>
                    <a:pt x="574" y="468"/>
                  </a:moveTo>
                  <a:lnTo>
                    <a:pt x="636" y="468"/>
                  </a:lnTo>
                  <a:lnTo>
                    <a:pt x="795" y="362"/>
                  </a:lnTo>
                  <a:lnTo>
                    <a:pt x="892" y="379"/>
                  </a:lnTo>
                  <a:lnTo>
                    <a:pt x="892" y="229"/>
                  </a:lnTo>
                  <a:lnTo>
                    <a:pt x="954" y="229"/>
                  </a:lnTo>
                  <a:lnTo>
                    <a:pt x="1087" y="335"/>
                  </a:lnTo>
                  <a:lnTo>
                    <a:pt x="1202" y="229"/>
                  </a:lnTo>
                  <a:lnTo>
                    <a:pt x="1325" y="229"/>
                  </a:lnTo>
                  <a:lnTo>
                    <a:pt x="1414" y="97"/>
                  </a:lnTo>
                  <a:lnTo>
                    <a:pt x="1537" y="0"/>
                  </a:lnTo>
                  <a:lnTo>
                    <a:pt x="1537" y="88"/>
                  </a:lnTo>
                  <a:lnTo>
                    <a:pt x="1608" y="159"/>
                  </a:lnTo>
                  <a:lnTo>
                    <a:pt x="1617" y="256"/>
                  </a:lnTo>
                  <a:lnTo>
                    <a:pt x="1652" y="353"/>
                  </a:lnTo>
                  <a:lnTo>
                    <a:pt x="1599" y="415"/>
                  </a:lnTo>
                  <a:lnTo>
                    <a:pt x="1581" y="468"/>
                  </a:lnTo>
                  <a:lnTo>
                    <a:pt x="1599" y="538"/>
                  </a:lnTo>
                  <a:lnTo>
                    <a:pt x="1652" y="547"/>
                  </a:lnTo>
                  <a:lnTo>
                    <a:pt x="1696" y="583"/>
                  </a:lnTo>
                  <a:lnTo>
                    <a:pt x="1740" y="724"/>
                  </a:lnTo>
                  <a:lnTo>
                    <a:pt x="1811" y="715"/>
                  </a:lnTo>
                  <a:lnTo>
                    <a:pt x="1829" y="627"/>
                  </a:lnTo>
                  <a:lnTo>
                    <a:pt x="1891" y="583"/>
                  </a:lnTo>
                  <a:lnTo>
                    <a:pt x="1935" y="609"/>
                  </a:lnTo>
                  <a:lnTo>
                    <a:pt x="1908" y="698"/>
                  </a:lnTo>
                  <a:lnTo>
                    <a:pt x="2067" y="653"/>
                  </a:lnTo>
                  <a:lnTo>
                    <a:pt x="2067" y="715"/>
                  </a:lnTo>
                  <a:lnTo>
                    <a:pt x="2023" y="742"/>
                  </a:lnTo>
                  <a:lnTo>
                    <a:pt x="2023" y="839"/>
                  </a:lnTo>
                  <a:lnTo>
                    <a:pt x="1952" y="848"/>
                  </a:lnTo>
                  <a:lnTo>
                    <a:pt x="1899" y="874"/>
                  </a:lnTo>
                  <a:lnTo>
                    <a:pt x="1899" y="927"/>
                  </a:lnTo>
                  <a:lnTo>
                    <a:pt x="1864" y="1007"/>
                  </a:lnTo>
                  <a:lnTo>
                    <a:pt x="1705" y="998"/>
                  </a:lnTo>
                  <a:lnTo>
                    <a:pt x="1687" y="1166"/>
                  </a:lnTo>
                  <a:lnTo>
                    <a:pt x="1626" y="1272"/>
                  </a:lnTo>
                  <a:lnTo>
                    <a:pt x="1687" y="1351"/>
                  </a:lnTo>
                  <a:lnTo>
                    <a:pt x="1643" y="1413"/>
                  </a:lnTo>
                  <a:lnTo>
                    <a:pt x="1670" y="1493"/>
                  </a:lnTo>
                  <a:lnTo>
                    <a:pt x="1679" y="1572"/>
                  </a:lnTo>
                  <a:lnTo>
                    <a:pt x="1749" y="1607"/>
                  </a:lnTo>
                  <a:lnTo>
                    <a:pt x="1767" y="1669"/>
                  </a:lnTo>
                  <a:lnTo>
                    <a:pt x="1829" y="1687"/>
                  </a:lnTo>
                  <a:lnTo>
                    <a:pt x="1846" y="1802"/>
                  </a:lnTo>
                  <a:lnTo>
                    <a:pt x="1802" y="1855"/>
                  </a:lnTo>
                  <a:lnTo>
                    <a:pt x="1749" y="1828"/>
                  </a:lnTo>
                  <a:lnTo>
                    <a:pt x="1687" y="1855"/>
                  </a:lnTo>
                  <a:lnTo>
                    <a:pt x="1785" y="1952"/>
                  </a:lnTo>
                  <a:lnTo>
                    <a:pt x="1899" y="1943"/>
                  </a:lnTo>
                  <a:lnTo>
                    <a:pt x="1970" y="2014"/>
                  </a:lnTo>
                  <a:lnTo>
                    <a:pt x="1961" y="2067"/>
                  </a:lnTo>
                  <a:lnTo>
                    <a:pt x="1891" y="2111"/>
                  </a:lnTo>
                  <a:lnTo>
                    <a:pt x="1891" y="2208"/>
                  </a:lnTo>
                  <a:lnTo>
                    <a:pt x="1811" y="2191"/>
                  </a:lnTo>
                  <a:lnTo>
                    <a:pt x="1740" y="2191"/>
                  </a:lnTo>
                  <a:lnTo>
                    <a:pt x="1528" y="2182"/>
                  </a:lnTo>
                  <a:lnTo>
                    <a:pt x="1484" y="2138"/>
                  </a:lnTo>
                  <a:lnTo>
                    <a:pt x="1422" y="2146"/>
                  </a:lnTo>
                  <a:lnTo>
                    <a:pt x="1361" y="2182"/>
                  </a:lnTo>
                  <a:lnTo>
                    <a:pt x="1290" y="2191"/>
                  </a:lnTo>
                  <a:lnTo>
                    <a:pt x="1104" y="2305"/>
                  </a:lnTo>
                  <a:lnTo>
                    <a:pt x="998" y="2173"/>
                  </a:lnTo>
                  <a:lnTo>
                    <a:pt x="477" y="1996"/>
                  </a:lnTo>
                  <a:lnTo>
                    <a:pt x="53" y="1996"/>
                  </a:lnTo>
                  <a:lnTo>
                    <a:pt x="35" y="1846"/>
                  </a:lnTo>
                  <a:lnTo>
                    <a:pt x="53" y="1925"/>
                  </a:lnTo>
                  <a:lnTo>
                    <a:pt x="97" y="1872"/>
                  </a:lnTo>
                  <a:lnTo>
                    <a:pt x="124" y="1934"/>
                  </a:lnTo>
                  <a:lnTo>
                    <a:pt x="159" y="1881"/>
                  </a:lnTo>
                  <a:lnTo>
                    <a:pt x="194" y="1925"/>
                  </a:lnTo>
                  <a:lnTo>
                    <a:pt x="300" y="1908"/>
                  </a:lnTo>
                  <a:lnTo>
                    <a:pt x="300" y="1837"/>
                  </a:lnTo>
                  <a:lnTo>
                    <a:pt x="221" y="1855"/>
                  </a:lnTo>
                  <a:lnTo>
                    <a:pt x="133" y="1819"/>
                  </a:lnTo>
                  <a:lnTo>
                    <a:pt x="97" y="1766"/>
                  </a:lnTo>
                  <a:lnTo>
                    <a:pt x="0" y="1740"/>
                  </a:lnTo>
                  <a:lnTo>
                    <a:pt x="9" y="1643"/>
                  </a:lnTo>
                  <a:lnTo>
                    <a:pt x="398" y="1599"/>
                  </a:lnTo>
                  <a:lnTo>
                    <a:pt x="451" y="1749"/>
                  </a:lnTo>
                  <a:lnTo>
                    <a:pt x="451" y="1811"/>
                  </a:lnTo>
                  <a:lnTo>
                    <a:pt x="451" y="1890"/>
                  </a:lnTo>
                  <a:lnTo>
                    <a:pt x="521" y="1837"/>
                  </a:lnTo>
                  <a:lnTo>
                    <a:pt x="654" y="1855"/>
                  </a:lnTo>
                  <a:lnTo>
                    <a:pt x="795" y="1758"/>
                  </a:lnTo>
                  <a:lnTo>
                    <a:pt x="822" y="1705"/>
                  </a:lnTo>
                  <a:lnTo>
                    <a:pt x="733" y="1766"/>
                  </a:lnTo>
                  <a:lnTo>
                    <a:pt x="610" y="1784"/>
                  </a:lnTo>
                  <a:lnTo>
                    <a:pt x="530" y="1775"/>
                  </a:lnTo>
                  <a:lnTo>
                    <a:pt x="539" y="1660"/>
                  </a:lnTo>
                  <a:lnTo>
                    <a:pt x="521" y="1572"/>
                  </a:lnTo>
                  <a:lnTo>
                    <a:pt x="601" y="1563"/>
                  </a:lnTo>
                  <a:lnTo>
                    <a:pt x="654" y="1660"/>
                  </a:lnTo>
                  <a:lnTo>
                    <a:pt x="610" y="1510"/>
                  </a:lnTo>
                  <a:lnTo>
                    <a:pt x="451" y="1563"/>
                  </a:lnTo>
                  <a:lnTo>
                    <a:pt x="318" y="1501"/>
                  </a:lnTo>
                  <a:lnTo>
                    <a:pt x="300" y="1413"/>
                  </a:lnTo>
                  <a:lnTo>
                    <a:pt x="389" y="1440"/>
                  </a:lnTo>
                  <a:lnTo>
                    <a:pt x="415" y="1378"/>
                  </a:lnTo>
                  <a:lnTo>
                    <a:pt x="495" y="1281"/>
                  </a:lnTo>
                  <a:lnTo>
                    <a:pt x="548" y="1263"/>
                  </a:lnTo>
                  <a:lnTo>
                    <a:pt x="565" y="1175"/>
                  </a:lnTo>
                  <a:lnTo>
                    <a:pt x="495" y="1192"/>
                  </a:lnTo>
                  <a:lnTo>
                    <a:pt x="389" y="1342"/>
                  </a:lnTo>
                  <a:lnTo>
                    <a:pt x="186" y="1484"/>
                  </a:lnTo>
                  <a:lnTo>
                    <a:pt x="124" y="1457"/>
                  </a:lnTo>
                  <a:lnTo>
                    <a:pt x="150" y="1387"/>
                  </a:lnTo>
                  <a:lnTo>
                    <a:pt x="265" y="1369"/>
                  </a:lnTo>
                  <a:lnTo>
                    <a:pt x="159" y="1325"/>
                  </a:lnTo>
                  <a:lnTo>
                    <a:pt x="168" y="1245"/>
                  </a:lnTo>
                  <a:lnTo>
                    <a:pt x="318" y="1210"/>
                  </a:lnTo>
                  <a:lnTo>
                    <a:pt x="300" y="1139"/>
                  </a:lnTo>
                  <a:lnTo>
                    <a:pt x="97" y="1210"/>
                  </a:lnTo>
                  <a:lnTo>
                    <a:pt x="97" y="1157"/>
                  </a:lnTo>
                  <a:lnTo>
                    <a:pt x="168" y="1069"/>
                  </a:lnTo>
                  <a:lnTo>
                    <a:pt x="150" y="971"/>
                  </a:lnTo>
                  <a:lnTo>
                    <a:pt x="88" y="1007"/>
                  </a:lnTo>
                  <a:lnTo>
                    <a:pt x="27" y="945"/>
                  </a:lnTo>
                  <a:lnTo>
                    <a:pt x="106" y="804"/>
                  </a:lnTo>
                  <a:lnTo>
                    <a:pt x="265" y="786"/>
                  </a:lnTo>
                  <a:lnTo>
                    <a:pt x="318" y="706"/>
                  </a:lnTo>
                  <a:lnTo>
                    <a:pt x="433" y="662"/>
                  </a:lnTo>
                  <a:lnTo>
                    <a:pt x="459" y="609"/>
                  </a:lnTo>
                  <a:lnTo>
                    <a:pt x="459" y="538"/>
                  </a:lnTo>
                  <a:lnTo>
                    <a:pt x="459" y="468"/>
                  </a:lnTo>
                  <a:lnTo>
                    <a:pt x="504" y="415"/>
                  </a:lnTo>
                  <a:lnTo>
                    <a:pt x="565" y="415"/>
                  </a:lnTo>
                  <a:lnTo>
                    <a:pt x="574" y="468"/>
                  </a:lnTo>
                  <a:close/>
                </a:path>
              </a:pathLst>
            </a:custGeom>
            <a:gradFill rotWithShape="0">
              <a:gsLst>
                <a:gs pos="0">
                  <a:srgbClr val="FF9900"/>
                </a:gs>
                <a:gs pos="100000">
                  <a:srgbClr val="FFC000"/>
                </a:gs>
              </a:gsLst>
              <a:lin ang="5400000" scaled="1"/>
            </a:gradFill>
            <a:ln w="12700" cmpd="sng">
              <a:solidFill>
                <a:srgbClr val="FF9900"/>
              </a:solidFill>
              <a:prstDash val="solid"/>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19" name="Freeform 5"/>
            <p:cNvSpPr>
              <a:spLocks noChangeAspect="1"/>
            </p:cNvSpPr>
            <p:nvPr/>
          </p:nvSpPr>
          <p:spPr bwMode="auto">
            <a:xfrm>
              <a:off x="8824" y="9449"/>
              <a:ext cx="1117" cy="940"/>
            </a:xfrm>
            <a:custGeom>
              <a:avLst/>
              <a:gdLst>
                <a:gd name="T0" fmla="*/ 62 w 5132"/>
                <a:gd name="T1" fmla="*/ 4223 h 4382"/>
                <a:gd name="T2" fmla="*/ 17 w 5132"/>
                <a:gd name="T3" fmla="*/ 3949 h 4382"/>
                <a:gd name="T4" fmla="*/ 106 w 5132"/>
                <a:gd name="T5" fmla="*/ 3772 h 4382"/>
                <a:gd name="T6" fmla="*/ 415 w 5132"/>
                <a:gd name="T7" fmla="*/ 3781 h 4382"/>
                <a:gd name="T8" fmla="*/ 857 w 5132"/>
                <a:gd name="T9" fmla="*/ 3543 h 4382"/>
                <a:gd name="T10" fmla="*/ 1175 w 5132"/>
                <a:gd name="T11" fmla="*/ 3472 h 4382"/>
                <a:gd name="T12" fmla="*/ 1599 w 5132"/>
                <a:gd name="T13" fmla="*/ 3039 h 4382"/>
                <a:gd name="T14" fmla="*/ 1842 w 5132"/>
                <a:gd name="T15" fmla="*/ 2315 h 4382"/>
                <a:gd name="T16" fmla="*/ 1678 w 5132"/>
                <a:gd name="T17" fmla="*/ 1979 h 4382"/>
                <a:gd name="T18" fmla="*/ 2270 w 5132"/>
                <a:gd name="T19" fmla="*/ 2509 h 4382"/>
                <a:gd name="T20" fmla="*/ 2420 w 5132"/>
                <a:gd name="T21" fmla="*/ 2244 h 4382"/>
                <a:gd name="T22" fmla="*/ 2624 w 5132"/>
                <a:gd name="T23" fmla="*/ 1864 h 4382"/>
                <a:gd name="T24" fmla="*/ 2791 w 5132"/>
                <a:gd name="T25" fmla="*/ 1855 h 4382"/>
                <a:gd name="T26" fmla="*/ 3056 w 5132"/>
                <a:gd name="T27" fmla="*/ 1025 h 4382"/>
                <a:gd name="T28" fmla="*/ 3277 w 5132"/>
                <a:gd name="T29" fmla="*/ 1228 h 4382"/>
                <a:gd name="T30" fmla="*/ 3366 w 5132"/>
                <a:gd name="T31" fmla="*/ 1157 h 4382"/>
                <a:gd name="T32" fmla="*/ 3207 w 5132"/>
                <a:gd name="T33" fmla="*/ 742 h 4382"/>
                <a:gd name="T34" fmla="*/ 3366 w 5132"/>
                <a:gd name="T35" fmla="*/ 910 h 4382"/>
                <a:gd name="T36" fmla="*/ 3242 w 5132"/>
                <a:gd name="T37" fmla="*/ 610 h 4382"/>
                <a:gd name="T38" fmla="*/ 3357 w 5132"/>
                <a:gd name="T39" fmla="*/ 477 h 4382"/>
                <a:gd name="T40" fmla="*/ 3498 w 5132"/>
                <a:gd name="T41" fmla="*/ 300 h 4382"/>
                <a:gd name="T42" fmla="*/ 3684 w 5132"/>
                <a:gd name="T43" fmla="*/ 530 h 4382"/>
                <a:gd name="T44" fmla="*/ 3392 w 5132"/>
                <a:gd name="T45" fmla="*/ 177 h 4382"/>
                <a:gd name="T46" fmla="*/ 4134 w 5132"/>
                <a:gd name="T47" fmla="*/ 194 h 4382"/>
                <a:gd name="T48" fmla="*/ 4435 w 5132"/>
                <a:gd name="T49" fmla="*/ 300 h 4382"/>
                <a:gd name="T50" fmla="*/ 4523 w 5132"/>
                <a:gd name="T51" fmla="*/ 477 h 4382"/>
                <a:gd name="T52" fmla="*/ 4691 w 5132"/>
                <a:gd name="T53" fmla="*/ 574 h 4382"/>
                <a:gd name="T54" fmla="*/ 4894 w 5132"/>
                <a:gd name="T55" fmla="*/ 618 h 4382"/>
                <a:gd name="T56" fmla="*/ 5097 w 5132"/>
                <a:gd name="T57" fmla="*/ 1113 h 4382"/>
                <a:gd name="T58" fmla="*/ 4894 w 5132"/>
                <a:gd name="T59" fmla="*/ 1210 h 4382"/>
                <a:gd name="T60" fmla="*/ 4744 w 5132"/>
                <a:gd name="T61" fmla="*/ 1157 h 4382"/>
                <a:gd name="T62" fmla="*/ 4611 w 5132"/>
                <a:gd name="T63" fmla="*/ 1396 h 4382"/>
                <a:gd name="T64" fmla="*/ 4682 w 5132"/>
                <a:gd name="T65" fmla="*/ 1899 h 4382"/>
                <a:gd name="T66" fmla="*/ 4541 w 5132"/>
                <a:gd name="T67" fmla="*/ 2535 h 4382"/>
                <a:gd name="T68" fmla="*/ 4284 w 5132"/>
                <a:gd name="T69" fmla="*/ 2942 h 4382"/>
                <a:gd name="T70" fmla="*/ 4117 w 5132"/>
                <a:gd name="T71" fmla="*/ 3233 h 4382"/>
                <a:gd name="T72" fmla="*/ 3745 w 5132"/>
                <a:gd name="T73" fmla="*/ 3366 h 4382"/>
                <a:gd name="T74" fmla="*/ 3286 w 5132"/>
                <a:gd name="T75" fmla="*/ 3472 h 4382"/>
                <a:gd name="T76" fmla="*/ 2765 w 5132"/>
                <a:gd name="T77" fmla="*/ 3613 h 4382"/>
                <a:gd name="T78" fmla="*/ 2571 w 5132"/>
                <a:gd name="T79" fmla="*/ 3534 h 4382"/>
                <a:gd name="T80" fmla="*/ 2465 w 5132"/>
                <a:gd name="T81" fmla="*/ 3799 h 4382"/>
                <a:gd name="T82" fmla="*/ 2164 w 5132"/>
                <a:gd name="T83" fmla="*/ 4002 h 4382"/>
                <a:gd name="T84" fmla="*/ 1996 w 5132"/>
                <a:gd name="T85" fmla="*/ 3834 h 4382"/>
                <a:gd name="T86" fmla="*/ 1652 w 5132"/>
                <a:gd name="T87" fmla="*/ 3825 h 4382"/>
                <a:gd name="T88" fmla="*/ 1192 w 5132"/>
                <a:gd name="T89" fmla="*/ 3958 h 4382"/>
                <a:gd name="T90" fmla="*/ 910 w 5132"/>
                <a:gd name="T91" fmla="*/ 4302 h 4382"/>
                <a:gd name="T92" fmla="*/ 486 w 5132"/>
                <a:gd name="T93" fmla="*/ 4258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2" h="4382">
                  <a:moveTo>
                    <a:pt x="141" y="4382"/>
                  </a:moveTo>
                  <a:lnTo>
                    <a:pt x="115" y="4232"/>
                  </a:lnTo>
                  <a:lnTo>
                    <a:pt x="62" y="4223"/>
                  </a:lnTo>
                  <a:lnTo>
                    <a:pt x="9" y="4108"/>
                  </a:lnTo>
                  <a:lnTo>
                    <a:pt x="115" y="3931"/>
                  </a:lnTo>
                  <a:lnTo>
                    <a:pt x="17" y="3949"/>
                  </a:lnTo>
                  <a:lnTo>
                    <a:pt x="0" y="3834"/>
                  </a:lnTo>
                  <a:lnTo>
                    <a:pt x="62" y="3816"/>
                  </a:lnTo>
                  <a:lnTo>
                    <a:pt x="106" y="3772"/>
                  </a:lnTo>
                  <a:lnTo>
                    <a:pt x="221" y="3737"/>
                  </a:lnTo>
                  <a:lnTo>
                    <a:pt x="362" y="3728"/>
                  </a:lnTo>
                  <a:lnTo>
                    <a:pt x="415" y="3781"/>
                  </a:lnTo>
                  <a:lnTo>
                    <a:pt x="486" y="3772"/>
                  </a:lnTo>
                  <a:lnTo>
                    <a:pt x="698" y="3578"/>
                  </a:lnTo>
                  <a:lnTo>
                    <a:pt x="857" y="3543"/>
                  </a:lnTo>
                  <a:lnTo>
                    <a:pt x="883" y="3596"/>
                  </a:lnTo>
                  <a:lnTo>
                    <a:pt x="980" y="3569"/>
                  </a:lnTo>
                  <a:lnTo>
                    <a:pt x="1175" y="3472"/>
                  </a:lnTo>
                  <a:lnTo>
                    <a:pt x="1263" y="3463"/>
                  </a:lnTo>
                  <a:lnTo>
                    <a:pt x="1396" y="3278"/>
                  </a:lnTo>
                  <a:lnTo>
                    <a:pt x="1599" y="3039"/>
                  </a:lnTo>
                  <a:lnTo>
                    <a:pt x="1749" y="2871"/>
                  </a:lnTo>
                  <a:lnTo>
                    <a:pt x="2005" y="2580"/>
                  </a:lnTo>
                  <a:lnTo>
                    <a:pt x="1842" y="2315"/>
                  </a:lnTo>
                  <a:lnTo>
                    <a:pt x="1387" y="2588"/>
                  </a:lnTo>
                  <a:lnTo>
                    <a:pt x="1201" y="2315"/>
                  </a:lnTo>
                  <a:lnTo>
                    <a:pt x="1678" y="1979"/>
                  </a:lnTo>
                  <a:lnTo>
                    <a:pt x="2040" y="2518"/>
                  </a:lnTo>
                  <a:lnTo>
                    <a:pt x="2208" y="2456"/>
                  </a:lnTo>
                  <a:lnTo>
                    <a:pt x="2270" y="2509"/>
                  </a:lnTo>
                  <a:lnTo>
                    <a:pt x="2314" y="2474"/>
                  </a:lnTo>
                  <a:lnTo>
                    <a:pt x="2270" y="2376"/>
                  </a:lnTo>
                  <a:lnTo>
                    <a:pt x="2420" y="2244"/>
                  </a:lnTo>
                  <a:lnTo>
                    <a:pt x="2456" y="2306"/>
                  </a:lnTo>
                  <a:lnTo>
                    <a:pt x="2756" y="1961"/>
                  </a:lnTo>
                  <a:lnTo>
                    <a:pt x="2624" y="1864"/>
                  </a:lnTo>
                  <a:lnTo>
                    <a:pt x="2615" y="1767"/>
                  </a:lnTo>
                  <a:lnTo>
                    <a:pt x="2721" y="1732"/>
                  </a:lnTo>
                  <a:lnTo>
                    <a:pt x="2791" y="1855"/>
                  </a:lnTo>
                  <a:lnTo>
                    <a:pt x="2836" y="1793"/>
                  </a:lnTo>
                  <a:lnTo>
                    <a:pt x="2800" y="1714"/>
                  </a:lnTo>
                  <a:lnTo>
                    <a:pt x="3056" y="1025"/>
                  </a:lnTo>
                  <a:lnTo>
                    <a:pt x="3127" y="1113"/>
                  </a:lnTo>
                  <a:lnTo>
                    <a:pt x="3215" y="1281"/>
                  </a:lnTo>
                  <a:lnTo>
                    <a:pt x="3277" y="1228"/>
                  </a:lnTo>
                  <a:lnTo>
                    <a:pt x="3233" y="1166"/>
                  </a:lnTo>
                  <a:lnTo>
                    <a:pt x="3268" y="1095"/>
                  </a:lnTo>
                  <a:lnTo>
                    <a:pt x="3366" y="1157"/>
                  </a:lnTo>
                  <a:lnTo>
                    <a:pt x="3419" y="1069"/>
                  </a:lnTo>
                  <a:lnTo>
                    <a:pt x="3127" y="945"/>
                  </a:lnTo>
                  <a:lnTo>
                    <a:pt x="3207" y="742"/>
                  </a:lnTo>
                  <a:lnTo>
                    <a:pt x="3330" y="813"/>
                  </a:lnTo>
                  <a:lnTo>
                    <a:pt x="3304" y="866"/>
                  </a:lnTo>
                  <a:lnTo>
                    <a:pt x="3366" y="910"/>
                  </a:lnTo>
                  <a:lnTo>
                    <a:pt x="3472" y="742"/>
                  </a:lnTo>
                  <a:lnTo>
                    <a:pt x="3498" y="618"/>
                  </a:lnTo>
                  <a:lnTo>
                    <a:pt x="3242" y="610"/>
                  </a:lnTo>
                  <a:lnTo>
                    <a:pt x="3171" y="150"/>
                  </a:lnTo>
                  <a:lnTo>
                    <a:pt x="3295" y="186"/>
                  </a:lnTo>
                  <a:lnTo>
                    <a:pt x="3357" y="477"/>
                  </a:lnTo>
                  <a:lnTo>
                    <a:pt x="3454" y="468"/>
                  </a:lnTo>
                  <a:lnTo>
                    <a:pt x="3419" y="247"/>
                  </a:lnTo>
                  <a:lnTo>
                    <a:pt x="3498" y="300"/>
                  </a:lnTo>
                  <a:lnTo>
                    <a:pt x="3604" y="300"/>
                  </a:lnTo>
                  <a:lnTo>
                    <a:pt x="3613" y="512"/>
                  </a:lnTo>
                  <a:lnTo>
                    <a:pt x="3684" y="530"/>
                  </a:lnTo>
                  <a:lnTo>
                    <a:pt x="3666" y="230"/>
                  </a:lnTo>
                  <a:lnTo>
                    <a:pt x="3489" y="203"/>
                  </a:lnTo>
                  <a:lnTo>
                    <a:pt x="3392" y="177"/>
                  </a:lnTo>
                  <a:lnTo>
                    <a:pt x="3392" y="62"/>
                  </a:lnTo>
                  <a:lnTo>
                    <a:pt x="3595" y="0"/>
                  </a:lnTo>
                  <a:lnTo>
                    <a:pt x="4134" y="194"/>
                  </a:lnTo>
                  <a:lnTo>
                    <a:pt x="4231" y="300"/>
                  </a:lnTo>
                  <a:lnTo>
                    <a:pt x="4390" y="203"/>
                  </a:lnTo>
                  <a:lnTo>
                    <a:pt x="4435" y="300"/>
                  </a:lnTo>
                  <a:lnTo>
                    <a:pt x="4390" y="424"/>
                  </a:lnTo>
                  <a:lnTo>
                    <a:pt x="4505" y="406"/>
                  </a:lnTo>
                  <a:lnTo>
                    <a:pt x="4523" y="477"/>
                  </a:lnTo>
                  <a:lnTo>
                    <a:pt x="4585" y="512"/>
                  </a:lnTo>
                  <a:lnTo>
                    <a:pt x="4585" y="583"/>
                  </a:lnTo>
                  <a:lnTo>
                    <a:pt x="4691" y="574"/>
                  </a:lnTo>
                  <a:lnTo>
                    <a:pt x="4691" y="707"/>
                  </a:lnTo>
                  <a:lnTo>
                    <a:pt x="4832" y="636"/>
                  </a:lnTo>
                  <a:lnTo>
                    <a:pt x="4894" y="618"/>
                  </a:lnTo>
                  <a:lnTo>
                    <a:pt x="4912" y="769"/>
                  </a:lnTo>
                  <a:lnTo>
                    <a:pt x="5132" y="1016"/>
                  </a:lnTo>
                  <a:lnTo>
                    <a:pt x="5097" y="1113"/>
                  </a:lnTo>
                  <a:lnTo>
                    <a:pt x="5053" y="1193"/>
                  </a:lnTo>
                  <a:lnTo>
                    <a:pt x="5035" y="1254"/>
                  </a:lnTo>
                  <a:lnTo>
                    <a:pt x="4894" y="1210"/>
                  </a:lnTo>
                  <a:lnTo>
                    <a:pt x="4814" y="1051"/>
                  </a:lnTo>
                  <a:lnTo>
                    <a:pt x="4761" y="1025"/>
                  </a:lnTo>
                  <a:lnTo>
                    <a:pt x="4744" y="1157"/>
                  </a:lnTo>
                  <a:lnTo>
                    <a:pt x="4567" y="1219"/>
                  </a:lnTo>
                  <a:lnTo>
                    <a:pt x="4532" y="1325"/>
                  </a:lnTo>
                  <a:lnTo>
                    <a:pt x="4611" y="1396"/>
                  </a:lnTo>
                  <a:lnTo>
                    <a:pt x="4611" y="1466"/>
                  </a:lnTo>
                  <a:lnTo>
                    <a:pt x="4620" y="1855"/>
                  </a:lnTo>
                  <a:lnTo>
                    <a:pt x="4682" y="1899"/>
                  </a:lnTo>
                  <a:lnTo>
                    <a:pt x="4390" y="2297"/>
                  </a:lnTo>
                  <a:lnTo>
                    <a:pt x="4496" y="2323"/>
                  </a:lnTo>
                  <a:lnTo>
                    <a:pt x="4541" y="2535"/>
                  </a:lnTo>
                  <a:lnTo>
                    <a:pt x="4452" y="2703"/>
                  </a:lnTo>
                  <a:lnTo>
                    <a:pt x="4443" y="2853"/>
                  </a:lnTo>
                  <a:lnTo>
                    <a:pt x="4284" y="2942"/>
                  </a:lnTo>
                  <a:lnTo>
                    <a:pt x="4258" y="3004"/>
                  </a:lnTo>
                  <a:lnTo>
                    <a:pt x="4178" y="3021"/>
                  </a:lnTo>
                  <a:lnTo>
                    <a:pt x="4117" y="3233"/>
                  </a:lnTo>
                  <a:lnTo>
                    <a:pt x="4028" y="3286"/>
                  </a:lnTo>
                  <a:lnTo>
                    <a:pt x="3887" y="3392"/>
                  </a:lnTo>
                  <a:lnTo>
                    <a:pt x="3745" y="3366"/>
                  </a:lnTo>
                  <a:lnTo>
                    <a:pt x="3551" y="3357"/>
                  </a:lnTo>
                  <a:lnTo>
                    <a:pt x="3463" y="3507"/>
                  </a:lnTo>
                  <a:lnTo>
                    <a:pt x="3286" y="3472"/>
                  </a:lnTo>
                  <a:lnTo>
                    <a:pt x="3260" y="3534"/>
                  </a:lnTo>
                  <a:lnTo>
                    <a:pt x="3180" y="3604"/>
                  </a:lnTo>
                  <a:lnTo>
                    <a:pt x="2765" y="3613"/>
                  </a:lnTo>
                  <a:lnTo>
                    <a:pt x="2703" y="3569"/>
                  </a:lnTo>
                  <a:lnTo>
                    <a:pt x="2641" y="3613"/>
                  </a:lnTo>
                  <a:lnTo>
                    <a:pt x="2571" y="3534"/>
                  </a:lnTo>
                  <a:lnTo>
                    <a:pt x="2553" y="3622"/>
                  </a:lnTo>
                  <a:lnTo>
                    <a:pt x="2473" y="3737"/>
                  </a:lnTo>
                  <a:lnTo>
                    <a:pt x="2465" y="3799"/>
                  </a:lnTo>
                  <a:lnTo>
                    <a:pt x="2208" y="3843"/>
                  </a:lnTo>
                  <a:lnTo>
                    <a:pt x="2173" y="3922"/>
                  </a:lnTo>
                  <a:lnTo>
                    <a:pt x="2164" y="4002"/>
                  </a:lnTo>
                  <a:lnTo>
                    <a:pt x="2085" y="4037"/>
                  </a:lnTo>
                  <a:lnTo>
                    <a:pt x="1996" y="3940"/>
                  </a:lnTo>
                  <a:lnTo>
                    <a:pt x="1996" y="3834"/>
                  </a:lnTo>
                  <a:lnTo>
                    <a:pt x="1961" y="3790"/>
                  </a:lnTo>
                  <a:lnTo>
                    <a:pt x="1842" y="3869"/>
                  </a:lnTo>
                  <a:lnTo>
                    <a:pt x="1652" y="3825"/>
                  </a:lnTo>
                  <a:lnTo>
                    <a:pt x="1581" y="3852"/>
                  </a:lnTo>
                  <a:lnTo>
                    <a:pt x="1378" y="4011"/>
                  </a:lnTo>
                  <a:lnTo>
                    <a:pt x="1192" y="3958"/>
                  </a:lnTo>
                  <a:lnTo>
                    <a:pt x="1139" y="4055"/>
                  </a:lnTo>
                  <a:lnTo>
                    <a:pt x="1175" y="4134"/>
                  </a:lnTo>
                  <a:lnTo>
                    <a:pt x="910" y="4302"/>
                  </a:lnTo>
                  <a:lnTo>
                    <a:pt x="600" y="4373"/>
                  </a:lnTo>
                  <a:lnTo>
                    <a:pt x="618" y="4258"/>
                  </a:lnTo>
                  <a:lnTo>
                    <a:pt x="486" y="4258"/>
                  </a:lnTo>
                  <a:lnTo>
                    <a:pt x="441" y="4373"/>
                  </a:lnTo>
                  <a:lnTo>
                    <a:pt x="141" y="4382"/>
                  </a:lnTo>
                  <a:close/>
                </a:path>
              </a:pathLst>
            </a:custGeom>
            <a:gradFill rotWithShape="0">
              <a:gsLst>
                <a:gs pos="0">
                  <a:srgbClr val="FFFFFF"/>
                </a:gs>
                <a:gs pos="100000">
                  <a:srgbClr val="CCFF99"/>
                </a:gs>
              </a:gsLst>
              <a:lin ang="5400000" scaled="1"/>
            </a:gradFill>
            <a:ln w="12700" cmpd="sng">
              <a:solidFill>
                <a:srgbClr val="92D05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20" name="Freeform 6"/>
            <p:cNvSpPr>
              <a:spLocks noChangeAspect="1"/>
            </p:cNvSpPr>
            <p:nvPr/>
          </p:nvSpPr>
          <p:spPr bwMode="auto">
            <a:xfrm>
              <a:off x="9724" y="9483"/>
              <a:ext cx="444" cy="718"/>
            </a:xfrm>
            <a:custGeom>
              <a:avLst/>
              <a:gdLst>
                <a:gd name="T0" fmla="*/ 62 w 2041"/>
                <a:gd name="T1" fmla="*/ 2871 h 3348"/>
                <a:gd name="T2" fmla="*/ 168 w 2041"/>
                <a:gd name="T3" fmla="*/ 2783 h 3348"/>
                <a:gd name="T4" fmla="*/ 336 w 2041"/>
                <a:gd name="T5" fmla="*/ 2535 h 3348"/>
                <a:gd name="T6" fmla="*/ 371 w 2041"/>
                <a:gd name="T7" fmla="*/ 2164 h 3348"/>
                <a:gd name="T8" fmla="*/ 557 w 2041"/>
                <a:gd name="T9" fmla="*/ 1740 h 3348"/>
                <a:gd name="T10" fmla="*/ 486 w 2041"/>
                <a:gd name="T11" fmla="*/ 1228 h 3348"/>
                <a:gd name="T12" fmla="*/ 468 w 2041"/>
                <a:gd name="T13" fmla="*/ 1051 h 3348"/>
                <a:gd name="T14" fmla="*/ 645 w 2041"/>
                <a:gd name="T15" fmla="*/ 866 h 3348"/>
                <a:gd name="T16" fmla="*/ 742 w 2041"/>
                <a:gd name="T17" fmla="*/ 1060 h 3348"/>
                <a:gd name="T18" fmla="*/ 998 w 2041"/>
                <a:gd name="T19" fmla="*/ 892 h 3348"/>
                <a:gd name="T20" fmla="*/ 786 w 2041"/>
                <a:gd name="T21" fmla="*/ 601 h 3348"/>
                <a:gd name="T22" fmla="*/ 566 w 2041"/>
                <a:gd name="T23" fmla="*/ 521 h 3348"/>
                <a:gd name="T24" fmla="*/ 460 w 2041"/>
                <a:gd name="T25" fmla="*/ 406 h 3348"/>
                <a:gd name="T26" fmla="*/ 415 w 2041"/>
                <a:gd name="T27" fmla="*/ 292 h 3348"/>
                <a:gd name="T28" fmla="*/ 283 w 2041"/>
                <a:gd name="T29" fmla="*/ 247 h 3348"/>
                <a:gd name="T30" fmla="*/ 283 w 2041"/>
                <a:gd name="T31" fmla="*/ 53 h 3348"/>
                <a:gd name="T32" fmla="*/ 415 w 2041"/>
                <a:gd name="T33" fmla="*/ 0 h 3348"/>
                <a:gd name="T34" fmla="*/ 530 w 2041"/>
                <a:gd name="T35" fmla="*/ 53 h 3348"/>
                <a:gd name="T36" fmla="*/ 945 w 2041"/>
                <a:gd name="T37" fmla="*/ 62 h 3348"/>
                <a:gd name="T38" fmla="*/ 1122 w 2041"/>
                <a:gd name="T39" fmla="*/ 144 h 3348"/>
                <a:gd name="T40" fmla="*/ 1387 w 2041"/>
                <a:gd name="T41" fmla="*/ 212 h 3348"/>
                <a:gd name="T42" fmla="*/ 1317 w 2041"/>
                <a:gd name="T43" fmla="*/ 495 h 3348"/>
                <a:gd name="T44" fmla="*/ 1484 w 2041"/>
                <a:gd name="T45" fmla="*/ 451 h 3348"/>
                <a:gd name="T46" fmla="*/ 1635 w 2041"/>
                <a:gd name="T47" fmla="*/ 583 h 3348"/>
                <a:gd name="T48" fmla="*/ 1794 w 2041"/>
                <a:gd name="T49" fmla="*/ 839 h 3348"/>
                <a:gd name="T50" fmla="*/ 1935 w 2041"/>
                <a:gd name="T51" fmla="*/ 839 h 3348"/>
                <a:gd name="T52" fmla="*/ 2023 w 2041"/>
                <a:gd name="T53" fmla="*/ 1405 h 3348"/>
                <a:gd name="T54" fmla="*/ 2041 w 2041"/>
                <a:gd name="T55" fmla="*/ 1855 h 3348"/>
                <a:gd name="T56" fmla="*/ 1855 w 2041"/>
                <a:gd name="T57" fmla="*/ 2156 h 3348"/>
                <a:gd name="T58" fmla="*/ 1979 w 2041"/>
                <a:gd name="T59" fmla="*/ 2270 h 3348"/>
                <a:gd name="T60" fmla="*/ 1794 w 2041"/>
                <a:gd name="T61" fmla="*/ 2562 h 3348"/>
                <a:gd name="T62" fmla="*/ 1493 w 2041"/>
                <a:gd name="T63" fmla="*/ 2721 h 3348"/>
                <a:gd name="T64" fmla="*/ 1281 w 2041"/>
                <a:gd name="T65" fmla="*/ 2703 h 3348"/>
                <a:gd name="T66" fmla="*/ 1113 w 2041"/>
                <a:gd name="T67" fmla="*/ 2739 h 3348"/>
                <a:gd name="T68" fmla="*/ 998 w 2041"/>
                <a:gd name="T69" fmla="*/ 2827 h 3348"/>
                <a:gd name="T70" fmla="*/ 875 w 2041"/>
                <a:gd name="T71" fmla="*/ 2889 h 3348"/>
                <a:gd name="T72" fmla="*/ 760 w 2041"/>
                <a:gd name="T73" fmla="*/ 2933 h 3348"/>
                <a:gd name="T74" fmla="*/ 521 w 2041"/>
                <a:gd name="T75" fmla="*/ 3074 h 3348"/>
                <a:gd name="T76" fmla="*/ 398 w 2041"/>
                <a:gd name="T77" fmla="*/ 3172 h 3348"/>
                <a:gd name="T78" fmla="*/ 195 w 2041"/>
                <a:gd name="T79" fmla="*/ 3348 h 3348"/>
                <a:gd name="T80" fmla="*/ 150 w 2041"/>
                <a:gd name="T81" fmla="*/ 3189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1" h="3348">
                  <a:moveTo>
                    <a:pt x="0" y="3074"/>
                  </a:moveTo>
                  <a:lnTo>
                    <a:pt x="62" y="2871"/>
                  </a:lnTo>
                  <a:lnTo>
                    <a:pt x="133" y="2836"/>
                  </a:lnTo>
                  <a:lnTo>
                    <a:pt x="168" y="2783"/>
                  </a:lnTo>
                  <a:lnTo>
                    <a:pt x="336" y="2694"/>
                  </a:lnTo>
                  <a:lnTo>
                    <a:pt x="336" y="2535"/>
                  </a:lnTo>
                  <a:lnTo>
                    <a:pt x="424" y="2385"/>
                  </a:lnTo>
                  <a:lnTo>
                    <a:pt x="371" y="2164"/>
                  </a:lnTo>
                  <a:lnTo>
                    <a:pt x="274" y="2120"/>
                  </a:lnTo>
                  <a:lnTo>
                    <a:pt x="557" y="1740"/>
                  </a:lnTo>
                  <a:lnTo>
                    <a:pt x="486" y="1634"/>
                  </a:lnTo>
                  <a:lnTo>
                    <a:pt x="486" y="1228"/>
                  </a:lnTo>
                  <a:lnTo>
                    <a:pt x="415" y="1175"/>
                  </a:lnTo>
                  <a:lnTo>
                    <a:pt x="468" y="1051"/>
                  </a:lnTo>
                  <a:lnTo>
                    <a:pt x="619" y="1016"/>
                  </a:lnTo>
                  <a:lnTo>
                    <a:pt x="645" y="866"/>
                  </a:lnTo>
                  <a:lnTo>
                    <a:pt x="707" y="928"/>
                  </a:lnTo>
                  <a:lnTo>
                    <a:pt x="742" y="1060"/>
                  </a:lnTo>
                  <a:lnTo>
                    <a:pt x="901" y="1113"/>
                  </a:lnTo>
                  <a:lnTo>
                    <a:pt x="998" y="892"/>
                  </a:lnTo>
                  <a:lnTo>
                    <a:pt x="998" y="822"/>
                  </a:lnTo>
                  <a:lnTo>
                    <a:pt x="786" y="601"/>
                  </a:lnTo>
                  <a:lnTo>
                    <a:pt x="760" y="451"/>
                  </a:lnTo>
                  <a:lnTo>
                    <a:pt x="566" y="521"/>
                  </a:lnTo>
                  <a:lnTo>
                    <a:pt x="557" y="406"/>
                  </a:lnTo>
                  <a:lnTo>
                    <a:pt x="460" y="406"/>
                  </a:lnTo>
                  <a:lnTo>
                    <a:pt x="460" y="345"/>
                  </a:lnTo>
                  <a:lnTo>
                    <a:pt x="415" y="292"/>
                  </a:lnTo>
                  <a:lnTo>
                    <a:pt x="354" y="239"/>
                  </a:lnTo>
                  <a:lnTo>
                    <a:pt x="283" y="247"/>
                  </a:lnTo>
                  <a:lnTo>
                    <a:pt x="309" y="144"/>
                  </a:lnTo>
                  <a:lnTo>
                    <a:pt x="283" y="53"/>
                  </a:lnTo>
                  <a:lnTo>
                    <a:pt x="362" y="35"/>
                  </a:lnTo>
                  <a:lnTo>
                    <a:pt x="415" y="0"/>
                  </a:lnTo>
                  <a:lnTo>
                    <a:pt x="468" y="0"/>
                  </a:lnTo>
                  <a:lnTo>
                    <a:pt x="530" y="53"/>
                  </a:lnTo>
                  <a:lnTo>
                    <a:pt x="884" y="71"/>
                  </a:lnTo>
                  <a:lnTo>
                    <a:pt x="945" y="62"/>
                  </a:lnTo>
                  <a:lnTo>
                    <a:pt x="998" y="144"/>
                  </a:lnTo>
                  <a:lnTo>
                    <a:pt x="1122" y="144"/>
                  </a:lnTo>
                  <a:lnTo>
                    <a:pt x="1219" y="71"/>
                  </a:lnTo>
                  <a:lnTo>
                    <a:pt x="1387" y="212"/>
                  </a:lnTo>
                  <a:lnTo>
                    <a:pt x="1308" y="380"/>
                  </a:lnTo>
                  <a:lnTo>
                    <a:pt x="1317" y="495"/>
                  </a:lnTo>
                  <a:lnTo>
                    <a:pt x="1370" y="548"/>
                  </a:lnTo>
                  <a:lnTo>
                    <a:pt x="1484" y="451"/>
                  </a:lnTo>
                  <a:lnTo>
                    <a:pt x="1484" y="548"/>
                  </a:lnTo>
                  <a:lnTo>
                    <a:pt x="1635" y="583"/>
                  </a:lnTo>
                  <a:lnTo>
                    <a:pt x="1701" y="689"/>
                  </a:lnTo>
                  <a:lnTo>
                    <a:pt x="1794" y="839"/>
                  </a:lnTo>
                  <a:lnTo>
                    <a:pt x="1864" y="804"/>
                  </a:lnTo>
                  <a:lnTo>
                    <a:pt x="1935" y="839"/>
                  </a:lnTo>
                  <a:lnTo>
                    <a:pt x="1935" y="1175"/>
                  </a:lnTo>
                  <a:lnTo>
                    <a:pt x="2023" y="1405"/>
                  </a:lnTo>
                  <a:lnTo>
                    <a:pt x="1988" y="1670"/>
                  </a:lnTo>
                  <a:lnTo>
                    <a:pt x="2041" y="1855"/>
                  </a:lnTo>
                  <a:lnTo>
                    <a:pt x="1935" y="2094"/>
                  </a:lnTo>
                  <a:lnTo>
                    <a:pt x="1855" y="2156"/>
                  </a:lnTo>
                  <a:lnTo>
                    <a:pt x="1873" y="2315"/>
                  </a:lnTo>
                  <a:lnTo>
                    <a:pt x="1979" y="2270"/>
                  </a:lnTo>
                  <a:lnTo>
                    <a:pt x="1935" y="2500"/>
                  </a:lnTo>
                  <a:lnTo>
                    <a:pt x="1794" y="2562"/>
                  </a:lnTo>
                  <a:lnTo>
                    <a:pt x="1701" y="2703"/>
                  </a:lnTo>
                  <a:lnTo>
                    <a:pt x="1493" y="2721"/>
                  </a:lnTo>
                  <a:lnTo>
                    <a:pt x="1325" y="2668"/>
                  </a:lnTo>
                  <a:lnTo>
                    <a:pt x="1281" y="2703"/>
                  </a:lnTo>
                  <a:lnTo>
                    <a:pt x="1272" y="2800"/>
                  </a:lnTo>
                  <a:lnTo>
                    <a:pt x="1113" y="2739"/>
                  </a:lnTo>
                  <a:lnTo>
                    <a:pt x="1060" y="2862"/>
                  </a:lnTo>
                  <a:lnTo>
                    <a:pt x="998" y="2827"/>
                  </a:lnTo>
                  <a:lnTo>
                    <a:pt x="919" y="2827"/>
                  </a:lnTo>
                  <a:lnTo>
                    <a:pt x="875" y="2889"/>
                  </a:lnTo>
                  <a:lnTo>
                    <a:pt x="804" y="2871"/>
                  </a:lnTo>
                  <a:lnTo>
                    <a:pt x="760" y="2933"/>
                  </a:lnTo>
                  <a:lnTo>
                    <a:pt x="689" y="3057"/>
                  </a:lnTo>
                  <a:lnTo>
                    <a:pt x="521" y="3074"/>
                  </a:lnTo>
                  <a:lnTo>
                    <a:pt x="477" y="3163"/>
                  </a:lnTo>
                  <a:lnTo>
                    <a:pt x="398" y="3172"/>
                  </a:lnTo>
                  <a:lnTo>
                    <a:pt x="362" y="3225"/>
                  </a:lnTo>
                  <a:lnTo>
                    <a:pt x="195" y="3348"/>
                  </a:lnTo>
                  <a:lnTo>
                    <a:pt x="124" y="3269"/>
                  </a:lnTo>
                  <a:lnTo>
                    <a:pt x="150" y="3189"/>
                  </a:lnTo>
                  <a:lnTo>
                    <a:pt x="0" y="3074"/>
                  </a:lnTo>
                  <a:close/>
                </a:path>
              </a:pathLst>
            </a:custGeom>
            <a:gradFill rotWithShape="1">
              <a:gsLst>
                <a:gs pos="0">
                  <a:srgbClr val="FFFFFF"/>
                </a:gs>
                <a:gs pos="100000">
                  <a:srgbClr val="FF99FF"/>
                </a:gs>
              </a:gsLst>
              <a:lin ang="5400000" scaled="1"/>
            </a:gradFill>
            <a:ln w="9525">
              <a:solidFill>
                <a:srgbClr val="FF99FF"/>
              </a:solidFill>
              <a:round/>
              <a:headEnd/>
              <a:tailEnd/>
            </a:ln>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21" name="Freeform 7"/>
            <p:cNvSpPr>
              <a:spLocks noChangeAspect="1"/>
            </p:cNvSpPr>
            <p:nvPr/>
          </p:nvSpPr>
          <p:spPr bwMode="auto">
            <a:xfrm>
              <a:off x="9852" y="8704"/>
              <a:ext cx="439" cy="912"/>
            </a:xfrm>
            <a:custGeom>
              <a:avLst/>
              <a:gdLst>
                <a:gd name="T0" fmla="*/ 150 w 2014"/>
                <a:gd name="T1" fmla="*/ 1608 h 4249"/>
                <a:gd name="T2" fmla="*/ 468 w 2014"/>
                <a:gd name="T3" fmla="*/ 1237 h 4249"/>
                <a:gd name="T4" fmla="*/ 636 w 2014"/>
                <a:gd name="T5" fmla="*/ 1016 h 4249"/>
                <a:gd name="T6" fmla="*/ 892 w 2014"/>
                <a:gd name="T7" fmla="*/ 804 h 4249"/>
                <a:gd name="T8" fmla="*/ 981 w 2014"/>
                <a:gd name="T9" fmla="*/ 495 h 4249"/>
                <a:gd name="T10" fmla="*/ 1166 w 2014"/>
                <a:gd name="T11" fmla="*/ 309 h 4249"/>
                <a:gd name="T12" fmla="*/ 1343 w 2014"/>
                <a:gd name="T13" fmla="*/ 106 h 4249"/>
                <a:gd name="T14" fmla="*/ 1449 w 2014"/>
                <a:gd name="T15" fmla="*/ 336 h 4249"/>
                <a:gd name="T16" fmla="*/ 1626 w 2014"/>
                <a:gd name="T17" fmla="*/ 442 h 4249"/>
                <a:gd name="T18" fmla="*/ 1736 w 2014"/>
                <a:gd name="T19" fmla="*/ 663 h 4249"/>
                <a:gd name="T20" fmla="*/ 2014 w 2014"/>
                <a:gd name="T21" fmla="*/ 1007 h 4249"/>
                <a:gd name="T22" fmla="*/ 1670 w 2014"/>
                <a:gd name="T23" fmla="*/ 1237 h 4249"/>
                <a:gd name="T24" fmla="*/ 1626 w 2014"/>
                <a:gd name="T25" fmla="*/ 1528 h 4249"/>
                <a:gd name="T26" fmla="*/ 1590 w 2014"/>
                <a:gd name="T27" fmla="*/ 1670 h 4249"/>
                <a:gd name="T28" fmla="*/ 1449 w 2014"/>
                <a:gd name="T29" fmla="*/ 1758 h 4249"/>
                <a:gd name="T30" fmla="*/ 1555 w 2014"/>
                <a:gd name="T31" fmla="*/ 1988 h 4249"/>
                <a:gd name="T32" fmla="*/ 1263 w 2014"/>
                <a:gd name="T33" fmla="*/ 2271 h 4249"/>
                <a:gd name="T34" fmla="*/ 1343 w 2014"/>
                <a:gd name="T35" fmla="*/ 2544 h 4249"/>
                <a:gd name="T36" fmla="*/ 1255 w 2014"/>
                <a:gd name="T37" fmla="*/ 2792 h 4249"/>
                <a:gd name="T38" fmla="*/ 1149 w 2014"/>
                <a:gd name="T39" fmla="*/ 3163 h 4249"/>
                <a:gd name="T40" fmla="*/ 1043 w 2014"/>
                <a:gd name="T41" fmla="*/ 3472 h 4249"/>
                <a:gd name="T42" fmla="*/ 1228 w 2014"/>
                <a:gd name="T43" fmla="*/ 3472 h 4249"/>
                <a:gd name="T44" fmla="*/ 1343 w 2014"/>
                <a:gd name="T45" fmla="*/ 3711 h 4249"/>
                <a:gd name="T46" fmla="*/ 1263 w 2014"/>
                <a:gd name="T47" fmla="*/ 3843 h 4249"/>
                <a:gd name="T48" fmla="*/ 1113 w 2014"/>
                <a:gd name="T49" fmla="*/ 4037 h 4249"/>
                <a:gd name="T50" fmla="*/ 998 w 2014"/>
                <a:gd name="T51" fmla="*/ 4196 h 4249"/>
                <a:gd name="T52" fmla="*/ 901 w 2014"/>
                <a:gd name="T53" fmla="*/ 4073 h 4249"/>
                <a:gd name="T54" fmla="*/ 733 w 2014"/>
                <a:gd name="T55" fmla="*/ 4099 h 4249"/>
                <a:gd name="T56" fmla="*/ 795 w 2014"/>
                <a:gd name="T57" fmla="*/ 3852 h 4249"/>
                <a:gd name="T58" fmla="*/ 530 w 2014"/>
                <a:gd name="T59" fmla="*/ 3775 h 4249"/>
                <a:gd name="T60" fmla="*/ 345 w 2014"/>
                <a:gd name="T61" fmla="*/ 3684 h 4249"/>
                <a:gd name="T62" fmla="*/ 318 w 2014"/>
                <a:gd name="T63" fmla="*/ 3587 h 4249"/>
                <a:gd name="T64" fmla="*/ 362 w 2014"/>
                <a:gd name="T65" fmla="*/ 3472 h 4249"/>
                <a:gd name="T66" fmla="*/ 168 w 2014"/>
                <a:gd name="T67" fmla="*/ 3410 h 4249"/>
                <a:gd name="T68" fmla="*/ 168 w 2014"/>
                <a:gd name="T69" fmla="*/ 3322 h 4249"/>
                <a:gd name="T70" fmla="*/ 265 w 2014"/>
                <a:gd name="T71" fmla="*/ 3278 h 4249"/>
                <a:gd name="T72" fmla="*/ 168 w 2014"/>
                <a:gd name="T73" fmla="*/ 3127 h 4249"/>
                <a:gd name="T74" fmla="*/ 71 w 2014"/>
                <a:gd name="T75" fmla="*/ 2995 h 4249"/>
                <a:gd name="T76" fmla="*/ 88 w 2014"/>
                <a:gd name="T77" fmla="*/ 2801 h 4249"/>
                <a:gd name="T78" fmla="*/ 106 w 2014"/>
                <a:gd name="T79" fmla="*/ 2624 h 4249"/>
                <a:gd name="T80" fmla="*/ 292 w 2014"/>
                <a:gd name="T81" fmla="*/ 2500 h 4249"/>
                <a:gd name="T82" fmla="*/ 406 w 2014"/>
                <a:gd name="T83" fmla="*/ 2324 h 4249"/>
                <a:gd name="T84" fmla="*/ 468 w 2014"/>
                <a:gd name="T85" fmla="*/ 2094 h 4249"/>
                <a:gd name="T86" fmla="*/ 336 w 2014"/>
                <a:gd name="T87" fmla="*/ 2085 h 4249"/>
                <a:gd name="T88" fmla="*/ 221 w 2014"/>
                <a:gd name="T89" fmla="*/ 2103 h 4249"/>
                <a:gd name="T90" fmla="*/ 141 w 2014"/>
                <a:gd name="T91" fmla="*/ 2173 h 4249"/>
                <a:gd name="T92" fmla="*/ 9 w 2014"/>
                <a:gd name="T93" fmla="*/ 2005 h 4249"/>
                <a:gd name="T94" fmla="*/ 62 w 2014"/>
                <a:gd name="T95" fmla="*/ 1838 h 4249"/>
                <a:gd name="T96" fmla="*/ 35 w 2014"/>
                <a:gd name="T97" fmla="*/ 1626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14" h="4249">
                  <a:moveTo>
                    <a:pt x="35" y="1626"/>
                  </a:moveTo>
                  <a:lnTo>
                    <a:pt x="150" y="1608"/>
                  </a:lnTo>
                  <a:lnTo>
                    <a:pt x="468" y="1361"/>
                  </a:lnTo>
                  <a:lnTo>
                    <a:pt x="468" y="1237"/>
                  </a:lnTo>
                  <a:lnTo>
                    <a:pt x="592" y="1219"/>
                  </a:lnTo>
                  <a:lnTo>
                    <a:pt x="636" y="1016"/>
                  </a:lnTo>
                  <a:lnTo>
                    <a:pt x="751" y="919"/>
                  </a:lnTo>
                  <a:lnTo>
                    <a:pt x="892" y="804"/>
                  </a:lnTo>
                  <a:lnTo>
                    <a:pt x="981" y="548"/>
                  </a:lnTo>
                  <a:lnTo>
                    <a:pt x="981" y="495"/>
                  </a:lnTo>
                  <a:lnTo>
                    <a:pt x="1043" y="406"/>
                  </a:lnTo>
                  <a:lnTo>
                    <a:pt x="1166" y="309"/>
                  </a:lnTo>
                  <a:lnTo>
                    <a:pt x="1343" y="0"/>
                  </a:lnTo>
                  <a:lnTo>
                    <a:pt x="1343" y="106"/>
                  </a:lnTo>
                  <a:lnTo>
                    <a:pt x="1449" y="106"/>
                  </a:lnTo>
                  <a:lnTo>
                    <a:pt x="1449" y="336"/>
                  </a:lnTo>
                  <a:lnTo>
                    <a:pt x="1590" y="380"/>
                  </a:lnTo>
                  <a:lnTo>
                    <a:pt x="1626" y="442"/>
                  </a:lnTo>
                  <a:lnTo>
                    <a:pt x="1736" y="601"/>
                  </a:lnTo>
                  <a:lnTo>
                    <a:pt x="1736" y="663"/>
                  </a:lnTo>
                  <a:lnTo>
                    <a:pt x="1917" y="822"/>
                  </a:lnTo>
                  <a:lnTo>
                    <a:pt x="2014" y="1007"/>
                  </a:lnTo>
                  <a:lnTo>
                    <a:pt x="1736" y="1343"/>
                  </a:lnTo>
                  <a:lnTo>
                    <a:pt x="1670" y="1237"/>
                  </a:lnTo>
                  <a:lnTo>
                    <a:pt x="1626" y="1361"/>
                  </a:lnTo>
                  <a:lnTo>
                    <a:pt x="1626" y="1528"/>
                  </a:lnTo>
                  <a:lnTo>
                    <a:pt x="1643" y="1599"/>
                  </a:lnTo>
                  <a:lnTo>
                    <a:pt x="1590" y="1670"/>
                  </a:lnTo>
                  <a:lnTo>
                    <a:pt x="1528" y="1670"/>
                  </a:lnTo>
                  <a:lnTo>
                    <a:pt x="1449" y="1758"/>
                  </a:lnTo>
                  <a:lnTo>
                    <a:pt x="1537" y="1811"/>
                  </a:lnTo>
                  <a:lnTo>
                    <a:pt x="1555" y="1988"/>
                  </a:lnTo>
                  <a:lnTo>
                    <a:pt x="1449" y="2138"/>
                  </a:lnTo>
                  <a:lnTo>
                    <a:pt x="1263" y="2271"/>
                  </a:lnTo>
                  <a:lnTo>
                    <a:pt x="1237" y="2430"/>
                  </a:lnTo>
                  <a:lnTo>
                    <a:pt x="1343" y="2544"/>
                  </a:lnTo>
                  <a:lnTo>
                    <a:pt x="1255" y="2650"/>
                  </a:lnTo>
                  <a:lnTo>
                    <a:pt x="1255" y="2792"/>
                  </a:lnTo>
                  <a:lnTo>
                    <a:pt x="1202" y="2862"/>
                  </a:lnTo>
                  <a:lnTo>
                    <a:pt x="1149" y="3163"/>
                  </a:lnTo>
                  <a:lnTo>
                    <a:pt x="1113" y="3366"/>
                  </a:lnTo>
                  <a:lnTo>
                    <a:pt x="1043" y="3472"/>
                  </a:lnTo>
                  <a:lnTo>
                    <a:pt x="1087" y="3525"/>
                  </a:lnTo>
                  <a:lnTo>
                    <a:pt x="1228" y="3472"/>
                  </a:lnTo>
                  <a:lnTo>
                    <a:pt x="1343" y="3560"/>
                  </a:lnTo>
                  <a:lnTo>
                    <a:pt x="1343" y="3711"/>
                  </a:lnTo>
                  <a:lnTo>
                    <a:pt x="1343" y="3775"/>
                  </a:lnTo>
                  <a:lnTo>
                    <a:pt x="1263" y="3843"/>
                  </a:lnTo>
                  <a:lnTo>
                    <a:pt x="1246" y="3949"/>
                  </a:lnTo>
                  <a:lnTo>
                    <a:pt x="1113" y="4037"/>
                  </a:lnTo>
                  <a:lnTo>
                    <a:pt x="1069" y="4249"/>
                  </a:lnTo>
                  <a:lnTo>
                    <a:pt x="998" y="4196"/>
                  </a:lnTo>
                  <a:lnTo>
                    <a:pt x="901" y="4170"/>
                  </a:lnTo>
                  <a:lnTo>
                    <a:pt x="901" y="4073"/>
                  </a:lnTo>
                  <a:lnTo>
                    <a:pt x="778" y="4152"/>
                  </a:lnTo>
                  <a:lnTo>
                    <a:pt x="733" y="4099"/>
                  </a:lnTo>
                  <a:lnTo>
                    <a:pt x="733" y="3993"/>
                  </a:lnTo>
                  <a:lnTo>
                    <a:pt x="795" y="3852"/>
                  </a:lnTo>
                  <a:lnTo>
                    <a:pt x="610" y="3693"/>
                  </a:lnTo>
                  <a:lnTo>
                    <a:pt x="530" y="3775"/>
                  </a:lnTo>
                  <a:lnTo>
                    <a:pt x="406" y="3775"/>
                  </a:lnTo>
                  <a:lnTo>
                    <a:pt x="345" y="3684"/>
                  </a:lnTo>
                  <a:lnTo>
                    <a:pt x="292" y="3693"/>
                  </a:lnTo>
                  <a:lnTo>
                    <a:pt x="318" y="3587"/>
                  </a:lnTo>
                  <a:lnTo>
                    <a:pt x="406" y="3525"/>
                  </a:lnTo>
                  <a:lnTo>
                    <a:pt x="362" y="3472"/>
                  </a:lnTo>
                  <a:lnTo>
                    <a:pt x="300" y="3392"/>
                  </a:lnTo>
                  <a:lnTo>
                    <a:pt x="168" y="3410"/>
                  </a:lnTo>
                  <a:lnTo>
                    <a:pt x="106" y="3322"/>
                  </a:lnTo>
                  <a:lnTo>
                    <a:pt x="168" y="3322"/>
                  </a:lnTo>
                  <a:lnTo>
                    <a:pt x="230" y="3348"/>
                  </a:lnTo>
                  <a:lnTo>
                    <a:pt x="265" y="3278"/>
                  </a:lnTo>
                  <a:lnTo>
                    <a:pt x="239" y="3154"/>
                  </a:lnTo>
                  <a:lnTo>
                    <a:pt x="168" y="3127"/>
                  </a:lnTo>
                  <a:lnTo>
                    <a:pt x="141" y="3057"/>
                  </a:lnTo>
                  <a:lnTo>
                    <a:pt x="71" y="2995"/>
                  </a:lnTo>
                  <a:lnTo>
                    <a:pt x="53" y="2862"/>
                  </a:lnTo>
                  <a:lnTo>
                    <a:pt x="88" y="2801"/>
                  </a:lnTo>
                  <a:lnTo>
                    <a:pt x="44" y="2748"/>
                  </a:lnTo>
                  <a:lnTo>
                    <a:pt x="106" y="2624"/>
                  </a:lnTo>
                  <a:lnTo>
                    <a:pt x="115" y="2474"/>
                  </a:lnTo>
                  <a:lnTo>
                    <a:pt x="292" y="2500"/>
                  </a:lnTo>
                  <a:lnTo>
                    <a:pt x="318" y="2341"/>
                  </a:lnTo>
                  <a:lnTo>
                    <a:pt x="406" y="2324"/>
                  </a:lnTo>
                  <a:lnTo>
                    <a:pt x="468" y="2200"/>
                  </a:lnTo>
                  <a:lnTo>
                    <a:pt x="468" y="2094"/>
                  </a:lnTo>
                  <a:lnTo>
                    <a:pt x="318" y="2156"/>
                  </a:lnTo>
                  <a:lnTo>
                    <a:pt x="336" y="2085"/>
                  </a:lnTo>
                  <a:lnTo>
                    <a:pt x="292" y="2032"/>
                  </a:lnTo>
                  <a:lnTo>
                    <a:pt x="221" y="2103"/>
                  </a:lnTo>
                  <a:lnTo>
                    <a:pt x="203" y="2182"/>
                  </a:lnTo>
                  <a:lnTo>
                    <a:pt x="141" y="2173"/>
                  </a:lnTo>
                  <a:lnTo>
                    <a:pt x="88" y="2023"/>
                  </a:lnTo>
                  <a:lnTo>
                    <a:pt x="9" y="2005"/>
                  </a:lnTo>
                  <a:lnTo>
                    <a:pt x="0" y="1891"/>
                  </a:lnTo>
                  <a:lnTo>
                    <a:pt x="62" y="1838"/>
                  </a:lnTo>
                  <a:lnTo>
                    <a:pt x="44" y="1776"/>
                  </a:lnTo>
                  <a:lnTo>
                    <a:pt x="35" y="1626"/>
                  </a:lnTo>
                  <a:close/>
                </a:path>
              </a:pathLst>
            </a:custGeom>
            <a:gradFill rotWithShape="0">
              <a:gsLst>
                <a:gs pos="0">
                  <a:srgbClr val="FFFFFF"/>
                </a:gs>
                <a:gs pos="100000">
                  <a:srgbClr val="00B0F0"/>
                </a:gs>
              </a:gsLst>
              <a:lin ang="5400000" scaled="1"/>
            </a:gradFill>
            <a:ln w="12700" cmpd="sng">
              <a:solidFill>
                <a:srgbClr val="00B0F0"/>
              </a:solidFill>
              <a:prstDash val="solid"/>
              <a:round/>
              <a:headEnd/>
              <a:tailEnd/>
            </a:ln>
            <a:effectLst>
              <a:outerShdw dist="28398" dir="3806097" algn="ctr" rotWithShape="0">
                <a:srgbClr val="205867">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grpSp>
      <p:sp>
        <p:nvSpPr>
          <p:cNvPr id="22" name="Text Box 26"/>
          <p:cNvSpPr txBox="1">
            <a:spLocks noChangeArrowheads="1"/>
          </p:cNvSpPr>
          <p:nvPr/>
        </p:nvSpPr>
        <p:spPr bwMode="auto">
          <a:xfrm>
            <a:off x="2594225" y="3022545"/>
            <a:ext cx="868186" cy="260772"/>
          </a:xfrm>
          <a:prstGeom prst="rect">
            <a:avLst/>
          </a:prstGeom>
          <a:solidFill>
            <a:srgbClr val="FFFFFF"/>
          </a:solidFill>
          <a:ln w="38100" cmpd="dbl">
            <a:solidFill>
              <a:srgbClr val="92D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mn-ea"/>
                <a:cs typeface="ＭＳ Ｐゴシック" pitchFamily="50" charset="-128"/>
              </a:rPr>
              <a:t>泉州地域</a:t>
            </a:r>
            <a:endParaRPr kumimoji="0" lang="ja-JP" altLang="en-US" sz="1400" dirty="0" smtClean="0">
              <a:solidFill>
                <a:prstClr val="black"/>
              </a:solidFill>
              <a:latin typeface="+mn-ea"/>
              <a:cs typeface="ＭＳ Ｐゴシック" pitchFamily="50" charset="-128"/>
            </a:endParaRPr>
          </a:p>
        </p:txBody>
      </p:sp>
      <p:sp>
        <p:nvSpPr>
          <p:cNvPr id="23" name="Text Box 27"/>
          <p:cNvSpPr txBox="1">
            <a:spLocks noChangeArrowheads="1"/>
          </p:cNvSpPr>
          <p:nvPr/>
        </p:nvSpPr>
        <p:spPr bwMode="auto">
          <a:xfrm>
            <a:off x="5351371" y="3622565"/>
            <a:ext cx="1047724" cy="260772"/>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400" b="1" dirty="0" smtClean="0">
                <a:solidFill>
                  <a:prstClr val="black"/>
                </a:solidFill>
                <a:latin typeface="+mn-ea"/>
                <a:cs typeface="ＭＳ Ｐゴシック" pitchFamily="50" charset="-128"/>
              </a:rPr>
              <a:t>南河内地域</a:t>
            </a:r>
            <a:endParaRPr kumimoji="0" lang="ja-JP" altLang="en-US" sz="1400" dirty="0" smtClean="0">
              <a:solidFill>
                <a:prstClr val="black"/>
              </a:solidFill>
              <a:latin typeface="+mn-ea"/>
              <a:cs typeface="ＭＳ Ｐゴシック" pitchFamily="50" charset="-128"/>
            </a:endParaRPr>
          </a:p>
        </p:txBody>
      </p:sp>
      <p:sp>
        <p:nvSpPr>
          <p:cNvPr id="24" name="Text Box 28"/>
          <p:cNvSpPr txBox="1">
            <a:spLocks noChangeArrowheads="1"/>
          </p:cNvSpPr>
          <p:nvPr/>
        </p:nvSpPr>
        <p:spPr bwMode="auto">
          <a:xfrm>
            <a:off x="6647180" y="3189433"/>
            <a:ext cx="1227259" cy="260772"/>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mn-ea"/>
                <a:cs typeface="ＭＳ Ｐゴシック" pitchFamily="50" charset="-128"/>
              </a:rPr>
              <a:t>東部大阪地域</a:t>
            </a:r>
            <a:endParaRPr kumimoji="0" lang="ja-JP" altLang="en-US" sz="1400" dirty="0" smtClean="0">
              <a:solidFill>
                <a:prstClr val="black"/>
              </a:solidFill>
              <a:latin typeface="+mn-ea"/>
              <a:cs typeface="ＭＳ Ｐゴシック" pitchFamily="50" charset="-128"/>
            </a:endParaRPr>
          </a:p>
        </p:txBody>
      </p:sp>
      <p:sp>
        <p:nvSpPr>
          <p:cNvPr id="25" name="Text Box 29"/>
          <p:cNvSpPr txBox="1">
            <a:spLocks noChangeArrowheads="1"/>
          </p:cNvSpPr>
          <p:nvPr/>
        </p:nvSpPr>
        <p:spPr bwMode="auto">
          <a:xfrm>
            <a:off x="6548021" y="933870"/>
            <a:ext cx="1068859" cy="260772"/>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mn-ea"/>
                <a:cs typeface="ＭＳ Ｐゴシック" pitchFamily="50" charset="-128"/>
              </a:rPr>
              <a:t>北大阪地域</a:t>
            </a:r>
            <a:endParaRPr kumimoji="0" lang="ja-JP" altLang="en-US" sz="1400" dirty="0" smtClean="0">
              <a:solidFill>
                <a:prstClr val="black"/>
              </a:solidFill>
              <a:latin typeface="+mn-ea"/>
              <a:cs typeface="ＭＳ Ｐゴシック" pitchFamily="50" charset="-128"/>
            </a:endParaRPr>
          </a:p>
        </p:txBody>
      </p:sp>
      <p:cxnSp>
        <p:nvCxnSpPr>
          <p:cNvPr id="26" name="直線矢印コネクタ 25"/>
          <p:cNvCxnSpPr/>
          <p:nvPr/>
        </p:nvCxnSpPr>
        <p:spPr>
          <a:xfrm flipH="1">
            <a:off x="3464239" y="2429074"/>
            <a:ext cx="1253551"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214050" y="3165404"/>
            <a:ext cx="0" cy="673960"/>
          </a:xfrm>
          <a:prstGeom prst="straightConnector1">
            <a:avLst/>
          </a:prstGeom>
          <a:ln w="571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3452285" y="3400234"/>
            <a:ext cx="1005172" cy="1"/>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178AA22E-FCB1-45B3-87A6-15F3CBAFE844}"/>
              </a:ext>
            </a:extLst>
          </p:cNvPr>
          <p:cNvSpPr txBox="1"/>
          <p:nvPr/>
        </p:nvSpPr>
        <p:spPr>
          <a:xfrm>
            <a:off x="440657" y="5780393"/>
            <a:ext cx="7230869" cy="369332"/>
          </a:xfrm>
          <a:prstGeom prst="rect">
            <a:avLst/>
          </a:prstGeom>
          <a:noFill/>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2015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年までは</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総務省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国勢調査</a:t>
            </a:r>
            <a:r>
              <a:rPr kumimoji="1" lang="en-US" altLang="ja-JP" sz="900" dirty="0">
                <a:solidFill>
                  <a:prstClr val="black"/>
                </a:solidFill>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defRPr/>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年以降</a:t>
            </a:r>
            <a:r>
              <a:rPr lang="ja-JP" altLang="en-US" sz="900" dirty="0" smtClean="0">
                <a:solidFill>
                  <a:prstClr val="black"/>
                </a:solidFill>
                <a:latin typeface="Meiryo UI" panose="020B0604030504040204" pitchFamily="50" charset="-128"/>
                <a:ea typeface="Meiryo UI" panose="020B0604030504040204" pitchFamily="50" charset="-128"/>
              </a:rPr>
              <a:t>は</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大阪府</a:t>
            </a:r>
            <a:r>
              <a:rPr lang="ja-JP" altLang="en-US" sz="900" dirty="0">
                <a:solidFill>
                  <a:prstClr val="black"/>
                </a:solidFill>
                <a:latin typeface="Meiryo UI" panose="020B0604030504040204" pitchFamily="50" charset="-128"/>
                <a:ea typeface="Meiryo UI" panose="020B0604030504040204" pitchFamily="50" charset="-128"/>
              </a:rPr>
              <a:t>の将来推計</a:t>
            </a:r>
            <a:r>
              <a:rPr lang="ja-JP" altLang="en-US" sz="900" dirty="0" smtClean="0">
                <a:solidFill>
                  <a:prstClr val="black"/>
                </a:solidFill>
                <a:latin typeface="Meiryo UI" panose="020B0604030504040204" pitchFamily="50" charset="-128"/>
                <a:ea typeface="Meiryo UI" panose="020B0604030504040204" pitchFamily="50" charset="-128"/>
              </a:rPr>
              <a:t>人口について（</a:t>
            </a:r>
            <a:r>
              <a:rPr lang="en-US" altLang="ja-JP" sz="900" dirty="0" smtClean="0">
                <a:solidFill>
                  <a:prstClr val="black"/>
                </a:solidFill>
                <a:latin typeface="Meiryo UI" panose="020B0604030504040204" pitchFamily="50" charset="-128"/>
                <a:ea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rPr>
              <a:t>年</a:t>
            </a:r>
            <a:r>
              <a:rPr lang="en-US" altLang="ja-JP" sz="900" dirty="0" smtClean="0">
                <a:solidFill>
                  <a:prstClr val="black"/>
                </a:solidFill>
                <a:latin typeface="Meiryo UI" panose="020B0604030504040204" pitchFamily="50" charset="-128"/>
                <a:ea typeface="Meiryo UI" panose="020B0604030504040204" pitchFamily="50" charset="-128"/>
              </a:rPr>
              <a:t>8</a:t>
            </a:r>
            <a:r>
              <a:rPr lang="ja-JP" altLang="en-US" sz="900" dirty="0" smtClean="0">
                <a:solidFill>
                  <a:prstClr val="black"/>
                </a:solidFill>
                <a:latin typeface="Meiryo UI" panose="020B0604030504040204" pitchFamily="50" charset="-128"/>
                <a:ea typeface="Meiryo UI" panose="020B0604030504040204" pitchFamily="50" charset="-128"/>
              </a:rPr>
              <a:t>月）</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に</a:t>
            </a:r>
            <a:r>
              <a:rPr lang="ja-JP" altLang="en-US" sz="900" dirty="0">
                <a:solidFill>
                  <a:prstClr val="black"/>
                </a:solidFill>
                <a:latin typeface="Meiryo UI" panose="020B0604030504040204" pitchFamily="50" charset="-128"/>
                <a:ea typeface="Meiryo UI" panose="020B0604030504040204" pitchFamily="50" charset="-128"/>
              </a:rPr>
              <a:t>おける大阪府の人口推計</a:t>
            </a:r>
            <a:r>
              <a:rPr lang="ja-JP" altLang="en-US" sz="900" dirty="0" smtClean="0">
                <a:solidFill>
                  <a:prstClr val="black"/>
                </a:solidFill>
                <a:latin typeface="Meiryo UI" panose="020B0604030504040204" pitchFamily="50" charset="-128"/>
                <a:ea typeface="Meiryo UI" panose="020B0604030504040204" pitchFamily="50" charset="-128"/>
              </a:rPr>
              <a:t>（ケース</a:t>
            </a:r>
            <a:r>
              <a:rPr lang="ja-JP" altLang="en-US" sz="900" dirty="0">
                <a:solidFill>
                  <a:prstClr val="black"/>
                </a:solidFill>
                <a:latin typeface="Meiryo UI" panose="020B0604030504040204" pitchFamily="50" charset="-128"/>
                <a:ea typeface="Meiryo UI" panose="020B0604030504040204" pitchFamily="50" charset="-128"/>
              </a:rPr>
              <a:t>２</a:t>
            </a:r>
            <a:r>
              <a:rPr lang="ja-JP" altLang="en-US" sz="900" dirty="0" smtClean="0">
                <a:solidFill>
                  <a:prstClr val="black"/>
                </a:solidFill>
                <a:latin typeface="Meiryo UI" panose="020B0604030504040204" pitchFamily="50" charset="-128"/>
                <a:ea typeface="Meiryo UI" panose="020B0604030504040204" pitchFamily="50" charset="-128"/>
              </a:rPr>
              <a:t>）に基づき大阪府政策企画部推計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0" name="AutoShape 13"/>
          <p:cNvSpPr>
            <a:spLocks noChangeArrowheads="1"/>
          </p:cNvSpPr>
          <p:nvPr/>
        </p:nvSpPr>
        <p:spPr bwMode="auto">
          <a:xfrm>
            <a:off x="502442" y="5176550"/>
            <a:ext cx="1691270" cy="594493"/>
          </a:xfrm>
          <a:prstGeom prst="wedgeEllipseCallout">
            <a:avLst>
              <a:gd name="adj1" fmla="val -33987"/>
              <a:gd name="adj2" fmla="val -72678"/>
            </a:avLst>
          </a:prstGeom>
          <a:solidFill>
            <a:srgbClr val="FFFFFF"/>
          </a:solidFill>
          <a:ln w="15875">
            <a:solidFill>
              <a:srgbClr val="92D050"/>
            </a:solidFill>
            <a:prstDash val="sysDot"/>
            <a:miter lim="800000"/>
            <a:headEnd/>
            <a:tailEnd/>
          </a:ln>
        </p:spPr>
        <p:txBody>
          <a:bodyPr vert="horz" wrap="square" lIns="3600" tIns="3600" rIns="3600" bIns="3600" numCol="1" anchor="t" anchorCtr="0" compatLnSpc="1">
            <a:prstTxWarp prst="textNoShape">
              <a:avLst/>
            </a:prstTxWarp>
            <a:spAutoFit/>
          </a:bodyPr>
          <a:lstStyle/>
          <a:p>
            <a:pPr algn="ctr" fontAlgn="base">
              <a:spcBef>
                <a:spcPct val="0"/>
              </a:spcBef>
              <a:spcAft>
                <a:spcPct val="0"/>
              </a:spcAft>
            </a:pPr>
            <a:r>
              <a:rPr lang="en-US" altLang="ja-JP" sz="700" dirty="0" smtClean="0">
                <a:solidFill>
                  <a:prstClr val="black"/>
                </a:solidFill>
                <a:latin typeface="+mn-ea"/>
                <a:cs typeface="ＭＳ Ｐゴシック" pitchFamily="50" charset="-128"/>
              </a:rPr>
              <a:t>2015</a:t>
            </a:r>
            <a:r>
              <a:rPr lang="ja-JP" altLang="en-US" sz="700" dirty="0" smtClean="0">
                <a:solidFill>
                  <a:prstClr val="black"/>
                </a:solidFill>
                <a:latin typeface="+mn-ea"/>
                <a:cs typeface="ＭＳ Ｐゴシック" pitchFamily="50" charset="-128"/>
              </a:rPr>
              <a:t>年⇒</a:t>
            </a:r>
            <a:r>
              <a:rPr lang="en-US" altLang="ja-JP" sz="700" dirty="0" smtClean="0">
                <a:solidFill>
                  <a:prstClr val="black"/>
                </a:solidFill>
                <a:latin typeface="+mn-ea"/>
                <a:cs typeface="ＭＳ Ｐゴシック" pitchFamily="50" charset="-128"/>
              </a:rPr>
              <a:t>2045</a:t>
            </a:r>
            <a:r>
              <a:rPr lang="ja-JP" altLang="en-US" sz="700" dirty="0" smtClean="0">
                <a:solidFill>
                  <a:prstClr val="black"/>
                </a:solidFill>
                <a:latin typeface="+mn-ea"/>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mn-ea"/>
                <a:cs typeface="ＭＳ Ｐゴシック" pitchFamily="50" charset="-128"/>
              </a:rPr>
              <a:t>高齢者は　</a:t>
            </a:r>
            <a:r>
              <a:rPr lang="en-US" altLang="ja-JP" sz="1000" b="1" dirty="0" smtClean="0">
                <a:solidFill>
                  <a:prstClr val="black"/>
                </a:solidFill>
                <a:latin typeface="+mn-ea"/>
                <a:cs typeface="ＭＳ Ｐゴシック" pitchFamily="50" charset="-128"/>
              </a:rPr>
              <a:t>10.4㌽</a:t>
            </a:r>
            <a:r>
              <a:rPr lang="ja-JP" altLang="en-US" sz="1000" b="1" dirty="0" smtClean="0">
                <a:solidFill>
                  <a:srgbClr val="FF0000"/>
                </a:solidFill>
                <a:latin typeface="+mn-ea"/>
                <a:cs typeface="ＭＳ Ｐゴシック" pitchFamily="50" charset="-128"/>
              </a:rPr>
              <a:t>増加</a:t>
            </a:r>
            <a:endParaRPr lang="ja-JP" altLang="en-US" sz="800" dirty="0" smtClean="0">
              <a:solidFill>
                <a:prstClr val="black"/>
              </a:solidFill>
              <a:latin typeface="+mn-ea"/>
              <a:cs typeface="ＭＳ Ｐゴシック" pitchFamily="50" charset="-128"/>
            </a:endParaRPr>
          </a:p>
          <a:p>
            <a:pPr algn="ctr" fontAlgn="base">
              <a:spcBef>
                <a:spcPct val="0"/>
              </a:spcBef>
              <a:spcAft>
                <a:spcPct val="0"/>
              </a:spcAft>
            </a:pPr>
            <a:r>
              <a:rPr lang="ja-JP" altLang="en-US" sz="700" b="1" dirty="0" smtClean="0">
                <a:solidFill>
                  <a:prstClr val="black"/>
                </a:solidFill>
                <a:latin typeface="+mn-ea"/>
                <a:cs typeface="ＭＳ Ｐゴシック" pitchFamily="50" charset="-128"/>
              </a:rPr>
              <a:t>年少者は　</a:t>
            </a:r>
            <a:r>
              <a:rPr lang="en-US" altLang="ja-JP" sz="1000" b="1" dirty="0" smtClean="0">
                <a:solidFill>
                  <a:prstClr val="black"/>
                </a:solidFill>
                <a:latin typeface="+mn-ea"/>
                <a:cs typeface="ＭＳ Ｐゴシック" pitchFamily="50" charset="-128"/>
              </a:rPr>
              <a:t>2.</a:t>
            </a:r>
            <a:r>
              <a:rPr lang="ja-JP" altLang="en-US" sz="1000" b="1" dirty="0" smtClean="0">
                <a:solidFill>
                  <a:prstClr val="black"/>
                </a:solidFill>
                <a:latin typeface="+mn-ea"/>
                <a:cs typeface="ＭＳ Ｐゴシック" pitchFamily="50" charset="-128"/>
              </a:rPr>
              <a:t>５</a:t>
            </a:r>
            <a:r>
              <a:rPr lang="en-US" altLang="ja-JP" sz="1000" b="1" dirty="0" smtClean="0">
                <a:solidFill>
                  <a:prstClr val="black"/>
                </a:solidFill>
                <a:latin typeface="+mn-ea"/>
                <a:cs typeface="ＭＳ Ｐゴシック" pitchFamily="50" charset="-128"/>
              </a:rPr>
              <a:t>㌽</a:t>
            </a:r>
            <a:r>
              <a:rPr lang="ja-JP" altLang="en-US" sz="1000" b="1" dirty="0" smtClean="0">
                <a:solidFill>
                  <a:srgbClr val="0000FF"/>
                </a:solidFill>
                <a:latin typeface="+mn-ea"/>
                <a:cs typeface="ＭＳ Ｐゴシック" pitchFamily="50" charset="-128"/>
              </a:rPr>
              <a:t>減少</a:t>
            </a:r>
            <a:endParaRPr lang="en-US" altLang="ja-JP" sz="1000" b="1" dirty="0" smtClean="0">
              <a:solidFill>
                <a:srgbClr val="0000FF"/>
              </a:solidFill>
              <a:latin typeface="+mn-ea"/>
              <a:cs typeface="ＭＳ Ｐゴシック" pitchFamily="50" charset="-128"/>
            </a:endParaRPr>
          </a:p>
        </p:txBody>
      </p:sp>
      <p:cxnSp>
        <p:nvCxnSpPr>
          <p:cNvPr id="31" name="直線矢印コネクタ 30"/>
          <p:cNvCxnSpPr/>
          <p:nvPr/>
        </p:nvCxnSpPr>
        <p:spPr>
          <a:xfrm>
            <a:off x="5186607" y="1732268"/>
            <a:ext cx="1412277" cy="0"/>
          </a:xfrm>
          <a:prstGeom prst="straightConnector1">
            <a:avLst/>
          </a:prstGeom>
          <a:ln w="571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1" idx="16"/>
          </p:cNvCxnSpPr>
          <p:nvPr/>
        </p:nvCxnSpPr>
        <p:spPr>
          <a:xfrm>
            <a:off x="5369072" y="2331576"/>
            <a:ext cx="1278108" cy="9663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3" name="AutoShape 11"/>
          <p:cNvSpPr>
            <a:spLocks noChangeArrowheads="1"/>
          </p:cNvSpPr>
          <p:nvPr/>
        </p:nvSpPr>
        <p:spPr bwMode="auto">
          <a:xfrm>
            <a:off x="7422756" y="5434854"/>
            <a:ext cx="1766634" cy="605313"/>
          </a:xfrm>
          <a:prstGeom prst="wedgeEllipseCallout">
            <a:avLst>
              <a:gd name="adj1" fmla="val 47996"/>
              <a:gd name="adj2" fmla="val -76780"/>
            </a:avLst>
          </a:prstGeom>
          <a:solidFill>
            <a:srgbClr val="FFFFFF"/>
          </a:solidFill>
          <a:ln w="15875">
            <a:solidFill>
              <a:srgbClr val="00B0F0"/>
            </a:solidFill>
            <a:prstDash val="sysDot"/>
            <a:miter lim="800000"/>
            <a:headEnd/>
            <a:tailEnd/>
          </a:ln>
        </p:spPr>
        <p:txBody>
          <a:bodyPr vert="horz" wrap="square" lIns="3600" tIns="3600" rIns="3600" bIns="3600" numCol="1" anchor="t" anchorCtr="0" compatLnSpc="1">
            <a:prstTxWarp prst="textNoShape">
              <a:avLst/>
            </a:prstTxWarp>
            <a:spAutoFit/>
          </a:bodyPr>
          <a:lstStyle/>
          <a:p>
            <a:pPr algn="ctr" fontAlgn="base">
              <a:spcBef>
                <a:spcPct val="0"/>
              </a:spcBef>
              <a:spcAft>
                <a:spcPct val="0"/>
              </a:spcAft>
            </a:pPr>
            <a:r>
              <a:rPr lang="en-US" altLang="ja-JP" sz="700" dirty="0" smtClean="0">
                <a:solidFill>
                  <a:prstClr val="black"/>
                </a:solidFill>
                <a:latin typeface="+mn-ea"/>
                <a:cs typeface="ＭＳ Ｐゴシック" pitchFamily="50" charset="-128"/>
              </a:rPr>
              <a:t>2015</a:t>
            </a:r>
            <a:r>
              <a:rPr lang="ja-JP" altLang="en-US" sz="700" dirty="0" smtClean="0">
                <a:solidFill>
                  <a:prstClr val="black"/>
                </a:solidFill>
                <a:latin typeface="+mn-ea"/>
                <a:cs typeface="ＭＳ Ｐゴシック" pitchFamily="50" charset="-128"/>
              </a:rPr>
              <a:t>年⇒</a:t>
            </a:r>
            <a:r>
              <a:rPr lang="en-US" altLang="ja-JP" sz="700" dirty="0" smtClean="0">
                <a:solidFill>
                  <a:prstClr val="black"/>
                </a:solidFill>
                <a:latin typeface="+mn-ea"/>
                <a:cs typeface="ＭＳ Ｐゴシック" pitchFamily="50" charset="-128"/>
              </a:rPr>
              <a:t>2045</a:t>
            </a:r>
            <a:r>
              <a:rPr lang="ja-JP" altLang="en-US" sz="700" dirty="0" smtClean="0">
                <a:solidFill>
                  <a:prstClr val="black"/>
                </a:solidFill>
                <a:latin typeface="+mn-ea"/>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mn-ea"/>
                <a:cs typeface="ＭＳ Ｐゴシック" pitchFamily="50" charset="-128"/>
              </a:rPr>
              <a:t>高齢者は　</a:t>
            </a:r>
            <a:r>
              <a:rPr lang="en-US" altLang="ja-JP" sz="900" b="1" dirty="0" smtClean="0">
                <a:solidFill>
                  <a:prstClr val="black"/>
                </a:solidFill>
                <a:latin typeface="+mn-ea"/>
                <a:cs typeface="ＭＳ Ｐゴシック" pitchFamily="50" charset="-128"/>
              </a:rPr>
              <a:t>11.</a:t>
            </a:r>
            <a:r>
              <a:rPr lang="ja-JP" altLang="en-US" sz="900" b="1" dirty="0" smtClean="0">
                <a:solidFill>
                  <a:prstClr val="black"/>
                </a:solidFill>
                <a:latin typeface="+mn-ea"/>
                <a:cs typeface="ＭＳ Ｐゴシック" pitchFamily="50" charset="-128"/>
              </a:rPr>
              <a:t>９</a:t>
            </a:r>
            <a:r>
              <a:rPr lang="en-US" altLang="ja-JP" sz="900" b="1" dirty="0" smtClean="0">
                <a:solidFill>
                  <a:prstClr val="black"/>
                </a:solidFill>
                <a:latin typeface="+mn-ea"/>
                <a:cs typeface="ＭＳ Ｐゴシック" pitchFamily="50" charset="-128"/>
              </a:rPr>
              <a:t>㌽</a:t>
            </a:r>
            <a:r>
              <a:rPr lang="ja-JP" altLang="en-US" sz="1050" b="1" dirty="0" smtClean="0">
                <a:solidFill>
                  <a:srgbClr val="FF0000"/>
                </a:solidFill>
                <a:latin typeface="+mn-ea"/>
                <a:cs typeface="ＭＳ Ｐゴシック" pitchFamily="50" charset="-128"/>
              </a:rPr>
              <a:t>増加</a:t>
            </a:r>
            <a:endParaRPr lang="ja-JP" altLang="en-US" sz="700" dirty="0" smtClean="0">
              <a:solidFill>
                <a:prstClr val="black"/>
              </a:solidFill>
              <a:latin typeface="+mn-ea"/>
              <a:cs typeface="ＭＳ Ｐゴシック" pitchFamily="50" charset="-128"/>
            </a:endParaRPr>
          </a:p>
          <a:p>
            <a:pPr algn="ctr" fontAlgn="base">
              <a:spcBef>
                <a:spcPct val="0"/>
              </a:spcBef>
              <a:spcAft>
                <a:spcPct val="0"/>
              </a:spcAft>
            </a:pPr>
            <a:r>
              <a:rPr lang="ja-JP" altLang="en-US" sz="700" b="1" dirty="0" smtClean="0">
                <a:solidFill>
                  <a:prstClr val="black"/>
                </a:solidFill>
                <a:latin typeface="+mn-ea"/>
                <a:cs typeface="ＭＳ Ｐゴシック" pitchFamily="50" charset="-128"/>
              </a:rPr>
              <a:t>年少者は　</a:t>
            </a:r>
            <a:r>
              <a:rPr lang="en-US" altLang="ja-JP" sz="900" b="1" dirty="0" smtClean="0">
                <a:solidFill>
                  <a:prstClr val="black"/>
                </a:solidFill>
                <a:latin typeface="+mn-ea"/>
                <a:cs typeface="ＭＳ Ｐゴシック" pitchFamily="50" charset="-128"/>
              </a:rPr>
              <a:t>2.3㌽</a:t>
            </a:r>
            <a:r>
              <a:rPr lang="ja-JP" altLang="en-US" sz="900" b="1" dirty="0" smtClean="0">
                <a:solidFill>
                  <a:srgbClr val="0000FF"/>
                </a:solidFill>
                <a:latin typeface="+mn-ea"/>
                <a:cs typeface="ＭＳ Ｐゴシック" pitchFamily="50" charset="-128"/>
              </a:rPr>
              <a:t>減少</a:t>
            </a:r>
            <a:endParaRPr lang="en-US" altLang="ja-JP" sz="900" b="1" dirty="0" smtClean="0">
              <a:solidFill>
                <a:srgbClr val="0000FF"/>
              </a:solidFill>
              <a:latin typeface="+mn-ea"/>
              <a:cs typeface="ＭＳ Ｐゴシック" pitchFamily="50" charset="-128"/>
            </a:endParaRPr>
          </a:p>
        </p:txBody>
      </p:sp>
      <p:sp>
        <p:nvSpPr>
          <p:cNvPr id="34" name="AutoShape 12"/>
          <p:cNvSpPr>
            <a:spLocks noChangeArrowheads="1"/>
          </p:cNvSpPr>
          <p:nvPr/>
        </p:nvSpPr>
        <p:spPr bwMode="auto">
          <a:xfrm>
            <a:off x="2213095" y="5341316"/>
            <a:ext cx="1673582" cy="579456"/>
          </a:xfrm>
          <a:prstGeom prst="wedgeEllipseCallout">
            <a:avLst>
              <a:gd name="adj1" fmla="val 47736"/>
              <a:gd name="adj2" fmla="val -62708"/>
            </a:avLst>
          </a:prstGeom>
          <a:solidFill>
            <a:srgbClr val="FFFFFF"/>
          </a:solidFill>
          <a:ln w="15875">
            <a:solidFill>
              <a:srgbClr val="FF00FF"/>
            </a:solidFill>
            <a:prstDash val="sysDot"/>
            <a:miter lim="800000"/>
            <a:headEnd/>
            <a:tailEnd/>
          </a:ln>
        </p:spPr>
        <p:txBody>
          <a:bodyPr vert="horz" wrap="square" lIns="3600" tIns="3600" rIns="3600" bIns="3600" numCol="1" anchor="t" anchorCtr="0" compatLnSpc="1">
            <a:prstTxWarp prst="textNoShape">
              <a:avLst/>
            </a:prstTxWarp>
          </a:bodyPr>
          <a:lstStyle/>
          <a:p>
            <a:pPr algn="ctr" fontAlgn="base">
              <a:spcBef>
                <a:spcPct val="0"/>
              </a:spcBef>
              <a:spcAft>
                <a:spcPct val="0"/>
              </a:spcAft>
            </a:pPr>
            <a:r>
              <a:rPr lang="en-US" altLang="ja-JP" sz="700" dirty="0" smtClean="0">
                <a:solidFill>
                  <a:prstClr val="black"/>
                </a:solidFill>
                <a:latin typeface="+mn-ea"/>
                <a:cs typeface="ＭＳ Ｐゴシック" pitchFamily="50" charset="-128"/>
              </a:rPr>
              <a:t>2015</a:t>
            </a:r>
            <a:r>
              <a:rPr lang="ja-JP" altLang="en-US" sz="700" dirty="0" smtClean="0">
                <a:solidFill>
                  <a:prstClr val="black"/>
                </a:solidFill>
                <a:latin typeface="+mn-ea"/>
                <a:cs typeface="ＭＳ Ｐゴシック" pitchFamily="50" charset="-128"/>
              </a:rPr>
              <a:t>年⇒</a:t>
            </a:r>
            <a:r>
              <a:rPr lang="en-US" altLang="ja-JP" sz="700" dirty="0" smtClean="0">
                <a:solidFill>
                  <a:prstClr val="black"/>
                </a:solidFill>
                <a:latin typeface="+mn-ea"/>
                <a:cs typeface="ＭＳ Ｐゴシック" pitchFamily="50" charset="-128"/>
              </a:rPr>
              <a:t>2045</a:t>
            </a:r>
            <a:r>
              <a:rPr lang="ja-JP" altLang="en-US" sz="700" dirty="0" smtClean="0">
                <a:solidFill>
                  <a:prstClr val="black"/>
                </a:solidFill>
                <a:latin typeface="+mn-ea"/>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mn-ea"/>
                <a:cs typeface="ＭＳ Ｐゴシック" pitchFamily="50" charset="-128"/>
              </a:rPr>
              <a:t>高齢者は　</a:t>
            </a:r>
            <a:r>
              <a:rPr lang="en-US" altLang="ja-JP" sz="1000" b="1" dirty="0" smtClean="0">
                <a:solidFill>
                  <a:prstClr val="black"/>
                </a:solidFill>
                <a:latin typeface="+mn-ea"/>
                <a:cs typeface="ＭＳ Ｐゴシック" pitchFamily="50" charset="-128"/>
              </a:rPr>
              <a:t>15.3㌽</a:t>
            </a:r>
            <a:r>
              <a:rPr lang="ja-JP" altLang="en-US" sz="1000" b="1" dirty="0" smtClean="0">
                <a:solidFill>
                  <a:srgbClr val="FF0000"/>
                </a:solidFill>
                <a:latin typeface="+mn-ea"/>
                <a:cs typeface="ＭＳ Ｐゴシック" pitchFamily="50" charset="-128"/>
              </a:rPr>
              <a:t>増加</a:t>
            </a:r>
            <a:endParaRPr lang="ja-JP" altLang="en-US" sz="800" dirty="0" smtClean="0">
              <a:solidFill>
                <a:prstClr val="black"/>
              </a:solidFill>
              <a:latin typeface="+mn-ea"/>
              <a:cs typeface="ＭＳ Ｐゴシック" pitchFamily="50" charset="-128"/>
            </a:endParaRPr>
          </a:p>
          <a:p>
            <a:pPr algn="ctr" fontAlgn="base">
              <a:spcBef>
                <a:spcPct val="0"/>
              </a:spcBef>
              <a:spcAft>
                <a:spcPct val="0"/>
              </a:spcAft>
            </a:pPr>
            <a:r>
              <a:rPr lang="ja-JP" altLang="en-US" sz="700" b="1" dirty="0" smtClean="0">
                <a:solidFill>
                  <a:prstClr val="black"/>
                </a:solidFill>
                <a:latin typeface="+mn-ea"/>
                <a:cs typeface="ＭＳ Ｐゴシック" pitchFamily="50" charset="-128"/>
              </a:rPr>
              <a:t>年少者は　</a:t>
            </a:r>
            <a:r>
              <a:rPr lang="en-US" altLang="ja-JP" sz="1000" b="1" dirty="0" smtClean="0">
                <a:solidFill>
                  <a:prstClr val="black"/>
                </a:solidFill>
                <a:latin typeface="+mn-ea"/>
                <a:cs typeface="ＭＳ Ｐゴシック" pitchFamily="50" charset="-128"/>
              </a:rPr>
              <a:t>3.0㌽</a:t>
            </a:r>
            <a:r>
              <a:rPr lang="ja-JP" altLang="en-US" sz="1000" b="1" dirty="0" smtClean="0">
                <a:solidFill>
                  <a:srgbClr val="0000FF"/>
                </a:solidFill>
                <a:latin typeface="+mn-ea"/>
                <a:cs typeface="ＭＳ Ｐゴシック" pitchFamily="50" charset="-128"/>
              </a:rPr>
              <a:t>減少</a:t>
            </a:r>
          </a:p>
        </p:txBody>
      </p:sp>
      <p:sp>
        <p:nvSpPr>
          <p:cNvPr id="35" name="Text Box 30"/>
          <p:cNvSpPr txBox="1">
            <a:spLocks noChangeArrowheads="1"/>
          </p:cNvSpPr>
          <p:nvPr/>
        </p:nvSpPr>
        <p:spPr bwMode="auto">
          <a:xfrm>
            <a:off x="694135" y="2932270"/>
            <a:ext cx="1047723" cy="260772"/>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mn-ea"/>
                <a:cs typeface="ＭＳ Ｐゴシック" pitchFamily="50" charset="-128"/>
              </a:rPr>
              <a:t>大阪市地域</a:t>
            </a:r>
            <a:endParaRPr kumimoji="0" lang="ja-JP" altLang="en-US" sz="1400" dirty="0" smtClean="0">
              <a:solidFill>
                <a:prstClr val="black"/>
              </a:solidFill>
              <a:latin typeface="+mn-ea"/>
              <a:cs typeface="ＭＳ Ｐゴシック" pitchFamily="50" charset="-128"/>
            </a:endParaRPr>
          </a:p>
        </p:txBody>
      </p:sp>
      <p:sp>
        <p:nvSpPr>
          <p:cNvPr id="36" name="AutoShape 9"/>
          <p:cNvSpPr>
            <a:spLocks noChangeArrowheads="1"/>
          </p:cNvSpPr>
          <p:nvPr/>
        </p:nvSpPr>
        <p:spPr bwMode="auto">
          <a:xfrm>
            <a:off x="3105585" y="1427849"/>
            <a:ext cx="1445791" cy="573450"/>
          </a:xfrm>
          <a:prstGeom prst="wedgeEllipseCallout">
            <a:avLst>
              <a:gd name="adj1" fmla="val -73302"/>
              <a:gd name="adj2" fmla="val 33094"/>
            </a:avLst>
          </a:prstGeom>
          <a:solidFill>
            <a:srgbClr val="FFFFFF"/>
          </a:solidFill>
          <a:ln w="15875">
            <a:solidFill>
              <a:srgbClr val="FF9900"/>
            </a:solidFill>
            <a:prstDash val="sysDot"/>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altLang="ja-JP" sz="700" dirty="0" smtClean="0">
                <a:solidFill>
                  <a:prstClr val="black"/>
                </a:solidFill>
                <a:latin typeface="+mn-ea"/>
                <a:cs typeface="ＭＳ Ｐゴシック" pitchFamily="50" charset="-128"/>
              </a:rPr>
              <a:t>2015</a:t>
            </a:r>
            <a:r>
              <a:rPr lang="ja-JP" altLang="en-US" sz="700" dirty="0" smtClean="0">
                <a:solidFill>
                  <a:prstClr val="black"/>
                </a:solidFill>
                <a:latin typeface="+mn-ea"/>
                <a:cs typeface="ＭＳ Ｐゴシック" pitchFamily="50" charset="-128"/>
              </a:rPr>
              <a:t>年⇒</a:t>
            </a:r>
            <a:r>
              <a:rPr lang="en-US" altLang="ja-JP" sz="700" dirty="0" smtClean="0">
                <a:solidFill>
                  <a:prstClr val="black"/>
                </a:solidFill>
                <a:latin typeface="+mn-ea"/>
                <a:cs typeface="ＭＳ Ｐゴシック" pitchFamily="50" charset="-128"/>
              </a:rPr>
              <a:t>2045</a:t>
            </a:r>
            <a:r>
              <a:rPr lang="ja-JP" altLang="en-US" sz="700" dirty="0" smtClean="0">
                <a:solidFill>
                  <a:prstClr val="black"/>
                </a:solidFill>
                <a:latin typeface="+mn-ea"/>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mn-ea"/>
                <a:cs typeface="ＭＳ Ｐゴシック" pitchFamily="50" charset="-128"/>
              </a:rPr>
              <a:t>高齢者</a:t>
            </a:r>
            <a:r>
              <a:rPr lang="ja-JP" altLang="en-US" sz="700" dirty="0" smtClean="0">
                <a:solidFill>
                  <a:prstClr val="black"/>
                </a:solidFill>
                <a:latin typeface="+mn-ea"/>
                <a:cs typeface="ＭＳ Ｐゴシック" pitchFamily="50" charset="-128"/>
              </a:rPr>
              <a:t>は　</a:t>
            </a:r>
            <a:r>
              <a:rPr lang="en-US" altLang="ja-JP" sz="900" b="1" dirty="0" smtClean="0">
                <a:solidFill>
                  <a:prstClr val="black"/>
                </a:solidFill>
                <a:latin typeface="+mn-ea"/>
                <a:cs typeface="ＭＳ Ｐゴシック" pitchFamily="50" charset="-128"/>
              </a:rPr>
              <a:t>8.1㌽</a:t>
            </a:r>
            <a:r>
              <a:rPr lang="ja-JP" altLang="en-US" sz="1050" b="1" dirty="0" smtClean="0">
                <a:solidFill>
                  <a:srgbClr val="FF0000"/>
                </a:solidFill>
                <a:latin typeface="+mn-ea"/>
                <a:cs typeface="ＭＳ Ｐゴシック" pitchFamily="50" charset="-128"/>
              </a:rPr>
              <a:t>増加</a:t>
            </a:r>
            <a:endParaRPr lang="ja-JP" altLang="en-US" sz="700" dirty="0" smtClean="0">
              <a:solidFill>
                <a:prstClr val="black"/>
              </a:solidFill>
              <a:latin typeface="+mn-ea"/>
              <a:cs typeface="ＭＳ Ｐゴシック" pitchFamily="50" charset="-128"/>
            </a:endParaRPr>
          </a:p>
          <a:p>
            <a:pPr algn="ctr" fontAlgn="base">
              <a:spcBef>
                <a:spcPct val="0"/>
              </a:spcBef>
              <a:spcAft>
                <a:spcPct val="0"/>
              </a:spcAft>
            </a:pPr>
            <a:r>
              <a:rPr lang="ja-JP" altLang="en-US" sz="700" b="1" dirty="0" smtClean="0">
                <a:solidFill>
                  <a:prstClr val="black"/>
                </a:solidFill>
                <a:latin typeface="+mn-ea"/>
                <a:cs typeface="ＭＳ Ｐゴシック" pitchFamily="50" charset="-128"/>
              </a:rPr>
              <a:t>年少者</a:t>
            </a:r>
            <a:r>
              <a:rPr lang="ja-JP" altLang="en-US" sz="700" dirty="0" smtClean="0">
                <a:solidFill>
                  <a:prstClr val="black"/>
                </a:solidFill>
                <a:latin typeface="+mn-ea"/>
                <a:cs typeface="ＭＳ Ｐゴシック" pitchFamily="50" charset="-128"/>
              </a:rPr>
              <a:t>は　</a:t>
            </a:r>
            <a:r>
              <a:rPr lang="en-US" altLang="ja-JP" sz="900" b="1" dirty="0" smtClean="0">
                <a:solidFill>
                  <a:prstClr val="black"/>
                </a:solidFill>
                <a:latin typeface="+mn-ea"/>
                <a:cs typeface="ＭＳ Ｐゴシック" pitchFamily="50" charset="-128"/>
              </a:rPr>
              <a:t>1.4㌽</a:t>
            </a:r>
            <a:r>
              <a:rPr lang="ja-JP" altLang="en-US" sz="900" b="1" dirty="0" smtClean="0">
                <a:solidFill>
                  <a:srgbClr val="0000FF"/>
                </a:solidFill>
                <a:latin typeface="+mn-ea"/>
                <a:cs typeface="ＭＳ Ｐゴシック" pitchFamily="50" charset="-128"/>
              </a:rPr>
              <a:t>減少</a:t>
            </a:r>
            <a:endParaRPr lang="ja-JP" altLang="ja-JP" sz="1600" dirty="0" smtClean="0">
              <a:solidFill>
                <a:prstClr val="black"/>
              </a:solidFill>
              <a:latin typeface="+mn-ea"/>
              <a:cs typeface="ＭＳ Ｐゴシック" pitchFamily="50" charset="-128"/>
            </a:endParaRPr>
          </a:p>
        </p:txBody>
      </p:sp>
      <p:sp>
        <p:nvSpPr>
          <p:cNvPr id="3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府内各地域の活性化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府内各地域の人口動態</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38" name="AutoShape 10"/>
          <p:cNvSpPr>
            <a:spLocks noChangeArrowheads="1"/>
          </p:cNvSpPr>
          <p:nvPr/>
        </p:nvSpPr>
        <p:spPr bwMode="auto">
          <a:xfrm>
            <a:off x="8267436" y="951599"/>
            <a:ext cx="1656184" cy="578561"/>
          </a:xfrm>
          <a:prstGeom prst="wedgeEllipseCallout">
            <a:avLst>
              <a:gd name="adj1" fmla="val 3504"/>
              <a:gd name="adj2" fmla="val 68509"/>
            </a:avLst>
          </a:prstGeom>
          <a:solidFill>
            <a:srgbClr val="FFFFFF"/>
          </a:solidFill>
          <a:ln w="15875">
            <a:solidFill>
              <a:srgbClr val="CCCC00"/>
            </a:solidFill>
            <a:prstDash val="sysDot"/>
            <a:miter lim="800000"/>
            <a:headEnd/>
            <a:tailEnd/>
          </a:ln>
        </p:spPr>
        <p:txBody>
          <a:bodyPr vert="horz" wrap="square" lIns="3600" tIns="1800" rIns="3600" bIns="1800" numCol="1" anchor="t" anchorCtr="0" compatLnSpc="1">
            <a:prstTxWarp prst="textNoShape">
              <a:avLst/>
            </a:prstTxWarp>
            <a:spAutoFit/>
          </a:bodyPr>
          <a:lstStyle/>
          <a:p>
            <a:pPr algn="ctr" fontAlgn="base">
              <a:spcBef>
                <a:spcPct val="0"/>
              </a:spcBef>
              <a:spcAft>
                <a:spcPct val="0"/>
              </a:spcAft>
            </a:pPr>
            <a:r>
              <a:rPr lang="en-US" altLang="ja-JP" sz="700" dirty="0" smtClean="0">
                <a:solidFill>
                  <a:prstClr val="black"/>
                </a:solidFill>
                <a:latin typeface="+mn-ea"/>
                <a:cs typeface="ＭＳ Ｐゴシック" pitchFamily="50" charset="-128"/>
              </a:rPr>
              <a:t>2015</a:t>
            </a:r>
            <a:r>
              <a:rPr lang="ja-JP" altLang="en-US" sz="700" dirty="0" smtClean="0">
                <a:solidFill>
                  <a:prstClr val="black"/>
                </a:solidFill>
                <a:latin typeface="+mn-ea"/>
                <a:cs typeface="ＭＳ Ｐゴシック" pitchFamily="50" charset="-128"/>
              </a:rPr>
              <a:t>年⇒</a:t>
            </a:r>
            <a:r>
              <a:rPr lang="en-US" altLang="ja-JP" sz="700" dirty="0" smtClean="0">
                <a:solidFill>
                  <a:prstClr val="black"/>
                </a:solidFill>
                <a:latin typeface="+mn-ea"/>
                <a:cs typeface="ＭＳ Ｐゴシック" pitchFamily="50" charset="-128"/>
              </a:rPr>
              <a:t>2045</a:t>
            </a:r>
            <a:r>
              <a:rPr lang="ja-JP" altLang="en-US" sz="700" dirty="0" smtClean="0">
                <a:solidFill>
                  <a:prstClr val="black"/>
                </a:solidFill>
                <a:latin typeface="+mn-ea"/>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mn-ea"/>
                <a:cs typeface="ＭＳ Ｐゴシック" pitchFamily="50" charset="-128"/>
              </a:rPr>
              <a:t>高齢者</a:t>
            </a:r>
            <a:r>
              <a:rPr lang="ja-JP" altLang="en-US" sz="700" dirty="0" smtClean="0">
                <a:solidFill>
                  <a:prstClr val="black"/>
                </a:solidFill>
                <a:latin typeface="+mn-ea"/>
                <a:cs typeface="ＭＳ Ｐゴシック" pitchFamily="50" charset="-128"/>
              </a:rPr>
              <a:t>は　</a:t>
            </a:r>
            <a:r>
              <a:rPr lang="en-US" altLang="ja-JP" sz="900" b="1" dirty="0" smtClean="0">
                <a:solidFill>
                  <a:prstClr val="black"/>
                </a:solidFill>
                <a:latin typeface="+mn-ea"/>
                <a:cs typeface="ＭＳ Ｐゴシック" pitchFamily="50" charset="-128"/>
              </a:rPr>
              <a:t>9.8㌽</a:t>
            </a:r>
            <a:r>
              <a:rPr lang="ja-JP" altLang="en-US" sz="1050" b="1" dirty="0" smtClean="0">
                <a:solidFill>
                  <a:srgbClr val="FF0000"/>
                </a:solidFill>
                <a:latin typeface="+mn-ea"/>
                <a:cs typeface="ＭＳ Ｐゴシック" pitchFamily="50" charset="-128"/>
              </a:rPr>
              <a:t>増加</a:t>
            </a:r>
            <a:endParaRPr lang="ja-JP" altLang="en-US" sz="700" dirty="0" smtClean="0">
              <a:solidFill>
                <a:prstClr val="black"/>
              </a:solidFill>
              <a:latin typeface="+mn-ea"/>
              <a:cs typeface="ＭＳ Ｐゴシック" pitchFamily="50" charset="-128"/>
            </a:endParaRPr>
          </a:p>
          <a:p>
            <a:pPr algn="ctr" fontAlgn="base">
              <a:spcBef>
                <a:spcPct val="0"/>
              </a:spcBef>
              <a:spcAft>
                <a:spcPct val="0"/>
              </a:spcAft>
            </a:pPr>
            <a:r>
              <a:rPr lang="ja-JP" altLang="en-US" sz="700" b="1" dirty="0" smtClean="0">
                <a:solidFill>
                  <a:prstClr val="black"/>
                </a:solidFill>
                <a:latin typeface="+mn-ea"/>
                <a:cs typeface="ＭＳ Ｐゴシック" pitchFamily="50" charset="-128"/>
              </a:rPr>
              <a:t>年少者</a:t>
            </a:r>
            <a:r>
              <a:rPr lang="ja-JP" altLang="en-US" sz="700" dirty="0" smtClean="0">
                <a:solidFill>
                  <a:prstClr val="black"/>
                </a:solidFill>
                <a:latin typeface="+mn-ea"/>
                <a:cs typeface="ＭＳ Ｐゴシック" pitchFamily="50" charset="-128"/>
              </a:rPr>
              <a:t>は　</a:t>
            </a:r>
            <a:r>
              <a:rPr lang="en-US" altLang="ja-JP" sz="900" b="1" dirty="0" smtClean="0">
                <a:solidFill>
                  <a:prstClr val="black"/>
                </a:solidFill>
                <a:latin typeface="+mn-ea"/>
                <a:cs typeface="ＭＳ Ｐゴシック" pitchFamily="50" charset="-128"/>
              </a:rPr>
              <a:t>1.</a:t>
            </a:r>
            <a:r>
              <a:rPr lang="en-US" altLang="ja-JP" sz="900" b="1" dirty="0">
                <a:solidFill>
                  <a:prstClr val="black"/>
                </a:solidFill>
                <a:latin typeface="+mn-ea"/>
                <a:cs typeface="ＭＳ Ｐゴシック" pitchFamily="50" charset="-128"/>
              </a:rPr>
              <a:t>6</a:t>
            </a:r>
            <a:r>
              <a:rPr lang="ja-JP" altLang="en-US" sz="900" b="1" dirty="0" smtClean="0">
                <a:solidFill>
                  <a:prstClr val="black"/>
                </a:solidFill>
                <a:latin typeface="+mn-ea"/>
                <a:cs typeface="ＭＳ Ｐゴシック" pitchFamily="50" charset="-128"/>
              </a:rPr>
              <a:t>㌽</a:t>
            </a:r>
            <a:r>
              <a:rPr lang="ja-JP" altLang="en-US" sz="900" b="1" dirty="0" smtClean="0">
                <a:solidFill>
                  <a:srgbClr val="0000FF"/>
                </a:solidFill>
                <a:latin typeface="+mn-ea"/>
                <a:cs typeface="ＭＳ Ｐゴシック" pitchFamily="50" charset="-128"/>
              </a:rPr>
              <a:t>減少</a:t>
            </a:r>
            <a:endParaRPr lang="en-US" altLang="ja-JP" sz="900" b="1" dirty="0" smtClean="0">
              <a:solidFill>
                <a:srgbClr val="0000FF"/>
              </a:solidFill>
              <a:latin typeface="+mn-ea"/>
              <a:cs typeface="ＭＳ Ｐゴシック" pitchFamily="50" charset="-128"/>
            </a:endParaRPr>
          </a:p>
        </p:txBody>
      </p:sp>
      <p:sp>
        <p:nvSpPr>
          <p:cNvPr id="40"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23</a:t>
            </a:fld>
            <a:endParaRPr lang="ja-JP" altLang="en-US" sz="2000" b="1" dirty="0">
              <a:solidFill>
                <a:schemeClr val="tx1"/>
              </a:solidFill>
            </a:endParaRPr>
          </a:p>
        </p:txBody>
      </p:sp>
    </p:spTree>
    <p:extLst>
      <p:ext uri="{BB962C8B-B14F-4D97-AF65-F5344CB8AC3E}">
        <p14:creationId xmlns:p14="http://schemas.microsoft.com/office/powerpoint/2010/main" val="1024017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88900" y="381260"/>
            <a:ext cx="9740489" cy="5582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●大阪は</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住宅</a:t>
            </a:r>
            <a:r>
              <a:rPr kumimoji="1" lang="ja-JP" altLang="en-US" sz="1400" b="1" dirty="0" smtClean="0">
                <a:solidFill>
                  <a:schemeClr val="tx1"/>
                </a:solidFill>
                <a:latin typeface="Meiryo UI" panose="020B0604030504040204" pitchFamily="50" charset="-128"/>
                <a:ea typeface="Meiryo UI" panose="020B0604030504040204" pitchFamily="50" charset="-128"/>
              </a:rPr>
              <a:t>の延べ面積</a:t>
            </a:r>
            <a:r>
              <a:rPr kumimoji="1" lang="ja-JP" altLang="en-US" sz="1400" b="1" dirty="0">
                <a:solidFill>
                  <a:schemeClr val="tx1"/>
                </a:solidFill>
                <a:latin typeface="Meiryo UI" panose="020B0604030504040204" pitchFamily="50" charset="-128"/>
                <a:ea typeface="Meiryo UI" panose="020B0604030504040204" pitchFamily="50" charset="-128"/>
              </a:rPr>
              <a:t>」や「平均消費者物価」、「平均混雑率」、「通勤時間」について首都圏の水準を上回って</a:t>
            </a:r>
            <a:r>
              <a:rPr kumimoji="1" lang="ja-JP" altLang="en-US" sz="1400" dirty="0">
                <a:solidFill>
                  <a:schemeClr val="tx1"/>
                </a:solidFill>
                <a:latin typeface="Meiryo UI" panose="020B0604030504040204" pitchFamily="50" charset="-128"/>
                <a:ea typeface="Meiryo UI" panose="020B0604030504040204" pitchFamily="50" charset="-128"/>
              </a:rPr>
              <a:t>おり、</a:t>
            </a:r>
            <a:r>
              <a:rPr kumimoji="1" lang="ja-JP" altLang="en-US" sz="1400" b="1" dirty="0">
                <a:solidFill>
                  <a:schemeClr val="tx1"/>
                </a:solidFill>
                <a:latin typeface="Meiryo UI" panose="020B0604030504040204" pitchFamily="50" charset="-128"/>
                <a:ea typeface="Meiryo UI" panose="020B0604030504040204" pitchFamily="50" charset="-128"/>
              </a:rPr>
              <a:t>暮らしやすい環境</a:t>
            </a:r>
            <a:r>
              <a:rPr kumimoji="1" lang="ja-JP" altLang="en-US" sz="1400" dirty="0">
                <a:solidFill>
                  <a:schemeClr val="tx1"/>
                </a:solidFill>
                <a:latin typeface="Meiryo UI" panose="020B0604030504040204" pitchFamily="50" charset="-128"/>
                <a:ea typeface="Meiryo UI" panose="020B0604030504040204" pitchFamily="50" charset="-128"/>
              </a:rPr>
              <a:t>に</a:t>
            </a:r>
            <a:r>
              <a:rPr kumimoji="1" lang="ja-JP" altLang="en-US" sz="1400" dirty="0" smtClean="0">
                <a:solidFill>
                  <a:schemeClr val="tx1"/>
                </a:solidFill>
                <a:latin typeface="Meiryo UI" panose="020B0604030504040204" pitchFamily="50" charset="-128"/>
                <a:ea typeface="Meiryo UI" panose="020B0604030504040204" pitchFamily="50" charset="-128"/>
              </a:rPr>
              <a:t>あり、</a:t>
            </a:r>
            <a:r>
              <a:rPr kumimoji="1" lang="ja-JP" altLang="en-US" sz="1400" b="1" dirty="0" smtClean="0">
                <a:solidFill>
                  <a:schemeClr val="tx1"/>
                </a:solidFill>
                <a:latin typeface="Meiryo UI" panose="020B0604030504040204" pitchFamily="50" charset="-128"/>
                <a:ea typeface="Meiryo UI" panose="020B0604030504040204" pitchFamily="50" charset="-128"/>
              </a:rPr>
              <a:t>国際的な評価も東京より高い</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府内</a:t>
            </a:r>
            <a:r>
              <a:rPr lang="ja-JP" altLang="en-US" sz="1800" b="1" dirty="0">
                <a:solidFill>
                  <a:schemeClr val="bg1"/>
                </a:solidFill>
                <a:latin typeface="Meiryo UI" panose="020B0604030504040204" pitchFamily="50" charset="-128"/>
                <a:ea typeface="Meiryo UI" panose="020B0604030504040204" pitchFamily="50" charset="-128"/>
              </a:rPr>
              <a:t>各地域</a:t>
            </a:r>
            <a:r>
              <a:rPr lang="ja-JP" altLang="en-US" sz="1800" b="1" dirty="0" smtClean="0">
                <a:solidFill>
                  <a:schemeClr val="bg1"/>
                </a:solidFill>
                <a:latin typeface="Meiryo UI" panose="020B0604030504040204" pitchFamily="50" charset="-128"/>
                <a:ea typeface="Meiryo UI" panose="020B0604030504040204" pitchFamily="50" charset="-128"/>
              </a:rPr>
              <a:t>の</a:t>
            </a:r>
            <a:r>
              <a:rPr lang="ja-JP" altLang="en-US" sz="1800" b="1" dirty="0">
                <a:solidFill>
                  <a:schemeClr val="bg1"/>
                </a:solidFill>
                <a:latin typeface="Meiryo UI" panose="020B0604030504040204" pitchFamily="50" charset="-128"/>
                <a:ea typeface="Meiryo UI" panose="020B0604030504040204" pitchFamily="50" charset="-128"/>
              </a:rPr>
              <a:t>活性化</a:t>
            </a:r>
            <a:r>
              <a:rPr lang="ja-JP" altLang="en-US" sz="1800" b="1" dirty="0" smtClean="0">
                <a:solidFill>
                  <a:schemeClr val="bg1"/>
                </a:solidFill>
                <a:latin typeface="Meiryo UI" panose="020B0604030504040204" pitchFamily="50" charset="-128"/>
                <a:ea typeface="Meiryo UI" panose="020B0604030504040204" pitchFamily="50" charset="-128"/>
              </a:rPr>
              <a:t>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大阪の住みやすさ</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1536818" y="5869512"/>
            <a:ext cx="2421229"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出典</a:t>
            </a:r>
            <a:r>
              <a:rPr kumimoji="1" lang="ja-JP" altLang="en-US" sz="1000" dirty="0" smtClean="0">
                <a:solidFill>
                  <a:prstClr val="black"/>
                </a:solidFill>
                <a:latin typeface="Meiryo UI" panose="020B0604030504040204" pitchFamily="50" charset="-128"/>
                <a:ea typeface="Meiryo UI" panose="020B0604030504040204" pitchFamily="50" charset="-128"/>
              </a:rPr>
              <a:t>：総務省 </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小売物価統計調査</a:t>
            </a:r>
            <a:r>
              <a:rPr kumimoji="1" lang="en-US" altLang="ja-JP" sz="1000" dirty="0">
                <a:solidFill>
                  <a:prstClr val="black"/>
                </a:solidFill>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8" name="グラフ 7"/>
          <p:cNvGraphicFramePr>
            <a:graphicFrameLocks/>
          </p:cNvGraphicFramePr>
          <p:nvPr>
            <p:extLst/>
          </p:nvPr>
        </p:nvGraphicFramePr>
        <p:xfrm>
          <a:off x="120897" y="3374266"/>
          <a:ext cx="3510945" cy="244092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flipV="1">
            <a:off x="583462" y="4314423"/>
            <a:ext cx="3048380" cy="12879"/>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10" name="グラフ 9"/>
          <p:cNvGraphicFramePr>
            <a:graphicFrameLocks/>
          </p:cNvGraphicFramePr>
          <p:nvPr>
            <p:extLst/>
          </p:nvPr>
        </p:nvGraphicFramePr>
        <p:xfrm>
          <a:off x="3800110" y="3374266"/>
          <a:ext cx="3643879" cy="2415620"/>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178AA22E-FCB1-45B3-87A6-15F3CBAFE844}"/>
              </a:ext>
            </a:extLst>
          </p:cNvPr>
          <p:cNvSpPr txBox="1"/>
          <p:nvPr/>
        </p:nvSpPr>
        <p:spPr>
          <a:xfrm>
            <a:off x="4035560" y="5704412"/>
            <a:ext cx="2938529" cy="246221"/>
          </a:xfrm>
          <a:prstGeom prst="rect">
            <a:avLst/>
          </a:prstGeom>
          <a:noFill/>
        </p:spPr>
        <p:txBody>
          <a:bodyPr wrap="square" rtlCol="0">
            <a:spAutoFit/>
          </a:bodyPr>
          <a:lstStyle/>
          <a:p>
            <a:pPr>
              <a:defRPr/>
            </a:pPr>
            <a:r>
              <a:rPr kumimoji="1" lang="ja-JP" altLang="en-US" sz="1000" dirty="0">
                <a:solidFill>
                  <a:prstClr val="black"/>
                </a:solidFill>
                <a:latin typeface="Meiryo UI" panose="020B0604030504040204" pitchFamily="50" charset="-128"/>
                <a:ea typeface="Meiryo UI" panose="020B0604030504040204" pitchFamily="50" charset="-128"/>
              </a:rPr>
              <a:t>出典</a:t>
            </a:r>
            <a:r>
              <a:rPr kumimoji="1" lang="ja-JP" altLang="en-US" sz="1000" dirty="0" smtClean="0">
                <a:solidFill>
                  <a:prstClr val="black"/>
                </a:solidFill>
                <a:latin typeface="Meiryo UI" panose="020B0604030504040204" pitchFamily="50" charset="-128"/>
                <a:ea typeface="Meiryo UI" panose="020B0604030504040204" pitchFamily="50" charset="-128"/>
              </a:rPr>
              <a:t>：総務省</a:t>
            </a:r>
            <a:r>
              <a:rPr lang="ja-JP" altLang="en-US" sz="1000" dirty="0">
                <a:sym typeface="ヒラギノ角ゴ Pro W6" charset="0"/>
              </a:rPr>
              <a:t> </a:t>
            </a:r>
            <a:r>
              <a:rPr lang="en-US" altLang="ja-JP" sz="1000" dirty="0" smtClean="0">
                <a:sym typeface="ヒラギノ角ゴ Pro W6" charset="0"/>
              </a:rPr>
              <a:t>『</a:t>
            </a:r>
            <a:r>
              <a:rPr lang="ja-JP" altLang="en-US" sz="1000" dirty="0" smtClean="0">
                <a:sym typeface="ヒラギノ角ゴ Pro W6" charset="0"/>
              </a:rPr>
              <a:t>平成</a:t>
            </a:r>
            <a:r>
              <a:rPr lang="en-US" altLang="ja-JP" sz="1000" dirty="0">
                <a:sym typeface="ヒラギノ角ゴ Pro W6" charset="0"/>
              </a:rPr>
              <a:t>30</a:t>
            </a:r>
            <a:r>
              <a:rPr lang="ja-JP" altLang="en-US" sz="1000" dirty="0" smtClean="0">
                <a:sym typeface="ヒラギノ角ゴ Pro W6" charset="0"/>
              </a:rPr>
              <a:t>年</a:t>
            </a:r>
            <a:r>
              <a:rPr lang="ja-JP" altLang="en-US" sz="1000" dirty="0">
                <a:sym typeface="ヒラギノ角ゴ Pro W6" charset="0"/>
              </a:rPr>
              <a:t>住宅・土地統計</a:t>
            </a:r>
            <a:r>
              <a:rPr lang="ja-JP" altLang="en-US" sz="1000" dirty="0" smtClean="0">
                <a:sym typeface="ヒラギノ角ゴ Pro W6" charset="0"/>
              </a:rPr>
              <a:t>調査</a:t>
            </a:r>
            <a:r>
              <a:rPr lang="en-US" altLang="ja-JP" sz="1000" dirty="0">
                <a:sym typeface="ヒラギノ角ゴ Pro W6" charset="0"/>
              </a:rPr>
              <a:t>』</a:t>
            </a:r>
            <a:endParaRPr lang="ja-JP" altLang="en-US" sz="1000" dirty="0">
              <a:sym typeface="ヒラギノ角ゴ Pro W6" charset="0"/>
            </a:endParaRPr>
          </a:p>
        </p:txBody>
      </p:sp>
      <p:graphicFrame>
        <p:nvGraphicFramePr>
          <p:cNvPr id="12" name="表 11"/>
          <p:cNvGraphicFramePr>
            <a:graphicFrameLocks noGrp="1"/>
          </p:cNvGraphicFramePr>
          <p:nvPr>
            <p:extLst>
              <p:ext uri="{D42A27DB-BD31-4B8C-83A1-F6EECF244321}">
                <p14:modId xmlns:p14="http://schemas.microsoft.com/office/powerpoint/2010/main" val="2501567315"/>
              </p:ext>
            </p:extLst>
          </p:nvPr>
        </p:nvGraphicFramePr>
        <p:xfrm>
          <a:off x="7456689" y="3091291"/>
          <a:ext cx="1871585" cy="2722400"/>
        </p:xfrm>
        <a:graphic>
          <a:graphicData uri="http://schemas.openxmlformats.org/drawingml/2006/table">
            <a:tbl>
              <a:tblPr firstRow="1" bandRow="1">
                <a:tableStyleId>{5C22544A-7EE6-4342-B048-85BDC9FD1C3A}</a:tableStyleId>
              </a:tblPr>
              <a:tblGrid>
                <a:gridCol w="416858">
                  <a:extLst>
                    <a:ext uri="{9D8B030D-6E8A-4147-A177-3AD203B41FA5}">
                      <a16:colId xmlns:a16="http://schemas.microsoft.com/office/drawing/2014/main" val="20000"/>
                    </a:ext>
                  </a:extLst>
                </a:gridCol>
                <a:gridCol w="1454727">
                  <a:extLst>
                    <a:ext uri="{9D8B030D-6E8A-4147-A177-3AD203B41FA5}">
                      <a16:colId xmlns:a16="http://schemas.microsoft.com/office/drawing/2014/main" val="20001"/>
                    </a:ext>
                  </a:extLst>
                </a:gridCol>
              </a:tblGrid>
              <a:tr h="208569">
                <a:tc>
                  <a:txBody>
                    <a:bodyPr/>
                    <a:lstStyle/>
                    <a:p>
                      <a:pPr algn="ctr">
                        <a:lnSpc>
                          <a:spcPts val="1200"/>
                        </a:lnSpc>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30295">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ウィーン（ｵｰｽﾄﾘｱ）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0295">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メルボルン（ｵｰｽﾄﾗﾘｱ）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0295">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シドニー（ｵｰｽﾄﾗﾘｱ）</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295">
                <a:tc>
                  <a:txBody>
                    <a:bodyPr/>
                    <a:lstStyle/>
                    <a:p>
                      <a:pPr algn="ctr">
                        <a:lnSpc>
                          <a:spcPts val="1400"/>
                        </a:lnSpc>
                      </a:pPr>
                      <a:r>
                        <a:rPr kumimoji="1"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0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400"/>
                        </a:lnSpc>
                      </a:pPr>
                      <a:r>
                        <a:rPr kumimoji="1"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大阪（日本）</a:t>
                      </a:r>
                      <a:endParaRPr kumimoji="1" lang="ja-JP" altLang="en-US" sz="10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230295">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カルガリー（カナダ）</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0295">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６位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バンクーバー（ｶﾅﾀﾞ）</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0295">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７位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東京（日本）</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230295">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８位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トロント（ｶﾅﾀﾞ）</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0295">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９位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sng" dirty="0" smtClean="0">
                          <a:latin typeface="Meiryo UI" panose="020B0604030504040204" pitchFamily="50" charset="-128"/>
                          <a:ea typeface="Meiryo UI" panose="020B0604030504040204" pitchFamily="50" charset="-128"/>
                          <a:cs typeface="Meiryo UI" panose="020B0604030504040204" pitchFamily="50" charset="-128"/>
                        </a:rPr>
                        <a:t>コペンハーゲン（ﾃﾞﾝﾏｰｸ）</a:t>
                      </a:r>
                      <a:endParaRPr kumimoji="1" lang="ja-JP" altLang="en-US" sz="1000" b="0"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30295">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000" b="0" u="none"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アデレード（ｵｰｽﾄﾗﾘｱ）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3" name="正方形/長方形 2"/>
          <p:cNvSpPr/>
          <p:nvPr/>
        </p:nvSpPr>
        <p:spPr>
          <a:xfrm>
            <a:off x="6932815" y="5827304"/>
            <a:ext cx="2973185" cy="276999"/>
          </a:xfrm>
          <a:prstGeom prst="rect">
            <a:avLst/>
          </a:prstGeom>
        </p:spPr>
        <p:txBody>
          <a:bodyPr wrap="square" lIns="0" tIns="0" rIns="0" bIns="0">
            <a:spAutoFit/>
          </a:bodyPr>
          <a:lstStyle/>
          <a:p>
            <a:r>
              <a:rPr kumimoji="1" lang="en-US" altLang="ja-JP" sz="900" spc="-100" dirty="0" smtClean="0"/>
              <a:t>※</a:t>
            </a:r>
            <a:r>
              <a:rPr kumimoji="1" lang="ja-JP" altLang="en-US" sz="900" spc="-100" dirty="0" smtClean="0"/>
              <a:t>世界</a:t>
            </a:r>
            <a:r>
              <a:rPr kumimoji="1" lang="en-US" altLang="ja-JP" sz="900" spc="-100" dirty="0"/>
              <a:t>140</a:t>
            </a:r>
            <a:r>
              <a:rPr kumimoji="1" lang="ja-JP" altLang="en-US" sz="900" spc="-100" dirty="0"/>
              <a:t>都市を対象に、政治・社会的な安定性や、健康医療制度</a:t>
            </a:r>
            <a:r>
              <a:rPr kumimoji="1" lang="ja-JP" altLang="en-US" sz="900" spc="-100" dirty="0" smtClean="0"/>
              <a:t>、</a:t>
            </a:r>
            <a:endParaRPr kumimoji="1" lang="en-US" altLang="ja-JP" sz="900" spc="-100" dirty="0" smtClean="0"/>
          </a:p>
          <a:p>
            <a:r>
              <a:rPr kumimoji="1" lang="ja-JP" altLang="en-US" sz="900" spc="-100" dirty="0"/>
              <a:t>　</a:t>
            </a:r>
            <a:r>
              <a:rPr kumimoji="1" lang="ja-JP" altLang="en-US" sz="900" spc="-100" dirty="0" smtClean="0"/>
              <a:t> 文化</a:t>
            </a:r>
            <a:r>
              <a:rPr kumimoji="1" lang="ja-JP" altLang="en-US" sz="900" spc="-100" dirty="0"/>
              <a:t>・環境、教育、インフラなどの項目を</a:t>
            </a:r>
            <a:r>
              <a:rPr kumimoji="1" lang="en-US" altLang="ja-JP" sz="900" spc="-100" dirty="0"/>
              <a:t>100</a:t>
            </a:r>
            <a:r>
              <a:rPr kumimoji="1" lang="ja-JP" altLang="en-US" sz="900" spc="-100" dirty="0"/>
              <a:t>点満点で採点し順位付け</a:t>
            </a:r>
          </a:p>
        </p:txBody>
      </p:sp>
      <p:graphicFrame>
        <p:nvGraphicFramePr>
          <p:cNvPr id="17" name="グラフ 16"/>
          <p:cNvGraphicFramePr>
            <a:graphicFrameLocks/>
          </p:cNvGraphicFramePr>
          <p:nvPr>
            <p:extLst/>
          </p:nvPr>
        </p:nvGraphicFramePr>
        <p:xfrm>
          <a:off x="2509786" y="1251519"/>
          <a:ext cx="2244112" cy="20050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p:cNvGraphicFramePr>
            <a:graphicFrameLocks/>
          </p:cNvGraphicFramePr>
          <p:nvPr>
            <p:extLst/>
          </p:nvPr>
        </p:nvGraphicFramePr>
        <p:xfrm>
          <a:off x="85361" y="1251519"/>
          <a:ext cx="2244112" cy="2005011"/>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a:extLst>
              <a:ext uri="{FF2B5EF4-FFF2-40B4-BE49-F238E27FC236}">
                <a16:creationId xmlns:a16="http://schemas.microsoft.com/office/drawing/2014/main" id="{178AA22E-FCB1-45B3-87A6-15F3CBAFE844}"/>
              </a:ext>
            </a:extLst>
          </p:cNvPr>
          <p:cNvSpPr txBox="1"/>
          <p:nvPr/>
        </p:nvSpPr>
        <p:spPr>
          <a:xfrm>
            <a:off x="1349286" y="1026815"/>
            <a:ext cx="2140688" cy="276999"/>
          </a:xfrm>
          <a:prstGeom prst="rect">
            <a:avLst/>
          </a:prstGeom>
          <a:noFill/>
        </p:spPr>
        <p:txBody>
          <a:bodyPr wrap="square" rtlCol="0">
            <a:spAutoFit/>
          </a:bodyPr>
          <a:lstStyle/>
          <a:p>
            <a:pPr lvl="0">
              <a:defRPr/>
            </a:pPr>
            <a:r>
              <a:rPr kumimoji="1" lang="ja-JP" altLang="en-US" sz="1200" b="1" dirty="0" smtClean="0">
                <a:solidFill>
                  <a:prstClr val="black"/>
                </a:solidFill>
                <a:latin typeface="Meiryo UI" panose="020B0604030504040204" pitchFamily="50" charset="-128"/>
                <a:ea typeface="Meiryo UI" panose="020B0604030504040204" pitchFamily="50" charset="-128"/>
              </a:rPr>
              <a:t>住宅水準（住宅</a:t>
            </a:r>
            <a:r>
              <a:rPr kumimoji="1" lang="ja-JP" altLang="en-US" sz="1200" b="1" dirty="0">
                <a:solidFill>
                  <a:prstClr val="black"/>
                </a:solidFill>
                <a:latin typeface="Meiryo UI" panose="020B0604030504040204" pitchFamily="50" charset="-128"/>
                <a:ea typeface="Meiryo UI" panose="020B0604030504040204" pitchFamily="50" charset="-128"/>
              </a:rPr>
              <a:t>の</a:t>
            </a:r>
            <a:r>
              <a:rPr kumimoji="1" lang="ja-JP" altLang="en-US" sz="1200" b="1" dirty="0" smtClean="0">
                <a:solidFill>
                  <a:prstClr val="black"/>
                </a:solidFill>
                <a:latin typeface="Meiryo UI" panose="020B0604030504040204" pitchFamily="50" charset="-128"/>
                <a:ea typeface="Meiryo UI" panose="020B0604030504040204" pitchFamily="50" charset="-128"/>
              </a:rPr>
              <a:t>延べ面積）</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20" name="グラフ 19"/>
          <p:cNvGraphicFramePr>
            <a:graphicFrameLocks/>
          </p:cNvGraphicFramePr>
          <p:nvPr>
            <p:extLst/>
          </p:nvPr>
        </p:nvGraphicFramePr>
        <p:xfrm>
          <a:off x="5057775" y="905323"/>
          <a:ext cx="4848225" cy="1971282"/>
        </p:xfrm>
        <a:graphic>
          <a:graphicData uri="http://schemas.openxmlformats.org/drawingml/2006/chart">
            <c:chart xmlns:c="http://schemas.openxmlformats.org/drawingml/2006/chart" xmlns:r="http://schemas.openxmlformats.org/officeDocument/2006/relationships" r:id="rId7"/>
          </a:graphicData>
        </a:graphic>
      </p:graphicFrame>
      <p:sp>
        <p:nvSpPr>
          <p:cNvPr id="21" name="スライド番号プレースホルダー 2"/>
          <p:cNvSpPr>
            <a:spLocks noGrp="1"/>
          </p:cNvSpPr>
          <p:nvPr>
            <p:ph type="sldNum" sz="quarter" idx="12"/>
          </p:nvPr>
        </p:nvSpPr>
        <p:spPr>
          <a:xfrm>
            <a:off x="9412340" y="5343038"/>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24</a:t>
            </a:fld>
            <a:endParaRPr lang="ja-JP" altLang="en-US" sz="2000" b="1" dirty="0">
              <a:solidFill>
                <a:schemeClr val="tx1"/>
              </a:solidFill>
            </a:endParaRPr>
          </a:p>
        </p:txBody>
      </p:sp>
      <p:sp>
        <p:nvSpPr>
          <p:cNvPr id="22" name="正方形/長方形 21"/>
          <p:cNvSpPr/>
          <p:nvPr/>
        </p:nvSpPr>
        <p:spPr>
          <a:xfrm>
            <a:off x="6945284" y="2914543"/>
            <a:ext cx="2973185" cy="153888"/>
          </a:xfrm>
          <a:prstGeom prst="rect">
            <a:avLst/>
          </a:prstGeom>
        </p:spPr>
        <p:txBody>
          <a:bodyPr wrap="square" lIns="0" tIns="0" rIns="0" bIns="0">
            <a:spAutoFit/>
          </a:bodyPr>
          <a:lstStyle/>
          <a:p>
            <a:pPr algn="ctr"/>
            <a:r>
              <a:rPr lang="ja-JP" altLang="en-US" sz="1000" spc="-100" dirty="0" smtClean="0">
                <a:latin typeface="Meiryo UI" panose="020B0604030504040204" pitchFamily="50" charset="-128"/>
                <a:ea typeface="Meiryo UI" panose="020B0604030504040204" pitchFamily="50" charset="-128"/>
              </a:rPr>
              <a:t>「世界</a:t>
            </a:r>
            <a:r>
              <a:rPr lang="ja-JP" altLang="en-US" sz="1000" spc="-100" dirty="0">
                <a:latin typeface="Meiryo UI" panose="020B0604030504040204" pitchFamily="50" charset="-128"/>
                <a:ea typeface="Meiryo UI" panose="020B0604030504040204" pitchFamily="50" charset="-128"/>
              </a:rPr>
              <a:t>で最も住みやすい都市ランキング </a:t>
            </a:r>
            <a:r>
              <a:rPr lang="en-US" altLang="ja-JP" sz="1000" spc="-100" dirty="0" smtClean="0">
                <a:latin typeface="Meiryo UI" panose="020B0604030504040204" pitchFamily="50" charset="-128"/>
                <a:ea typeface="Meiryo UI" panose="020B0604030504040204" pitchFamily="50" charset="-128"/>
              </a:rPr>
              <a:t>2019</a:t>
            </a:r>
            <a:r>
              <a:rPr lang="ja-JP" altLang="en-US" sz="1000" spc="-100" dirty="0" smtClean="0">
                <a:latin typeface="Meiryo UI" panose="020B0604030504040204" pitchFamily="50" charset="-128"/>
                <a:ea typeface="Meiryo UI" panose="020B0604030504040204" pitchFamily="50" charset="-128"/>
              </a:rPr>
              <a:t>」</a:t>
            </a:r>
            <a:r>
              <a:rPr lang="ja-JP" altLang="en-US" sz="800" spc="-100" dirty="0" smtClean="0">
                <a:latin typeface="Meiryo UI" panose="020B0604030504040204" pitchFamily="50" charset="-128"/>
                <a:ea typeface="Meiryo UI" panose="020B0604030504040204" pitchFamily="50" charset="-128"/>
              </a:rPr>
              <a:t>（英雑誌</a:t>
            </a:r>
            <a:r>
              <a:rPr lang="ja-JP" altLang="en-US" sz="800" spc="-100" dirty="0">
                <a:latin typeface="Meiryo UI" panose="020B0604030504040204" pitchFamily="50" charset="-128"/>
                <a:ea typeface="Meiryo UI" panose="020B0604030504040204" pitchFamily="50" charset="-128"/>
              </a:rPr>
              <a:t>「エコノミスト</a:t>
            </a:r>
            <a:r>
              <a:rPr lang="ja-JP" altLang="en-US" sz="800" spc="-100" dirty="0" smtClean="0">
                <a:latin typeface="Meiryo UI" panose="020B0604030504040204" pitchFamily="50" charset="-128"/>
                <a:ea typeface="Meiryo UI" panose="020B0604030504040204" pitchFamily="50" charset="-128"/>
              </a:rPr>
              <a:t>」）</a:t>
            </a:r>
            <a:endParaRPr lang="en-US" altLang="ja-JP" sz="800" spc="-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177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20896" y="381260"/>
            <a:ext cx="9619593" cy="5582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●大阪は</a:t>
            </a:r>
            <a:r>
              <a:rPr kumimoji="1" lang="ja-JP" altLang="en-US" sz="1400" dirty="0" smtClean="0">
                <a:solidFill>
                  <a:schemeClr val="tx1"/>
                </a:solidFill>
                <a:latin typeface="Meiryo UI" panose="020B0604030504040204" pitchFamily="50" charset="-128"/>
                <a:ea typeface="Meiryo UI" panose="020B0604030504040204" pitchFamily="50" charset="-128"/>
              </a:rPr>
              <a:t>、全国に比べ合計特殊出生率は低いが、</a:t>
            </a:r>
            <a:r>
              <a:rPr kumimoji="1" lang="ja-JP" altLang="en-US" sz="1400" b="1" u="sng" dirty="0" smtClean="0">
                <a:solidFill>
                  <a:schemeClr val="tx1"/>
                </a:solidFill>
                <a:latin typeface="Meiryo UI" panose="020B0604030504040204" pitchFamily="50" charset="-128"/>
                <a:ea typeface="Meiryo UI" panose="020B0604030504040204" pitchFamily="50" charset="-128"/>
              </a:rPr>
              <a:t>東京に比べて高い率で推移</a:t>
            </a:r>
            <a:r>
              <a:rPr kumimoji="1" lang="ja-JP" altLang="en-US" sz="1400" u="sng" dirty="0" smtClean="0">
                <a:solidFill>
                  <a:schemeClr val="tx1"/>
                </a:solidFill>
                <a:latin typeface="Meiryo UI" panose="020B0604030504040204" pitchFamily="50" charset="-128"/>
                <a:ea typeface="Meiryo UI" panose="020B0604030504040204" pitchFamily="50" charset="-128"/>
              </a:rPr>
              <a:t>。</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府内各地域の活性化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合計特殊出生率の比較</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16" name="グラフ 15"/>
          <p:cNvGraphicFramePr>
            <a:graphicFrameLocks/>
          </p:cNvGraphicFramePr>
          <p:nvPr>
            <p:extLst/>
          </p:nvPr>
        </p:nvGraphicFramePr>
        <p:xfrm>
          <a:off x="1398431" y="1073344"/>
          <a:ext cx="7109137" cy="4790940"/>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a:extLst>
              <a:ext uri="{FF2B5EF4-FFF2-40B4-BE49-F238E27FC236}">
                <a16:creationId xmlns:a16="http://schemas.microsoft.com/office/drawing/2014/main" id="{178AA22E-FCB1-45B3-87A6-15F3CBAFE844}"/>
              </a:ext>
            </a:extLst>
          </p:cNvPr>
          <p:cNvSpPr txBox="1"/>
          <p:nvPr/>
        </p:nvSpPr>
        <p:spPr>
          <a:xfrm>
            <a:off x="6424904" y="5864284"/>
            <a:ext cx="2421229"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出典</a:t>
            </a:r>
            <a:r>
              <a:rPr kumimoji="1" lang="ja-JP" altLang="en-US" sz="1000" dirty="0" smtClean="0">
                <a:solidFill>
                  <a:prstClr val="black"/>
                </a:solidFill>
                <a:latin typeface="Meiryo UI" panose="020B0604030504040204" pitchFamily="50" charset="-128"/>
                <a:ea typeface="Meiryo UI" panose="020B0604030504040204" pitchFamily="50" charset="-128"/>
              </a:rPr>
              <a:t>：厚生労働省 </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人口動態調査</a:t>
            </a:r>
            <a:r>
              <a:rPr kumimoji="1" lang="en-US" altLang="ja-JP" sz="1000" dirty="0" smtClean="0">
                <a:solidFill>
                  <a:prstClr val="black"/>
                </a:solidFill>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四角形吹き出し 1"/>
          <p:cNvSpPr/>
          <p:nvPr/>
        </p:nvSpPr>
        <p:spPr>
          <a:xfrm>
            <a:off x="6209184" y="4068678"/>
            <a:ext cx="631064" cy="309093"/>
          </a:xfrm>
          <a:prstGeom prst="wedgeRectCallout">
            <a:avLst>
              <a:gd name="adj1" fmla="val -94861"/>
              <a:gd name="adj2" fmla="val -841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東京</a:t>
            </a:r>
            <a:endParaRPr kumimoji="1" lang="ja-JP" altLang="en-US" sz="1400" dirty="0">
              <a:solidFill>
                <a:schemeClr val="tx1"/>
              </a:solidFill>
            </a:endParaRPr>
          </a:p>
        </p:txBody>
      </p:sp>
      <p:sp>
        <p:nvSpPr>
          <p:cNvPr id="22" name="四角形吹き出し 21"/>
          <p:cNvSpPr/>
          <p:nvPr/>
        </p:nvSpPr>
        <p:spPr>
          <a:xfrm>
            <a:off x="4476104" y="3314267"/>
            <a:ext cx="631064" cy="309093"/>
          </a:xfrm>
          <a:prstGeom prst="wedgeRectCallout">
            <a:avLst>
              <a:gd name="adj1" fmla="val -58264"/>
              <a:gd name="adj2" fmla="val -1091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大阪</a:t>
            </a:r>
            <a:endParaRPr kumimoji="1" lang="ja-JP" altLang="en-US" sz="1400" dirty="0">
              <a:solidFill>
                <a:schemeClr val="tx1"/>
              </a:solidFill>
            </a:endParaRPr>
          </a:p>
        </p:txBody>
      </p:sp>
      <p:sp>
        <p:nvSpPr>
          <p:cNvPr id="23" name="四角形吹き出し 22"/>
          <p:cNvSpPr/>
          <p:nvPr/>
        </p:nvSpPr>
        <p:spPr>
          <a:xfrm>
            <a:off x="3349492" y="1825609"/>
            <a:ext cx="631064" cy="309093"/>
          </a:xfrm>
          <a:prstGeom prst="wedgeRectCallout">
            <a:avLst>
              <a:gd name="adj1" fmla="val 59249"/>
              <a:gd name="adj2" fmla="val 125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全国</a:t>
            </a:r>
          </a:p>
        </p:txBody>
      </p:sp>
      <p:sp>
        <p:nvSpPr>
          <p:cNvPr id="11"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25</a:t>
            </a:fld>
            <a:endParaRPr lang="ja-JP" altLang="en-US" sz="2000" b="1" dirty="0">
              <a:solidFill>
                <a:schemeClr val="tx1"/>
              </a:solidFill>
            </a:endParaRPr>
          </a:p>
        </p:txBody>
      </p:sp>
    </p:spTree>
    <p:extLst>
      <p:ext uri="{BB962C8B-B14F-4D97-AF65-F5344CB8AC3E}">
        <p14:creationId xmlns:p14="http://schemas.microsoft.com/office/powerpoint/2010/main" val="80654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1827" y="449465"/>
            <a:ext cx="9502346" cy="3660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通常通り勤務していた人に比べ、</a:t>
            </a:r>
            <a:r>
              <a:rPr kumimoji="1" lang="ja-JP" altLang="en-US" sz="1400" b="1" u="sng" dirty="0">
                <a:solidFill>
                  <a:schemeClr val="tx1"/>
                </a:solidFill>
                <a:latin typeface="Meiryo UI" panose="020B0604030504040204" pitchFamily="50" charset="-128"/>
                <a:ea typeface="Meiryo UI" panose="020B0604030504040204" pitchFamily="50" charset="-128"/>
              </a:rPr>
              <a:t>テレワーク経験者は</a:t>
            </a:r>
            <a:r>
              <a:rPr kumimoji="1" lang="ja-JP" altLang="en-US" sz="1400" b="1" u="sng" dirty="0" smtClean="0">
                <a:solidFill>
                  <a:schemeClr val="tx1"/>
                </a:solidFill>
                <a:latin typeface="Meiryo UI" panose="020B0604030504040204" pitchFamily="50" charset="-128"/>
                <a:ea typeface="Meiryo UI" panose="020B0604030504040204" pitchFamily="50" charset="-128"/>
              </a:rPr>
              <a:t>、地方移住への関心が高まった人の割合</a:t>
            </a:r>
            <a:r>
              <a:rPr kumimoji="1" lang="ja-JP" altLang="en-US" sz="1400" b="1" u="sng" dirty="0">
                <a:solidFill>
                  <a:schemeClr val="tx1"/>
                </a:solidFill>
                <a:latin typeface="Meiryo UI" panose="020B0604030504040204" pitchFamily="50" charset="-128"/>
                <a:ea typeface="Meiryo UI" panose="020B0604030504040204" pitchFamily="50" charset="-128"/>
              </a:rPr>
              <a:t>が</a:t>
            </a:r>
            <a:r>
              <a:rPr kumimoji="1" lang="ja-JP" altLang="en-US" sz="1400" b="1" u="sng" dirty="0" smtClean="0">
                <a:solidFill>
                  <a:schemeClr val="tx1"/>
                </a:solidFill>
                <a:latin typeface="Meiryo UI" panose="020B0604030504040204" pitchFamily="50" charset="-128"/>
                <a:ea typeface="Meiryo UI" panose="020B0604030504040204" pitchFamily="50" charset="-128"/>
              </a:rPr>
              <a:t>高い。</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809569" y="5638469"/>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10"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n-ea"/>
                <a:ea typeface="+mn-ea"/>
              </a:rPr>
              <a:t>府内各地域の活性化</a:t>
            </a:r>
            <a:r>
              <a:rPr lang="en-US" altLang="ja-JP" sz="1800" b="1" dirty="0" smtClean="0">
                <a:solidFill>
                  <a:schemeClr val="bg1"/>
                </a:solidFill>
                <a:latin typeface="+mn-ea"/>
                <a:ea typeface="+mn-ea"/>
              </a:rPr>
              <a:t> 【</a:t>
            </a:r>
            <a:r>
              <a:rPr lang="ja-JP" altLang="en-US" sz="1800" b="1" dirty="0" smtClean="0">
                <a:solidFill>
                  <a:schemeClr val="bg1"/>
                </a:solidFill>
                <a:latin typeface="+mn-ea"/>
                <a:ea typeface="+mn-ea"/>
              </a:rPr>
              <a:t>テレワーク経験者の</a:t>
            </a:r>
            <a:r>
              <a:rPr lang="ja-JP" altLang="en-US" sz="1800" b="1" dirty="0">
                <a:solidFill>
                  <a:schemeClr val="bg1"/>
                </a:solidFill>
                <a:latin typeface="+mn-ea"/>
              </a:rPr>
              <a:t>地方移住への関心の高まり</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pic>
        <p:nvPicPr>
          <p:cNvPr id="2" name="図 1"/>
          <p:cNvPicPr>
            <a:picLocks noChangeAspect="1"/>
          </p:cNvPicPr>
          <p:nvPr/>
        </p:nvPicPr>
        <p:blipFill>
          <a:blip r:embed="rId2"/>
          <a:stretch>
            <a:fillRect/>
          </a:stretch>
        </p:blipFill>
        <p:spPr>
          <a:xfrm>
            <a:off x="12746" y="1495167"/>
            <a:ext cx="9877100" cy="2088867"/>
          </a:xfrm>
          <a:prstGeom prst="rect">
            <a:avLst/>
          </a:prstGeom>
        </p:spPr>
      </p:pic>
      <p:sp>
        <p:nvSpPr>
          <p:cNvPr id="9"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26</a:t>
            </a:fld>
            <a:endParaRPr lang="ja-JP" altLang="en-US" sz="2000" b="1" dirty="0">
              <a:solidFill>
                <a:schemeClr val="tx1"/>
              </a:solidFill>
            </a:endParaRPr>
          </a:p>
        </p:txBody>
      </p:sp>
    </p:spTree>
    <p:extLst>
      <p:ext uri="{BB962C8B-B14F-4D97-AF65-F5344CB8AC3E}">
        <p14:creationId xmlns:p14="http://schemas.microsoft.com/office/powerpoint/2010/main" val="3628470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683686" y="1209900"/>
            <a:ext cx="4609781" cy="2386092"/>
          </a:xfrm>
          <a:prstGeom prst="rect">
            <a:avLst/>
          </a:prstGeom>
        </p:spPr>
      </p:pic>
      <p:pic>
        <p:nvPicPr>
          <p:cNvPr id="6" name="図 5"/>
          <p:cNvPicPr>
            <a:picLocks noChangeAspect="1"/>
          </p:cNvPicPr>
          <p:nvPr/>
        </p:nvPicPr>
        <p:blipFill>
          <a:blip r:embed="rId3"/>
          <a:stretch>
            <a:fillRect/>
          </a:stretch>
        </p:blipFill>
        <p:spPr>
          <a:xfrm>
            <a:off x="2725542" y="3606826"/>
            <a:ext cx="4609781" cy="2034039"/>
          </a:xfrm>
          <a:prstGeom prst="rect">
            <a:avLst/>
          </a:prstGeom>
        </p:spPr>
      </p:pic>
      <p:sp>
        <p:nvSpPr>
          <p:cNvPr id="7" name="テキスト ボックス 6"/>
          <p:cNvSpPr txBox="1"/>
          <p:nvPr/>
        </p:nvSpPr>
        <p:spPr>
          <a:xfrm>
            <a:off x="2725542" y="5833582"/>
            <a:ext cx="5239125" cy="230832"/>
          </a:xfrm>
          <a:prstGeom prst="rect">
            <a:avLst/>
          </a:prstGeom>
          <a:noFill/>
        </p:spPr>
        <p:txBody>
          <a:bodyPr wrap="square" rtlCol="0">
            <a:spAutoFit/>
          </a:bodyPr>
          <a:lstStyle/>
          <a:p>
            <a:r>
              <a:rPr kumimoji="1" lang="ja-JP" altLang="en-US" sz="900" dirty="0"/>
              <a:t>出典</a:t>
            </a:r>
            <a:r>
              <a:rPr kumimoji="1" lang="ja-JP" altLang="en-US" sz="900" dirty="0" smtClean="0"/>
              <a:t>：</a:t>
            </a:r>
            <a:r>
              <a:rPr lang="ja-JP" altLang="en-US" sz="900" dirty="0"/>
              <a:t>　</a:t>
            </a:r>
            <a:r>
              <a:rPr lang="en-US" altLang="ja-JP" sz="900" dirty="0"/>
              <a:t>(</a:t>
            </a:r>
            <a:r>
              <a:rPr lang="ja-JP" altLang="en-US" sz="900" dirty="0"/>
              <a:t>株</a:t>
            </a:r>
            <a:r>
              <a:rPr lang="en-US" altLang="ja-JP" sz="900" dirty="0"/>
              <a:t>)</a:t>
            </a:r>
            <a:r>
              <a:rPr lang="ja-JP" altLang="en-US" sz="900" dirty="0"/>
              <a:t>リクルート住まい</a:t>
            </a:r>
            <a:r>
              <a:rPr lang="ja-JP" altLang="en-US" sz="900" dirty="0" smtClean="0"/>
              <a:t>カンパニー </a:t>
            </a:r>
            <a:r>
              <a:rPr lang="en-US" altLang="ja-JP" sz="900" dirty="0" smtClean="0"/>
              <a:t>『</a:t>
            </a:r>
            <a:r>
              <a:rPr lang="ja-JP" altLang="en-US" sz="900" dirty="0" smtClean="0"/>
              <a:t>新型</a:t>
            </a:r>
            <a:r>
              <a:rPr lang="ja-JP" altLang="en-US" sz="900" dirty="0"/>
              <a:t>コロナ禍を受けたテレワーク</a:t>
            </a:r>
            <a:r>
              <a:rPr lang="en-US" altLang="ja-JP" sz="900" dirty="0"/>
              <a:t>×</a:t>
            </a:r>
            <a:r>
              <a:rPr lang="ja-JP" altLang="en-US" sz="900" dirty="0"/>
              <a:t>住まいの意識・</a:t>
            </a:r>
            <a:r>
              <a:rPr lang="ja-JP" altLang="en-US" sz="900" dirty="0" smtClean="0"/>
              <a:t>実態調査</a:t>
            </a:r>
            <a:r>
              <a:rPr lang="en-US" altLang="ja-JP" sz="900" dirty="0" smtClean="0"/>
              <a:t>』</a:t>
            </a:r>
            <a:endParaRPr kumimoji="1" lang="en-US" altLang="ja-JP" sz="900" dirty="0"/>
          </a:p>
        </p:txBody>
      </p:sp>
      <p:sp>
        <p:nvSpPr>
          <p:cNvPr id="9" name="タイトル 1">
            <a:extLst>
              <a:ext uri="{FF2B5EF4-FFF2-40B4-BE49-F238E27FC236}">
                <a16:creationId xmlns:a16="http://schemas.microsoft.com/office/drawing/2014/main" id="{1C5D5C96-FB63-4406-8B75-45E774D0FBBE}"/>
              </a:ext>
            </a:extLst>
          </p:cNvPr>
          <p:cNvSpPr txBox="1">
            <a:spLocks/>
          </p:cNvSpPr>
          <p:nvPr/>
        </p:nvSpPr>
        <p:spPr>
          <a:xfrm>
            <a:off x="219349" y="575020"/>
            <a:ext cx="9474199" cy="500114"/>
          </a:xfrm>
          <a:prstGeom prst="rect">
            <a:avLst/>
          </a:prstGeom>
          <a:solidFill>
            <a:schemeClr val="accent5">
              <a:lumMod val="20000"/>
              <a:lumOff val="80000"/>
            </a:schemeClr>
          </a:solidFill>
        </p:spPr>
        <p:txBody>
          <a:bodyPr vert="horz" lIns="67646" tIns="33824" rIns="67646" bIns="33824"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832550"/>
            <a:r>
              <a:rPr lang="ja-JP" altLang="en-US" sz="1400" dirty="0">
                <a:latin typeface="Meiryo UI" panose="020B0604030504040204" pitchFamily="50" charset="-128"/>
                <a:ea typeface="Meiryo UI" panose="020B0604030504040204" pitchFamily="50" charset="-128"/>
              </a:rPr>
              <a:t>●民間会社の調査によると、引き続きテレワークを行う場合、</a:t>
            </a:r>
            <a:r>
              <a:rPr lang="ja-JP" altLang="en-US" sz="1400" b="1" u="sng" dirty="0">
                <a:latin typeface="Meiryo UI" panose="020B0604030504040204" pitchFamily="50" charset="-128"/>
                <a:ea typeface="Meiryo UI" panose="020B0604030504040204" pitchFamily="50" charset="-128"/>
              </a:rPr>
              <a:t>テレワーカー</a:t>
            </a:r>
            <a:r>
              <a:rPr lang="ja-JP" altLang="en-US" sz="1400" b="1" u="sng" dirty="0" smtClean="0">
                <a:latin typeface="Meiryo UI" panose="020B0604030504040204" pitchFamily="50" charset="-128"/>
                <a:ea typeface="Meiryo UI" panose="020B0604030504040204" pitchFamily="50" charset="-128"/>
              </a:rPr>
              <a:t>の</a:t>
            </a:r>
            <a:r>
              <a:rPr lang="en-US" altLang="ja-JP" sz="1400" b="1" u="sng" dirty="0" smtClean="0">
                <a:latin typeface="Meiryo UI" panose="020B0604030504040204" pitchFamily="50" charset="-128"/>
                <a:ea typeface="Meiryo UI" panose="020B0604030504040204" pitchFamily="50" charset="-128"/>
              </a:rPr>
              <a:t>48</a:t>
            </a:r>
            <a:r>
              <a:rPr lang="ja-JP" altLang="en-US" sz="1400" b="1" u="sng" dirty="0" smtClean="0">
                <a:latin typeface="Meiryo UI" panose="020B0604030504040204" pitchFamily="50" charset="-128"/>
                <a:ea typeface="Meiryo UI" panose="020B0604030504040204" pitchFamily="50" charset="-128"/>
              </a:rPr>
              <a:t>％</a:t>
            </a:r>
            <a:r>
              <a:rPr lang="en-US" altLang="ja-JP" sz="1000" b="1" u="sng"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が</a:t>
            </a:r>
            <a:r>
              <a:rPr lang="ja-JP" altLang="en-US" sz="1400" b="1" u="sng" dirty="0">
                <a:latin typeface="Meiryo UI" panose="020B0604030504040204" pitchFamily="50" charset="-128"/>
                <a:ea typeface="Meiryo UI" panose="020B0604030504040204" pitchFamily="50" charset="-128"/>
              </a:rPr>
              <a:t>間取り変更を希望し</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24</a:t>
            </a:r>
            <a:r>
              <a:rPr lang="ja-JP" altLang="en-US" sz="1400" b="1" u="sng" dirty="0" smtClean="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が現在の家</a:t>
            </a:r>
            <a:r>
              <a:rPr lang="ja-JP" altLang="en-US" sz="1400" b="1" u="sng" dirty="0" smtClean="0">
                <a:latin typeface="Meiryo UI" panose="020B0604030504040204" pitchFamily="50" charset="-128"/>
                <a:ea typeface="Meiryo UI" panose="020B0604030504040204" pitchFamily="50" charset="-128"/>
              </a:rPr>
              <a:t>から</a:t>
            </a:r>
            <a:endParaRPr lang="en-US" altLang="ja-JP" sz="1400" b="1" u="sng" dirty="0" smtClean="0">
              <a:latin typeface="Meiryo UI" panose="020B0604030504040204" pitchFamily="50" charset="-128"/>
              <a:ea typeface="Meiryo UI" panose="020B0604030504040204" pitchFamily="50" charset="-128"/>
            </a:endParaRPr>
          </a:p>
          <a:p>
            <a:pPr algn="l" defTabSz="832550"/>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の住み替えを希望</a:t>
            </a:r>
            <a:r>
              <a:rPr lang="ja-JP" altLang="en-US" sz="1400" b="1" u="sng" dirty="0">
                <a:latin typeface="Meiryo UI" panose="020B0604030504040204" pitchFamily="50" charset="-128"/>
                <a:ea typeface="Meiryo UI" panose="020B0604030504040204" pitchFamily="50" charset="-128"/>
              </a:rPr>
              <a:t>している</a:t>
            </a:r>
            <a:r>
              <a:rPr lang="ja-JP" altLang="en-US" sz="1400" b="1" u="sng" dirty="0" smtClean="0">
                <a:latin typeface="Meiryo UI" panose="020B0604030504040204" pitchFamily="50" charset="-128"/>
                <a:ea typeface="Meiryo UI" panose="020B0604030504040204" pitchFamily="50" charset="-128"/>
              </a:rPr>
              <a:t>状況。</a:t>
            </a:r>
            <a:endParaRPr lang="en-US" altLang="ja-JP" sz="1400" b="1" u="sng" dirty="0">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1C5D5C96-FB63-4406-8B75-45E774D0FBBE}"/>
              </a:ext>
            </a:extLst>
          </p:cNvPr>
          <p:cNvSpPr txBox="1">
            <a:spLocks/>
          </p:cNvSpPr>
          <p:nvPr/>
        </p:nvSpPr>
        <p:spPr>
          <a:xfrm>
            <a:off x="0" y="-132"/>
            <a:ext cx="9906000" cy="409565"/>
          </a:xfrm>
          <a:prstGeom prst="rect">
            <a:avLst/>
          </a:prstGeom>
          <a:solidFill>
            <a:srgbClr val="002060"/>
          </a:solidFill>
        </p:spPr>
        <p:txBody>
          <a:bodyPr vert="horz" lIns="91440" tIns="45720" rIns="91440" bIns="4572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n-ea"/>
                <a:ea typeface="+mn-ea"/>
              </a:rPr>
              <a:t>府内各地域の活性化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職住融合の新しいスタイル</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2" name="正方形/長方形 1"/>
          <p:cNvSpPr/>
          <p:nvPr/>
        </p:nvSpPr>
        <p:spPr>
          <a:xfrm>
            <a:off x="3855308" y="4188941"/>
            <a:ext cx="902043" cy="51898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266303" y="1657249"/>
            <a:ext cx="589005" cy="172850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1C5D5C96-FB63-4406-8B75-45E774D0FBBE}"/>
              </a:ext>
            </a:extLst>
          </p:cNvPr>
          <p:cNvSpPr txBox="1">
            <a:spLocks/>
          </p:cNvSpPr>
          <p:nvPr/>
        </p:nvSpPr>
        <p:spPr>
          <a:xfrm>
            <a:off x="3718132" y="818365"/>
            <a:ext cx="6189690" cy="320039"/>
          </a:xfrm>
          <a:prstGeom prst="rect">
            <a:avLst/>
          </a:prstGeom>
          <a:noFill/>
          <a:ln>
            <a:noFill/>
          </a:ln>
        </p:spPr>
        <p:txBody>
          <a:bodyPr vert="horz" lIns="67646" tIns="33824" rIns="67646" bIns="33824"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832550"/>
            <a:r>
              <a:rPr lang="en-US" altLang="ja-JP" sz="1100" dirty="0" smtClean="0">
                <a:latin typeface="Meiryo UI" panose="020B0604030504040204" pitchFamily="50" charset="-128"/>
                <a:ea typeface="Meiryo UI" panose="020B0604030504040204" pitchFamily="50" charset="-128"/>
              </a:rPr>
              <a:t>※ 48</a:t>
            </a:r>
            <a:r>
              <a:rPr lang="ja-JP" altLang="en-US" sz="1100" dirty="0" smtClean="0">
                <a:latin typeface="Meiryo UI" panose="020B0604030504040204" pitchFamily="50" charset="-128"/>
                <a:ea typeface="Meiryo UI" panose="020B0604030504040204" pitchFamily="50" charset="-128"/>
              </a:rPr>
              <a:t>％（間取り変更を希望）　＝　</a:t>
            </a:r>
            <a:r>
              <a:rPr lang="en-US" altLang="ja-JP" sz="1100" dirty="0" smtClean="0">
                <a:latin typeface="Meiryo UI" panose="020B0604030504040204" pitchFamily="50" charset="-128"/>
                <a:ea typeface="Meiryo UI" panose="020B0604030504040204" pitchFamily="50" charset="-128"/>
              </a:rPr>
              <a:t>100</a:t>
            </a:r>
            <a:r>
              <a:rPr lang="ja-JP" altLang="en-US" sz="1100" dirty="0" smtClean="0">
                <a:latin typeface="Meiryo UI" panose="020B0604030504040204" pitchFamily="50" charset="-128"/>
                <a:ea typeface="Meiryo UI" panose="020B0604030504040204" pitchFamily="50" charset="-128"/>
              </a:rPr>
              <a:t>％（全体）</a:t>
            </a:r>
            <a:r>
              <a:rPr lang="ja-JP" altLang="en-US" sz="1100" dirty="0" err="1" smtClean="0">
                <a:latin typeface="Meiryo UI" panose="020B0604030504040204" pitchFamily="50" charset="-128"/>
                <a:ea typeface="Meiryo UI" panose="020B0604030504040204" pitchFamily="50" charset="-128"/>
              </a:rPr>
              <a:t>ー</a:t>
            </a:r>
            <a:r>
              <a:rPr lang="en-US" altLang="ja-JP" sz="1100" dirty="0" smtClean="0">
                <a:latin typeface="Meiryo UI" panose="020B0604030504040204" pitchFamily="50" charset="-128"/>
                <a:ea typeface="Meiryo UI" panose="020B0604030504040204" pitchFamily="50" charset="-128"/>
              </a:rPr>
              <a:t>52</a:t>
            </a:r>
            <a:r>
              <a:rPr lang="ja-JP" altLang="en-US" sz="1100" dirty="0" smtClean="0">
                <a:latin typeface="Meiryo UI" panose="020B0604030504040204" pitchFamily="50" charset="-128"/>
                <a:ea typeface="Meiryo UI" panose="020B0604030504040204" pitchFamily="50" charset="-128"/>
              </a:rPr>
              <a:t>％（現在の間取りから変更したいことはない）</a:t>
            </a:r>
            <a:endParaRPr lang="en-US" altLang="ja-JP" sz="1100" dirty="0">
              <a:latin typeface="Meiryo UI" panose="020B0604030504040204" pitchFamily="50" charset="-128"/>
              <a:ea typeface="Meiryo UI" panose="020B0604030504040204" pitchFamily="50" charset="-128"/>
            </a:endParaRPr>
          </a:p>
        </p:txBody>
      </p:sp>
      <p:sp>
        <p:nvSpPr>
          <p:cNvPr id="11"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27</a:t>
            </a:fld>
            <a:endParaRPr lang="ja-JP" altLang="en-US" sz="2000" b="1" dirty="0">
              <a:solidFill>
                <a:schemeClr val="tx1"/>
              </a:solidFill>
            </a:endParaRPr>
          </a:p>
        </p:txBody>
      </p:sp>
    </p:spTree>
    <p:extLst>
      <p:ext uri="{BB962C8B-B14F-4D97-AF65-F5344CB8AC3E}">
        <p14:creationId xmlns:p14="http://schemas.microsoft.com/office/powerpoint/2010/main" val="126783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n-ea"/>
              </a:rPr>
              <a:t>府内各地域の活性化 </a:t>
            </a:r>
            <a:r>
              <a:rPr lang="en-US" altLang="ja-JP" sz="1800" b="1" dirty="0">
                <a:solidFill>
                  <a:schemeClr val="bg1"/>
                </a:solidFill>
                <a:latin typeface="+mn-ea"/>
              </a:rPr>
              <a:t>【</a:t>
            </a:r>
            <a:r>
              <a:rPr lang="ja-JP" altLang="en-US" sz="1800" b="1" dirty="0" smtClean="0">
                <a:solidFill>
                  <a:schemeClr val="bg1"/>
                </a:solidFill>
                <a:latin typeface="Meiryo UI" panose="020B0604030504040204" pitchFamily="50" charset="-128"/>
                <a:ea typeface="Meiryo UI" panose="020B0604030504040204" pitchFamily="50" charset="-128"/>
              </a:rPr>
              <a:t>東京都の転出入者数（</a:t>
            </a:r>
            <a:r>
              <a:rPr lang="en-US" altLang="ja-JP" sz="1800" b="1" dirty="0" smtClean="0">
                <a:solidFill>
                  <a:schemeClr val="bg1"/>
                </a:solidFill>
                <a:latin typeface="Meiryo UI" panose="020B0604030504040204" pitchFamily="50" charset="-128"/>
                <a:ea typeface="Meiryo UI" panose="020B0604030504040204" pitchFamily="50" charset="-128"/>
              </a:rPr>
              <a:t>1~6</a:t>
            </a:r>
            <a:r>
              <a:rPr lang="ja-JP" altLang="en-US" sz="1800" b="1" dirty="0" smtClean="0">
                <a:solidFill>
                  <a:schemeClr val="bg1"/>
                </a:solidFill>
                <a:latin typeface="Meiryo UI" panose="020B0604030504040204" pitchFamily="50" charset="-128"/>
                <a:ea typeface="Meiryo UI" panose="020B0604030504040204" pitchFamily="50" charset="-128"/>
              </a:rPr>
              <a:t>月）</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54975" y="494011"/>
            <a:ext cx="9396049" cy="5563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ts val="2000"/>
              </a:lnSpc>
            </a:pPr>
            <a:r>
              <a:rPr kumimoji="1" lang="ja-JP" altLang="en-US" sz="1300" dirty="0" smtClean="0">
                <a:solidFill>
                  <a:schemeClr val="tx1"/>
                </a:solidFill>
                <a:latin typeface="Meiryo UI" panose="020B0604030504040204" pitchFamily="50" charset="-128"/>
                <a:ea typeface="Meiryo UI" panose="020B0604030504040204" pitchFamily="50" charset="-128"/>
              </a:rPr>
              <a:t> ●東京都の</a:t>
            </a:r>
            <a:r>
              <a:rPr lang="ja-JP" altLang="en-US" sz="1300" dirty="0" smtClean="0">
                <a:solidFill>
                  <a:schemeClr val="tx1"/>
                </a:solidFill>
                <a:latin typeface="Meiryo UI" panose="020B0604030504040204" pitchFamily="50" charset="-128"/>
                <a:ea typeface="Meiryo UI" panose="020B0604030504040204" pitchFamily="50" charset="-128"/>
              </a:rPr>
              <a:t>４月の転入超過数は前年度よりも大幅に減少しており、５月には</a:t>
            </a:r>
            <a:r>
              <a:rPr lang="en-US" altLang="ja-JP" sz="1300" dirty="0" smtClean="0">
                <a:solidFill>
                  <a:schemeClr val="tx1"/>
                </a:solidFill>
                <a:latin typeface="Meiryo UI" panose="020B0604030504040204" pitchFamily="50" charset="-128"/>
                <a:ea typeface="Meiryo UI" panose="020B0604030504040204" pitchFamily="50" charset="-128"/>
              </a:rPr>
              <a:t>2013</a:t>
            </a:r>
            <a:r>
              <a:rPr lang="ja-JP" altLang="en-US" sz="1300" dirty="0" smtClean="0">
                <a:solidFill>
                  <a:schemeClr val="tx1"/>
                </a:solidFill>
                <a:latin typeface="Meiryo UI" panose="020B0604030504040204" pitchFamily="50" charset="-128"/>
                <a:ea typeface="Meiryo UI" panose="020B0604030504040204" pitchFamily="50" charset="-128"/>
              </a:rPr>
              <a:t>年７月以来初の転出超過（</a:t>
            </a:r>
            <a:r>
              <a:rPr lang="en-US" altLang="ja-JP" sz="1300" dirty="0" smtClean="0">
                <a:solidFill>
                  <a:schemeClr val="tx1"/>
                </a:solidFill>
                <a:latin typeface="Meiryo UI" panose="020B0604030504040204" pitchFamily="50" charset="-128"/>
                <a:ea typeface="Meiryo UI" panose="020B0604030504040204" pitchFamily="50" charset="-128"/>
              </a:rPr>
              <a:t>1,069</a:t>
            </a:r>
            <a:r>
              <a:rPr lang="ja-JP" altLang="en-US" sz="1300" dirty="0" smtClean="0">
                <a:solidFill>
                  <a:schemeClr val="tx1"/>
                </a:solidFill>
                <a:latin typeface="Meiryo UI" panose="020B0604030504040204" pitchFamily="50" charset="-128"/>
                <a:ea typeface="Meiryo UI" panose="020B0604030504040204" pitchFamily="50" charset="-128"/>
              </a:rPr>
              <a:t>名）を記録</a:t>
            </a:r>
            <a:endParaRPr lang="en-US" altLang="ja-JP" sz="1300" dirty="0" smtClean="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６月は、５月の転出超過から一転して、転入超過（</a:t>
            </a:r>
            <a:r>
              <a:rPr lang="en-US" altLang="ja-JP" sz="1300" dirty="0" smtClean="0">
                <a:solidFill>
                  <a:schemeClr val="tx1"/>
                </a:solidFill>
                <a:latin typeface="Meiryo UI" panose="020B0604030504040204" pitchFamily="50" charset="-128"/>
                <a:ea typeface="Meiryo UI" panose="020B0604030504040204" pitchFamily="50" charset="-128"/>
              </a:rPr>
              <a:t>1,669</a:t>
            </a:r>
            <a:r>
              <a:rPr lang="ja-JP" altLang="en-US" sz="1300" dirty="0" smtClean="0">
                <a:solidFill>
                  <a:schemeClr val="tx1"/>
                </a:solidFill>
                <a:latin typeface="Meiryo UI" panose="020B0604030504040204" pitchFamily="50" charset="-128"/>
                <a:ea typeface="Meiryo UI" panose="020B0604030504040204" pitchFamily="50" charset="-128"/>
              </a:rPr>
              <a:t>名）を記録。</a:t>
            </a:r>
            <a:endParaRPr kumimoji="1" lang="ja-JP" altLang="en-US" sz="1400" dirty="0">
              <a:solidFill>
                <a:schemeClr val="tx1"/>
              </a:solidFill>
            </a:endParaRPr>
          </a:p>
        </p:txBody>
      </p:sp>
      <p:sp>
        <p:nvSpPr>
          <p:cNvPr id="8" name="テキスト ボックス 7"/>
          <p:cNvSpPr txBox="1"/>
          <p:nvPr/>
        </p:nvSpPr>
        <p:spPr>
          <a:xfrm>
            <a:off x="6055629" y="5864241"/>
            <a:ext cx="3265717" cy="229615"/>
          </a:xfrm>
          <a:prstGeom prst="rect">
            <a:avLst/>
          </a:prstGeom>
          <a:noFill/>
        </p:spPr>
        <p:txBody>
          <a:bodyPr wrap="square" rtlCol="0">
            <a:spAutoFit/>
          </a:bodyPr>
          <a:lstStyle/>
          <a:p>
            <a:pPr algn="r"/>
            <a:r>
              <a:rPr kumimoji="1" lang="ja-JP" altLang="en-US" sz="892" dirty="0" smtClean="0"/>
              <a:t>出典：総務省</a:t>
            </a:r>
            <a:r>
              <a:rPr kumimoji="1" lang="en-US" altLang="ja-JP" sz="892" dirty="0" smtClean="0"/>
              <a:t>『</a:t>
            </a:r>
            <a:r>
              <a:rPr kumimoji="1" lang="ja-JP" altLang="en-US" sz="892" dirty="0" smtClean="0"/>
              <a:t>住民基本台帳人口移動報告</a:t>
            </a:r>
            <a:r>
              <a:rPr kumimoji="1" lang="en-US" altLang="ja-JP" sz="892" dirty="0" smtClean="0"/>
              <a:t>』</a:t>
            </a:r>
            <a:r>
              <a:rPr kumimoji="1" lang="ja-JP" altLang="en-US" sz="892" dirty="0" smtClean="0"/>
              <a:t>より企画室が作成</a:t>
            </a:r>
            <a:endParaRPr kumimoji="1" lang="ja-JP" altLang="en-US" sz="892" dirty="0"/>
          </a:p>
        </p:txBody>
      </p:sp>
      <p:pic>
        <p:nvPicPr>
          <p:cNvPr id="4" name="図 3"/>
          <p:cNvPicPr>
            <a:picLocks noChangeAspect="1"/>
          </p:cNvPicPr>
          <p:nvPr/>
        </p:nvPicPr>
        <p:blipFill>
          <a:blip r:embed="rId2"/>
          <a:stretch>
            <a:fillRect/>
          </a:stretch>
        </p:blipFill>
        <p:spPr>
          <a:xfrm>
            <a:off x="482600" y="1306358"/>
            <a:ext cx="8920893" cy="4557883"/>
          </a:xfrm>
          <a:prstGeom prst="rect">
            <a:avLst/>
          </a:prstGeom>
        </p:spPr>
      </p:pic>
      <p:sp>
        <p:nvSpPr>
          <p:cNvPr id="6" name="楕円 5"/>
          <p:cNvSpPr/>
          <p:nvPr/>
        </p:nvSpPr>
        <p:spPr>
          <a:xfrm>
            <a:off x="7378700" y="4673600"/>
            <a:ext cx="4318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28</a:t>
            </a:fld>
            <a:endParaRPr lang="ja-JP" altLang="en-US" sz="2000" b="1" dirty="0">
              <a:solidFill>
                <a:schemeClr val="tx1"/>
              </a:solidFill>
            </a:endParaRPr>
          </a:p>
        </p:txBody>
      </p:sp>
    </p:spTree>
    <p:extLst>
      <p:ext uri="{BB962C8B-B14F-4D97-AF65-F5344CB8AC3E}">
        <p14:creationId xmlns:p14="http://schemas.microsoft.com/office/powerpoint/2010/main" val="1239867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70393" y="551034"/>
            <a:ext cx="9230807" cy="562378"/>
          </a:xfrm>
          <a:prstGeom prst="rect">
            <a:avLst/>
          </a:prstGeom>
          <a:solidFill>
            <a:schemeClr val="accent5">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に大阪府を訪れた外国人旅行者数は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1,231</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と過去最高を更新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0" y="3927"/>
            <a:ext cx="9906000" cy="369332"/>
          </a:xfrm>
          <a:prstGeom prst="rect">
            <a:avLst/>
          </a:prstGeom>
          <a:solidFill>
            <a:srgbClr val="002060"/>
          </a:solidFill>
        </p:spPr>
        <p:txBody>
          <a:bodyPr wrap="square" rtlCol="0">
            <a:spAutoFit/>
          </a:bodyPr>
          <a:lstStyle/>
          <a:p>
            <a:pPr algn="ctr" defTabSz="741661">
              <a:buClr>
                <a:srgbClr val="000000"/>
              </a:buClr>
              <a:buSzPct val="100000"/>
              <a:defRPr/>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需要</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喚起</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と観光産業の再生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好調なインバウンド</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2913709415"/>
              </p:ext>
            </p:extLst>
          </p:nvPr>
        </p:nvGraphicFramePr>
        <p:xfrm>
          <a:off x="1215392" y="1816987"/>
          <a:ext cx="7674608" cy="3876647"/>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789822" y="1450514"/>
            <a:ext cx="2899407"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 インバウンド</a:t>
            </a:r>
            <a:r>
              <a:rPr kumimoji="1" lang="ja-JP" altLang="en-US" sz="1400" b="1" dirty="0" smtClean="0">
                <a:solidFill>
                  <a:schemeClr val="tx1"/>
                </a:solidFill>
                <a:latin typeface="Meiryo UI" panose="020B0604030504040204" pitchFamily="50" charset="-128"/>
                <a:ea typeface="Meiryo UI" panose="020B0604030504040204" pitchFamily="50" charset="-128"/>
              </a:rPr>
              <a:t>の推移（大阪）</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563626" y="5829275"/>
            <a:ext cx="5342374" cy="230832"/>
          </a:xfrm>
          <a:prstGeom prst="rect">
            <a:avLst/>
          </a:prstGeom>
          <a:noFill/>
        </p:spPr>
        <p:txBody>
          <a:bodyPr wrap="square" rtlCol="0">
            <a:spAutoFit/>
          </a:bodyPr>
          <a:lstStyle/>
          <a:p>
            <a:r>
              <a:rPr kumimoji="1" lang="ja-JP" altLang="en-US" sz="900" dirty="0" smtClean="0"/>
              <a:t>出典：</a:t>
            </a:r>
            <a:r>
              <a:rPr kumimoji="1" lang="en-US" altLang="ja-JP" sz="900" dirty="0" smtClean="0"/>
              <a:t>JNTO</a:t>
            </a:r>
            <a:r>
              <a:rPr kumimoji="1" lang="ja-JP" altLang="en-US" sz="900" dirty="0" smtClean="0"/>
              <a:t> </a:t>
            </a:r>
            <a:r>
              <a:rPr kumimoji="1" lang="en-US" altLang="ja-JP" sz="900" dirty="0" smtClean="0"/>
              <a:t>『</a:t>
            </a:r>
            <a:r>
              <a:rPr kumimoji="1" lang="ja-JP" altLang="en-US" sz="900" dirty="0" smtClean="0"/>
              <a:t>訪日外客統計</a:t>
            </a:r>
            <a:r>
              <a:rPr kumimoji="1" lang="en-US" altLang="ja-JP" sz="900" dirty="0" smtClean="0"/>
              <a:t>』</a:t>
            </a:r>
            <a:r>
              <a:rPr kumimoji="1" lang="ja-JP" altLang="en-US" sz="900" dirty="0" err="1" smtClean="0"/>
              <a:t>、</a:t>
            </a:r>
            <a:r>
              <a:rPr kumimoji="1" lang="ja-JP" altLang="en-US" sz="900" dirty="0" smtClean="0"/>
              <a:t>観光庁 </a:t>
            </a:r>
            <a:r>
              <a:rPr kumimoji="1" lang="en-US" altLang="ja-JP" sz="900" dirty="0" smtClean="0"/>
              <a:t>『</a:t>
            </a:r>
            <a:r>
              <a:rPr kumimoji="1" lang="ja-JP" altLang="en-US" sz="900" dirty="0" smtClean="0"/>
              <a:t>訪日外国人消費動向調査</a:t>
            </a:r>
            <a:r>
              <a:rPr kumimoji="1" lang="en-US" altLang="ja-JP" sz="900" dirty="0" smtClean="0"/>
              <a:t>』</a:t>
            </a:r>
            <a:r>
              <a:rPr kumimoji="1" lang="ja-JP" altLang="en-US" sz="900" dirty="0" smtClean="0"/>
              <a:t>から、大阪府推計</a:t>
            </a:r>
            <a:endParaRPr kumimoji="1" lang="en-US" altLang="ja-JP" sz="900" dirty="0" smtClean="0"/>
          </a:p>
        </p:txBody>
      </p:sp>
      <p:sp>
        <p:nvSpPr>
          <p:cNvPr id="12" name="テキスト ボックス 11"/>
          <p:cNvSpPr txBox="1"/>
          <p:nvPr/>
        </p:nvSpPr>
        <p:spPr>
          <a:xfrm>
            <a:off x="1215392" y="1929544"/>
            <a:ext cx="641951" cy="230832"/>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2"/>
          <p:cNvSpPr>
            <a:spLocks noGrp="1"/>
          </p:cNvSpPr>
          <p:nvPr>
            <p:ph type="sldNum" sz="quarter" idx="12"/>
          </p:nvPr>
        </p:nvSpPr>
        <p:spPr>
          <a:xfrm>
            <a:off x="9334499" y="5651500"/>
            <a:ext cx="441987" cy="434619"/>
          </a:xfrm>
        </p:spPr>
        <p:txBody>
          <a:bodyPr/>
          <a:lstStyle/>
          <a:p>
            <a:pPr>
              <a:defRPr/>
            </a:pPr>
            <a:fld id="{4AC9B83D-17C3-4F2E-B0BA-D155CD364A7C}" type="slidenum">
              <a:rPr lang="ja-JP" altLang="en-US" sz="2000" b="1" smtClean="0">
                <a:solidFill>
                  <a:schemeClr val="tx1"/>
                </a:solidFill>
              </a:rPr>
              <a:pPr>
                <a:defRPr/>
              </a:pPr>
              <a:t>2</a:t>
            </a:fld>
            <a:endParaRPr lang="ja-JP" altLang="en-US" sz="2000" b="1" dirty="0">
              <a:solidFill>
                <a:schemeClr val="tx1"/>
              </a:solidFill>
            </a:endParaRPr>
          </a:p>
        </p:txBody>
      </p:sp>
    </p:spTree>
    <p:extLst>
      <p:ext uri="{BB962C8B-B14F-4D97-AF65-F5344CB8AC3E}">
        <p14:creationId xmlns:p14="http://schemas.microsoft.com/office/powerpoint/2010/main" val="1913097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08194" y="452953"/>
            <a:ext cx="9424297" cy="7139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DX</a:t>
            </a:r>
            <a:r>
              <a:rPr kumimoji="1" lang="ja-JP" altLang="en-US" sz="1400" dirty="0" smtClean="0">
                <a:solidFill>
                  <a:schemeClr val="tx1"/>
                </a:solidFill>
                <a:latin typeface="Meiryo UI" panose="020B0604030504040204" pitchFamily="50" charset="-128"/>
                <a:ea typeface="Meiryo UI" panose="020B0604030504040204" pitchFamily="50" charset="-128"/>
              </a:rPr>
              <a:t>には、交通・移動、防災、健康福祉や子育て、教育、観光等、デジタル技術・先端技術の浸透により生活の質や利便性の向上が図られる様々な分野が考えられる。</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935185" y="5824509"/>
            <a:ext cx="4603573" cy="261610"/>
          </a:xfrm>
          <a:prstGeom prst="rect">
            <a:avLst/>
          </a:prstGeom>
          <a:noFill/>
        </p:spPr>
        <p:txBody>
          <a:bodyPr wrap="square" rtlCol="0">
            <a:spAutoFit/>
          </a:bodyPr>
          <a:lstStyle/>
          <a:p>
            <a:r>
              <a:rPr kumimoji="1" lang="ja-JP" altLang="en-US" sz="1100" dirty="0" smtClean="0">
                <a:latin typeface="+mn-ea"/>
              </a:rPr>
              <a:t>出典：大阪府 </a:t>
            </a:r>
            <a:r>
              <a:rPr kumimoji="1" lang="en-US" altLang="ja-JP" sz="1100" dirty="0" smtClean="0">
                <a:latin typeface="+mn-ea"/>
              </a:rPr>
              <a:t>『</a:t>
            </a:r>
            <a:r>
              <a:rPr kumimoji="1" lang="ja-JP" altLang="en-US" sz="1100" dirty="0" smtClean="0">
                <a:latin typeface="+mn-ea"/>
              </a:rPr>
              <a:t>大阪スマートシティ戦略 </a:t>
            </a:r>
            <a:r>
              <a:rPr kumimoji="1" lang="en-US" altLang="ja-JP" sz="1100" dirty="0" smtClean="0">
                <a:latin typeface="+mn-ea"/>
              </a:rPr>
              <a:t>Ver.1.0</a:t>
            </a:r>
            <a:r>
              <a:rPr kumimoji="1" lang="ja-JP" altLang="en-US" sz="1100" dirty="0" smtClean="0">
                <a:latin typeface="+mn-ea"/>
              </a:rPr>
              <a:t>（令和</a:t>
            </a:r>
            <a:r>
              <a:rPr kumimoji="1" lang="en-US" altLang="ja-JP" sz="1100" dirty="0" smtClean="0">
                <a:latin typeface="+mn-ea"/>
              </a:rPr>
              <a:t>2</a:t>
            </a:r>
            <a:r>
              <a:rPr kumimoji="1" lang="ja-JP" altLang="en-US" sz="1100" dirty="0" smtClean="0">
                <a:latin typeface="+mn-ea"/>
              </a:rPr>
              <a:t>年</a:t>
            </a:r>
            <a:r>
              <a:rPr kumimoji="1" lang="en-US" altLang="ja-JP" sz="1100" dirty="0" smtClean="0">
                <a:latin typeface="+mn-ea"/>
              </a:rPr>
              <a:t>3</a:t>
            </a:r>
            <a:r>
              <a:rPr kumimoji="1" lang="ja-JP" altLang="en-US" sz="1100" dirty="0" smtClean="0">
                <a:latin typeface="+mn-ea"/>
              </a:rPr>
              <a:t>月</a:t>
            </a:r>
            <a:r>
              <a:rPr kumimoji="1" lang="en-US" altLang="ja-JP" sz="1100" dirty="0" smtClean="0">
                <a:latin typeface="+mn-ea"/>
              </a:rPr>
              <a:t>31</a:t>
            </a:r>
            <a:r>
              <a:rPr kumimoji="1" lang="ja-JP" altLang="en-US" sz="1100" dirty="0" smtClean="0">
                <a:latin typeface="+mn-ea"/>
              </a:rPr>
              <a:t>日）</a:t>
            </a:r>
            <a:r>
              <a:rPr lang="en-US" altLang="ja-JP" sz="1100" dirty="0" smtClean="0">
                <a:latin typeface="+mn-ea"/>
              </a:rPr>
              <a:t>』</a:t>
            </a:r>
            <a:endParaRPr kumimoji="1" lang="en-US" altLang="ja-JP" sz="1100" dirty="0" smtClean="0">
              <a:latin typeface="+mn-ea"/>
            </a:endParaRPr>
          </a:p>
        </p:txBody>
      </p:sp>
      <p:pic>
        <p:nvPicPr>
          <p:cNvPr id="11" name="図 10" descr="イメージ図"/>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019" y="1227068"/>
            <a:ext cx="6844937" cy="4586290"/>
          </a:xfrm>
          <a:prstGeom prst="rect">
            <a:avLst/>
          </a:prstGeom>
          <a:noFill/>
          <a:ln>
            <a:noFill/>
          </a:ln>
        </p:spPr>
      </p:pic>
      <p:sp>
        <p:nvSpPr>
          <p:cNvPr id="12"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eiryo UI" panose="020B0604030504040204" pitchFamily="50" charset="-128"/>
                <a:ea typeface="Meiryo UI" panose="020B0604030504040204" pitchFamily="50" charset="-128"/>
              </a:rPr>
              <a:t>ＤＸ</a:t>
            </a:r>
            <a:r>
              <a:rPr lang="ja-JP" altLang="en-US" sz="1800" b="1" dirty="0" smtClean="0">
                <a:solidFill>
                  <a:schemeClr val="bg1"/>
                </a:solidFill>
                <a:latin typeface="Meiryo UI" panose="020B0604030504040204" pitchFamily="50" charset="-128"/>
                <a:ea typeface="Meiryo UI" panose="020B0604030504040204" pitchFamily="50" charset="-128"/>
              </a:rPr>
              <a:t>の加速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スマートシティ①</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8"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29</a:t>
            </a:fld>
            <a:endParaRPr lang="ja-JP" altLang="en-US" sz="2000" b="1" dirty="0">
              <a:solidFill>
                <a:schemeClr val="tx1"/>
              </a:solidFill>
            </a:endParaRPr>
          </a:p>
        </p:txBody>
      </p:sp>
    </p:spTree>
    <p:extLst>
      <p:ext uri="{BB962C8B-B14F-4D97-AF65-F5344CB8AC3E}">
        <p14:creationId xmlns:p14="http://schemas.microsoft.com/office/powerpoint/2010/main" val="3651330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38174" y="392993"/>
            <a:ext cx="9424297" cy="7139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rPr>
              <a:t>●大阪スマートシティ戦略において、</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err="1" smtClean="0">
                <a:solidFill>
                  <a:schemeClr val="tx1"/>
                </a:solidFill>
                <a:latin typeface="Meiryo UI" panose="020B0604030504040204" pitchFamily="50" charset="-128"/>
                <a:ea typeface="Meiryo UI" panose="020B0604030504040204" pitchFamily="50" charset="-128"/>
              </a:rPr>
              <a:t>つの</a:t>
            </a:r>
            <a:r>
              <a:rPr kumimoji="1" lang="ja-JP" altLang="en-US" sz="1400" dirty="0" smtClean="0">
                <a:solidFill>
                  <a:schemeClr val="tx1"/>
                </a:solidFill>
                <a:latin typeface="Meiryo UI" panose="020B0604030504040204" pitchFamily="50" charset="-128"/>
                <a:ea typeface="Meiryo UI" panose="020B0604030504040204" pitchFamily="50" charset="-128"/>
              </a:rPr>
              <a:t>レスやテレワークの推進等の行政自らの</a:t>
            </a:r>
            <a:r>
              <a:rPr kumimoji="1" lang="en-US" altLang="ja-JP" sz="1400" dirty="0" smtClean="0">
                <a:solidFill>
                  <a:schemeClr val="tx1"/>
                </a:solidFill>
                <a:latin typeface="Meiryo UI" panose="020B0604030504040204" pitchFamily="50" charset="-128"/>
                <a:ea typeface="Meiryo UI" panose="020B0604030504040204" pitchFamily="50" charset="-128"/>
              </a:rPr>
              <a:t>DX</a:t>
            </a:r>
            <a:r>
              <a:rPr kumimoji="1" lang="ja-JP" altLang="en-US" sz="1400" dirty="0" err="1"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さらに地域の</a:t>
            </a:r>
            <a:r>
              <a:rPr kumimoji="1" lang="en-US" altLang="ja-JP" sz="1400" dirty="0" smtClean="0">
                <a:solidFill>
                  <a:schemeClr val="tx1"/>
                </a:solidFill>
                <a:latin typeface="Meiryo UI" panose="020B0604030504040204" pitchFamily="50" charset="-128"/>
                <a:ea typeface="Meiryo UI" panose="020B0604030504040204" pitchFamily="50" charset="-128"/>
              </a:rPr>
              <a:t>DX</a:t>
            </a:r>
            <a:r>
              <a:rPr kumimoji="1" lang="ja-JP" altLang="en-US" sz="1400" dirty="0" smtClean="0">
                <a:solidFill>
                  <a:schemeClr val="tx1"/>
                </a:solidFill>
                <a:latin typeface="Meiryo UI" panose="020B0604030504040204" pitchFamily="50" charset="-128"/>
                <a:ea typeface="Meiryo UI" panose="020B0604030504040204" pitchFamily="50" charset="-128"/>
              </a:rPr>
              <a:t>を推進し、企業の</a:t>
            </a:r>
            <a:r>
              <a:rPr kumimoji="1" lang="en-US" altLang="ja-JP" sz="1400" dirty="0" smtClean="0">
                <a:solidFill>
                  <a:schemeClr val="tx1"/>
                </a:solidFill>
                <a:latin typeface="Meiryo UI" panose="020B0604030504040204" pitchFamily="50" charset="-128"/>
                <a:ea typeface="Meiryo UI" panose="020B0604030504040204" pitchFamily="50" charset="-128"/>
              </a:rPr>
              <a:t>DX</a:t>
            </a:r>
            <a:r>
              <a:rPr kumimoji="1" lang="ja-JP" altLang="en-US" sz="1400" dirty="0" smtClean="0">
                <a:solidFill>
                  <a:schemeClr val="tx1"/>
                </a:solidFill>
                <a:latin typeface="Meiryo UI" panose="020B0604030504040204" pitchFamily="50" charset="-128"/>
                <a:ea typeface="Meiryo UI" panose="020B0604030504040204" pitchFamily="50" charset="-128"/>
              </a:rPr>
              <a:t>と相まって、都市全体の</a:t>
            </a:r>
            <a:r>
              <a:rPr kumimoji="1" lang="en-US" altLang="ja-JP" sz="1400" dirty="0" smtClean="0">
                <a:solidFill>
                  <a:schemeClr val="tx1"/>
                </a:solidFill>
                <a:latin typeface="Meiryo UI" panose="020B0604030504040204" pitchFamily="50" charset="-128"/>
                <a:ea typeface="Meiryo UI" panose="020B0604030504040204" pitchFamily="50" charset="-128"/>
              </a:rPr>
              <a:t>DX</a:t>
            </a:r>
            <a:r>
              <a:rPr kumimoji="1" lang="ja-JP" altLang="en-US" sz="1400" dirty="0" err="1" smtClean="0">
                <a:solidFill>
                  <a:schemeClr val="tx1"/>
                </a:solidFill>
                <a:latin typeface="Meiryo UI" panose="020B0604030504040204" pitchFamily="50" charset="-128"/>
                <a:ea typeface="Meiryo UI" panose="020B0604030504040204" pitchFamily="50" charset="-128"/>
              </a:rPr>
              <a:t>へと</a:t>
            </a:r>
            <a:r>
              <a:rPr kumimoji="1" lang="ja-JP" altLang="en-US" sz="1400" dirty="0" smtClean="0">
                <a:solidFill>
                  <a:schemeClr val="tx1"/>
                </a:solidFill>
                <a:latin typeface="Meiryo UI" panose="020B0604030504040204" pitchFamily="50" charset="-128"/>
                <a:ea typeface="Meiryo UI" panose="020B0604030504040204" pitchFamily="50" charset="-128"/>
              </a:rPr>
              <a:t>つなげていくため、先端技術を活用して「住民の行動変容」をいかに支援するかという視点を踏まえた取組を</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17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進めているところ。</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712405" y="5869479"/>
            <a:ext cx="5081183" cy="261610"/>
          </a:xfrm>
          <a:prstGeom prst="rect">
            <a:avLst/>
          </a:prstGeom>
          <a:noFill/>
        </p:spPr>
        <p:txBody>
          <a:bodyPr wrap="square" rtlCol="0">
            <a:spAutoFit/>
          </a:bodyPr>
          <a:lstStyle/>
          <a:p>
            <a:r>
              <a:rPr kumimoji="1" lang="ja-JP" altLang="en-US" sz="1100" dirty="0" smtClean="0">
                <a:latin typeface="+mn-ea"/>
              </a:rPr>
              <a:t>出典：大阪府 </a:t>
            </a:r>
            <a:r>
              <a:rPr kumimoji="1" lang="en-US" altLang="ja-JP" sz="1100" dirty="0" smtClean="0">
                <a:latin typeface="+mn-ea"/>
              </a:rPr>
              <a:t>『</a:t>
            </a:r>
            <a:r>
              <a:rPr kumimoji="1" lang="ja-JP" altLang="en-US" sz="1100" dirty="0" smtClean="0">
                <a:latin typeface="+mn-ea"/>
              </a:rPr>
              <a:t>大阪スマートシティ戦略 </a:t>
            </a:r>
            <a:r>
              <a:rPr kumimoji="1" lang="en-US" altLang="ja-JP" sz="1100" dirty="0" smtClean="0">
                <a:latin typeface="+mn-ea"/>
              </a:rPr>
              <a:t>Ver.1.0 《</a:t>
            </a:r>
            <a:r>
              <a:rPr kumimoji="1" lang="ja-JP" altLang="en-US" sz="1100" dirty="0" smtClean="0">
                <a:latin typeface="+mn-ea"/>
              </a:rPr>
              <a:t>概要版</a:t>
            </a:r>
            <a:r>
              <a:rPr kumimoji="1" lang="en-US" altLang="ja-JP" sz="1100" dirty="0" smtClean="0">
                <a:latin typeface="+mn-ea"/>
              </a:rPr>
              <a:t>》</a:t>
            </a:r>
            <a:r>
              <a:rPr kumimoji="1" lang="ja-JP" altLang="en-US" sz="1100" dirty="0" smtClean="0">
                <a:latin typeface="+mn-ea"/>
              </a:rPr>
              <a:t>（令和</a:t>
            </a:r>
            <a:r>
              <a:rPr kumimoji="1" lang="en-US" altLang="ja-JP" sz="1100" dirty="0" smtClean="0">
                <a:latin typeface="+mn-ea"/>
              </a:rPr>
              <a:t>2</a:t>
            </a:r>
            <a:r>
              <a:rPr kumimoji="1" lang="ja-JP" altLang="en-US" sz="1100" dirty="0" smtClean="0">
                <a:latin typeface="+mn-ea"/>
              </a:rPr>
              <a:t>年</a:t>
            </a:r>
            <a:r>
              <a:rPr kumimoji="1" lang="en-US" altLang="ja-JP" sz="1100" dirty="0" smtClean="0">
                <a:latin typeface="+mn-ea"/>
              </a:rPr>
              <a:t>3</a:t>
            </a:r>
            <a:r>
              <a:rPr kumimoji="1" lang="ja-JP" altLang="en-US" sz="1100" dirty="0" smtClean="0">
                <a:latin typeface="+mn-ea"/>
              </a:rPr>
              <a:t>月</a:t>
            </a:r>
            <a:r>
              <a:rPr kumimoji="1" lang="en-US" altLang="ja-JP" sz="1100" dirty="0" smtClean="0">
                <a:latin typeface="+mn-ea"/>
              </a:rPr>
              <a:t>31</a:t>
            </a:r>
            <a:r>
              <a:rPr kumimoji="1" lang="ja-JP" altLang="en-US" sz="1100" dirty="0" smtClean="0">
                <a:latin typeface="+mn-ea"/>
              </a:rPr>
              <a:t>日）</a:t>
            </a:r>
            <a:r>
              <a:rPr lang="en-US" altLang="ja-JP" sz="1100" dirty="0" smtClean="0">
                <a:latin typeface="+mn-ea"/>
              </a:rPr>
              <a:t>』</a:t>
            </a:r>
            <a:endParaRPr kumimoji="1" lang="en-US" altLang="ja-JP" sz="1100" dirty="0" smtClean="0">
              <a:latin typeface="+mn-ea"/>
            </a:endParaRPr>
          </a:p>
        </p:txBody>
      </p:sp>
      <p:sp>
        <p:nvSpPr>
          <p:cNvPr id="12"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ＤＸ</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加速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スマートシティ②</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3">
            <a:extLst>
              <a:ext uri="{FF2B5EF4-FFF2-40B4-BE49-F238E27FC236}">
                <a16:creationId xmlns:a16="http://schemas.microsoft.com/office/drawing/2014/main" id="{B655572F-7DDE-422F-9C3C-A37A7CA1F754}"/>
              </a:ext>
            </a:extLst>
          </p:cNvPr>
          <p:cNvGraphicFramePr>
            <a:graphicFrameLocks noGrp="1"/>
          </p:cNvGraphicFramePr>
          <p:nvPr>
            <p:extLst>
              <p:ext uri="{D42A27DB-BD31-4B8C-83A1-F6EECF244321}">
                <p14:modId xmlns:p14="http://schemas.microsoft.com/office/powerpoint/2010/main" val="1766477221"/>
              </p:ext>
            </p:extLst>
          </p:nvPr>
        </p:nvGraphicFramePr>
        <p:xfrm>
          <a:off x="1324804" y="1443372"/>
          <a:ext cx="7256392" cy="4425437"/>
        </p:xfrm>
        <a:graphic>
          <a:graphicData uri="http://schemas.openxmlformats.org/drawingml/2006/table">
            <a:tbl>
              <a:tblPr firstRow="1" bandRow="1">
                <a:tableStyleId>{5C22544A-7EE6-4342-B048-85BDC9FD1C3A}</a:tableStyleId>
              </a:tblPr>
              <a:tblGrid>
                <a:gridCol w="1607704">
                  <a:extLst>
                    <a:ext uri="{9D8B030D-6E8A-4147-A177-3AD203B41FA5}">
                      <a16:colId xmlns:a16="http://schemas.microsoft.com/office/drawing/2014/main" val="827226060"/>
                    </a:ext>
                  </a:extLst>
                </a:gridCol>
                <a:gridCol w="5648688">
                  <a:extLst>
                    <a:ext uri="{9D8B030D-6E8A-4147-A177-3AD203B41FA5}">
                      <a16:colId xmlns:a16="http://schemas.microsoft.com/office/drawing/2014/main" val="3542554439"/>
                    </a:ext>
                  </a:extLst>
                </a:gridCol>
              </a:tblGrid>
              <a:tr h="297189">
                <a:tc>
                  <a:txBody>
                    <a:bodyPr/>
                    <a:lstStyle/>
                    <a:p>
                      <a:pPr algn="ctr">
                        <a:spcBef>
                          <a:spcPts val="0"/>
                        </a:spcBef>
                      </a:pPr>
                      <a:r>
                        <a:rPr kumimoji="1" lang="ja-JP" altLang="en-US" sz="1200" u="none" dirty="0" smtClean="0">
                          <a:solidFill>
                            <a:schemeClr val="tx1"/>
                          </a:solidFill>
                          <a:latin typeface="Meiryo UI" panose="020B0604030504040204" pitchFamily="50" charset="-128"/>
                          <a:ea typeface="Meiryo UI" panose="020B0604030504040204" pitchFamily="50" charset="-128"/>
                        </a:rPr>
                        <a:t>テーマ</a:t>
                      </a:r>
                      <a:endParaRPr kumimoji="1" lang="ja-JP" altLang="en-US" sz="1200" u="none"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0"/>
                        </a:spcBef>
                      </a:pPr>
                      <a:r>
                        <a:rPr kumimoji="1" lang="ja-JP" altLang="en-US" sz="1100" u="none" dirty="0" smtClean="0">
                          <a:solidFill>
                            <a:schemeClr val="tx1"/>
                          </a:solidFill>
                          <a:latin typeface="Meiryo UI" panose="020B0604030504040204" pitchFamily="50" charset="-128"/>
                          <a:ea typeface="Meiryo UI" panose="020B0604030504040204" pitchFamily="50" charset="-128"/>
                        </a:rPr>
                        <a:t>当面の取組（まずは何をどうするか）</a:t>
                      </a:r>
                      <a:endParaRPr kumimoji="1" lang="ja-JP" altLang="en-US" sz="1100" u="none"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893464"/>
                  </a:ext>
                </a:extLst>
              </a:tr>
              <a:tr h="447275">
                <a:tc>
                  <a:txBody>
                    <a:bodyPr/>
                    <a:lstStyle/>
                    <a:p>
                      <a:pPr>
                        <a:spcBef>
                          <a:spcPts val="0"/>
                        </a:spcBef>
                      </a:pPr>
                      <a:r>
                        <a:rPr kumimoji="1" lang="en-US" altLang="ja-JP" sz="1100" b="1" u="none" dirty="0" smtClean="0">
                          <a:solidFill>
                            <a:schemeClr val="tx1"/>
                          </a:solidFill>
                          <a:effectLst/>
                          <a:latin typeface="Meiryo UI" panose="020B0604030504040204" pitchFamily="50" charset="-128"/>
                          <a:ea typeface="Meiryo UI" panose="020B0604030504040204" pitchFamily="50" charset="-128"/>
                        </a:rPr>
                        <a:t>AI</a:t>
                      </a:r>
                      <a:r>
                        <a:rPr kumimoji="1" lang="ja-JP" altLang="en-US" sz="1100" b="1" u="none" dirty="0" smtClean="0">
                          <a:solidFill>
                            <a:schemeClr val="tx1"/>
                          </a:solidFill>
                          <a:effectLst/>
                          <a:latin typeface="Meiryo UI" panose="020B0604030504040204" pitchFamily="50" charset="-128"/>
                          <a:ea typeface="Meiryo UI" panose="020B0604030504040204" pitchFamily="50" charset="-128"/>
                        </a:rPr>
                        <a:t>オンデマンド交通</a:t>
                      </a:r>
                      <a:endParaRPr kumimoji="1" lang="ja-JP" altLang="en-US" sz="1100" b="1" u="non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1000" u="none" dirty="0" smtClean="0">
                          <a:solidFill>
                            <a:schemeClr val="tx1"/>
                          </a:solidFill>
                          <a:latin typeface="Meiryo UI" panose="020B0604030504040204" pitchFamily="50" charset="-128"/>
                          <a:ea typeface="Meiryo UI" panose="020B0604030504040204" pitchFamily="50" charset="-128"/>
                        </a:rPr>
                        <a:t>■条件の整った市町村にて先行事例をつくり、それを府域全体に横展開</a:t>
                      </a:r>
                    </a:p>
                    <a:p>
                      <a:pPr>
                        <a:spcBef>
                          <a:spcPts val="0"/>
                        </a:spcBef>
                      </a:pPr>
                      <a:r>
                        <a:rPr kumimoji="1" lang="en-US" altLang="ja-JP" sz="1000" u="none" dirty="0" smtClean="0">
                          <a:solidFill>
                            <a:schemeClr val="tx1"/>
                          </a:solidFill>
                          <a:latin typeface="Meiryo UI" panose="020B0604030504040204" pitchFamily="50" charset="-128"/>
                          <a:ea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rPr>
                        <a:t>自動運転化についても、法整備の状況等を踏まえつつ、早期実現をめざす</a:t>
                      </a:r>
                      <a:endParaRPr kumimoji="1" lang="ja-JP" altLang="en-US" sz="1000" u="none"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202692"/>
                  </a:ext>
                </a:extLst>
              </a:tr>
              <a:tr h="474886">
                <a:tc>
                  <a:txBody>
                    <a:bodyPr/>
                    <a:lstStyle/>
                    <a:p>
                      <a:pPr>
                        <a:spcBef>
                          <a:spcPts val="0"/>
                        </a:spcBef>
                      </a:pPr>
                      <a:r>
                        <a:rPr kumimoji="1" lang="ja-JP" altLang="en-US" sz="1100" b="1" u="none" dirty="0" smtClean="0">
                          <a:solidFill>
                            <a:schemeClr val="tx1"/>
                          </a:solidFill>
                          <a:effectLst/>
                          <a:latin typeface="Meiryo UI" panose="020B0604030504040204" pitchFamily="50" charset="-128"/>
                          <a:ea typeface="Meiryo UI" panose="020B0604030504040204" pitchFamily="50" charset="-128"/>
                        </a:rPr>
                        <a:t>非公道での自動運転等の実証支援</a:t>
                      </a:r>
                      <a:endParaRPr kumimoji="1" lang="ja-JP" altLang="en-US" sz="1100" b="1" u="non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1000" u="none" dirty="0" smtClean="0">
                          <a:solidFill>
                            <a:schemeClr val="tx1"/>
                          </a:solidFill>
                          <a:latin typeface="Meiryo UI" panose="020B0604030504040204" pitchFamily="50" charset="-128"/>
                          <a:ea typeface="Meiryo UI" panose="020B0604030504040204" pitchFamily="50" charset="-128"/>
                        </a:rPr>
                        <a:t>■大阪府市等が持つ公有地等を開放し、企業等に非公道の実証実験フィールドを提供する</a:t>
                      </a: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286214"/>
                  </a:ext>
                </a:extLst>
              </a:tr>
              <a:tr h="439347">
                <a:tc>
                  <a:txBody>
                    <a:bodyPr/>
                    <a:lstStyle/>
                    <a:p>
                      <a:pPr>
                        <a:spcBef>
                          <a:spcPts val="0"/>
                        </a:spcBef>
                      </a:pPr>
                      <a:r>
                        <a:rPr kumimoji="1" lang="ja-JP" altLang="en-US" sz="1100" b="1" u="none" dirty="0" smtClean="0">
                          <a:solidFill>
                            <a:schemeClr val="tx1"/>
                          </a:solidFill>
                          <a:effectLst/>
                          <a:latin typeface="Meiryo UI" panose="020B0604030504040204" pitchFamily="50" charset="-128"/>
                          <a:ea typeface="Meiryo UI" panose="020B0604030504040204" pitchFamily="50" charset="-128"/>
                        </a:rPr>
                        <a:t>データヘルス</a:t>
                      </a:r>
                      <a:endParaRPr kumimoji="1" lang="ja-JP" altLang="en-US" sz="1100" b="1" u="non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1000" u="none" dirty="0" smtClean="0">
                          <a:solidFill>
                            <a:schemeClr val="tx1"/>
                          </a:solidFill>
                          <a:latin typeface="Meiryo UI" panose="020B0604030504040204" pitchFamily="50" charset="-128"/>
                          <a:ea typeface="Meiryo UI" panose="020B0604030504040204" pitchFamily="50" charset="-128"/>
                        </a:rPr>
                        <a:t>■データを活用した住民主体の健康づくりを促進するため、「アスマイル」の普及促進とともに、ライフステージを通じたデータの集約・健康施策への活用に取り組む</a:t>
                      </a:r>
                      <a:endParaRPr kumimoji="1" lang="en-US" altLang="ja-JP" sz="1000" u="none"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9400713"/>
                  </a:ext>
                </a:extLst>
              </a:tr>
              <a:tr h="439347">
                <a:tc>
                  <a:txBody>
                    <a:bodyPr/>
                    <a:lstStyle/>
                    <a:p>
                      <a:pPr>
                        <a:spcBef>
                          <a:spcPts val="0"/>
                        </a:spcBef>
                      </a:pPr>
                      <a:r>
                        <a:rPr kumimoji="1" lang="ja-JP" altLang="en-US" sz="1100" b="1" u="none" dirty="0" smtClean="0">
                          <a:solidFill>
                            <a:schemeClr val="tx1"/>
                          </a:solidFill>
                          <a:effectLst/>
                          <a:latin typeface="Meiryo UI" panose="020B0604030504040204" pitchFamily="50" charset="-128"/>
                          <a:ea typeface="Meiryo UI" panose="020B0604030504040204" pitchFamily="50" charset="-128"/>
                        </a:rPr>
                        <a:t>楽しい</a:t>
                      </a:r>
                      <a:r>
                        <a:rPr kumimoji="1" lang="ja-JP" altLang="en-US" sz="1100" b="1" u="none" dirty="0">
                          <a:solidFill>
                            <a:schemeClr val="tx1"/>
                          </a:solidFill>
                          <a:effectLst/>
                          <a:latin typeface="Meiryo UI" panose="020B0604030504040204" pitchFamily="50" charset="-128"/>
                          <a:ea typeface="Meiryo UI" panose="020B0604030504040204" pitchFamily="50" charset="-128"/>
                        </a:rPr>
                        <a:t>まちづくり</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1000" u="none" dirty="0" smtClean="0">
                          <a:solidFill>
                            <a:schemeClr val="tx1"/>
                          </a:solidFill>
                          <a:latin typeface="Meiryo UI" panose="020B0604030504040204" pitchFamily="50" charset="-128"/>
                          <a:ea typeface="Meiryo UI" panose="020B0604030504040204" pitchFamily="50" charset="-128"/>
                        </a:rPr>
                        <a:t>■テクノロジーをコンテンツ化し、フィールドを活用するプレーヤーを大阪に呼び込むため、事業者の提案を汲み取り、</a:t>
                      </a:r>
                      <a:r>
                        <a:rPr kumimoji="1" lang="ja-JP" altLang="en-US" sz="1000" i="1" u="none" dirty="0" smtClean="0">
                          <a:solidFill>
                            <a:schemeClr val="tx1"/>
                          </a:solidFill>
                          <a:latin typeface="Meiryo UI" panose="020B0604030504040204" pitchFamily="50" charset="-128"/>
                          <a:ea typeface="Meiryo UI" panose="020B0604030504040204" pitchFamily="50" charset="-128"/>
                        </a:rPr>
                        <a:t>マッチングや規制緩和等により事業展開を後押し</a:t>
                      </a:r>
                      <a:r>
                        <a:rPr kumimoji="1" lang="ja-JP" altLang="en-US" sz="1000" i="0" u="none" dirty="0" smtClean="0">
                          <a:solidFill>
                            <a:schemeClr val="tx1"/>
                          </a:solidFill>
                          <a:latin typeface="Meiryo UI" panose="020B0604030504040204" pitchFamily="50" charset="-128"/>
                          <a:ea typeface="Meiryo UI" panose="020B0604030504040204" pitchFamily="50" charset="-128"/>
                        </a:rPr>
                        <a:t>する</a:t>
                      </a:r>
                      <a:endParaRPr kumimoji="1" lang="ja-JP" altLang="en-US" sz="1000" u="none"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139077"/>
                  </a:ext>
                </a:extLst>
              </a:tr>
              <a:tr h="439347">
                <a:tc>
                  <a:txBody>
                    <a:bodyPr/>
                    <a:lstStyle/>
                    <a:p>
                      <a:pPr>
                        <a:spcBef>
                          <a:spcPts val="0"/>
                        </a:spcBef>
                      </a:pPr>
                      <a:r>
                        <a:rPr kumimoji="1" lang="ja-JP" altLang="en-US" sz="1100" b="1" u="none" dirty="0" smtClean="0">
                          <a:solidFill>
                            <a:schemeClr val="tx1"/>
                          </a:solidFill>
                          <a:effectLst/>
                          <a:latin typeface="Meiryo UI" panose="020B0604030504040204" pitchFamily="50" charset="-128"/>
                          <a:ea typeface="Meiryo UI" panose="020B0604030504040204" pitchFamily="50" charset="-128"/>
                        </a:rPr>
                        <a:t>キャッシュレス</a:t>
                      </a:r>
                      <a:endParaRPr kumimoji="1" lang="ja-JP" altLang="en-US" sz="1100" b="1" u="non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1000" u="none" dirty="0" smtClean="0">
                          <a:solidFill>
                            <a:schemeClr val="tx1"/>
                          </a:solidFill>
                          <a:latin typeface="Meiryo UI" panose="020B0604030504040204" pitchFamily="50" charset="-128"/>
                          <a:ea typeface="Meiryo UI" panose="020B0604030504040204" pitchFamily="50" charset="-128"/>
                        </a:rPr>
                        <a:t>■国やキャッシュレス事業者等とも連携しながら、啓発活動の実施などによりキャッシュレス化を推進する</a:t>
                      </a:r>
                      <a:endParaRPr kumimoji="1" lang="en-US" altLang="ja-JP" sz="1000" u="none"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8763440"/>
                  </a:ext>
                </a:extLst>
              </a:tr>
              <a:tr h="439347">
                <a:tc>
                  <a:txBody>
                    <a:bodyPr/>
                    <a:lstStyle/>
                    <a:p>
                      <a:pPr>
                        <a:spcBef>
                          <a:spcPts val="0"/>
                        </a:spcBef>
                      </a:pPr>
                      <a:r>
                        <a:rPr kumimoji="1" lang="ja-JP" altLang="en-US" sz="1100" b="1" u="none" dirty="0" smtClean="0">
                          <a:solidFill>
                            <a:schemeClr val="tx1"/>
                          </a:solidFill>
                          <a:effectLst/>
                          <a:latin typeface="Meiryo UI" panose="020B0604030504040204" pitchFamily="50" charset="-128"/>
                          <a:ea typeface="Meiryo UI" panose="020B0604030504040204" pitchFamily="50" charset="-128"/>
                        </a:rPr>
                        <a:t>防災</a:t>
                      </a:r>
                      <a:endParaRPr kumimoji="1" lang="ja-JP" altLang="en-US" sz="1100" b="1" u="non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1000" u="none" dirty="0" smtClean="0">
                          <a:solidFill>
                            <a:schemeClr val="tx1"/>
                          </a:solidFill>
                          <a:latin typeface="Meiryo UI" panose="020B0604030504040204" pitchFamily="50" charset="-128"/>
                          <a:ea typeface="Meiryo UI" panose="020B0604030504040204" pitchFamily="50" charset="-128"/>
                        </a:rPr>
                        <a:t>■住民一人一人がおかれた状況を認識し、適切な行動がとれるよう、テクノロジーの活用によって、個人の行動変容を支援する</a:t>
                      </a:r>
                      <a:endParaRPr kumimoji="1" lang="en-US" altLang="ja-JP" sz="1000" u="none"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683484"/>
                  </a:ext>
                </a:extLst>
              </a:tr>
              <a:tr h="279419">
                <a:tc>
                  <a:txBody>
                    <a:bodyPr/>
                    <a:lstStyle/>
                    <a:p>
                      <a:pPr>
                        <a:spcBef>
                          <a:spcPts val="0"/>
                        </a:spcBef>
                      </a:pPr>
                      <a:r>
                        <a:rPr kumimoji="1" lang="ja-JP" altLang="en-US" sz="1100" b="1" u="none" dirty="0" smtClean="0">
                          <a:solidFill>
                            <a:schemeClr val="tx1"/>
                          </a:solidFill>
                          <a:effectLst/>
                          <a:latin typeface="Meiryo UI" panose="020B0604030504040204" pitchFamily="50" charset="-128"/>
                          <a:ea typeface="Meiryo UI" panose="020B0604030504040204" pitchFamily="50" charset="-128"/>
                        </a:rPr>
                        <a:t>教育</a:t>
                      </a:r>
                      <a:endParaRPr kumimoji="1" lang="ja-JP" altLang="en-US" sz="1100" b="1" u="non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1000" u="none" dirty="0" smtClean="0">
                          <a:solidFill>
                            <a:schemeClr val="tx1"/>
                          </a:solidFill>
                          <a:latin typeface="Meiryo UI" panose="020B0604030504040204" pitchFamily="50" charset="-128"/>
                          <a:ea typeface="Meiryo UI" panose="020B0604030504040204" pitchFamily="50" charset="-128"/>
                        </a:rPr>
                        <a:t>■学習者の視点から教育の質を向上させるべく、個別最適学習を重点的に検討する</a:t>
                      </a:r>
                      <a:endParaRPr kumimoji="1" lang="en-US" altLang="ja-JP" sz="1000" u="none"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050746"/>
                  </a:ext>
                </a:extLst>
              </a:tr>
              <a:tr h="972439">
                <a:tc>
                  <a:txBody>
                    <a:bodyPr/>
                    <a:lstStyle/>
                    <a:p>
                      <a:pPr>
                        <a:spcBef>
                          <a:spcPts val="0"/>
                        </a:spcBef>
                      </a:pPr>
                      <a:r>
                        <a:rPr kumimoji="1" lang="ja-JP" altLang="en-US" sz="1200" b="1" u="none" dirty="0" smtClean="0">
                          <a:solidFill>
                            <a:schemeClr val="tx1"/>
                          </a:solidFill>
                          <a:effectLst/>
                          <a:latin typeface="Meiryo UI" panose="020B0604030504040204" pitchFamily="50" charset="-128"/>
                          <a:ea typeface="Meiryo UI" panose="020B0604030504040204" pitchFamily="50" charset="-128"/>
                        </a:rPr>
                        <a:t>行政</a:t>
                      </a:r>
                      <a:r>
                        <a:rPr kumimoji="1" lang="en-US" altLang="ja-JP" sz="1200" b="1" u="none" dirty="0" smtClean="0">
                          <a:solidFill>
                            <a:schemeClr val="tx1"/>
                          </a:solidFill>
                          <a:effectLst/>
                          <a:latin typeface="Meiryo UI" panose="020B0604030504040204" pitchFamily="50" charset="-128"/>
                          <a:ea typeface="Meiryo UI" panose="020B0604030504040204" pitchFamily="50" charset="-128"/>
                        </a:rPr>
                        <a:t>DX</a:t>
                      </a:r>
                      <a:endParaRPr kumimoji="1" lang="ja-JP" altLang="en-US" sz="1200" b="1" u="non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gn="l">
                        <a:spcBef>
                          <a:spcPts val="0"/>
                        </a:spcBef>
                      </a:pPr>
                      <a:r>
                        <a:rPr kumimoji="1" lang="ja-JP" altLang="en-US" sz="1200" b="1" u="none" dirty="0" smtClean="0">
                          <a:solidFill>
                            <a:schemeClr val="tx1"/>
                          </a:solidFill>
                          <a:latin typeface="Meiryo UI" panose="020B0604030504040204" pitchFamily="50" charset="-128"/>
                          <a:ea typeface="Meiryo UI" panose="020B0604030504040204" pitchFamily="50" charset="-128"/>
                        </a:rPr>
                        <a:t>■</a:t>
                      </a:r>
                      <a:r>
                        <a:rPr kumimoji="1" lang="en-US" altLang="ja-JP" sz="1200" b="1" u="none" dirty="0" smtClean="0">
                          <a:solidFill>
                            <a:schemeClr val="tx1"/>
                          </a:solidFill>
                          <a:latin typeface="Meiryo UI" panose="020B0604030504040204" pitchFamily="50" charset="-128"/>
                          <a:ea typeface="Meiryo UI" panose="020B0604030504040204" pitchFamily="50" charset="-128"/>
                        </a:rPr>
                        <a:t>3</a:t>
                      </a:r>
                      <a:r>
                        <a:rPr kumimoji="1" lang="ja-JP" altLang="en-US" sz="1200" b="1" u="none" dirty="0" err="1" smtClean="0">
                          <a:solidFill>
                            <a:schemeClr val="tx1"/>
                          </a:solidFill>
                          <a:latin typeface="Meiryo UI" panose="020B0604030504040204" pitchFamily="50" charset="-128"/>
                          <a:ea typeface="Meiryo UI" panose="020B0604030504040204" pitchFamily="50" charset="-128"/>
                        </a:rPr>
                        <a:t>つの</a:t>
                      </a:r>
                      <a:r>
                        <a:rPr kumimoji="1" lang="ja-JP" altLang="en-US" sz="1200" b="1" u="none" dirty="0" smtClean="0">
                          <a:solidFill>
                            <a:schemeClr val="tx1"/>
                          </a:solidFill>
                          <a:latin typeface="Meiryo UI" panose="020B0604030504040204" pitchFamily="50" charset="-128"/>
                          <a:ea typeface="Meiryo UI" panose="020B0604030504040204" pitchFamily="50" charset="-128"/>
                        </a:rPr>
                        <a:t>レスの推進：はんこレス、ペーパーレスは全庁的な業務フローの棚卸しや検証</a:t>
                      </a:r>
                      <a:r>
                        <a:rPr kumimoji="1" lang="en-US" altLang="ja-JP" sz="1200" b="1" u="none" dirty="0" smtClean="0">
                          <a:solidFill>
                            <a:schemeClr val="tx1"/>
                          </a:solidFill>
                          <a:latin typeface="Meiryo UI" panose="020B0604030504040204" pitchFamily="50" charset="-128"/>
                          <a:ea typeface="Meiryo UI" panose="020B0604030504040204" pitchFamily="50" charset="-128"/>
                        </a:rPr>
                        <a:t>(BPR)</a:t>
                      </a:r>
                      <a:r>
                        <a:rPr kumimoji="1" lang="ja-JP" altLang="en-US" sz="1200" b="1" u="none" dirty="0" smtClean="0">
                          <a:solidFill>
                            <a:schemeClr val="tx1"/>
                          </a:solidFill>
                          <a:latin typeface="Meiryo UI" panose="020B0604030504040204" pitchFamily="50" charset="-128"/>
                          <a:ea typeface="Meiryo UI" panose="020B0604030504040204" pitchFamily="50" charset="-128"/>
                        </a:rPr>
                        <a:t>を行い、並行して、できるところから導入していく。キャッシュレスは、インバウンドに  効果的な大規模集客施設からキャッシュレスの導入を検討するとともに手数料等について、府の本庁の納付窓口で先行して実施する</a:t>
                      </a:r>
                      <a:endParaRPr kumimoji="1" lang="en-US" altLang="ja-JP" sz="1200" b="1" u="none" dirty="0" smtClean="0">
                        <a:solidFill>
                          <a:schemeClr val="tx1"/>
                        </a:solidFill>
                        <a:latin typeface="Meiryo UI" panose="020B0604030504040204" pitchFamily="50" charset="-128"/>
                        <a:ea typeface="Meiryo UI" panose="020B0604030504040204" pitchFamily="50" charset="-128"/>
                      </a:endParaRPr>
                    </a:p>
                    <a:p>
                      <a:pPr marL="0" indent="0" algn="l">
                        <a:spcBef>
                          <a:spcPts val="0"/>
                        </a:spcBef>
                      </a:pPr>
                      <a:r>
                        <a:rPr kumimoji="1" lang="ja-JP" altLang="en-US" sz="1200" b="1" u="none" dirty="0" smtClean="0">
                          <a:solidFill>
                            <a:schemeClr val="tx1"/>
                          </a:solidFill>
                          <a:latin typeface="Meiryo UI" panose="020B0604030504040204" pitchFamily="50" charset="-128"/>
                          <a:ea typeface="Meiryo UI" panose="020B0604030504040204" pitchFamily="50" charset="-128"/>
                        </a:rPr>
                        <a:t>■テレワーク：庁内での本格導入に向けた環境整備とともに、府域全体での普及促進を行う</a:t>
                      </a:r>
                      <a:endParaRPr kumimoji="1" lang="ja-JP" altLang="en-US" sz="1200" b="1" u="none"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77081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641167776"/>
              </p:ext>
            </p:extLst>
          </p:nvPr>
        </p:nvGraphicFramePr>
        <p:xfrm>
          <a:off x="1319134" y="4706911"/>
          <a:ext cx="7270230" cy="1154243"/>
        </p:xfrm>
        <a:graphic>
          <a:graphicData uri="http://schemas.openxmlformats.org/drawingml/2006/table">
            <a:tbl>
              <a:tblPr/>
              <a:tblGrid>
                <a:gridCol w="7270230">
                  <a:extLst>
                    <a:ext uri="{9D8B030D-6E8A-4147-A177-3AD203B41FA5}">
                      <a16:colId xmlns:a16="http://schemas.microsoft.com/office/drawing/2014/main" val="2858519581"/>
                    </a:ext>
                  </a:extLst>
                </a:gridCol>
              </a:tblGrid>
              <a:tr h="1154243">
                <a:tc>
                  <a:txBody>
                    <a:bodyPr/>
                    <a:lstStyle/>
                    <a:p>
                      <a:endParaRPr kumimoji="1" lang="ja-JP" alt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110935292"/>
                  </a:ext>
                </a:extLst>
              </a:tr>
            </a:tbl>
          </a:graphicData>
        </a:graphic>
      </p:graphicFrame>
      <p:sp>
        <p:nvSpPr>
          <p:cNvPr id="13" name="テキスト ボックス 12"/>
          <p:cNvSpPr txBox="1"/>
          <p:nvPr/>
        </p:nvSpPr>
        <p:spPr>
          <a:xfrm>
            <a:off x="1001684" y="1134939"/>
            <a:ext cx="6898132" cy="307777"/>
          </a:xfrm>
          <a:prstGeom prst="rect">
            <a:avLst/>
          </a:prstGeom>
          <a:noFill/>
        </p:spPr>
        <p:txBody>
          <a:bodyPr wrap="square" rtlCol="0">
            <a:spAutoFit/>
          </a:bodyPr>
          <a:lstStyle/>
          <a:p>
            <a:r>
              <a:rPr kumimoji="1" lang="ja-JP" altLang="en-US" sz="1400" b="1" dirty="0" smtClean="0">
                <a:latin typeface="+mn-ea"/>
              </a:rPr>
              <a:t>■ 大阪スマートシティ戦略における住民の生活の質（</a:t>
            </a:r>
            <a:r>
              <a:rPr kumimoji="1" lang="en-US" altLang="ja-JP" sz="1400" b="1" dirty="0" err="1" smtClean="0">
                <a:latin typeface="+mn-ea"/>
              </a:rPr>
              <a:t>QoL</a:t>
            </a:r>
            <a:r>
              <a:rPr kumimoji="1" lang="ja-JP" altLang="en-US" sz="1400" b="1" dirty="0" smtClean="0">
                <a:latin typeface="+mn-ea"/>
              </a:rPr>
              <a:t>）向上の具体化に向けた取組</a:t>
            </a:r>
            <a:endParaRPr kumimoji="1" lang="en-US" altLang="ja-JP" sz="1400" b="1" dirty="0" smtClean="0">
              <a:latin typeface="+mn-ea"/>
            </a:endParaRPr>
          </a:p>
        </p:txBody>
      </p:sp>
      <p:sp>
        <p:nvSpPr>
          <p:cNvPr id="14"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30</a:t>
            </a:fld>
            <a:endParaRPr lang="ja-JP" altLang="en-US" sz="2000" b="1" dirty="0">
              <a:solidFill>
                <a:schemeClr val="tx1"/>
              </a:solidFill>
            </a:endParaRPr>
          </a:p>
        </p:txBody>
      </p:sp>
    </p:spTree>
    <p:extLst>
      <p:ext uri="{BB962C8B-B14F-4D97-AF65-F5344CB8AC3E}">
        <p14:creationId xmlns:p14="http://schemas.microsoft.com/office/powerpoint/2010/main" val="3544150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150178" y="5488680"/>
            <a:ext cx="7705271" cy="591187"/>
          </a:xfrm>
          <a:prstGeom prst="rect">
            <a:avLst/>
          </a:prstGeom>
          <a:noFill/>
        </p:spPr>
        <p:txBody>
          <a:bodyPr wrap="square" rtlCol="0">
            <a:spAutoFit/>
          </a:bodyPr>
          <a:lstStyle/>
          <a:p>
            <a:r>
              <a:rPr lang="ja-JP" altLang="en-US" sz="1071"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071"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71" dirty="0" smtClean="0">
                <a:latin typeface="Meiryo UI" panose="020B0604030504040204" pitchFamily="50" charset="-128"/>
                <a:ea typeface="Meiryo UI" panose="020B0604030504040204" pitchFamily="50" charset="-128"/>
                <a:cs typeface="Meiryo UI" panose="020B0604030504040204" pitchFamily="50" charset="-128"/>
              </a:rPr>
              <a:t>統計課 </a:t>
            </a:r>
            <a:r>
              <a:rPr lang="en-US" altLang="ja-JP" sz="107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7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7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071"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071" dirty="0">
                <a:latin typeface="Meiryo UI" panose="020B0604030504040204" pitchFamily="50" charset="-128"/>
                <a:ea typeface="Meiryo UI" panose="020B0604030504040204" pitchFamily="50" charset="-128"/>
                <a:cs typeface="Meiryo UI" panose="020B0604030504040204" pitchFamily="50" charset="-128"/>
              </a:rPr>
              <a:t>大阪府民経済計算</a:t>
            </a:r>
            <a:r>
              <a:rPr lang="en-US" altLang="ja-JP" sz="107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71" dirty="0">
                <a:latin typeface="Meiryo UI" panose="020B0604030504040204" pitchFamily="50" charset="-128"/>
                <a:ea typeface="Meiryo UI" panose="020B0604030504040204" pitchFamily="50" charset="-128"/>
                <a:cs typeface="Meiryo UI" panose="020B0604030504040204" pitchFamily="50" charset="-128"/>
              </a:rPr>
              <a:t>確報</a:t>
            </a:r>
            <a:r>
              <a:rPr lang="en-US" altLang="ja-JP" sz="1071" dirty="0" smtClean="0">
                <a:latin typeface="Meiryo UI" panose="020B0604030504040204" pitchFamily="50" charset="-128"/>
                <a:ea typeface="Meiryo UI" panose="020B0604030504040204" pitchFamily="50" charset="-128"/>
                <a:cs typeface="Meiryo UI" panose="020B0604030504040204" pitchFamily="50" charset="-128"/>
              </a:rPr>
              <a:t>》』</a:t>
            </a:r>
          </a:p>
          <a:p>
            <a:r>
              <a:rPr lang="en-US" altLang="ja-JP" sz="107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7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71" dirty="0" smtClean="0">
                <a:latin typeface="Meiryo UI" panose="020B0604030504040204" pitchFamily="50" charset="-128"/>
                <a:ea typeface="Meiryo UI" panose="020B0604030504040204" pitchFamily="50" charset="-128"/>
                <a:cs typeface="Meiryo UI" panose="020B0604030504040204" pitchFamily="50" charset="-128"/>
              </a:rPr>
              <a:t>大阪府統計課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労働力</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調査地方集計結果（年平均</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7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日本</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政府観光局（</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JNTO)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訪日外</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客統計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観光庁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訪日外国人消費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動向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130878" y="1017948"/>
            <a:ext cx="7618748" cy="1285143"/>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55003" indent="-255003">
              <a:buFont typeface="Meiryo UI" panose="020B0604030504040204" pitchFamily="50" charset="-128"/>
              <a:buChar char="○"/>
            </a:pPr>
            <a:endParaRPr lang="ja-JP" altLang="en-US" sz="160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47229" y="469232"/>
            <a:ext cx="8586045" cy="1859259"/>
          </a:xfrm>
          <a:prstGeom prst="rect">
            <a:avLst/>
          </a:prstGeom>
          <a:solidFill>
            <a:schemeClr val="accent5">
              <a:lumMod val="20000"/>
              <a:lumOff val="80000"/>
            </a:schemeClr>
          </a:soli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n-ea"/>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年度の実質成長率は、前年度比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％で横ばい。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n-ea"/>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年平均の実質成長率は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％。成長目標の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％を下回る状況。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n-ea"/>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景気全体の動きをみると、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年の大阪経済は消費が底堅く推移。設備投資の復調もあり、緩やかな回復が持続</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p>
          <a:p>
            <a:r>
              <a:rPr kumimoji="1" lang="ja-JP" altLang="en-US" sz="1400" dirty="0" smtClean="0">
                <a:solidFill>
                  <a:schemeClr val="tx1"/>
                </a:solidFill>
                <a:latin typeface="+mn-ea"/>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年の府内就業者は、前年比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万人の増加</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戦略策定以降の年平均は４万人と、成長目標の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万人以上</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上回る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n-ea"/>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年に大阪府を訪れた外国人旅行者数は、速報値で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1,142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万人と過去最高を更新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n-ea"/>
                <a:cs typeface="Meiryo UI" panose="020B0604030504040204" pitchFamily="50" charset="-128"/>
              </a:rPr>
              <a:t>戦略</a:t>
            </a:r>
            <a:r>
              <a:rPr lang="ja-JP" altLang="en-US" sz="1400" dirty="0">
                <a:solidFill>
                  <a:schemeClr val="tx1"/>
                </a:solidFill>
                <a:latin typeface="+mn-ea"/>
                <a:cs typeface="Meiryo UI" panose="020B0604030504040204" pitchFamily="50" charset="-128"/>
              </a:rPr>
              <a:t>策定以降、</a:t>
            </a:r>
            <a:r>
              <a:rPr lang="en-US" altLang="ja-JP" sz="1400" dirty="0">
                <a:solidFill>
                  <a:schemeClr val="tx1"/>
                </a:solidFill>
                <a:latin typeface="+mn-ea"/>
                <a:cs typeface="Meiryo UI" panose="020B0604030504040204" pitchFamily="50" charset="-128"/>
              </a:rPr>
              <a:t>2015</a:t>
            </a:r>
            <a:r>
              <a:rPr lang="ja-JP" altLang="en-US" sz="1400" dirty="0" smtClean="0">
                <a:solidFill>
                  <a:schemeClr val="tx1"/>
                </a:solidFill>
                <a:latin typeface="+mn-ea"/>
                <a:cs typeface="Meiryo UI" panose="020B0604030504040204" pitchFamily="50" charset="-128"/>
              </a:rPr>
              <a:t>年</a:t>
            </a:r>
            <a:endParaRPr lang="en-US" altLang="ja-JP" sz="1400" dirty="0" smtClean="0">
              <a:solidFill>
                <a:schemeClr val="tx1"/>
              </a:solidFill>
              <a:latin typeface="+mn-ea"/>
              <a:cs typeface="Meiryo UI" panose="020B0604030504040204" pitchFamily="50" charset="-128"/>
            </a:endParaRPr>
          </a:p>
          <a:p>
            <a:r>
              <a:rPr lang="ja-JP" altLang="en-US" sz="1400" dirty="0">
                <a:solidFill>
                  <a:schemeClr val="tx1"/>
                </a:solidFill>
                <a:latin typeface="+mn-ea"/>
                <a:cs typeface="Meiryo UI" panose="020B0604030504040204" pitchFamily="50" charset="-128"/>
              </a:rPr>
              <a:t>　</a:t>
            </a:r>
            <a:r>
              <a:rPr lang="en-US" altLang="ja-JP" sz="1400" dirty="0">
                <a:solidFill>
                  <a:schemeClr val="tx1"/>
                </a:solidFill>
                <a:latin typeface="+mn-ea"/>
                <a:cs typeface="Meiryo UI" panose="020B0604030504040204" pitchFamily="50" charset="-128"/>
              </a:rPr>
              <a:t> </a:t>
            </a:r>
            <a:r>
              <a:rPr lang="ja-JP" altLang="en-US" sz="1400" dirty="0" smtClean="0">
                <a:solidFill>
                  <a:schemeClr val="tx1"/>
                </a:solidFill>
                <a:latin typeface="+mn-ea"/>
                <a:cs typeface="Meiryo UI" panose="020B0604030504040204" pitchFamily="50" charset="-128"/>
              </a:rPr>
              <a:t>を</a:t>
            </a:r>
            <a:r>
              <a:rPr lang="ja-JP" altLang="en-US" sz="1400" dirty="0">
                <a:solidFill>
                  <a:schemeClr val="tx1"/>
                </a:solidFill>
                <a:latin typeface="+mn-ea"/>
                <a:cs typeface="Meiryo UI" panose="020B0604030504040204" pitchFamily="50" charset="-128"/>
              </a:rPr>
              <a:t>境に飛躍的な増加傾向が続いている</a:t>
            </a:r>
            <a:r>
              <a:rPr lang="ja-JP" altLang="en-US" sz="1400" dirty="0" smtClean="0">
                <a:solidFill>
                  <a:schemeClr val="tx1"/>
                </a:solidFill>
                <a:latin typeface="+mn-ea"/>
                <a:cs typeface="Meiryo UI" panose="020B0604030504040204" pitchFamily="50" charset="-128"/>
              </a:rPr>
              <a:t>。</a:t>
            </a:r>
            <a:endParaRPr lang="en-US" altLang="ja-JP" sz="1400" dirty="0">
              <a:solidFill>
                <a:schemeClr val="tx1"/>
              </a:solidFill>
              <a:latin typeface="+mn-ea"/>
              <a:cs typeface="Meiryo UI" panose="020B0604030504040204" pitchFamily="50" charset="-128"/>
            </a:endParaRPr>
          </a:p>
        </p:txBody>
      </p:sp>
      <p:graphicFrame>
        <p:nvGraphicFramePr>
          <p:cNvPr id="9" name="表 8"/>
          <p:cNvGraphicFramePr>
            <a:graphicFrameLocks noGrp="1"/>
          </p:cNvGraphicFramePr>
          <p:nvPr>
            <p:extLst/>
          </p:nvPr>
        </p:nvGraphicFramePr>
        <p:xfrm>
          <a:off x="114302" y="2518991"/>
          <a:ext cx="9662187" cy="2880000"/>
        </p:xfrm>
        <a:graphic>
          <a:graphicData uri="http://schemas.openxmlformats.org/drawingml/2006/table">
            <a:tbl>
              <a:tblPr firstRow="1" firstCol="1" bandRow="1"/>
              <a:tblGrid>
                <a:gridCol w="1092198">
                  <a:extLst>
                    <a:ext uri="{9D8B030D-6E8A-4147-A177-3AD203B41FA5}">
                      <a16:colId xmlns:a16="http://schemas.microsoft.com/office/drawing/2014/main" val="20000"/>
                    </a:ext>
                  </a:extLst>
                </a:gridCol>
                <a:gridCol w="913743">
                  <a:extLst>
                    <a:ext uri="{9D8B030D-6E8A-4147-A177-3AD203B41FA5}">
                      <a16:colId xmlns:a16="http://schemas.microsoft.com/office/drawing/2014/main" val="20001"/>
                    </a:ext>
                  </a:extLst>
                </a:gridCol>
                <a:gridCol w="850694">
                  <a:extLst>
                    <a:ext uri="{9D8B030D-6E8A-4147-A177-3AD203B41FA5}">
                      <a16:colId xmlns:a16="http://schemas.microsoft.com/office/drawing/2014/main" val="20002"/>
                    </a:ext>
                  </a:extLst>
                </a:gridCol>
                <a:gridCol w="850694">
                  <a:extLst>
                    <a:ext uri="{9D8B030D-6E8A-4147-A177-3AD203B41FA5}">
                      <a16:colId xmlns:a16="http://schemas.microsoft.com/office/drawing/2014/main" val="20003"/>
                    </a:ext>
                  </a:extLst>
                </a:gridCol>
                <a:gridCol w="850694">
                  <a:extLst>
                    <a:ext uri="{9D8B030D-6E8A-4147-A177-3AD203B41FA5}">
                      <a16:colId xmlns:a16="http://schemas.microsoft.com/office/drawing/2014/main" val="20004"/>
                    </a:ext>
                  </a:extLst>
                </a:gridCol>
                <a:gridCol w="850694">
                  <a:extLst>
                    <a:ext uri="{9D8B030D-6E8A-4147-A177-3AD203B41FA5}">
                      <a16:colId xmlns:a16="http://schemas.microsoft.com/office/drawing/2014/main" val="20005"/>
                    </a:ext>
                  </a:extLst>
                </a:gridCol>
                <a:gridCol w="850694">
                  <a:extLst>
                    <a:ext uri="{9D8B030D-6E8A-4147-A177-3AD203B41FA5}">
                      <a16:colId xmlns:a16="http://schemas.microsoft.com/office/drawing/2014/main" val="20006"/>
                    </a:ext>
                  </a:extLst>
                </a:gridCol>
                <a:gridCol w="850694">
                  <a:extLst>
                    <a:ext uri="{9D8B030D-6E8A-4147-A177-3AD203B41FA5}">
                      <a16:colId xmlns:a16="http://schemas.microsoft.com/office/drawing/2014/main" val="20007"/>
                    </a:ext>
                  </a:extLst>
                </a:gridCol>
                <a:gridCol w="850694">
                  <a:extLst>
                    <a:ext uri="{9D8B030D-6E8A-4147-A177-3AD203B41FA5}">
                      <a16:colId xmlns:a16="http://schemas.microsoft.com/office/drawing/2014/main" val="4256810457"/>
                    </a:ext>
                  </a:extLst>
                </a:gridCol>
                <a:gridCol w="850694">
                  <a:extLst>
                    <a:ext uri="{9D8B030D-6E8A-4147-A177-3AD203B41FA5}">
                      <a16:colId xmlns:a16="http://schemas.microsoft.com/office/drawing/2014/main" val="1024307420"/>
                    </a:ext>
                  </a:extLst>
                </a:gridCol>
                <a:gridCol w="850694">
                  <a:extLst>
                    <a:ext uri="{9D8B030D-6E8A-4147-A177-3AD203B41FA5}">
                      <a16:colId xmlns:a16="http://schemas.microsoft.com/office/drawing/2014/main" val="20008"/>
                    </a:ext>
                  </a:extLst>
                </a:gridCol>
              </a:tblGrid>
              <a:tr h="720000">
                <a:tc>
                  <a:txBody>
                    <a:bodyPr/>
                    <a:lstStyle/>
                    <a:p>
                      <a:pPr algn="l">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p>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p>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年平均</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720000">
                <a:tc>
                  <a:txBody>
                    <a:bodyPr/>
                    <a:lstStyle/>
                    <a:p>
                      <a:pPr algn="l">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府実質</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成長率</a:t>
                      </a:r>
                      <a:endParaRPr lang="en-US" altLang="ja-JP" sz="12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sz="11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0.0</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+0.79</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1198" marR="61198"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000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雇用創出数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府内就業者の変化）　</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2000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来阪外国人旅行者数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263</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376</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716</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sz="10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1,110</a:t>
                      </a:r>
                      <a:r>
                        <a:rPr kumimoji="1" lang="ja-JP" altLang="en-US" sz="10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0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sz="10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1,142</a:t>
                      </a:r>
                      <a:r>
                        <a:rPr kumimoji="1" lang="ja-JP" altLang="en-US" sz="10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0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176294600"/>
                  </a:ext>
                </a:extLst>
              </a:tr>
            </a:tbl>
          </a:graphicData>
        </a:graphic>
      </p:graphicFrame>
      <p:sp>
        <p:nvSpPr>
          <p:cNvPr id="10" name="テキスト ボックス 9"/>
          <p:cNvSpPr txBox="1"/>
          <p:nvPr/>
        </p:nvSpPr>
        <p:spPr>
          <a:xfrm>
            <a:off x="0" y="3927"/>
            <a:ext cx="9906000" cy="369332"/>
          </a:xfrm>
          <a:prstGeom prst="rect">
            <a:avLst/>
          </a:prstGeom>
          <a:solidFill>
            <a:srgbClr val="002060"/>
          </a:solidFill>
        </p:spPr>
        <p:txBody>
          <a:bodyPr wrap="square" rtlCol="0">
            <a:spAutoFit/>
          </a:bodyPr>
          <a:lstStyle/>
          <a:p>
            <a:pPr algn="ctr" defTabSz="741661">
              <a:buClr>
                <a:srgbClr val="000000"/>
              </a:buClr>
              <a:buSzPct val="100000"/>
              <a:defRPr/>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戦略全体に関わるもの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実質成長率等</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a:spLocks noGrp="1"/>
          </p:cNvSpPr>
          <p:nvPr>
            <p:ph type="sldNum" sz="quarter" idx="12"/>
          </p:nvPr>
        </p:nvSpPr>
        <p:spPr>
          <a:xfrm>
            <a:off x="9233274" y="5589492"/>
            <a:ext cx="543213" cy="496628"/>
          </a:xfrm>
        </p:spPr>
        <p:txBody>
          <a:bodyPr/>
          <a:lstStyle/>
          <a:p>
            <a:pPr>
              <a:defRPr/>
            </a:pPr>
            <a:fld id="{4AC9B83D-17C3-4F2E-B0BA-D155CD364A7C}" type="slidenum">
              <a:rPr lang="ja-JP" altLang="en-US" sz="2000" b="1" smtClean="0">
                <a:solidFill>
                  <a:schemeClr val="tx1"/>
                </a:solidFill>
              </a:rPr>
              <a:pPr>
                <a:defRPr/>
              </a:pPr>
              <a:t>31</a:t>
            </a:fld>
            <a:endParaRPr lang="ja-JP" altLang="en-US" sz="2000" b="1" dirty="0">
              <a:solidFill>
                <a:schemeClr val="tx1"/>
              </a:solidFill>
            </a:endParaRPr>
          </a:p>
        </p:txBody>
      </p:sp>
    </p:spTree>
    <p:extLst>
      <p:ext uri="{BB962C8B-B14F-4D97-AF65-F5344CB8AC3E}">
        <p14:creationId xmlns:p14="http://schemas.microsoft.com/office/powerpoint/2010/main" val="36422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57225" y="1035300"/>
            <a:ext cx="8677273" cy="5084514"/>
          </a:xfrm>
          <a:prstGeom prst="rect">
            <a:avLst/>
          </a:prstGeom>
        </p:spPr>
      </p:pic>
      <p:sp>
        <p:nvSpPr>
          <p:cNvPr id="17" name="テキスト ボックス 16"/>
          <p:cNvSpPr txBox="1"/>
          <p:nvPr/>
        </p:nvSpPr>
        <p:spPr>
          <a:xfrm>
            <a:off x="0" y="3927"/>
            <a:ext cx="9906000" cy="369332"/>
          </a:xfrm>
          <a:prstGeom prst="rect">
            <a:avLst/>
          </a:prstGeom>
          <a:solidFill>
            <a:srgbClr val="002060"/>
          </a:solidFill>
        </p:spPr>
        <p:txBody>
          <a:bodyPr wrap="square" rtlCol="0">
            <a:spAutoFit/>
          </a:bodyPr>
          <a:lstStyle/>
          <a:p>
            <a:pPr algn="ctr" defTabSz="741661">
              <a:buClr>
                <a:srgbClr val="000000"/>
              </a:buClr>
              <a:buSzPct val="100000"/>
              <a:defRPr/>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需要</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喚起</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と観光産業の再生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来阪外国人の来訪場所の集中</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307440" y="5877924"/>
            <a:ext cx="4680906" cy="241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r>
              <a:rPr kumimoji="1" lang="ja-JP" altLang="en-US" sz="1050" dirty="0" smtClean="0">
                <a:solidFill>
                  <a:schemeClr val="tx1"/>
                </a:solidFill>
                <a:latin typeface="Meiryo UI" panose="020B0604030504040204" pitchFamily="50" charset="-128"/>
                <a:ea typeface="Meiryo UI" panose="020B0604030504040204" pitchFamily="50" charset="-128"/>
              </a:rPr>
              <a:t>　出典：大阪観光局 </a:t>
            </a:r>
            <a:r>
              <a:rPr kumimoji="1" lang="en-US" altLang="ja-JP" sz="1050" dirty="0" smtClean="0">
                <a:solidFill>
                  <a:schemeClr val="tx1"/>
                </a:solidFill>
                <a:latin typeface="Meiryo UI" panose="020B0604030504040204" pitchFamily="50" charset="-128"/>
                <a:ea typeface="Meiryo UI" panose="020B0604030504040204" pitchFamily="50" charset="-128"/>
              </a:rPr>
              <a:t>『2019</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zh-TW" altLang="en-US" sz="1050" dirty="0" smtClean="0">
                <a:solidFill>
                  <a:schemeClr val="tx1"/>
                </a:solidFill>
                <a:latin typeface="Meiryo UI" panose="020B0604030504040204" pitchFamily="50" charset="-128"/>
                <a:ea typeface="Meiryo UI" panose="020B0604030504040204" pitchFamily="50" charset="-128"/>
              </a:rPr>
              <a:t>関西</a:t>
            </a:r>
            <a:r>
              <a:rPr kumimoji="1" lang="zh-TW" altLang="en-US" sz="1050" dirty="0">
                <a:solidFill>
                  <a:schemeClr val="tx1"/>
                </a:solidFill>
                <a:latin typeface="Meiryo UI" panose="020B0604030504040204" pitchFamily="50" charset="-128"/>
                <a:ea typeface="Meiryo UI" panose="020B0604030504040204" pitchFamily="50" charset="-128"/>
              </a:rPr>
              <a:t>国際空港外国人動向調査</a:t>
            </a:r>
            <a:r>
              <a:rPr kumimoji="1" lang="zh-TW" altLang="en-US" sz="1050" dirty="0" smtClean="0">
                <a:solidFill>
                  <a:schemeClr val="tx1"/>
                </a:solidFill>
                <a:latin typeface="Meiryo UI" panose="020B0604030504040204" pitchFamily="50" charset="-128"/>
                <a:ea typeface="Meiryo UI" panose="020B0604030504040204" pitchFamily="50" charset="-128"/>
              </a:rPr>
              <a:t>結果</a:t>
            </a:r>
            <a:r>
              <a:rPr kumimoji="1" lang="en-US" altLang="ja-JP"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1351387" y="1345715"/>
            <a:ext cx="0" cy="3009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4856588" y="1345165"/>
            <a:ext cx="952" cy="297773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1353320" y="1425363"/>
            <a:ext cx="3484800" cy="1"/>
          </a:xfrm>
          <a:prstGeom prst="line">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447329" y="1337602"/>
            <a:ext cx="0" cy="3009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793957" y="1337602"/>
            <a:ext cx="0" cy="3009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895051" y="1324928"/>
            <a:ext cx="0" cy="3009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2783683" y="1174392"/>
            <a:ext cx="705933" cy="312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100" b="1" dirty="0">
                <a:solidFill>
                  <a:srgbClr val="00B050"/>
                </a:solidFill>
                <a:latin typeface="Meiryo UI" panose="020B0604030504040204" pitchFamily="50" charset="-128"/>
                <a:ea typeface="Meiryo UI" panose="020B0604030504040204" pitchFamily="50" charset="-128"/>
              </a:rPr>
              <a:t>大阪市内</a:t>
            </a:r>
            <a:endParaRPr kumimoji="1" lang="en-US" altLang="ja-JP" sz="1100" b="1" u="sng" dirty="0">
              <a:solidFill>
                <a:srgbClr val="00B050"/>
              </a:solidFill>
              <a:latin typeface="Meiryo UI" panose="020B0604030504040204" pitchFamily="50" charset="-128"/>
              <a:ea typeface="Meiryo UI" panose="020B0604030504040204" pitchFamily="50" charset="-128"/>
            </a:endParaRPr>
          </a:p>
        </p:txBody>
      </p:sp>
      <p:cxnSp>
        <p:nvCxnSpPr>
          <p:cNvPr id="36" name="直線コネクタ 35"/>
          <p:cNvCxnSpPr/>
          <p:nvPr/>
        </p:nvCxnSpPr>
        <p:spPr>
          <a:xfrm flipH="1">
            <a:off x="5418946" y="1426526"/>
            <a:ext cx="1393920" cy="1"/>
          </a:xfrm>
          <a:prstGeom prst="line">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5782062" y="1182055"/>
            <a:ext cx="705933" cy="284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100" b="1" dirty="0">
                <a:solidFill>
                  <a:srgbClr val="00B050"/>
                </a:solidFill>
                <a:latin typeface="Meiryo UI" panose="020B0604030504040204" pitchFamily="50" charset="-128"/>
                <a:ea typeface="Meiryo UI" panose="020B0604030504040204" pitchFamily="50" charset="-128"/>
              </a:rPr>
              <a:t>大阪市内</a:t>
            </a:r>
            <a:endParaRPr kumimoji="1" lang="en-US" altLang="ja-JP" sz="1100" b="1" u="sng" dirty="0">
              <a:solidFill>
                <a:srgbClr val="00B050"/>
              </a:solidFill>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H="1">
            <a:off x="7590302" y="1433098"/>
            <a:ext cx="319650" cy="1"/>
          </a:xfrm>
          <a:prstGeom prst="line">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389147" y="1139189"/>
            <a:ext cx="705933" cy="284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100" b="1" dirty="0">
                <a:solidFill>
                  <a:srgbClr val="00B050"/>
                </a:solidFill>
                <a:latin typeface="Meiryo UI" panose="020B0604030504040204" pitchFamily="50" charset="-128"/>
                <a:ea typeface="Meiryo UI" panose="020B0604030504040204" pitchFamily="50" charset="-128"/>
              </a:rPr>
              <a:t>大阪市内</a:t>
            </a:r>
            <a:endParaRPr kumimoji="1" lang="en-US" altLang="ja-JP" sz="1100" b="1" u="sng" dirty="0">
              <a:solidFill>
                <a:srgbClr val="00B050"/>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6972748" y="1916780"/>
            <a:ext cx="371756" cy="194175"/>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en-US" altLang="ja-JP" sz="1000" b="1" dirty="0" smtClean="0">
                <a:solidFill>
                  <a:srgbClr val="FF0000"/>
                </a:solidFill>
                <a:latin typeface="Meiryo UI" panose="020B0604030504040204" pitchFamily="50" charset="-128"/>
                <a:ea typeface="Meiryo UI" panose="020B0604030504040204" pitchFamily="50" charset="-128"/>
              </a:rPr>
              <a:t>74</a:t>
            </a:r>
            <a:r>
              <a:rPr kumimoji="1" lang="ja-JP" altLang="en-US" sz="1000" b="1" dirty="0" smtClean="0">
                <a:solidFill>
                  <a:srgbClr val="FF0000"/>
                </a:solidFill>
                <a:latin typeface="Meiryo UI" panose="020B0604030504040204" pitchFamily="50" charset="-128"/>
                <a:ea typeface="Meiryo UI" panose="020B0604030504040204" pitchFamily="50" charset="-128"/>
              </a:rPr>
              <a:t>％</a:t>
            </a:r>
            <a:endParaRPr kumimoji="1" lang="en-US" altLang="ja-JP" sz="1000" b="1" u="sng" dirty="0">
              <a:solidFill>
                <a:srgbClr val="FF0000"/>
              </a:solidFill>
              <a:latin typeface="Meiryo UI" panose="020B0604030504040204" pitchFamily="50" charset="-128"/>
              <a:ea typeface="Meiryo UI" panose="020B0604030504040204" pitchFamily="50" charset="-128"/>
            </a:endParaRPr>
          </a:p>
        </p:txBody>
      </p:sp>
      <p:cxnSp>
        <p:nvCxnSpPr>
          <p:cNvPr id="32" name="直線コネクタ 31"/>
          <p:cNvCxnSpPr/>
          <p:nvPr/>
        </p:nvCxnSpPr>
        <p:spPr>
          <a:xfrm>
            <a:off x="7599996" y="1322872"/>
            <a:ext cx="0" cy="3009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586868" y="2240630"/>
            <a:ext cx="371756" cy="194175"/>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en-US" altLang="ja-JP" sz="1000" b="1" dirty="0">
                <a:solidFill>
                  <a:srgbClr val="FF0000"/>
                </a:solidFill>
                <a:latin typeface="Meiryo UI" panose="020B0604030504040204" pitchFamily="50" charset="-128"/>
                <a:ea typeface="Meiryo UI" panose="020B0604030504040204" pitchFamily="50" charset="-128"/>
              </a:rPr>
              <a:t>67</a:t>
            </a:r>
            <a:r>
              <a:rPr kumimoji="1" lang="en-US" altLang="ja-JP" sz="1000" b="1" dirty="0" smtClean="0">
                <a:solidFill>
                  <a:srgbClr val="FF0000"/>
                </a:solidFill>
                <a:latin typeface="Meiryo UI" panose="020B0604030504040204" pitchFamily="50" charset="-128"/>
                <a:ea typeface="Meiryo UI" panose="020B0604030504040204" pitchFamily="50" charset="-128"/>
              </a:rPr>
              <a:t>%</a:t>
            </a:r>
            <a:endParaRPr kumimoji="1" lang="en-US" altLang="ja-JP" sz="1000" b="1" u="sng" dirty="0">
              <a:solidFill>
                <a:srgbClr val="FF0000"/>
              </a:solidFill>
              <a:latin typeface="Meiryo UI" panose="020B0604030504040204" pitchFamily="50" charset="-128"/>
              <a:ea typeface="Meiryo UI" panose="020B0604030504040204" pitchFamily="50" charset="-128"/>
            </a:endParaRPr>
          </a:p>
        </p:txBody>
      </p:sp>
      <p:cxnSp>
        <p:nvCxnSpPr>
          <p:cNvPr id="42" name="直線コネクタ 41"/>
          <p:cNvCxnSpPr/>
          <p:nvPr/>
        </p:nvCxnSpPr>
        <p:spPr>
          <a:xfrm flipH="1">
            <a:off x="6941151" y="4459892"/>
            <a:ext cx="334786" cy="326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437747" y="4467423"/>
            <a:ext cx="1105458" cy="10330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スライド番号プレースホルダー 2"/>
          <p:cNvSpPr>
            <a:spLocks noGrp="1"/>
          </p:cNvSpPr>
          <p:nvPr>
            <p:ph type="sldNum" sz="quarter" idx="12"/>
          </p:nvPr>
        </p:nvSpPr>
        <p:spPr>
          <a:xfrm>
            <a:off x="9334499" y="5651500"/>
            <a:ext cx="441987" cy="434619"/>
          </a:xfrm>
        </p:spPr>
        <p:txBody>
          <a:bodyPr/>
          <a:lstStyle/>
          <a:p>
            <a:pPr>
              <a:defRPr/>
            </a:pPr>
            <a:fld id="{4AC9B83D-17C3-4F2E-B0BA-D155CD364A7C}" type="slidenum">
              <a:rPr lang="ja-JP" altLang="en-US" sz="2000" b="1" smtClean="0">
                <a:solidFill>
                  <a:schemeClr val="tx1"/>
                </a:solidFill>
              </a:rPr>
              <a:pPr>
                <a:defRPr/>
              </a:pPr>
              <a:t>3</a:t>
            </a:fld>
            <a:endParaRPr lang="ja-JP" altLang="en-US" sz="2000" b="1" dirty="0">
              <a:solidFill>
                <a:schemeClr val="tx1"/>
              </a:solidFill>
            </a:endParaRPr>
          </a:p>
        </p:txBody>
      </p:sp>
      <p:sp>
        <p:nvSpPr>
          <p:cNvPr id="3" name="テキスト ボックス 2"/>
          <p:cNvSpPr txBox="1"/>
          <p:nvPr/>
        </p:nvSpPr>
        <p:spPr>
          <a:xfrm>
            <a:off x="9036369" y="5885191"/>
            <a:ext cx="280998" cy="231123"/>
          </a:xfrm>
          <a:prstGeom prst="rect">
            <a:avLst/>
          </a:prstGeom>
          <a:solidFill>
            <a:schemeClr val="bg1"/>
          </a:solidFill>
        </p:spPr>
        <p:txBody>
          <a:bodyPr wrap="square" rtlCol="0">
            <a:spAutoFit/>
          </a:bodyPr>
          <a:lstStyle/>
          <a:p>
            <a:endParaRPr kumimoji="1" lang="ja-JP" altLang="en-US" dirty="0"/>
          </a:p>
        </p:txBody>
      </p:sp>
      <p:sp>
        <p:nvSpPr>
          <p:cNvPr id="24" name="正方形/長方形 23"/>
          <p:cNvSpPr/>
          <p:nvPr/>
        </p:nvSpPr>
        <p:spPr>
          <a:xfrm>
            <a:off x="925696" y="998257"/>
            <a:ext cx="6367292" cy="24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r>
              <a:rPr kumimoji="1" lang="ja-JP" altLang="en-US" sz="1200" b="1" dirty="0" smtClean="0">
                <a:solidFill>
                  <a:schemeClr val="tx1"/>
                </a:solidFill>
                <a:latin typeface="Meiryo UI" panose="020B0604030504040204" pitchFamily="50" charset="-128"/>
                <a:ea typeface="Meiryo UI" panose="020B0604030504040204" pitchFamily="50" charset="-128"/>
              </a:rPr>
              <a:t>■ 訪れた場所（棒グラフ）及び訪れた結果お勧めしたと思った率（折れ線グラフ）</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70393" y="429058"/>
            <a:ext cx="9236598" cy="567604"/>
          </a:xfrm>
          <a:prstGeom prst="rect">
            <a:avLst/>
          </a:prstGeom>
          <a:solidFill>
            <a:schemeClr val="accent5">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●来阪外国人が訪れた場所は</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大阪市内に集中</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（大阪市外で一番多いのがりんくうアウトレットの６</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4322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くないものの、箕面の滝やカップヌードルミュージアムは安定して高評価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960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4643" y="538028"/>
            <a:ext cx="9387067" cy="307777"/>
          </a:xfrm>
          <a:prstGeom prst="rect">
            <a:avLst/>
          </a:prstGeom>
          <a:solidFill>
            <a:schemeClr val="accent1">
              <a:lumMod val="20000"/>
              <a:lumOff val="80000"/>
            </a:schemeClr>
          </a:solidFill>
        </p:spPr>
        <p:txBody>
          <a:bodyPr wrap="square" rtlCol="0">
            <a:spAutoFit/>
          </a:bodyPr>
          <a:lstStyle/>
          <a:p>
            <a:r>
              <a:rPr kumimoji="1" lang="ja-JP" altLang="en-US" sz="1400" dirty="0" smtClean="0"/>
              <a:t>●来阪外客数については、</a:t>
            </a:r>
            <a:r>
              <a:rPr kumimoji="1" lang="en-US" altLang="ja-JP" sz="1400" b="1" u="sng" dirty="0" smtClean="0"/>
              <a:t>2017</a:t>
            </a:r>
            <a:r>
              <a:rPr kumimoji="1" lang="ja-JP" altLang="en-US" sz="1400" b="1" u="sng" dirty="0" smtClean="0"/>
              <a:t>年でみると中国、韓国、台湾、香港で約８割弱を占める</a:t>
            </a:r>
            <a:r>
              <a:rPr kumimoji="1" lang="ja-JP" altLang="en-US" sz="1400" b="1" u="sng" dirty="0"/>
              <a:t>。</a:t>
            </a:r>
            <a:endParaRPr kumimoji="1" lang="en-US" altLang="ja-JP" sz="1400" b="1" u="sng" dirty="0" smtClean="0"/>
          </a:p>
        </p:txBody>
      </p:sp>
      <p:sp>
        <p:nvSpPr>
          <p:cNvPr id="4" name="テキスト ボックス 3"/>
          <p:cNvSpPr txBox="1"/>
          <p:nvPr/>
        </p:nvSpPr>
        <p:spPr>
          <a:xfrm>
            <a:off x="10722" y="3309"/>
            <a:ext cx="9895278" cy="369332"/>
          </a:xfrm>
          <a:prstGeom prst="rect">
            <a:avLst/>
          </a:prstGeom>
          <a:solidFill>
            <a:srgbClr val="002060"/>
          </a:solidFill>
        </p:spPr>
        <p:txBody>
          <a:bodyPr wrap="square" rtlCol="0">
            <a:sp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需要</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喚起</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と観光産業の再生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中国・韓国等への依存度</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07612" y="944105"/>
            <a:ext cx="4437462" cy="30777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0" lang="ja-JP" altLang="en-US" sz="1400" b="1" kern="0" dirty="0">
                <a:solidFill>
                  <a:srgbClr val="000000"/>
                </a:solidFill>
                <a:latin typeface="+mn-ea"/>
                <a:cs typeface="Meiryo UI" panose="020B0604030504040204" pitchFamily="50" charset="-128"/>
              </a:rPr>
              <a:t>■来阪外客数の推移（全体・国籍別）</a:t>
            </a:r>
          </a:p>
        </p:txBody>
      </p:sp>
      <p:sp>
        <p:nvSpPr>
          <p:cNvPr id="6" name="正方形/長方形 5"/>
          <p:cNvSpPr/>
          <p:nvPr/>
        </p:nvSpPr>
        <p:spPr>
          <a:xfrm>
            <a:off x="3663931" y="1052473"/>
            <a:ext cx="5345568" cy="19492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a:lnSpc>
                <a:spcPts val="8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出典：国際観光統計（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及び消費動向調査（観光庁）より作成</a:t>
            </a:r>
          </a:p>
        </p:txBody>
      </p:sp>
      <p:graphicFrame>
        <p:nvGraphicFramePr>
          <p:cNvPr id="7" name="グラフ 6"/>
          <p:cNvGraphicFramePr>
            <a:graphicFrameLocks/>
          </p:cNvGraphicFramePr>
          <p:nvPr>
            <p:extLst/>
          </p:nvPr>
        </p:nvGraphicFramePr>
        <p:xfrm>
          <a:off x="1173438" y="1355766"/>
          <a:ext cx="7569843" cy="4457284"/>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5480761" y="5869837"/>
            <a:ext cx="4088438" cy="261610"/>
          </a:xfrm>
          <a:prstGeom prst="rect">
            <a:avLst/>
          </a:prstGeom>
        </p:spPr>
        <p:txBody>
          <a:bodyPr wrap="square">
            <a:spAutoFit/>
          </a:bodyPr>
          <a:lstStyle/>
          <a:p>
            <a:pPr marL="144463" indent="-144463"/>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月改定版）より引用</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a:spLocks noGrp="1"/>
          </p:cNvSpPr>
          <p:nvPr>
            <p:ph type="sldNum" sz="quarter" idx="12"/>
          </p:nvPr>
        </p:nvSpPr>
        <p:spPr>
          <a:xfrm>
            <a:off x="9409485" y="5636525"/>
            <a:ext cx="425922" cy="442344"/>
          </a:xfrm>
        </p:spPr>
        <p:txBody>
          <a:bodyPr vert="horz" lIns="91440" tIns="45720" rIns="91440" bIns="45720" rtlCol="0" anchor="ctr"/>
          <a:lstStyle/>
          <a:p>
            <a:fld id="{9B28B6A2-4437-46C4-8AB6-08015A7ADF51}" type="slidenum">
              <a:rPr lang="ja-JP" altLang="en-US" sz="2000" b="1">
                <a:solidFill>
                  <a:schemeClr val="tx1"/>
                </a:solidFill>
              </a:rPr>
              <a:pPr/>
              <a:t>4</a:t>
            </a:fld>
            <a:endParaRPr lang="ja-JP" altLang="en-US" sz="2000" b="1" dirty="0">
              <a:solidFill>
                <a:schemeClr val="tx1"/>
              </a:solidFill>
            </a:endParaRPr>
          </a:p>
        </p:txBody>
      </p:sp>
      <p:sp>
        <p:nvSpPr>
          <p:cNvPr id="3" name="正方形/長方形 2"/>
          <p:cNvSpPr/>
          <p:nvPr/>
        </p:nvSpPr>
        <p:spPr>
          <a:xfrm>
            <a:off x="2038865" y="4300152"/>
            <a:ext cx="6141308" cy="123567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中かっこ 9"/>
          <p:cNvSpPr/>
          <p:nvPr/>
        </p:nvSpPr>
        <p:spPr>
          <a:xfrm>
            <a:off x="8180173" y="4300152"/>
            <a:ext cx="271849" cy="1235675"/>
          </a:xfrm>
          <a:prstGeom prst="rightBrace">
            <a:avLst>
              <a:gd name="adj1" fmla="val 4563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8625016" y="4757351"/>
            <a:ext cx="729876" cy="276999"/>
          </a:xfrm>
          <a:prstGeom prst="rect">
            <a:avLst/>
          </a:prstGeom>
          <a:noFill/>
        </p:spPr>
        <p:txBody>
          <a:bodyPr wrap="square" rtlCol="0">
            <a:spAutoFit/>
          </a:bodyPr>
          <a:lstStyle/>
          <a:p>
            <a:r>
              <a:rPr kumimoji="1" lang="en-US" altLang="ja-JP" sz="1200" dirty="0" smtClean="0"/>
              <a:t>77.2</a:t>
            </a:r>
            <a:r>
              <a:rPr kumimoji="1" lang="ja-JP" altLang="en-US" sz="1200" dirty="0" smtClean="0"/>
              <a:t>％</a:t>
            </a:r>
            <a:endParaRPr kumimoji="1" lang="ja-JP" altLang="en-US" sz="1200" dirty="0"/>
          </a:p>
        </p:txBody>
      </p:sp>
    </p:spTree>
    <p:extLst>
      <p:ext uri="{BB962C8B-B14F-4D97-AF65-F5344CB8AC3E}">
        <p14:creationId xmlns:p14="http://schemas.microsoft.com/office/powerpoint/2010/main" val="272874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9818" y="603457"/>
            <a:ext cx="9305670" cy="4252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●訪日外客数の推移を見ると、</a:t>
            </a:r>
            <a:r>
              <a:rPr kumimoji="1" lang="en-US" altLang="ja-JP" sz="1400" b="1" u="sng" dirty="0" smtClean="0">
                <a:solidFill>
                  <a:schemeClr val="tx1"/>
                </a:solidFill>
                <a:latin typeface="Meiryo UI" panose="020B0604030504040204" pitchFamily="50" charset="-128"/>
                <a:ea typeface="Meiryo UI" panose="020B0604030504040204" pitchFamily="50" charset="-128"/>
              </a:rPr>
              <a:t>4</a:t>
            </a:r>
            <a:r>
              <a:rPr kumimoji="1" lang="ja-JP" altLang="en-US" sz="1400" b="1" u="sng" dirty="0" smtClean="0">
                <a:solidFill>
                  <a:schemeClr val="tx1"/>
                </a:solidFill>
                <a:latin typeface="Meiryo UI" panose="020B0604030504040204" pitchFamily="50" charset="-128"/>
                <a:ea typeface="Meiryo UI" panose="020B0604030504040204" pitchFamily="50" charset="-128"/>
              </a:rPr>
              <a:t>月以降、前年同期比▲</a:t>
            </a:r>
            <a:r>
              <a:rPr kumimoji="1" lang="en-US" altLang="ja-JP" sz="1400" b="1" u="sng" dirty="0" smtClean="0">
                <a:solidFill>
                  <a:schemeClr val="tx1"/>
                </a:solidFill>
                <a:latin typeface="Meiryo UI" panose="020B0604030504040204" pitchFamily="50" charset="-128"/>
                <a:ea typeface="Meiryo UI" panose="020B0604030504040204" pitchFamily="50" charset="-128"/>
              </a:rPr>
              <a:t>99.9</a:t>
            </a:r>
            <a:r>
              <a:rPr kumimoji="1" lang="ja-JP" altLang="en-US" sz="1400" b="1" u="sng" dirty="0" smtClean="0">
                <a:solidFill>
                  <a:schemeClr val="tx1"/>
                </a:solidFill>
                <a:latin typeface="Meiryo UI" panose="020B0604030504040204" pitchFamily="50" charset="-128"/>
                <a:ea typeface="Meiryo UI" panose="020B0604030504040204" pitchFamily="50" charset="-128"/>
              </a:rPr>
              <a:t>％減と極めて低い水準で推移しており、蒸発状態</a:t>
            </a:r>
            <a:r>
              <a:rPr kumimoji="1" lang="ja-JP" altLang="en-US" sz="1400" u="sng"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5" name="タイトル 3"/>
          <p:cNvSpPr txBox="1">
            <a:spLocks/>
          </p:cNvSpPr>
          <p:nvPr/>
        </p:nvSpPr>
        <p:spPr>
          <a:xfrm>
            <a:off x="0" y="1"/>
            <a:ext cx="9905999" cy="403512"/>
          </a:xfrm>
          <a:prstGeom prst="rect">
            <a:avLst/>
          </a:prstGeom>
          <a:solidFill>
            <a:srgbClr val="002060"/>
          </a:solidFill>
        </p:spPr>
        <p:txBody>
          <a:bodyPr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需要</a:t>
            </a:r>
            <a:r>
              <a:rPr lang="ja-JP" altLang="en-US" sz="1800" b="1" dirty="0">
                <a:solidFill>
                  <a:schemeClr val="bg1"/>
                </a:solidFill>
                <a:latin typeface="Meiryo UI" panose="020B0604030504040204" pitchFamily="50" charset="-128"/>
                <a:ea typeface="Meiryo UI" panose="020B0604030504040204" pitchFamily="50" charset="-128"/>
              </a:rPr>
              <a:t>喚起</a:t>
            </a:r>
            <a:r>
              <a:rPr lang="ja-JP" altLang="en-US" sz="1800" b="1" dirty="0" smtClean="0">
                <a:solidFill>
                  <a:schemeClr val="bg1"/>
                </a:solidFill>
                <a:latin typeface="Meiryo UI" panose="020B0604030504040204" pitchFamily="50" charset="-128"/>
                <a:ea typeface="Meiryo UI" panose="020B0604030504040204" pitchFamily="50" charset="-128"/>
              </a:rPr>
              <a:t>と観光産業の再生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インバウンドの蒸発</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993924" y="5815761"/>
            <a:ext cx="2248929" cy="270358"/>
          </a:xfrm>
          <a:prstGeom prst="rect">
            <a:avLst/>
          </a:prstGeom>
          <a:noFill/>
        </p:spPr>
        <p:txBody>
          <a:bodyPr wrap="square" rtlCol="0">
            <a:spAutoFit/>
          </a:bodyPr>
          <a:lstStyle/>
          <a:p>
            <a:pPr algn="ctr"/>
            <a:r>
              <a:rPr kumimoji="1" lang="ja-JP" altLang="en-US" sz="1100" dirty="0" smtClean="0"/>
              <a:t>出典：観光庁 </a:t>
            </a:r>
            <a:r>
              <a:rPr kumimoji="1" lang="en-US" altLang="ja-JP" sz="1100" dirty="0" smtClean="0"/>
              <a:t>『</a:t>
            </a:r>
            <a:r>
              <a:rPr kumimoji="1" lang="ja-JP" altLang="en-US" sz="1100" dirty="0" smtClean="0"/>
              <a:t>訪日外客統計</a:t>
            </a:r>
            <a:r>
              <a:rPr kumimoji="1" lang="en-US" altLang="ja-JP" sz="1100" dirty="0" smtClean="0"/>
              <a:t>』</a:t>
            </a:r>
          </a:p>
        </p:txBody>
      </p:sp>
      <p:graphicFrame>
        <p:nvGraphicFramePr>
          <p:cNvPr id="8" name="グラフ 7">
            <a:extLst>
              <a:ext uri="{FF2B5EF4-FFF2-40B4-BE49-F238E27FC236}">
                <a16:creationId xmlns:a16="http://schemas.microsoft.com/office/drawing/2014/main" id="{00000000-0008-0000-0000-00001F000000}"/>
              </a:ext>
            </a:extLst>
          </p:cNvPr>
          <p:cNvGraphicFramePr>
            <a:graphicFrameLocks/>
          </p:cNvGraphicFramePr>
          <p:nvPr>
            <p:extLst/>
          </p:nvPr>
        </p:nvGraphicFramePr>
        <p:xfrm>
          <a:off x="698414" y="1228644"/>
          <a:ext cx="8528478" cy="4465921"/>
        </p:xfrm>
        <a:graphic>
          <a:graphicData uri="http://schemas.openxmlformats.org/drawingml/2006/chart">
            <c:chart xmlns:c="http://schemas.openxmlformats.org/drawingml/2006/chart" xmlns:r="http://schemas.openxmlformats.org/officeDocument/2006/relationships" r:id="rId2"/>
          </a:graphicData>
        </a:graphic>
      </p:graphicFrame>
      <p:sp>
        <p:nvSpPr>
          <p:cNvPr id="7"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defRPr/>
            </a:pPr>
            <a:fld id="{4AC9B83D-17C3-4F2E-B0BA-D155CD364A7C}" type="slidenum">
              <a:rPr lang="ja-JP" altLang="en-US" sz="2000" b="1" smtClean="0">
                <a:solidFill>
                  <a:schemeClr val="tx1"/>
                </a:solidFill>
              </a:rPr>
              <a:pPr>
                <a:defRPr/>
              </a:pPr>
              <a:t>5</a:t>
            </a:fld>
            <a:endParaRPr lang="ja-JP" altLang="en-US" sz="2000" b="1" dirty="0">
              <a:solidFill>
                <a:schemeClr val="tx1"/>
              </a:solidFill>
            </a:endParaRPr>
          </a:p>
        </p:txBody>
      </p:sp>
    </p:spTree>
    <p:extLst>
      <p:ext uri="{BB962C8B-B14F-4D97-AF65-F5344CB8AC3E}">
        <p14:creationId xmlns:p14="http://schemas.microsoft.com/office/powerpoint/2010/main" val="2618787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2711" y="546727"/>
            <a:ext cx="9660576" cy="7518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sz="1400" dirty="0" smtClean="0">
                <a:solidFill>
                  <a:schemeClr val="tx1"/>
                </a:solidFill>
              </a:rPr>
              <a:t>● 日本人の国内旅行消費額は</a:t>
            </a:r>
            <a:r>
              <a:rPr kumimoji="1" lang="en-US" altLang="ja-JP" sz="1400" dirty="0" smtClean="0">
                <a:solidFill>
                  <a:schemeClr val="tx1"/>
                </a:solidFill>
              </a:rPr>
              <a:t>21.9</a:t>
            </a:r>
            <a:r>
              <a:rPr kumimoji="1" lang="ja-JP" altLang="en-US" sz="1400" dirty="0" smtClean="0">
                <a:solidFill>
                  <a:schemeClr val="tx1"/>
                </a:solidFill>
              </a:rPr>
              <a:t>兆円であり、インバウンド消費額の約</a:t>
            </a:r>
            <a:r>
              <a:rPr kumimoji="1" lang="en-US" altLang="ja-JP" sz="1400" dirty="0" smtClean="0">
                <a:solidFill>
                  <a:schemeClr val="tx1"/>
                </a:solidFill>
              </a:rPr>
              <a:t>4.5</a:t>
            </a:r>
            <a:r>
              <a:rPr kumimoji="1" lang="ja-JP" altLang="en-US" sz="1400" dirty="0" smtClean="0">
                <a:solidFill>
                  <a:schemeClr val="tx1"/>
                </a:solidFill>
              </a:rPr>
              <a:t>倍に相当。</a:t>
            </a:r>
            <a:endParaRPr kumimoji="1" lang="en-US" altLang="ja-JP" sz="1400" dirty="0" smtClean="0">
              <a:solidFill>
                <a:schemeClr val="tx1"/>
              </a:solidFill>
            </a:endParaRPr>
          </a:p>
          <a:p>
            <a:pPr marL="180975" indent="-180975"/>
            <a:r>
              <a:rPr kumimoji="1" lang="ja-JP" altLang="en-US" sz="1400" dirty="0" smtClean="0">
                <a:solidFill>
                  <a:schemeClr val="tx1"/>
                </a:solidFill>
              </a:rPr>
              <a:t>● また、日本人の海外旅行消費額は、約</a:t>
            </a:r>
            <a:r>
              <a:rPr kumimoji="1" lang="en-US" altLang="ja-JP" sz="1400" dirty="0" smtClean="0">
                <a:solidFill>
                  <a:schemeClr val="tx1"/>
                </a:solidFill>
              </a:rPr>
              <a:t>4.5</a:t>
            </a:r>
            <a:r>
              <a:rPr kumimoji="1" lang="ja-JP" altLang="en-US" sz="1400" dirty="0" smtClean="0">
                <a:solidFill>
                  <a:schemeClr val="tx1"/>
                </a:solidFill>
              </a:rPr>
              <a:t>兆円とインバウンド消費額と同規模。</a:t>
            </a:r>
            <a:endParaRPr kumimoji="1" lang="en-US" altLang="ja-JP" sz="1400" dirty="0" smtClean="0">
              <a:solidFill>
                <a:schemeClr val="tx1"/>
              </a:solidFill>
            </a:endParaRPr>
          </a:p>
          <a:p>
            <a:pPr marL="180975" indent="-180975"/>
            <a:r>
              <a:rPr kumimoji="1" lang="ja-JP" altLang="en-US" sz="1400" dirty="0" smtClean="0">
                <a:solidFill>
                  <a:schemeClr val="tx1"/>
                </a:solidFill>
              </a:rPr>
              <a:t>● </a:t>
            </a:r>
            <a:r>
              <a:rPr kumimoji="1" lang="ja-JP" altLang="en-US" sz="1400" b="1" dirty="0" smtClean="0">
                <a:solidFill>
                  <a:schemeClr val="tx1"/>
                </a:solidFill>
              </a:rPr>
              <a:t>インバウンドの復活が当分見込めない中、</a:t>
            </a:r>
            <a:r>
              <a:rPr kumimoji="1" lang="ja-JP" altLang="en-US" sz="1400" b="1" u="sng" dirty="0" smtClean="0">
                <a:solidFill>
                  <a:schemeClr val="tx1"/>
                </a:solidFill>
              </a:rPr>
              <a:t>日本人の旅行消費を取り込む</a:t>
            </a:r>
            <a:r>
              <a:rPr kumimoji="1" lang="ja-JP" altLang="en-US" sz="1400" b="1" dirty="0" smtClean="0">
                <a:solidFill>
                  <a:schemeClr val="tx1"/>
                </a:solidFill>
              </a:rPr>
              <a:t>ことが重要</a:t>
            </a:r>
            <a:r>
              <a:rPr kumimoji="1" lang="ja-JP" altLang="en-US" sz="1400" dirty="0" smtClean="0">
                <a:solidFill>
                  <a:schemeClr val="tx1"/>
                </a:solidFill>
              </a:rPr>
              <a:t>。</a:t>
            </a:r>
            <a:endParaRPr kumimoji="1" lang="ja-JP" altLang="en-US" sz="1400" dirty="0">
              <a:solidFill>
                <a:schemeClr val="tx1"/>
              </a:solidFill>
            </a:endParaRPr>
          </a:p>
        </p:txBody>
      </p:sp>
      <p:sp>
        <p:nvSpPr>
          <p:cNvPr id="10" name="スライド番号プレースホルダー 3"/>
          <p:cNvSpPr>
            <a:spLocks noGrp="1"/>
          </p:cNvSpPr>
          <p:nvPr>
            <p:ph type="sldNum" sz="quarter" idx="12"/>
          </p:nvPr>
        </p:nvSpPr>
        <p:spPr>
          <a:xfrm>
            <a:off x="9350061" y="5691873"/>
            <a:ext cx="426425" cy="394246"/>
          </a:xfrm>
        </p:spPr>
        <p:txBody>
          <a:bodyPr vert="horz" lIns="91440" tIns="45720" rIns="91440" bIns="45720" rtlCol="0" anchor="ctr"/>
          <a:lstStyle/>
          <a:p>
            <a:fld id="{9B28B6A2-4437-46C4-8AB6-08015A7ADF51}" type="slidenum">
              <a:rPr lang="ja-JP" altLang="en-US" sz="2000" b="1">
                <a:solidFill>
                  <a:schemeClr val="tx1"/>
                </a:solidFill>
              </a:rPr>
              <a:pPr/>
              <a:t>6</a:t>
            </a:fld>
            <a:endParaRPr lang="ja-JP" altLang="en-US" sz="2000" b="1">
              <a:solidFill>
                <a:schemeClr val="tx1"/>
              </a:solidFill>
            </a:endParaRPr>
          </a:p>
        </p:txBody>
      </p:sp>
      <p:sp>
        <p:nvSpPr>
          <p:cNvPr id="17" name="テキスト ボックス 16"/>
          <p:cNvSpPr txBox="1"/>
          <p:nvPr/>
        </p:nvSpPr>
        <p:spPr>
          <a:xfrm>
            <a:off x="6521104" y="4922432"/>
            <a:ext cx="3262183" cy="769441"/>
          </a:xfrm>
          <a:prstGeom prst="rect">
            <a:avLst/>
          </a:prstGeom>
          <a:noFill/>
        </p:spPr>
        <p:txBody>
          <a:bodyPr wrap="square" rtlCol="0">
            <a:spAutoFit/>
          </a:bodyPr>
          <a:lstStyle/>
          <a:p>
            <a:r>
              <a:rPr kumimoji="1" lang="ja-JP" altLang="en-US" sz="1100" dirty="0" smtClean="0"/>
              <a:t>出典：</a:t>
            </a:r>
            <a:r>
              <a:rPr kumimoji="1" lang="zh-TW" altLang="en-US" sz="1100" dirty="0" smtClean="0"/>
              <a:t>観光庁 </a:t>
            </a:r>
            <a:r>
              <a:rPr kumimoji="1" lang="en-US" altLang="ja-JP" sz="1100" dirty="0" smtClean="0"/>
              <a:t>『</a:t>
            </a:r>
            <a:r>
              <a:rPr kumimoji="1" lang="zh-TW" altLang="en-US" sz="1100" dirty="0" smtClean="0"/>
              <a:t>訪日</a:t>
            </a:r>
            <a:r>
              <a:rPr kumimoji="1" lang="zh-TW" altLang="en-US" sz="1100" dirty="0"/>
              <a:t>外国人消費動向</a:t>
            </a:r>
            <a:r>
              <a:rPr kumimoji="1" lang="zh-TW" altLang="en-US" sz="1100" dirty="0" smtClean="0"/>
              <a:t>調査</a:t>
            </a:r>
            <a:r>
              <a:rPr kumimoji="1" lang="en-US" altLang="ja-JP" sz="1100" dirty="0"/>
              <a:t>』</a:t>
            </a:r>
            <a:endParaRPr kumimoji="1" lang="en-US" altLang="zh-TW" sz="1100" dirty="0" smtClean="0"/>
          </a:p>
          <a:p>
            <a:r>
              <a:rPr kumimoji="1" lang="ja-JP" altLang="en-US" sz="1100" dirty="0" smtClean="0"/>
              <a:t>　　　　 観光庁 </a:t>
            </a:r>
            <a:r>
              <a:rPr kumimoji="1" lang="en-US" altLang="ja-JP" sz="1100" dirty="0" smtClean="0"/>
              <a:t>『</a:t>
            </a:r>
            <a:r>
              <a:rPr kumimoji="1" lang="ja-JP" altLang="en-US" sz="1100" dirty="0" smtClean="0"/>
              <a:t>宿泊旅行統計調査</a:t>
            </a:r>
            <a:r>
              <a:rPr kumimoji="1" lang="en-US" altLang="ja-JP" sz="1100" dirty="0" smtClean="0"/>
              <a:t>』</a:t>
            </a:r>
          </a:p>
          <a:p>
            <a:r>
              <a:rPr kumimoji="1" lang="ja-JP" altLang="en-US" sz="1100" dirty="0" smtClean="0"/>
              <a:t>　　　　 ＪＴＢ </a:t>
            </a:r>
            <a:r>
              <a:rPr kumimoji="1" lang="en-US" altLang="ja-JP" sz="1100" dirty="0" smtClean="0"/>
              <a:t>『2020</a:t>
            </a:r>
            <a:r>
              <a:rPr kumimoji="1" lang="ja-JP" altLang="en-US" sz="1100" dirty="0" smtClean="0"/>
              <a:t>年旅行動向見通し</a:t>
            </a:r>
            <a:r>
              <a:rPr kumimoji="1" lang="en-US" altLang="ja-JP" sz="1100" dirty="0" smtClean="0"/>
              <a:t>』</a:t>
            </a:r>
          </a:p>
          <a:p>
            <a:endParaRPr kumimoji="1" lang="en-US" altLang="ja-JP" sz="1100" dirty="0" smtClean="0"/>
          </a:p>
        </p:txBody>
      </p:sp>
      <p:sp>
        <p:nvSpPr>
          <p:cNvPr id="21" name="タイトル 3"/>
          <p:cNvSpPr txBox="1">
            <a:spLocks/>
          </p:cNvSpPr>
          <p:nvPr/>
        </p:nvSpPr>
        <p:spPr>
          <a:xfrm>
            <a:off x="0" y="1"/>
            <a:ext cx="9905999" cy="403512"/>
          </a:xfrm>
          <a:prstGeom prst="rect">
            <a:avLst/>
          </a:prstGeom>
          <a:solidFill>
            <a:srgbClr val="002060"/>
          </a:solidFill>
        </p:spPr>
        <p:txBody>
          <a:bodyPr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需要</a:t>
            </a:r>
            <a:r>
              <a:rPr lang="ja-JP" altLang="en-US" sz="1800" b="1" dirty="0">
                <a:solidFill>
                  <a:schemeClr val="bg1"/>
                </a:solidFill>
                <a:latin typeface="Meiryo UI" panose="020B0604030504040204" pitchFamily="50" charset="-128"/>
                <a:ea typeface="Meiryo UI" panose="020B0604030504040204" pitchFamily="50" charset="-128"/>
              </a:rPr>
              <a:t>喚起</a:t>
            </a:r>
            <a:r>
              <a:rPr lang="ja-JP" altLang="en-US" sz="1800" b="1" dirty="0" smtClean="0">
                <a:solidFill>
                  <a:schemeClr val="bg1"/>
                </a:solidFill>
                <a:latin typeface="Meiryo UI" panose="020B0604030504040204" pitchFamily="50" charset="-128"/>
                <a:ea typeface="Meiryo UI" panose="020B0604030504040204" pitchFamily="50" charset="-128"/>
              </a:rPr>
              <a:t>と観光産業の再生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旅行消費の市場規模</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nvPr>
        </p:nvGraphicFramePr>
        <p:xfrm>
          <a:off x="1199266" y="1441801"/>
          <a:ext cx="7507465" cy="4725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570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成長産業</a:t>
            </a:r>
            <a:r>
              <a:rPr lang="ja-JP" altLang="en-US" sz="1800" b="1" dirty="0">
                <a:solidFill>
                  <a:schemeClr val="bg1"/>
                </a:solidFill>
                <a:latin typeface="Meiryo UI" panose="020B0604030504040204" pitchFamily="50" charset="-128"/>
                <a:ea typeface="Meiryo UI" panose="020B0604030504040204" pitchFamily="50" charset="-128"/>
              </a:rPr>
              <a:t>育成</a:t>
            </a:r>
            <a:r>
              <a:rPr lang="ja-JP" altLang="en-US" sz="1800" b="1" dirty="0" smtClean="0">
                <a:solidFill>
                  <a:schemeClr val="bg1"/>
                </a:solidFill>
                <a:latin typeface="Meiryo UI" panose="020B0604030504040204" pitchFamily="50" charset="-128"/>
                <a:ea typeface="Meiryo UI" panose="020B0604030504040204" pitchFamily="50" charset="-128"/>
              </a:rPr>
              <a:t>とイノベーションの促進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イノベーション①</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40851" y="553683"/>
            <a:ext cx="9424297" cy="5812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lnSpc>
                <a:spcPts val="17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COVID-19</a:t>
            </a:r>
            <a:r>
              <a:rPr kumimoji="1" lang="ja-JP" altLang="en-US" sz="1400" dirty="0">
                <a:solidFill>
                  <a:schemeClr val="tx1"/>
                </a:solidFill>
                <a:latin typeface="Meiryo UI" panose="020B0604030504040204" pitchFamily="50" charset="-128"/>
                <a:ea typeface="Meiryo UI" panose="020B0604030504040204" pitchFamily="50" charset="-128"/>
              </a:rPr>
              <a:t>環境下では、</a:t>
            </a:r>
            <a:r>
              <a:rPr kumimoji="1" lang="ja-JP" altLang="en-US" sz="1400" b="1" u="sng" dirty="0">
                <a:solidFill>
                  <a:schemeClr val="tx1"/>
                </a:solidFill>
                <a:latin typeface="Meiryo UI" panose="020B0604030504040204" pitchFamily="50" charset="-128"/>
                <a:ea typeface="Meiryo UI" panose="020B0604030504040204" pitchFamily="50" charset="-128"/>
              </a:rPr>
              <a:t>遠隔対応、非接触対応のデジタル化での新規事業開発に期待</a:t>
            </a:r>
            <a:r>
              <a:rPr kumimoji="1" lang="ja-JP" altLang="en-US" sz="1400" dirty="0">
                <a:solidFill>
                  <a:schemeClr val="tx1"/>
                </a:solidFill>
                <a:latin typeface="Meiryo UI" panose="020B0604030504040204" pitchFamily="50" charset="-128"/>
                <a:ea typeface="Meiryo UI" panose="020B0604030504040204" pitchFamily="50" charset="-128"/>
              </a:rPr>
              <a:t>が</a:t>
            </a:r>
            <a:r>
              <a:rPr kumimoji="1" lang="ja-JP" altLang="en-US" sz="1400" dirty="0" err="1">
                <a:solidFill>
                  <a:schemeClr val="tx1"/>
                </a:solidFill>
                <a:latin typeface="Meiryo UI" panose="020B0604030504040204" pitchFamily="50" charset="-128"/>
                <a:ea typeface="Meiryo UI" panose="020B0604030504040204" pitchFamily="50" charset="-128"/>
              </a:rPr>
              <a:t>寄せらて</a:t>
            </a:r>
            <a:r>
              <a:rPr kumimoji="1" lang="ja-JP" altLang="en-US" sz="1400" dirty="0" smtClean="0">
                <a:solidFill>
                  <a:schemeClr val="tx1"/>
                </a:solidFill>
                <a:latin typeface="Meiryo UI" panose="020B0604030504040204" pitchFamily="50" charset="-128"/>
                <a:ea typeface="Meiryo UI" panose="020B0604030504040204" pitchFamily="50" charset="-128"/>
              </a:rPr>
              <a:t>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31520" y="5758191"/>
            <a:ext cx="8786953" cy="261610"/>
          </a:xfrm>
          <a:prstGeom prst="rect">
            <a:avLst/>
          </a:prstGeom>
          <a:noFill/>
        </p:spPr>
        <p:txBody>
          <a:bodyPr wrap="square" rtlCol="0">
            <a:spAutoFit/>
          </a:bodyPr>
          <a:lstStyle/>
          <a:p>
            <a:r>
              <a:rPr kumimoji="1" lang="ja-JP" altLang="en-US" sz="1100" dirty="0" smtClean="0">
                <a:latin typeface="+mn-ea"/>
              </a:rPr>
              <a:t>出典</a:t>
            </a:r>
            <a:r>
              <a:rPr kumimoji="1" lang="ja-JP" altLang="en-US" sz="1100" dirty="0">
                <a:latin typeface="+mn-ea"/>
              </a:rPr>
              <a:t>：デロイト トーマツ ベンチャーサポート株式</a:t>
            </a:r>
            <a:r>
              <a:rPr kumimoji="1" lang="ja-JP" altLang="en-US" sz="1100" dirty="0" smtClean="0">
                <a:latin typeface="+mn-ea"/>
              </a:rPr>
              <a:t>会社 </a:t>
            </a:r>
            <a:r>
              <a:rPr kumimoji="1" lang="en-US" altLang="ja-JP" sz="1100" dirty="0" smtClean="0">
                <a:latin typeface="+mn-ea"/>
              </a:rPr>
              <a:t>『</a:t>
            </a:r>
            <a:r>
              <a:rPr lang="en-US" altLang="ja-JP" sz="1100" dirty="0" smtClean="0">
                <a:latin typeface="+mn-ea"/>
              </a:rPr>
              <a:t>With</a:t>
            </a:r>
            <a:r>
              <a:rPr lang="ja-JP" altLang="en-US" sz="1100" dirty="0">
                <a:latin typeface="+mn-ea"/>
              </a:rPr>
              <a:t>コロナ時代のイノベーション戦略～大企業等</a:t>
            </a:r>
            <a:r>
              <a:rPr lang="en-US" altLang="ja-JP" sz="1100" dirty="0">
                <a:latin typeface="+mn-ea"/>
              </a:rPr>
              <a:t>300</a:t>
            </a:r>
            <a:r>
              <a:rPr lang="ja-JP" altLang="en-US" sz="1100" dirty="0">
                <a:latin typeface="+mn-ea"/>
              </a:rPr>
              <a:t>名緊急アンケート結果から考える</a:t>
            </a:r>
            <a:r>
              <a:rPr lang="ja-JP" altLang="en-US" sz="1100" dirty="0" smtClean="0">
                <a:latin typeface="+mn-ea"/>
              </a:rPr>
              <a:t>～</a:t>
            </a:r>
            <a:r>
              <a:rPr lang="en-US" altLang="ja-JP" sz="1100" dirty="0" smtClean="0">
                <a:latin typeface="+mn-ea"/>
              </a:rPr>
              <a:t>』</a:t>
            </a:r>
            <a:endParaRPr kumimoji="1" lang="en-US" altLang="ja-JP" sz="1100" dirty="0" smtClean="0">
              <a:latin typeface="+mn-ea"/>
            </a:endParaRP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6179"/>
          <a:stretch/>
        </p:blipFill>
        <p:spPr>
          <a:xfrm>
            <a:off x="1056446" y="1707384"/>
            <a:ext cx="7352383" cy="3876375"/>
          </a:xfrm>
          <a:prstGeom prst="rect">
            <a:avLst/>
          </a:prstGeom>
        </p:spPr>
      </p:pic>
      <p:sp>
        <p:nvSpPr>
          <p:cNvPr id="14" name="正方形/長方形 13"/>
          <p:cNvSpPr/>
          <p:nvPr/>
        </p:nvSpPr>
        <p:spPr>
          <a:xfrm>
            <a:off x="3273820" y="1340911"/>
            <a:ext cx="2644380"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400" b="1" dirty="0">
                <a:solidFill>
                  <a:schemeClr val="tx1"/>
                </a:solidFill>
                <a:latin typeface="Meiryo UI" panose="020B0604030504040204" pitchFamily="50" charset="-128"/>
                <a:ea typeface="Meiryo UI" panose="020B0604030504040204" pitchFamily="50" charset="-128"/>
              </a:rPr>
              <a:t>今後新規事業開発が増加する領域</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081427" y="2073857"/>
            <a:ext cx="5678273" cy="516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endParaRPr kumimoji="1" lang="en-US" altLang="ja-JP" sz="900" b="1" u="sng" dirty="0">
              <a:solidFill>
                <a:srgbClr val="FF0000"/>
              </a:solidFill>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lgn="ctr">
              <a:defRPr/>
            </a:pPr>
            <a:fld id="{4AC9B83D-17C3-4F2E-B0BA-D155CD364A7C}" type="slidenum">
              <a:rPr lang="ja-JP" altLang="en-US" sz="2000" b="1" smtClean="0">
                <a:solidFill>
                  <a:schemeClr val="tx1"/>
                </a:solidFill>
              </a:rPr>
              <a:pPr algn="ctr">
                <a:defRPr/>
              </a:pPr>
              <a:t>7</a:t>
            </a:fld>
            <a:endParaRPr lang="ja-JP" altLang="en-US" sz="2000" b="1" dirty="0">
              <a:solidFill>
                <a:schemeClr val="tx1"/>
              </a:solidFill>
            </a:endParaRPr>
          </a:p>
        </p:txBody>
      </p:sp>
    </p:spTree>
    <p:extLst>
      <p:ext uri="{BB962C8B-B14F-4D97-AF65-F5344CB8AC3E}">
        <p14:creationId xmlns:p14="http://schemas.microsoft.com/office/powerpoint/2010/main" val="300525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rPr>
              <a:t>成長産業育成とイノベーションの</a:t>
            </a:r>
            <a:r>
              <a:rPr lang="ja-JP" altLang="en-US" sz="1800" b="1" dirty="0" smtClean="0">
                <a:solidFill>
                  <a:schemeClr val="bg1"/>
                </a:solidFill>
                <a:latin typeface="Meiryo UI" panose="020B0604030504040204" pitchFamily="50" charset="-128"/>
                <a:ea typeface="Meiryo UI" panose="020B0604030504040204" pitchFamily="50" charset="-128"/>
              </a:rPr>
              <a:t>促進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イノベーション②</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35843" y="590627"/>
            <a:ext cx="9424297" cy="5812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80</a:t>
            </a:r>
            <a:r>
              <a:rPr kumimoji="1" lang="ja-JP" altLang="en-US" sz="1400" dirty="0">
                <a:solidFill>
                  <a:schemeClr val="tx1"/>
                </a:solidFill>
                <a:latin typeface="Meiryo UI" panose="020B0604030504040204" pitchFamily="50" charset="-128"/>
                <a:ea typeface="Meiryo UI" panose="020B0604030504040204" pitchFamily="50" charset="-128"/>
              </a:rPr>
              <a:t>％超の企業が、</a:t>
            </a:r>
            <a:r>
              <a:rPr kumimoji="1" lang="en-US" altLang="ja-JP" sz="1400" dirty="0">
                <a:solidFill>
                  <a:schemeClr val="tx1"/>
                </a:solidFill>
                <a:latin typeface="Meiryo UI" panose="020B0604030504040204" pitchFamily="50" charset="-128"/>
                <a:ea typeface="Meiryo UI" panose="020B0604030504040204" pitchFamily="50" charset="-128"/>
              </a:rPr>
              <a:t>COVID-19</a:t>
            </a:r>
            <a:r>
              <a:rPr kumimoji="1" lang="ja-JP" altLang="en-US" sz="1400" dirty="0">
                <a:solidFill>
                  <a:schemeClr val="tx1"/>
                </a:solidFill>
                <a:latin typeface="Meiryo UI" panose="020B0604030504040204" pitchFamily="50" charset="-128"/>
                <a:ea typeface="Meiryo UI" panose="020B0604030504040204" pitchFamily="50" charset="-128"/>
              </a:rPr>
              <a:t>による人の価値観、ワークスタイルの変化に、</a:t>
            </a:r>
            <a:r>
              <a:rPr kumimoji="1" lang="en-US" altLang="ja-JP" sz="1400" b="1" u="sng" dirty="0">
                <a:solidFill>
                  <a:schemeClr val="tx1"/>
                </a:solidFill>
                <a:latin typeface="Meiryo UI" panose="020B0604030504040204" pitchFamily="50" charset="-128"/>
                <a:ea typeface="Meiryo UI" panose="020B0604030504040204" pitchFamily="50" charset="-128"/>
              </a:rPr>
              <a:t>50</a:t>
            </a:r>
            <a:r>
              <a:rPr kumimoji="1" lang="ja-JP" altLang="en-US" sz="1400" b="1" u="sng" dirty="0">
                <a:solidFill>
                  <a:schemeClr val="tx1"/>
                </a:solidFill>
                <a:latin typeface="Meiryo UI" panose="020B0604030504040204" pitchFamily="50" charset="-128"/>
                <a:ea typeface="Meiryo UI" panose="020B0604030504040204" pitchFamily="50" charset="-128"/>
              </a:rPr>
              <a:t>％超の企業が</a:t>
            </a:r>
            <a:r>
              <a:rPr kumimoji="1" lang="en-US" altLang="ja-JP" sz="1400" b="1" u="sng" dirty="0">
                <a:solidFill>
                  <a:schemeClr val="tx1"/>
                </a:solidFill>
                <a:latin typeface="Meiryo UI" panose="020B0604030504040204" pitchFamily="50" charset="-128"/>
                <a:ea typeface="Meiryo UI" panose="020B0604030504040204" pitchFamily="50" charset="-128"/>
              </a:rPr>
              <a:t>DX</a:t>
            </a:r>
            <a:r>
              <a:rPr kumimoji="1" lang="ja-JP" altLang="en-US" sz="1400" b="1" u="sng" dirty="0">
                <a:solidFill>
                  <a:schemeClr val="tx1"/>
                </a:solidFill>
                <a:latin typeface="Meiryo UI" panose="020B0604030504040204" pitchFamily="50" charset="-128"/>
                <a:ea typeface="Meiryo UI" panose="020B0604030504040204" pitchFamily="50" charset="-128"/>
              </a:rPr>
              <a:t>に事業機会を見出している</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31520" y="5758191"/>
            <a:ext cx="8786953" cy="261610"/>
          </a:xfrm>
          <a:prstGeom prst="rect">
            <a:avLst/>
          </a:prstGeom>
          <a:noFill/>
        </p:spPr>
        <p:txBody>
          <a:bodyPr wrap="square" rtlCol="0">
            <a:spAutoFit/>
          </a:bodyPr>
          <a:lstStyle/>
          <a:p>
            <a:r>
              <a:rPr kumimoji="1" lang="ja-JP" altLang="en-US" sz="1100" dirty="0" smtClean="0">
                <a:latin typeface="+mn-ea"/>
              </a:rPr>
              <a:t>出典</a:t>
            </a:r>
            <a:r>
              <a:rPr kumimoji="1" lang="ja-JP" altLang="en-US" sz="1100" dirty="0">
                <a:latin typeface="+mn-ea"/>
              </a:rPr>
              <a:t>：デロイト トーマツ ベンチャーサポート株式</a:t>
            </a:r>
            <a:r>
              <a:rPr kumimoji="1" lang="ja-JP" altLang="en-US" sz="1100" dirty="0" smtClean="0">
                <a:latin typeface="+mn-ea"/>
              </a:rPr>
              <a:t>会社 </a:t>
            </a:r>
            <a:r>
              <a:rPr kumimoji="1" lang="en-US" altLang="ja-JP" sz="1100" dirty="0" smtClean="0">
                <a:latin typeface="+mn-ea"/>
              </a:rPr>
              <a:t>『</a:t>
            </a:r>
            <a:r>
              <a:rPr lang="en-US" altLang="ja-JP" sz="1100" dirty="0" smtClean="0">
                <a:latin typeface="+mn-ea"/>
              </a:rPr>
              <a:t>With</a:t>
            </a:r>
            <a:r>
              <a:rPr lang="ja-JP" altLang="en-US" sz="1100" dirty="0">
                <a:latin typeface="+mn-ea"/>
              </a:rPr>
              <a:t>コロナ時代のイノベーション戦略～大企業等</a:t>
            </a:r>
            <a:r>
              <a:rPr lang="en-US" altLang="ja-JP" sz="1100" dirty="0">
                <a:latin typeface="+mn-ea"/>
              </a:rPr>
              <a:t>300</a:t>
            </a:r>
            <a:r>
              <a:rPr lang="ja-JP" altLang="en-US" sz="1100" dirty="0">
                <a:latin typeface="+mn-ea"/>
              </a:rPr>
              <a:t>名緊急アンケート結果から考える</a:t>
            </a:r>
            <a:r>
              <a:rPr lang="ja-JP" altLang="en-US" sz="1100" dirty="0" smtClean="0">
                <a:latin typeface="+mn-ea"/>
              </a:rPr>
              <a:t>～</a:t>
            </a:r>
            <a:r>
              <a:rPr lang="en-US" altLang="ja-JP" sz="1100" dirty="0" smtClean="0">
                <a:latin typeface="+mn-ea"/>
              </a:rPr>
              <a:t>』</a:t>
            </a:r>
            <a:endParaRPr kumimoji="1" lang="en-US" altLang="ja-JP" sz="1100" dirty="0" smtClean="0">
              <a:latin typeface="+mn-ea"/>
            </a:endParaRP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8419" t="8200"/>
          <a:stretch/>
        </p:blipFill>
        <p:spPr>
          <a:xfrm>
            <a:off x="1606762" y="1778818"/>
            <a:ext cx="6682455" cy="3809992"/>
          </a:xfrm>
          <a:prstGeom prst="rect">
            <a:avLst/>
          </a:prstGeom>
        </p:spPr>
      </p:pic>
      <p:sp>
        <p:nvSpPr>
          <p:cNvPr id="9" name="正方形/長方形 8"/>
          <p:cNvSpPr/>
          <p:nvPr/>
        </p:nvSpPr>
        <p:spPr>
          <a:xfrm>
            <a:off x="6771478" y="5313776"/>
            <a:ext cx="482777" cy="275033"/>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en-US" altLang="ja-JP" sz="1050" b="1" dirty="0" smtClean="0">
                <a:solidFill>
                  <a:srgbClr val="FF0000"/>
                </a:solidFill>
                <a:latin typeface="Meiryo UI" panose="020B0604030504040204" pitchFamily="50" charset="-128"/>
                <a:ea typeface="Meiryo UI" panose="020B0604030504040204" pitchFamily="50" charset="-128"/>
              </a:rPr>
              <a:t>80%</a:t>
            </a:r>
            <a:endParaRPr kumimoji="1" lang="en-US" altLang="ja-JP" sz="1050" b="1" u="sng" dirty="0">
              <a:solidFill>
                <a:srgbClr val="FF0000"/>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062805" y="1363806"/>
            <a:ext cx="3770371"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400" b="1" dirty="0">
                <a:solidFill>
                  <a:schemeClr val="tx1"/>
                </a:solidFill>
                <a:latin typeface="Meiryo UI" panose="020B0604030504040204" pitchFamily="50" charset="-128"/>
                <a:ea typeface="Meiryo UI" panose="020B0604030504040204" pitchFamily="50" charset="-128"/>
              </a:rPr>
              <a:t>新規事業を構想する上で機会ととらえている領域</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270501" y="5313777"/>
            <a:ext cx="466016" cy="275032"/>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en-US" altLang="ja-JP" sz="1050" b="1" dirty="0" smtClean="0">
                <a:solidFill>
                  <a:srgbClr val="0070C0"/>
                </a:solidFill>
                <a:latin typeface="Meiryo UI" panose="020B0604030504040204" pitchFamily="50" charset="-128"/>
                <a:ea typeface="Meiryo UI" panose="020B0604030504040204" pitchFamily="50" charset="-128"/>
              </a:rPr>
              <a:t>50%</a:t>
            </a:r>
            <a:endParaRPr kumimoji="1" lang="en-US" altLang="ja-JP" sz="1050" b="1" u="sng" dirty="0">
              <a:solidFill>
                <a:srgbClr val="0070C0"/>
              </a:solidFill>
              <a:latin typeface="Meiryo UI" panose="020B0604030504040204" pitchFamily="50" charset="-128"/>
              <a:ea typeface="Meiryo UI" panose="020B0604030504040204" pitchFamily="50" charset="-128"/>
            </a:endParaRPr>
          </a:p>
        </p:txBody>
      </p:sp>
      <p:sp>
        <p:nvSpPr>
          <p:cNvPr id="11" name="スライド番号プレースホルダー 2"/>
          <p:cNvSpPr>
            <a:spLocks noGrp="1"/>
          </p:cNvSpPr>
          <p:nvPr>
            <p:ph type="sldNum" sz="quarter" idx="12"/>
          </p:nvPr>
        </p:nvSpPr>
        <p:spPr>
          <a:xfrm>
            <a:off x="9308637" y="5626100"/>
            <a:ext cx="467849" cy="460019"/>
          </a:xfrm>
          <a:ln>
            <a:solidFill>
              <a:schemeClr val="accent1"/>
            </a:solidFill>
          </a:ln>
        </p:spPr>
        <p:txBody>
          <a:bodyPr/>
          <a:lstStyle/>
          <a:p>
            <a:pPr algn="ctr">
              <a:defRPr/>
            </a:pPr>
            <a:fld id="{4AC9B83D-17C3-4F2E-B0BA-D155CD364A7C}" type="slidenum">
              <a:rPr lang="ja-JP" altLang="en-US" sz="2000" b="1" smtClean="0">
                <a:solidFill>
                  <a:schemeClr val="tx1"/>
                </a:solidFill>
              </a:rPr>
              <a:pPr algn="ctr">
                <a:defRPr/>
              </a:pPr>
              <a:t>8</a:t>
            </a:fld>
            <a:endParaRPr lang="ja-JP" altLang="en-US" sz="2000" b="1" dirty="0">
              <a:solidFill>
                <a:schemeClr val="tx1"/>
              </a:solidFill>
            </a:endParaRPr>
          </a:p>
        </p:txBody>
      </p:sp>
    </p:spTree>
    <p:extLst>
      <p:ext uri="{BB962C8B-B14F-4D97-AF65-F5344CB8AC3E}">
        <p14:creationId xmlns:p14="http://schemas.microsoft.com/office/powerpoint/2010/main" val="299488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8191</TotalTime>
  <Words>4900</Words>
  <Application>Microsoft Office PowerPoint</Application>
  <PresentationFormat>ユーザー設定</PresentationFormat>
  <Paragraphs>595</Paragraphs>
  <Slides>32</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32</vt:i4>
      </vt:variant>
    </vt:vector>
  </HeadingPairs>
  <TitlesOfParts>
    <vt:vector size="45" baseType="lpstr">
      <vt:lpstr>HGPｺﾞｼｯｸE</vt:lpstr>
      <vt:lpstr>Meiryo UI</vt:lpstr>
      <vt:lpstr>ＭＳ Ｐゴシック</vt:lpstr>
      <vt:lpstr>ＭＳ ゴシック</vt:lpstr>
      <vt:lpstr>ＭＳ 明朝</vt:lpstr>
      <vt:lpstr>ヒラギノ角ゴ Pro W6</vt:lpstr>
      <vt:lpstr>游ゴシック</vt:lpstr>
      <vt:lpstr>Arial</vt:lpstr>
      <vt:lpstr>Calibri</vt:lpstr>
      <vt:lpstr>Century</vt:lpstr>
      <vt:lpstr>Times New Roman</vt:lpstr>
      <vt:lpstr>Wingdings</vt:lpstr>
      <vt:lpstr>Office テーマ</vt:lpstr>
      <vt:lpstr>新型コロナウイルスによる大阪経済・社会への影響等に係るデータ集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成長産業育成とイノベーションの促進 【イノベーション①】</vt:lpstr>
      <vt:lpstr>成長産業育成とイノベーションの促進 【イノベーション②】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雇用の確保とニューノーマルに対応した働き方 【テレワークの課題】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セーフティネットの強化と健康寿命の延伸 【介護サービスへの影響】</vt:lpstr>
      <vt:lpstr>セーフティネットの強化と健康寿命の延伸 【名目賃金指数】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新型コロナウイルスによる大阪経済・社会への影響等に係るデータ集</dc:title>
  <dc:creator>津﨑　洋介</dc:creator>
  <cp:lastModifiedBy>佐々木　敏</cp:lastModifiedBy>
  <cp:revision>86</cp:revision>
  <cp:lastPrinted>2020-08-17T01:54:34Z</cp:lastPrinted>
  <dcterms:created xsi:type="dcterms:W3CDTF">2020-04-23T04:22:06Z</dcterms:created>
  <dcterms:modified xsi:type="dcterms:W3CDTF">2020-08-17T01:56:05Z</dcterms:modified>
</cp:coreProperties>
</file>