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0" r:id="rId2"/>
  </p:sldIdLst>
  <p:sldSz cx="17068800" cy="128016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75B6"/>
    <a:srgbClr val="9DC3E6"/>
    <a:srgbClr val="0574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77" autoAdjust="0"/>
    <p:restoredTop sz="94660"/>
  </p:normalViewPr>
  <p:slideViewPr>
    <p:cSldViewPr snapToGrid="0">
      <p:cViewPr>
        <p:scale>
          <a:sx n="100" d="100"/>
          <a:sy n="100" d="100"/>
        </p:scale>
        <p:origin x="-4002" y="-27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80160" y="2095078"/>
            <a:ext cx="14508480" cy="4456853"/>
          </a:xfrm>
        </p:spPr>
        <p:txBody>
          <a:bodyPr anchor="b"/>
          <a:lstStyle>
            <a:lvl1pPr algn="ctr">
              <a:defRPr sz="112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133600" y="6723804"/>
            <a:ext cx="12801600" cy="3090756"/>
          </a:xfrm>
        </p:spPr>
        <p:txBody>
          <a:bodyPr/>
          <a:lstStyle>
            <a:lvl1pPr marL="0" indent="0" algn="ctr">
              <a:buNone/>
              <a:defRPr sz="4480"/>
            </a:lvl1pPr>
            <a:lvl2pPr marL="853455" indent="0" algn="ctr">
              <a:buNone/>
              <a:defRPr sz="3733"/>
            </a:lvl2pPr>
            <a:lvl3pPr marL="1706910" indent="0" algn="ctr">
              <a:buNone/>
              <a:defRPr sz="3360"/>
            </a:lvl3pPr>
            <a:lvl4pPr marL="2560366" indent="0" algn="ctr">
              <a:buNone/>
              <a:defRPr sz="2987"/>
            </a:lvl4pPr>
            <a:lvl5pPr marL="3413821" indent="0" algn="ctr">
              <a:buNone/>
              <a:defRPr sz="2987"/>
            </a:lvl5pPr>
            <a:lvl6pPr marL="4267276" indent="0" algn="ctr">
              <a:buNone/>
              <a:defRPr sz="2987"/>
            </a:lvl6pPr>
            <a:lvl7pPr marL="5120731" indent="0" algn="ctr">
              <a:buNone/>
              <a:defRPr sz="2987"/>
            </a:lvl7pPr>
            <a:lvl8pPr marL="5974187" indent="0" algn="ctr">
              <a:buNone/>
              <a:defRPr sz="2987"/>
            </a:lvl8pPr>
            <a:lvl9pPr marL="6827642" indent="0" algn="ctr">
              <a:buNone/>
              <a:defRPr sz="2987"/>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76820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670492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1" y="681567"/>
            <a:ext cx="3680460"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73481" y="681567"/>
            <a:ext cx="10828020"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404869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39569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64591" y="3191514"/>
            <a:ext cx="14721840" cy="5325109"/>
          </a:xfrm>
        </p:spPr>
        <p:txBody>
          <a:bodyPr anchor="b"/>
          <a:lstStyle>
            <a:lvl1pPr>
              <a:defRPr sz="112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64591" y="8567000"/>
            <a:ext cx="14721840" cy="2800349"/>
          </a:xfrm>
        </p:spPr>
        <p:txBody>
          <a:bodyPr/>
          <a:lstStyle>
            <a:lvl1pPr marL="0" indent="0">
              <a:buNone/>
              <a:defRPr sz="4480">
                <a:solidFill>
                  <a:schemeClr val="tx1"/>
                </a:solidFill>
              </a:defRPr>
            </a:lvl1pPr>
            <a:lvl2pPr marL="853455" indent="0">
              <a:buNone/>
              <a:defRPr sz="3733">
                <a:solidFill>
                  <a:schemeClr val="tx1">
                    <a:tint val="75000"/>
                  </a:schemeClr>
                </a:solidFill>
              </a:defRPr>
            </a:lvl2pPr>
            <a:lvl3pPr marL="1706910" indent="0">
              <a:buNone/>
              <a:defRPr sz="3360">
                <a:solidFill>
                  <a:schemeClr val="tx1">
                    <a:tint val="75000"/>
                  </a:schemeClr>
                </a:solidFill>
              </a:defRPr>
            </a:lvl3pPr>
            <a:lvl4pPr marL="2560366" indent="0">
              <a:buNone/>
              <a:defRPr sz="2987">
                <a:solidFill>
                  <a:schemeClr val="tx1">
                    <a:tint val="75000"/>
                  </a:schemeClr>
                </a:solidFill>
              </a:defRPr>
            </a:lvl4pPr>
            <a:lvl5pPr marL="3413821" indent="0">
              <a:buNone/>
              <a:defRPr sz="2987">
                <a:solidFill>
                  <a:schemeClr val="tx1">
                    <a:tint val="75000"/>
                  </a:schemeClr>
                </a:solidFill>
              </a:defRPr>
            </a:lvl5pPr>
            <a:lvl6pPr marL="4267276" indent="0">
              <a:buNone/>
              <a:defRPr sz="2987">
                <a:solidFill>
                  <a:schemeClr val="tx1">
                    <a:tint val="75000"/>
                  </a:schemeClr>
                </a:solidFill>
              </a:defRPr>
            </a:lvl6pPr>
            <a:lvl7pPr marL="5120731" indent="0">
              <a:buNone/>
              <a:defRPr sz="2987">
                <a:solidFill>
                  <a:schemeClr val="tx1">
                    <a:tint val="75000"/>
                  </a:schemeClr>
                </a:solidFill>
              </a:defRPr>
            </a:lvl7pPr>
            <a:lvl8pPr marL="5974187" indent="0">
              <a:buNone/>
              <a:defRPr sz="2987">
                <a:solidFill>
                  <a:schemeClr val="tx1">
                    <a:tint val="75000"/>
                  </a:schemeClr>
                </a:solidFill>
              </a:defRPr>
            </a:lvl8pPr>
            <a:lvl9pPr marL="6827642" indent="0">
              <a:buNone/>
              <a:defRPr sz="298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144071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173480" y="3407833"/>
            <a:ext cx="725424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8641080" y="3407833"/>
            <a:ext cx="725424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267354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75703" y="681570"/>
            <a:ext cx="14721840"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75705" y="3138171"/>
            <a:ext cx="7220901" cy="1537969"/>
          </a:xfrm>
        </p:spPr>
        <p:txBody>
          <a:bodyPr anchor="b"/>
          <a:lstStyle>
            <a:lvl1pPr marL="0" indent="0">
              <a:buNone/>
              <a:defRPr sz="4480" b="1"/>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ja-JP" altLang="en-US" smtClean="0"/>
              <a:t>マスター テキストの書式設定</a:t>
            </a:r>
          </a:p>
        </p:txBody>
      </p:sp>
      <p:sp>
        <p:nvSpPr>
          <p:cNvPr id="4" name="Content Placeholder 3"/>
          <p:cNvSpPr>
            <a:spLocks noGrp="1"/>
          </p:cNvSpPr>
          <p:nvPr>
            <p:ph sz="half" idx="2"/>
          </p:nvPr>
        </p:nvSpPr>
        <p:spPr>
          <a:xfrm>
            <a:off x="1175705" y="4676140"/>
            <a:ext cx="722090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8641081" y="3138171"/>
            <a:ext cx="7256463" cy="1537969"/>
          </a:xfrm>
        </p:spPr>
        <p:txBody>
          <a:bodyPr anchor="b"/>
          <a:lstStyle>
            <a:lvl1pPr marL="0" indent="0">
              <a:buNone/>
              <a:defRPr sz="4480" b="1"/>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ja-JP" altLang="en-US" smtClean="0"/>
              <a:t>マスター テキストの書式設定</a:t>
            </a:r>
          </a:p>
        </p:txBody>
      </p:sp>
      <p:sp>
        <p:nvSpPr>
          <p:cNvPr id="6" name="Content Placeholder 5"/>
          <p:cNvSpPr>
            <a:spLocks noGrp="1"/>
          </p:cNvSpPr>
          <p:nvPr>
            <p:ph sz="quarter" idx="4"/>
          </p:nvPr>
        </p:nvSpPr>
        <p:spPr>
          <a:xfrm>
            <a:off x="8641081" y="4676140"/>
            <a:ext cx="7256463"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081956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24185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4452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2" cy="2987040"/>
          </a:xfrm>
        </p:spPr>
        <p:txBody>
          <a:bodyPr anchor="b"/>
          <a:lstStyle>
            <a:lvl1pPr>
              <a:defRPr sz="5973"/>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7256463" y="1843196"/>
            <a:ext cx="8641080" cy="9097433"/>
          </a:xfrm>
        </p:spPr>
        <p:txBody>
          <a:bodyPr/>
          <a:lstStyle>
            <a:lvl1pPr>
              <a:defRPr sz="5973"/>
            </a:lvl1pPr>
            <a:lvl2pPr>
              <a:defRPr sz="5227"/>
            </a:lvl2pPr>
            <a:lvl3pPr>
              <a:defRPr sz="4480"/>
            </a:lvl3pPr>
            <a:lvl4pPr>
              <a:defRPr sz="3733"/>
            </a:lvl4pPr>
            <a:lvl5pPr>
              <a:defRPr sz="3733"/>
            </a:lvl5pPr>
            <a:lvl6pPr>
              <a:defRPr sz="3733"/>
            </a:lvl6pPr>
            <a:lvl7pPr>
              <a:defRPr sz="3733"/>
            </a:lvl7pPr>
            <a:lvl8pPr>
              <a:defRPr sz="3733"/>
            </a:lvl8pPr>
            <a:lvl9pPr>
              <a:defRPr sz="373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75703" y="3840480"/>
            <a:ext cx="5505132" cy="7114964"/>
          </a:xfrm>
        </p:spPr>
        <p:txBody>
          <a:bodyPr/>
          <a:lstStyle>
            <a:lvl1pPr marL="0" indent="0">
              <a:buNone/>
              <a:defRPr sz="2987"/>
            </a:lvl1pPr>
            <a:lvl2pPr marL="853455" indent="0">
              <a:buNone/>
              <a:defRPr sz="2613"/>
            </a:lvl2pPr>
            <a:lvl3pPr marL="1706910" indent="0">
              <a:buNone/>
              <a:defRPr sz="2240"/>
            </a:lvl3pPr>
            <a:lvl4pPr marL="2560366" indent="0">
              <a:buNone/>
              <a:defRPr sz="1867"/>
            </a:lvl4pPr>
            <a:lvl5pPr marL="3413821" indent="0">
              <a:buNone/>
              <a:defRPr sz="1867"/>
            </a:lvl5pPr>
            <a:lvl6pPr marL="4267276" indent="0">
              <a:buNone/>
              <a:defRPr sz="1867"/>
            </a:lvl6pPr>
            <a:lvl7pPr marL="5120731" indent="0">
              <a:buNone/>
              <a:defRPr sz="1867"/>
            </a:lvl7pPr>
            <a:lvl8pPr marL="5974187" indent="0">
              <a:buNone/>
              <a:defRPr sz="1867"/>
            </a:lvl8pPr>
            <a:lvl9pPr marL="6827642" indent="0">
              <a:buNone/>
              <a:defRPr sz="186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41838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2" cy="2987040"/>
          </a:xfrm>
        </p:spPr>
        <p:txBody>
          <a:bodyPr anchor="b"/>
          <a:lstStyle>
            <a:lvl1pPr>
              <a:defRPr sz="5973"/>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256463" y="1843196"/>
            <a:ext cx="8641080" cy="9097433"/>
          </a:xfrm>
        </p:spPr>
        <p:txBody>
          <a:bodyPr anchor="t"/>
          <a:lstStyle>
            <a:lvl1pPr marL="0" indent="0">
              <a:buNone/>
              <a:defRPr sz="5973"/>
            </a:lvl1pPr>
            <a:lvl2pPr marL="853455" indent="0">
              <a:buNone/>
              <a:defRPr sz="5227"/>
            </a:lvl2pPr>
            <a:lvl3pPr marL="1706910" indent="0">
              <a:buNone/>
              <a:defRPr sz="4480"/>
            </a:lvl3pPr>
            <a:lvl4pPr marL="2560366" indent="0">
              <a:buNone/>
              <a:defRPr sz="3733"/>
            </a:lvl4pPr>
            <a:lvl5pPr marL="3413821" indent="0">
              <a:buNone/>
              <a:defRPr sz="3733"/>
            </a:lvl5pPr>
            <a:lvl6pPr marL="4267276" indent="0">
              <a:buNone/>
              <a:defRPr sz="3733"/>
            </a:lvl6pPr>
            <a:lvl7pPr marL="5120731" indent="0">
              <a:buNone/>
              <a:defRPr sz="3733"/>
            </a:lvl7pPr>
            <a:lvl8pPr marL="5974187" indent="0">
              <a:buNone/>
              <a:defRPr sz="3733"/>
            </a:lvl8pPr>
            <a:lvl9pPr marL="6827642" indent="0">
              <a:buNone/>
              <a:defRPr sz="3733"/>
            </a:lvl9pPr>
          </a:lstStyle>
          <a:p>
            <a:r>
              <a:rPr lang="ja-JP" altLang="en-US" smtClean="0"/>
              <a:t>図を追加</a:t>
            </a:r>
            <a:endParaRPr lang="en-US" dirty="0"/>
          </a:p>
        </p:txBody>
      </p:sp>
      <p:sp>
        <p:nvSpPr>
          <p:cNvPr id="4" name="Text Placeholder 3"/>
          <p:cNvSpPr>
            <a:spLocks noGrp="1"/>
          </p:cNvSpPr>
          <p:nvPr>
            <p:ph type="body" sz="half" idx="2"/>
          </p:nvPr>
        </p:nvSpPr>
        <p:spPr>
          <a:xfrm>
            <a:off x="1175703" y="3840480"/>
            <a:ext cx="5505132" cy="7114964"/>
          </a:xfrm>
        </p:spPr>
        <p:txBody>
          <a:bodyPr/>
          <a:lstStyle>
            <a:lvl1pPr marL="0" indent="0">
              <a:buNone/>
              <a:defRPr sz="2987"/>
            </a:lvl1pPr>
            <a:lvl2pPr marL="853455" indent="0">
              <a:buNone/>
              <a:defRPr sz="2613"/>
            </a:lvl2pPr>
            <a:lvl3pPr marL="1706910" indent="0">
              <a:buNone/>
              <a:defRPr sz="2240"/>
            </a:lvl3pPr>
            <a:lvl4pPr marL="2560366" indent="0">
              <a:buNone/>
              <a:defRPr sz="1867"/>
            </a:lvl4pPr>
            <a:lvl5pPr marL="3413821" indent="0">
              <a:buNone/>
              <a:defRPr sz="1867"/>
            </a:lvl5pPr>
            <a:lvl6pPr marL="4267276" indent="0">
              <a:buNone/>
              <a:defRPr sz="1867"/>
            </a:lvl6pPr>
            <a:lvl7pPr marL="5120731" indent="0">
              <a:buNone/>
              <a:defRPr sz="1867"/>
            </a:lvl7pPr>
            <a:lvl8pPr marL="5974187" indent="0">
              <a:buNone/>
              <a:defRPr sz="1867"/>
            </a:lvl8pPr>
            <a:lvl9pPr marL="6827642" indent="0">
              <a:buNone/>
              <a:defRPr sz="186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3A3ACF3-3644-4B03-8835-7B30E3E6EDEF}" type="datetimeFigureOut">
              <a:rPr kumimoji="1" lang="ja-JP" altLang="en-US" smtClean="0"/>
              <a:t>2020/8/17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963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0" y="681570"/>
            <a:ext cx="14721840"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73480" y="3407833"/>
            <a:ext cx="14721840"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173480" y="11865189"/>
            <a:ext cx="3840480" cy="681567"/>
          </a:xfrm>
          <a:prstGeom prst="rect">
            <a:avLst/>
          </a:prstGeom>
        </p:spPr>
        <p:txBody>
          <a:bodyPr vert="horz" lIns="91440" tIns="45720" rIns="91440" bIns="45720" rtlCol="0" anchor="ctr"/>
          <a:lstStyle>
            <a:lvl1pPr algn="l">
              <a:defRPr sz="2240">
                <a:solidFill>
                  <a:schemeClr val="tx1">
                    <a:tint val="75000"/>
                  </a:schemeClr>
                </a:solidFill>
              </a:defRPr>
            </a:lvl1pPr>
          </a:lstStyle>
          <a:p>
            <a:fld id="{C3A3ACF3-3644-4B03-8835-7B30E3E6EDEF}" type="datetimeFigureOut">
              <a:rPr kumimoji="1" lang="ja-JP" altLang="en-US" smtClean="0"/>
              <a:t>2020/8/17</a:t>
            </a:fld>
            <a:endParaRPr kumimoji="1" lang="ja-JP" altLang="en-US"/>
          </a:p>
        </p:txBody>
      </p:sp>
      <p:sp>
        <p:nvSpPr>
          <p:cNvPr id="5" name="Footer Placeholder 4"/>
          <p:cNvSpPr>
            <a:spLocks noGrp="1"/>
          </p:cNvSpPr>
          <p:nvPr>
            <p:ph type="ftr" sz="quarter" idx="3"/>
          </p:nvPr>
        </p:nvSpPr>
        <p:spPr>
          <a:xfrm>
            <a:off x="5654040" y="11865189"/>
            <a:ext cx="5760720" cy="681567"/>
          </a:xfrm>
          <a:prstGeom prst="rect">
            <a:avLst/>
          </a:prstGeom>
        </p:spPr>
        <p:txBody>
          <a:bodyPr vert="horz" lIns="91440" tIns="45720" rIns="91440" bIns="45720" rtlCol="0" anchor="ctr"/>
          <a:lstStyle>
            <a:lvl1pPr algn="ctr">
              <a:defRPr sz="224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054840" y="11865189"/>
            <a:ext cx="3840480" cy="681567"/>
          </a:xfrm>
          <a:prstGeom prst="rect">
            <a:avLst/>
          </a:prstGeom>
        </p:spPr>
        <p:txBody>
          <a:bodyPr vert="horz" lIns="91440" tIns="45720" rIns="91440" bIns="45720" rtlCol="0" anchor="ctr"/>
          <a:lstStyle>
            <a:lvl1pPr algn="r">
              <a:defRPr sz="2240">
                <a:solidFill>
                  <a:schemeClr val="tx1">
                    <a:tint val="75000"/>
                  </a:schemeClr>
                </a:solidFill>
              </a:defRPr>
            </a:lvl1p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8485860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706910" rtl="0" eaLnBrk="1" latinLnBrk="0" hangingPunct="1">
        <a:lnSpc>
          <a:spcPct val="90000"/>
        </a:lnSpc>
        <a:spcBef>
          <a:spcPct val="0"/>
        </a:spcBef>
        <a:buNone/>
        <a:defRPr kumimoji="1" sz="8213" kern="1200">
          <a:solidFill>
            <a:schemeClr val="tx1"/>
          </a:solidFill>
          <a:latin typeface="+mj-lt"/>
          <a:ea typeface="+mj-ea"/>
          <a:cs typeface="+mj-cs"/>
        </a:defRPr>
      </a:lvl1pPr>
    </p:titleStyle>
    <p:bodyStyle>
      <a:lvl1pPr marL="426728" indent="-426728" algn="l" defTabSz="1706910" rtl="0" eaLnBrk="1" latinLnBrk="0" hangingPunct="1">
        <a:lnSpc>
          <a:spcPct val="90000"/>
        </a:lnSpc>
        <a:spcBef>
          <a:spcPts val="1867"/>
        </a:spcBef>
        <a:buFont typeface="Arial" panose="020B0604020202020204" pitchFamily="34" charset="0"/>
        <a:buChar char="•"/>
        <a:defRPr kumimoji="1" sz="5227" kern="1200">
          <a:solidFill>
            <a:schemeClr val="tx1"/>
          </a:solidFill>
          <a:latin typeface="+mn-lt"/>
          <a:ea typeface="+mn-ea"/>
          <a:cs typeface="+mn-cs"/>
        </a:defRPr>
      </a:lvl1pPr>
      <a:lvl2pPr marL="1280183" indent="-426728" algn="l" defTabSz="1706910" rtl="0" eaLnBrk="1" latinLnBrk="0" hangingPunct="1">
        <a:lnSpc>
          <a:spcPct val="90000"/>
        </a:lnSpc>
        <a:spcBef>
          <a:spcPts val="933"/>
        </a:spcBef>
        <a:buFont typeface="Arial" panose="020B0604020202020204" pitchFamily="34" charset="0"/>
        <a:buChar char="•"/>
        <a:defRPr kumimoji="1" sz="4480" kern="1200">
          <a:solidFill>
            <a:schemeClr val="tx1"/>
          </a:solidFill>
          <a:latin typeface="+mn-lt"/>
          <a:ea typeface="+mn-ea"/>
          <a:cs typeface="+mn-cs"/>
        </a:defRPr>
      </a:lvl2pPr>
      <a:lvl3pPr marL="2133638" indent="-426728" algn="l" defTabSz="1706910" rtl="0" eaLnBrk="1" latinLnBrk="0" hangingPunct="1">
        <a:lnSpc>
          <a:spcPct val="90000"/>
        </a:lnSpc>
        <a:spcBef>
          <a:spcPts val="933"/>
        </a:spcBef>
        <a:buFont typeface="Arial" panose="020B0604020202020204" pitchFamily="34" charset="0"/>
        <a:buChar char="•"/>
        <a:defRPr kumimoji="1" sz="3733" kern="1200">
          <a:solidFill>
            <a:schemeClr val="tx1"/>
          </a:solidFill>
          <a:latin typeface="+mn-lt"/>
          <a:ea typeface="+mn-ea"/>
          <a:cs typeface="+mn-cs"/>
        </a:defRPr>
      </a:lvl3pPr>
      <a:lvl4pPr marL="2987093"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4pPr>
      <a:lvl5pPr marL="3840549"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5pPr>
      <a:lvl6pPr marL="4694004"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6pPr>
      <a:lvl7pPr marL="5547459"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7pPr>
      <a:lvl8pPr marL="6400914"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8pPr>
      <a:lvl9pPr marL="7254370" indent="-426728" algn="l" defTabSz="1706910"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9pPr>
    </p:bodyStyle>
    <p:otherStyle>
      <a:defPPr>
        <a:defRPr lang="en-US"/>
      </a:defPPr>
      <a:lvl1pPr marL="0" algn="l" defTabSz="1706910" rtl="0" eaLnBrk="1" latinLnBrk="0" hangingPunct="1">
        <a:defRPr kumimoji="1" sz="3360" kern="1200">
          <a:solidFill>
            <a:schemeClr val="tx1"/>
          </a:solidFill>
          <a:latin typeface="+mn-lt"/>
          <a:ea typeface="+mn-ea"/>
          <a:cs typeface="+mn-cs"/>
        </a:defRPr>
      </a:lvl1pPr>
      <a:lvl2pPr marL="853455" algn="l" defTabSz="1706910" rtl="0" eaLnBrk="1" latinLnBrk="0" hangingPunct="1">
        <a:defRPr kumimoji="1" sz="3360" kern="1200">
          <a:solidFill>
            <a:schemeClr val="tx1"/>
          </a:solidFill>
          <a:latin typeface="+mn-lt"/>
          <a:ea typeface="+mn-ea"/>
          <a:cs typeface="+mn-cs"/>
        </a:defRPr>
      </a:lvl2pPr>
      <a:lvl3pPr marL="1706910" algn="l" defTabSz="1706910" rtl="0" eaLnBrk="1" latinLnBrk="0" hangingPunct="1">
        <a:defRPr kumimoji="1" sz="3360" kern="1200">
          <a:solidFill>
            <a:schemeClr val="tx1"/>
          </a:solidFill>
          <a:latin typeface="+mn-lt"/>
          <a:ea typeface="+mn-ea"/>
          <a:cs typeface="+mn-cs"/>
        </a:defRPr>
      </a:lvl3pPr>
      <a:lvl4pPr marL="2560366" algn="l" defTabSz="1706910" rtl="0" eaLnBrk="1" latinLnBrk="0" hangingPunct="1">
        <a:defRPr kumimoji="1" sz="3360" kern="1200">
          <a:solidFill>
            <a:schemeClr val="tx1"/>
          </a:solidFill>
          <a:latin typeface="+mn-lt"/>
          <a:ea typeface="+mn-ea"/>
          <a:cs typeface="+mn-cs"/>
        </a:defRPr>
      </a:lvl4pPr>
      <a:lvl5pPr marL="3413821" algn="l" defTabSz="1706910" rtl="0" eaLnBrk="1" latinLnBrk="0" hangingPunct="1">
        <a:defRPr kumimoji="1" sz="3360" kern="1200">
          <a:solidFill>
            <a:schemeClr val="tx1"/>
          </a:solidFill>
          <a:latin typeface="+mn-lt"/>
          <a:ea typeface="+mn-ea"/>
          <a:cs typeface="+mn-cs"/>
        </a:defRPr>
      </a:lvl5pPr>
      <a:lvl6pPr marL="4267276" algn="l" defTabSz="1706910" rtl="0" eaLnBrk="1" latinLnBrk="0" hangingPunct="1">
        <a:defRPr kumimoji="1" sz="3360" kern="1200">
          <a:solidFill>
            <a:schemeClr val="tx1"/>
          </a:solidFill>
          <a:latin typeface="+mn-lt"/>
          <a:ea typeface="+mn-ea"/>
          <a:cs typeface="+mn-cs"/>
        </a:defRPr>
      </a:lvl6pPr>
      <a:lvl7pPr marL="5120731" algn="l" defTabSz="1706910" rtl="0" eaLnBrk="1" latinLnBrk="0" hangingPunct="1">
        <a:defRPr kumimoji="1" sz="3360" kern="1200">
          <a:solidFill>
            <a:schemeClr val="tx1"/>
          </a:solidFill>
          <a:latin typeface="+mn-lt"/>
          <a:ea typeface="+mn-ea"/>
          <a:cs typeface="+mn-cs"/>
        </a:defRPr>
      </a:lvl7pPr>
      <a:lvl8pPr marL="5974187" algn="l" defTabSz="1706910" rtl="0" eaLnBrk="1" latinLnBrk="0" hangingPunct="1">
        <a:defRPr kumimoji="1" sz="3360" kern="1200">
          <a:solidFill>
            <a:schemeClr val="tx1"/>
          </a:solidFill>
          <a:latin typeface="+mn-lt"/>
          <a:ea typeface="+mn-ea"/>
          <a:cs typeface="+mn-cs"/>
        </a:defRPr>
      </a:lvl8pPr>
      <a:lvl9pPr marL="6827642" algn="l" defTabSz="1706910" rtl="0" eaLnBrk="1" latinLnBrk="0" hangingPunct="1">
        <a:defRPr kumimoji="1" sz="33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角丸四角形 121"/>
          <p:cNvSpPr/>
          <p:nvPr/>
        </p:nvSpPr>
        <p:spPr>
          <a:xfrm>
            <a:off x="10494585" y="1687922"/>
            <a:ext cx="6417576" cy="65402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テキスト ボックス 109"/>
          <p:cNvSpPr txBox="1"/>
          <p:nvPr/>
        </p:nvSpPr>
        <p:spPr>
          <a:xfrm>
            <a:off x="652647" y="6787246"/>
            <a:ext cx="3135943" cy="615553"/>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pPr marL="85725" indent="-85725"/>
            <a:r>
              <a:rPr kumimoji="1" lang="ja-JP" altLang="en-US" sz="1100" dirty="0" smtClean="0">
                <a:latin typeface="Meiryo UI" panose="020B0604030504040204" pitchFamily="50" charset="-128"/>
                <a:ea typeface="Meiryo UI" panose="020B0604030504040204" pitchFamily="50" charset="-128"/>
              </a:rPr>
              <a:t>○独居老人世帯が全国に比べて高い</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○少子</a:t>
            </a:r>
            <a:r>
              <a:rPr kumimoji="1" lang="ja-JP" altLang="en-US" sz="1100" dirty="0" smtClean="0">
                <a:latin typeface="Meiryo UI" panose="020B0604030504040204" pitchFamily="50" charset="-128"/>
                <a:ea typeface="Meiryo UI" panose="020B0604030504040204" pitchFamily="50" charset="-128"/>
              </a:rPr>
              <a:t>高齢化の進展等で地域のつながりが希薄化</a:t>
            </a:r>
            <a:endParaRPr kumimoji="1" lang="en-US" altLang="ja-JP" sz="1100" dirty="0" smtClean="0">
              <a:latin typeface="Meiryo UI" panose="020B0604030504040204" pitchFamily="50" charset="-128"/>
              <a:ea typeface="Meiryo UI" panose="020B0604030504040204" pitchFamily="50" charset="-128"/>
            </a:endParaRPr>
          </a:p>
        </p:txBody>
      </p:sp>
      <p:sp>
        <p:nvSpPr>
          <p:cNvPr id="81" name="テキスト ボックス 80"/>
          <p:cNvSpPr txBox="1"/>
          <p:nvPr/>
        </p:nvSpPr>
        <p:spPr>
          <a:xfrm>
            <a:off x="689412" y="10995987"/>
            <a:ext cx="3135943" cy="615553"/>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pPr marL="84138" indent="-84138"/>
            <a:r>
              <a:rPr kumimoji="1" lang="ja-JP" altLang="en-US" sz="1100" dirty="0" smtClean="0">
                <a:latin typeface="Meiryo UI" panose="020B0604030504040204" pitchFamily="50" charset="-128"/>
                <a:ea typeface="Meiryo UI" panose="020B0604030504040204" pitchFamily="50" charset="-128"/>
              </a:rPr>
              <a:t>○大安研の設置による感染症など健康危機事象への対応強化</a:t>
            </a:r>
            <a:endParaRPr kumimoji="1" lang="en-US" altLang="ja-JP" sz="1100" dirty="0" smtClean="0">
              <a:latin typeface="Meiryo UI" panose="020B0604030504040204" pitchFamily="50" charset="-128"/>
              <a:ea typeface="Meiryo UI" panose="020B0604030504040204" pitchFamily="50" charset="-128"/>
            </a:endParaRPr>
          </a:p>
        </p:txBody>
      </p:sp>
      <p:sp>
        <p:nvSpPr>
          <p:cNvPr id="76" name="ホームベース 75"/>
          <p:cNvSpPr/>
          <p:nvPr/>
        </p:nvSpPr>
        <p:spPr>
          <a:xfrm>
            <a:off x="4674172" y="9059081"/>
            <a:ext cx="5828936" cy="1407678"/>
          </a:xfrm>
          <a:prstGeom prst="homePlate">
            <a:avLst>
              <a:gd name="adj" fmla="val 17192"/>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ホームベース 74"/>
          <p:cNvSpPr/>
          <p:nvPr/>
        </p:nvSpPr>
        <p:spPr>
          <a:xfrm>
            <a:off x="4665649" y="7073072"/>
            <a:ext cx="5828936" cy="1855658"/>
          </a:xfrm>
          <a:prstGeom prst="homePlate">
            <a:avLst>
              <a:gd name="adj" fmla="val 17192"/>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ホームベース 160"/>
          <p:cNvSpPr/>
          <p:nvPr/>
        </p:nvSpPr>
        <p:spPr>
          <a:xfrm>
            <a:off x="4665829" y="4843642"/>
            <a:ext cx="5828936" cy="1834646"/>
          </a:xfrm>
          <a:prstGeom prst="homePlate">
            <a:avLst>
              <a:gd name="adj" fmla="val 17192"/>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ホームベース 25"/>
          <p:cNvSpPr/>
          <p:nvPr/>
        </p:nvSpPr>
        <p:spPr>
          <a:xfrm>
            <a:off x="4674261" y="2527550"/>
            <a:ext cx="5828936" cy="2176139"/>
          </a:xfrm>
          <a:prstGeom prst="homePlate">
            <a:avLst>
              <a:gd name="adj" fmla="val 17192"/>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4415278" y="1635168"/>
            <a:ext cx="5771330" cy="75644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テキスト ボックス 92"/>
          <p:cNvSpPr txBox="1"/>
          <p:nvPr/>
        </p:nvSpPr>
        <p:spPr>
          <a:xfrm>
            <a:off x="7509796" y="8197680"/>
            <a:ext cx="2673989" cy="577081"/>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○賃金水準が低下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○生活</a:t>
            </a:r>
            <a:r>
              <a:rPr kumimoji="1" lang="ja-JP" altLang="en-US" sz="1050" dirty="0" smtClean="0">
                <a:latin typeface="Meiryo UI" panose="020B0604030504040204" pitchFamily="50" charset="-128"/>
                <a:ea typeface="Meiryo UI" panose="020B0604030504040204" pitchFamily="50" charset="-128"/>
              </a:rPr>
              <a:t>保護申請件数の増加</a:t>
            </a:r>
            <a:endParaRPr kumimoji="1" lang="en-US" altLang="ja-JP" sz="1050" dirty="0" smtClean="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7509797" y="7263894"/>
            <a:ext cx="2696951" cy="738664"/>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pPr marL="84138" indent="-84138"/>
            <a:r>
              <a:rPr kumimoji="1" lang="ja-JP" altLang="en-US" sz="1050" dirty="0" smtClean="0">
                <a:latin typeface="Meiryo UI" panose="020B0604030504040204" pitchFamily="50" charset="-128"/>
                <a:ea typeface="Meiryo UI" panose="020B0604030504040204" pitchFamily="50" charset="-128"/>
              </a:rPr>
              <a:t>○テレワークの</a:t>
            </a:r>
            <a:r>
              <a:rPr kumimoji="1" lang="ja-JP" altLang="en-US" sz="1050" dirty="0">
                <a:latin typeface="Meiryo UI" panose="020B0604030504040204" pitchFamily="50" charset="-128"/>
                <a:ea typeface="Meiryo UI" panose="020B0604030504040204" pitchFamily="50" charset="-128"/>
              </a:rPr>
              <a:t>増加（大阪では、中小企業の導入率が低い状況）</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オンライン会議の増加・出張の</a:t>
            </a:r>
            <a:r>
              <a:rPr kumimoji="1" lang="ja-JP" altLang="en-US" sz="1050" dirty="0" smtClean="0">
                <a:latin typeface="Meiryo UI" panose="020B0604030504040204" pitchFamily="50" charset="-128"/>
                <a:ea typeface="Meiryo UI" panose="020B0604030504040204" pitchFamily="50" charset="-128"/>
              </a:rPr>
              <a:t>減少</a:t>
            </a:r>
            <a:endParaRPr kumimoji="1" lang="en-US" altLang="ja-JP" sz="1050" dirty="0" smtClean="0">
              <a:latin typeface="Meiryo UI" panose="020B0604030504040204" pitchFamily="50" charset="-128"/>
              <a:ea typeface="Meiryo UI" panose="020B0604030504040204" pitchFamily="50" charset="-128"/>
            </a:endParaRPr>
          </a:p>
        </p:txBody>
      </p:sp>
      <p:sp>
        <p:nvSpPr>
          <p:cNvPr id="119" name="テキスト ボックス 118"/>
          <p:cNvSpPr txBox="1"/>
          <p:nvPr/>
        </p:nvSpPr>
        <p:spPr>
          <a:xfrm>
            <a:off x="4778856" y="3755111"/>
            <a:ext cx="2647852" cy="900246"/>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○府内ＧＤＰは大幅にマイナス</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○宿泊、飲食等のほか、製造業も業績悪化。</a:t>
            </a:r>
            <a:endParaRPr kumimoji="1" lang="en-US" altLang="ja-JP" sz="1050" dirty="0" smtClean="0">
              <a:latin typeface="Meiryo UI" panose="020B0604030504040204" pitchFamily="50" charset="-128"/>
              <a:ea typeface="Meiryo UI" panose="020B0604030504040204" pitchFamily="50" charset="-128"/>
            </a:endParaRPr>
          </a:p>
          <a:p>
            <a:pPr marL="96838" indent="-96838"/>
            <a:r>
              <a:rPr kumimoji="1" lang="ja-JP" altLang="en-US" sz="1050" dirty="0" smtClean="0">
                <a:latin typeface="Meiryo UI" panose="020B0604030504040204" pitchFamily="50" charset="-128"/>
                <a:ea typeface="Meiryo UI" panose="020B0604030504040204" pitchFamily="50" charset="-128"/>
              </a:rPr>
              <a:t>○サービス業を中心とする新型コロナ関連倒産</a:t>
            </a:r>
            <a:r>
              <a:rPr kumimoji="1" lang="ja-JP" altLang="en-US" sz="1050" dirty="0">
                <a:latin typeface="Meiryo UI" panose="020B0604030504040204" pitchFamily="50" charset="-128"/>
                <a:ea typeface="Meiryo UI" panose="020B0604030504040204" pitchFamily="50" charset="-128"/>
              </a:rPr>
              <a:t>が</a:t>
            </a:r>
            <a:r>
              <a:rPr kumimoji="1" lang="ja-JP" altLang="en-US" sz="1050" dirty="0" smtClean="0">
                <a:latin typeface="Meiryo UI" panose="020B0604030504040204" pitchFamily="50" charset="-128"/>
                <a:ea typeface="Meiryo UI" panose="020B0604030504040204" pitchFamily="50" charset="-128"/>
              </a:rPr>
              <a:t>発生（大阪は全国２番目）</a:t>
            </a:r>
            <a:endParaRPr kumimoji="1" lang="en-US" altLang="ja-JP" sz="1050" dirty="0" smtClean="0">
              <a:latin typeface="Meiryo UI" panose="020B0604030504040204" pitchFamily="50" charset="-128"/>
              <a:ea typeface="Meiryo UI" panose="020B0604030504040204" pitchFamily="50" charset="-128"/>
            </a:endParaRPr>
          </a:p>
        </p:txBody>
      </p:sp>
      <p:sp>
        <p:nvSpPr>
          <p:cNvPr id="120" name="テキスト ボックス 119"/>
          <p:cNvSpPr txBox="1"/>
          <p:nvPr/>
        </p:nvSpPr>
        <p:spPr>
          <a:xfrm>
            <a:off x="7486849" y="3605827"/>
            <a:ext cx="2658128" cy="1061829"/>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○有効求人倍率の低下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○大阪</a:t>
            </a:r>
            <a:r>
              <a:rPr kumimoji="1" lang="ja-JP" altLang="en-US" sz="1050" dirty="0" smtClean="0">
                <a:latin typeface="Meiryo UI" panose="020B0604030504040204" pitchFamily="50" charset="-128"/>
                <a:ea typeface="Meiryo UI" panose="020B0604030504040204" pitchFamily="50" charset="-128"/>
              </a:rPr>
              <a:t>は全国に比べ失業率</a:t>
            </a:r>
            <a:r>
              <a:rPr kumimoji="1" lang="ja-JP" altLang="en-US" sz="1050" dirty="0">
                <a:latin typeface="Meiryo UI" panose="020B0604030504040204" pitchFamily="50" charset="-128"/>
                <a:ea typeface="Meiryo UI" panose="020B0604030504040204" pitchFamily="50" charset="-128"/>
              </a:rPr>
              <a:t>が</a:t>
            </a:r>
            <a:r>
              <a:rPr kumimoji="1" lang="ja-JP" altLang="en-US" sz="1050" dirty="0" smtClean="0">
                <a:latin typeface="Meiryo UI" panose="020B0604030504040204" pitchFamily="50" charset="-128"/>
                <a:ea typeface="Meiryo UI" panose="020B0604030504040204" pitchFamily="50" charset="-128"/>
              </a:rPr>
              <a:t>悪化</a:t>
            </a:r>
            <a:endParaRPr kumimoji="1" lang="en-US" altLang="ja-JP" sz="1050" dirty="0" smtClean="0">
              <a:latin typeface="Meiryo UI" panose="020B0604030504040204" pitchFamily="50" charset="-128"/>
              <a:ea typeface="Meiryo UI" panose="020B0604030504040204" pitchFamily="50" charset="-128"/>
            </a:endParaRPr>
          </a:p>
          <a:p>
            <a:pPr marL="84138" indent="-84138"/>
            <a:r>
              <a:rPr kumimoji="1" lang="ja-JP" altLang="en-US" sz="1050" dirty="0" smtClean="0">
                <a:latin typeface="Meiryo UI" panose="020B0604030504040204" pitchFamily="50" charset="-128"/>
                <a:ea typeface="Meiryo UI" panose="020B0604030504040204" pitchFamily="50" charset="-128"/>
              </a:rPr>
              <a:t>○非正規雇用者率が高い大阪において、解雇・雇止め労働者が増加（全国２番目）</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○介護</a:t>
            </a:r>
            <a:r>
              <a:rPr kumimoji="1" lang="ja-JP" altLang="en-US" sz="1050" dirty="0" smtClean="0">
                <a:latin typeface="Meiryo UI" panose="020B0604030504040204" pitchFamily="50" charset="-128"/>
                <a:ea typeface="Meiryo UI" panose="020B0604030504040204" pitchFamily="50" charset="-128"/>
              </a:rPr>
              <a:t>部門等では、依然人手不足が顕在</a:t>
            </a:r>
            <a:endParaRPr kumimoji="1" lang="en-US" altLang="ja-JP" sz="1050" dirty="0">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1011697" y="1289821"/>
            <a:ext cx="2616435" cy="338554"/>
          </a:xfrm>
          <a:prstGeom prst="rect">
            <a:avLst/>
          </a:prstGeom>
          <a:solidFill>
            <a:schemeClr val="accent1">
              <a:lumMod val="50000"/>
            </a:schemeClr>
          </a:solidFill>
          <a:ln w="38100">
            <a:solidFill>
              <a:schemeClr val="tx1"/>
            </a:solidFill>
          </a:ln>
        </p:spPr>
        <p:txBody>
          <a:bodyPr wrap="square" rtlCol="0" anchor="ctr" anchorCtr="0">
            <a:spAutoFit/>
          </a:bodyPr>
          <a:lstStyle/>
          <a:p>
            <a:pPr algn="ctr"/>
            <a:r>
              <a:rPr lang="ja-JP" altLang="en-US" sz="1600" b="1" dirty="0">
                <a:solidFill>
                  <a:schemeClr val="bg1"/>
                </a:solidFill>
                <a:latin typeface="+mn-ea"/>
              </a:rPr>
              <a:t>コロナ以前の大阪</a:t>
            </a:r>
            <a:endParaRPr lang="en-US" altLang="ja-JP" sz="1600" b="1" dirty="0">
              <a:solidFill>
                <a:schemeClr val="bg1"/>
              </a:solidFill>
              <a:latin typeface="+mn-ea"/>
            </a:endParaRPr>
          </a:p>
        </p:txBody>
      </p:sp>
      <p:sp>
        <p:nvSpPr>
          <p:cNvPr id="44" name="テキスト ボックス 43"/>
          <p:cNvSpPr txBox="1"/>
          <p:nvPr/>
        </p:nvSpPr>
        <p:spPr>
          <a:xfrm>
            <a:off x="7776953" y="7111404"/>
            <a:ext cx="2165503" cy="292388"/>
          </a:xfrm>
          <a:prstGeom prst="rect">
            <a:avLst/>
          </a:prstGeom>
          <a:solidFill>
            <a:schemeClr val="bg1"/>
          </a:solidFill>
          <a:ln w="9525">
            <a:solidFill>
              <a:schemeClr val="tx1"/>
            </a:solidFill>
          </a:ln>
        </p:spPr>
        <p:txBody>
          <a:bodyPr wrap="square" rtlCol="0">
            <a:spAutoFit/>
          </a:bodyPr>
          <a:lstStyle/>
          <a:p>
            <a:pPr algn="ctr"/>
            <a:r>
              <a:rPr lang="ja-JP" altLang="en-US" sz="1300" b="1" dirty="0" smtClean="0">
                <a:latin typeface="+mn-ea"/>
              </a:rPr>
              <a:t>出勤等の制限</a:t>
            </a:r>
            <a:endParaRPr lang="en-US" altLang="ja-JP" sz="1300" b="1" dirty="0">
              <a:latin typeface="+mn-ea"/>
            </a:endParaRPr>
          </a:p>
        </p:txBody>
      </p:sp>
      <p:sp>
        <p:nvSpPr>
          <p:cNvPr id="108" name="テキスト ボックス 107"/>
          <p:cNvSpPr txBox="1"/>
          <p:nvPr/>
        </p:nvSpPr>
        <p:spPr>
          <a:xfrm>
            <a:off x="4902140" y="3630150"/>
            <a:ext cx="2419069" cy="292388"/>
          </a:xfrm>
          <a:prstGeom prst="rect">
            <a:avLst/>
          </a:prstGeom>
          <a:solidFill>
            <a:schemeClr val="bg1"/>
          </a:solidFill>
          <a:ln w="12700">
            <a:solidFill>
              <a:schemeClr val="tx1"/>
            </a:solidFill>
          </a:ln>
        </p:spPr>
        <p:txBody>
          <a:bodyPr wrap="square" lIns="36000" rIns="36000" rtlCol="0">
            <a:spAutoFit/>
          </a:bodyPr>
          <a:lstStyle/>
          <a:p>
            <a:pPr algn="ctr"/>
            <a:r>
              <a:rPr lang="ja-JP" altLang="en-US" sz="1300" b="1" spc="-20" dirty="0">
                <a:latin typeface="+mn-ea"/>
              </a:rPr>
              <a:t>企業業績の悪化・倒産の増加</a:t>
            </a:r>
            <a:endParaRPr lang="en-US" altLang="ja-JP" sz="1300" b="1" spc="-20" dirty="0">
              <a:latin typeface="+mn-ea"/>
            </a:endParaRPr>
          </a:p>
        </p:txBody>
      </p:sp>
      <p:sp>
        <p:nvSpPr>
          <p:cNvPr id="109" name="テキスト ボックス 108"/>
          <p:cNvSpPr txBox="1"/>
          <p:nvPr/>
        </p:nvSpPr>
        <p:spPr>
          <a:xfrm>
            <a:off x="7694403" y="3448287"/>
            <a:ext cx="2259141" cy="292388"/>
          </a:xfrm>
          <a:prstGeom prst="rect">
            <a:avLst/>
          </a:prstGeom>
          <a:solidFill>
            <a:schemeClr val="bg1"/>
          </a:solidFill>
          <a:ln w="12700">
            <a:solidFill>
              <a:schemeClr val="tx1"/>
            </a:solidFill>
          </a:ln>
        </p:spPr>
        <p:txBody>
          <a:bodyPr wrap="square" rtlCol="0">
            <a:spAutoFit/>
          </a:bodyPr>
          <a:lstStyle/>
          <a:p>
            <a:pPr algn="ctr"/>
            <a:r>
              <a:rPr lang="ja-JP" altLang="en-US" sz="1300" b="1" dirty="0">
                <a:latin typeface="+mn-ea"/>
              </a:rPr>
              <a:t>雇用情勢の悪化</a:t>
            </a:r>
            <a:endParaRPr lang="en-US" altLang="ja-JP" sz="1300" b="1" dirty="0">
              <a:latin typeface="+mn-ea"/>
            </a:endParaRPr>
          </a:p>
        </p:txBody>
      </p:sp>
      <p:sp>
        <p:nvSpPr>
          <p:cNvPr id="30" name="テキスト ボックス 29"/>
          <p:cNvSpPr txBox="1"/>
          <p:nvPr/>
        </p:nvSpPr>
        <p:spPr>
          <a:xfrm>
            <a:off x="732070" y="1898542"/>
            <a:ext cx="3135943" cy="784830"/>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○来阪外国人旅行者数が</a:t>
            </a: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年で約５倍に増加</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○インバウンド産業は１兆円</a:t>
            </a:r>
            <a:r>
              <a:rPr kumimoji="1" lang="ja-JP" altLang="en-US" sz="1100" dirty="0">
                <a:latin typeface="Meiryo UI" panose="020B0604030504040204" pitchFamily="50" charset="-128"/>
                <a:ea typeface="Meiryo UI" panose="020B0604030504040204" pitchFamily="50" charset="-128"/>
              </a:rPr>
              <a:t>規模まで成長</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err="1" smtClean="0">
                <a:latin typeface="Meiryo UI" panose="020B0604030504040204" pitchFamily="50" charset="-128"/>
                <a:ea typeface="Meiryo UI" panose="020B0604030504040204" pitchFamily="50" charset="-128"/>
              </a:rPr>
              <a:t>Wifi</a:t>
            </a:r>
            <a:r>
              <a:rPr kumimoji="1" lang="ja-JP" altLang="en-US" sz="1100" dirty="0" smtClean="0">
                <a:latin typeface="Meiryo UI" panose="020B0604030504040204" pitchFamily="50" charset="-128"/>
                <a:ea typeface="Meiryo UI" panose="020B0604030504040204" pitchFamily="50" charset="-128"/>
              </a:rPr>
              <a:t>整備や客室数</a:t>
            </a:r>
            <a:r>
              <a:rPr kumimoji="1" lang="ja-JP" altLang="en-US" sz="1100" dirty="0">
                <a:latin typeface="Meiryo UI" panose="020B0604030504040204" pitchFamily="50" charset="-128"/>
                <a:ea typeface="Meiryo UI" panose="020B0604030504040204" pitchFamily="50" charset="-128"/>
              </a:rPr>
              <a:t>の</a:t>
            </a:r>
            <a:r>
              <a:rPr kumimoji="1" lang="ja-JP" altLang="en-US" sz="1100" dirty="0" smtClean="0">
                <a:latin typeface="Meiryo UI" panose="020B0604030504040204" pitchFamily="50" charset="-128"/>
                <a:ea typeface="Meiryo UI" panose="020B0604030504040204" pitchFamily="50" charset="-128"/>
              </a:rPr>
              <a:t>増加等の受入環境の整備</a:t>
            </a:r>
            <a:endParaRPr kumimoji="1" lang="en-US" altLang="ja-JP" sz="11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994891" y="1754081"/>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好調なインバウンド</a:t>
            </a:r>
            <a:endParaRPr lang="en-US" altLang="ja-JP" sz="1400" dirty="0">
              <a:latin typeface="+mn-ea"/>
            </a:endParaRPr>
          </a:p>
        </p:txBody>
      </p:sp>
      <p:sp>
        <p:nvSpPr>
          <p:cNvPr id="32" name="テキスト ボックス 31"/>
          <p:cNvSpPr txBox="1"/>
          <p:nvPr/>
        </p:nvSpPr>
        <p:spPr>
          <a:xfrm>
            <a:off x="702195" y="4820317"/>
            <a:ext cx="3135943" cy="615553"/>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○非正規雇用の割合が全国平均より高い</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○女性</a:t>
            </a:r>
            <a:r>
              <a:rPr kumimoji="1" lang="ja-JP" altLang="en-US" sz="1100" dirty="0" smtClean="0">
                <a:latin typeface="Meiryo UI" panose="020B0604030504040204" pitchFamily="50" charset="-128"/>
                <a:ea typeface="Meiryo UI" panose="020B0604030504040204" pitchFamily="50" charset="-128"/>
              </a:rPr>
              <a:t>、高齢者等の就業率が全国平均より低い</a:t>
            </a:r>
            <a:endParaRPr kumimoji="1" lang="en-US" altLang="ja-JP" sz="1100" dirty="0" smtClean="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962218" y="4675854"/>
            <a:ext cx="2628000" cy="307777"/>
          </a:xfrm>
          <a:prstGeom prst="rect">
            <a:avLst/>
          </a:prstGeom>
          <a:solidFill>
            <a:srgbClr val="9DC3E6"/>
          </a:solidFill>
          <a:ln w="9525">
            <a:solidFill>
              <a:schemeClr val="tx1"/>
            </a:solidFill>
          </a:ln>
        </p:spPr>
        <p:txBody>
          <a:bodyPr wrap="square" rtlCol="0">
            <a:spAutoFit/>
          </a:bodyPr>
          <a:lstStyle/>
          <a:p>
            <a:pPr algn="ctr"/>
            <a:r>
              <a:rPr lang="ja-JP" altLang="en-US" sz="1400" dirty="0" smtClean="0">
                <a:latin typeface="+mn-ea"/>
              </a:rPr>
              <a:t>非正規率の高い就業構造等</a:t>
            </a:r>
            <a:endParaRPr lang="en-US" altLang="ja-JP" sz="1400" dirty="0">
              <a:latin typeface="+mn-ea"/>
            </a:endParaRPr>
          </a:p>
        </p:txBody>
      </p:sp>
      <p:sp>
        <p:nvSpPr>
          <p:cNvPr id="36" name="テキスト ボックス 35"/>
          <p:cNvSpPr txBox="1"/>
          <p:nvPr/>
        </p:nvSpPr>
        <p:spPr>
          <a:xfrm>
            <a:off x="723008" y="2946330"/>
            <a:ext cx="3135943" cy="707886"/>
          </a:xfrm>
          <a:prstGeom prst="rect">
            <a:avLst/>
          </a:prstGeom>
          <a:noFill/>
          <a:ln>
            <a:solidFill>
              <a:schemeClr val="tx1"/>
            </a:solidFill>
          </a:ln>
        </p:spPr>
        <p:txBody>
          <a:bodyPr wrap="square" rtlCol="0">
            <a:spAutoFit/>
          </a:bodyPr>
          <a:lstStyle/>
          <a:p>
            <a:pPr>
              <a:lnSpc>
                <a:spcPts val="1200"/>
              </a:lnSpc>
            </a:pPr>
            <a:endParaRPr kumimoji="1" lang="en-US" altLang="ja-JP" sz="1200" dirty="0">
              <a:latin typeface="Meiryo UI" panose="020B0604030504040204" pitchFamily="50" charset="-128"/>
              <a:ea typeface="Meiryo UI" panose="020B0604030504040204" pitchFamily="50" charset="-128"/>
            </a:endParaRPr>
          </a:p>
          <a:p>
            <a:pPr>
              <a:lnSpc>
                <a:spcPts val="1200"/>
              </a:lnSpc>
            </a:pPr>
            <a:r>
              <a:rPr kumimoji="1" lang="ja-JP" altLang="en-US" sz="1100" dirty="0">
                <a:latin typeface="Meiryo UI" panose="020B0604030504040204" pitchFamily="50" charset="-128"/>
                <a:ea typeface="Meiryo UI" panose="020B0604030504040204" pitchFamily="50" charset="-128"/>
              </a:rPr>
              <a:t>○医薬品生産額等の高い全国</a:t>
            </a:r>
            <a:r>
              <a:rPr kumimoji="1" lang="ja-JP" altLang="en-US" sz="1100" dirty="0" smtClean="0">
                <a:latin typeface="Meiryo UI" panose="020B0604030504040204" pitchFamily="50" charset="-128"/>
                <a:ea typeface="Meiryo UI" panose="020B0604030504040204" pitchFamily="50" charset="-128"/>
              </a:rPr>
              <a:t>シェア</a:t>
            </a:r>
            <a:endParaRPr kumimoji="1" lang="en-US" altLang="ja-JP" sz="1100" dirty="0" smtClean="0">
              <a:latin typeface="Meiryo UI" panose="020B0604030504040204" pitchFamily="50" charset="-128"/>
              <a:ea typeface="Meiryo UI" panose="020B0604030504040204" pitchFamily="50" charset="-128"/>
            </a:endParaRPr>
          </a:p>
          <a:p>
            <a:pPr marL="96838" indent="-96838">
              <a:lnSpc>
                <a:spcPts val="1200"/>
              </a:lnSpc>
            </a:pPr>
            <a:r>
              <a:rPr kumimoji="1" lang="ja-JP" altLang="en-US" sz="1100" dirty="0">
                <a:latin typeface="Meiryo UI" panose="020B0604030504040204" pitchFamily="50" charset="-128"/>
                <a:ea typeface="Meiryo UI" panose="020B0604030504040204" pitchFamily="50" charset="-128"/>
              </a:rPr>
              <a:t>○大学</a:t>
            </a:r>
            <a:r>
              <a:rPr kumimoji="1" lang="ja-JP" altLang="en-US" sz="1100" dirty="0" smtClean="0">
                <a:latin typeface="Meiryo UI" panose="020B0604030504040204" pitchFamily="50" charset="-128"/>
                <a:ea typeface="Meiryo UI" panose="020B0604030504040204" pitchFamily="50" charset="-128"/>
              </a:rPr>
              <a:t>や企業の集積に加え、中之島やうめきた等におけるライフサイエンス拠点</a:t>
            </a:r>
            <a:r>
              <a:rPr kumimoji="1" lang="ja-JP" altLang="en-US" sz="1100" dirty="0">
                <a:latin typeface="Meiryo UI" panose="020B0604030504040204" pitchFamily="50" charset="-128"/>
                <a:ea typeface="Meiryo UI" panose="020B0604030504040204" pitchFamily="50" charset="-128"/>
              </a:rPr>
              <a:t>形成の</a:t>
            </a:r>
            <a:r>
              <a:rPr kumimoji="1" lang="ja-JP" altLang="en-US" sz="1100" dirty="0" smtClean="0">
                <a:latin typeface="Meiryo UI" panose="020B0604030504040204" pitchFamily="50" charset="-128"/>
                <a:ea typeface="Meiryo UI" panose="020B0604030504040204" pitchFamily="50" charset="-128"/>
              </a:rPr>
              <a:t>動き</a:t>
            </a:r>
            <a:endParaRPr kumimoji="1" lang="en-US" altLang="ja-JP" sz="1100" dirty="0" smtClean="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920375" y="2801868"/>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健康医療関連産業の集積</a:t>
            </a:r>
            <a:endParaRPr lang="en-US" altLang="ja-JP" sz="1400" dirty="0">
              <a:latin typeface="+mn-ea"/>
            </a:endParaRPr>
          </a:p>
        </p:txBody>
      </p:sp>
      <p:sp>
        <p:nvSpPr>
          <p:cNvPr id="99" name="テキスト ボックス 98"/>
          <p:cNvSpPr txBox="1"/>
          <p:nvPr/>
        </p:nvSpPr>
        <p:spPr>
          <a:xfrm>
            <a:off x="4749454" y="8330031"/>
            <a:ext cx="2692515" cy="577081"/>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○家庭環境によるオンライン授業の格差懸念</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○長期間の休校に伴う児童への影響</a:t>
            </a:r>
            <a:endParaRPr kumimoji="1" lang="en-US" altLang="ja-JP" sz="1050" dirty="0" smtClean="0">
              <a:latin typeface="Meiryo UI" panose="020B0604030504040204" pitchFamily="50" charset="-128"/>
              <a:ea typeface="Meiryo UI" panose="020B0604030504040204" pitchFamily="50" charset="-128"/>
            </a:endParaRPr>
          </a:p>
        </p:txBody>
      </p:sp>
      <p:sp>
        <p:nvSpPr>
          <p:cNvPr id="100" name="テキスト ボックス 99"/>
          <p:cNvSpPr txBox="1"/>
          <p:nvPr/>
        </p:nvSpPr>
        <p:spPr>
          <a:xfrm>
            <a:off x="5017304" y="8188023"/>
            <a:ext cx="2156814" cy="292388"/>
          </a:xfrm>
          <a:prstGeom prst="rect">
            <a:avLst/>
          </a:prstGeom>
          <a:solidFill>
            <a:schemeClr val="bg1"/>
          </a:solidFill>
          <a:ln w="9525">
            <a:solidFill>
              <a:schemeClr val="tx1"/>
            </a:solidFill>
          </a:ln>
        </p:spPr>
        <p:txBody>
          <a:bodyPr wrap="square" rtlCol="0">
            <a:spAutoFit/>
          </a:bodyPr>
          <a:lstStyle/>
          <a:p>
            <a:pPr algn="ctr"/>
            <a:r>
              <a:rPr lang="ja-JP" altLang="en-US" sz="1300" b="1" dirty="0" smtClean="0">
                <a:latin typeface="+mn-ea"/>
              </a:rPr>
              <a:t>長期間の休校</a:t>
            </a:r>
            <a:endParaRPr lang="en-US" altLang="ja-JP" sz="1300" b="1" dirty="0">
              <a:latin typeface="+mn-ea"/>
            </a:endParaRPr>
          </a:p>
        </p:txBody>
      </p:sp>
      <p:sp>
        <p:nvSpPr>
          <p:cNvPr id="9" name="二等辺三角形 8"/>
          <p:cNvSpPr/>
          <p:nvPr/>
        </p:nvSpPr>
        <p:spPr>
          <a:xfrm rot="5400000">
            <a:off x="2536724" y="3840133"/>
            <a:ext cx="3168000" cy="19600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3" name="テキスト ボックス 52"/>
          <p:cNvSpPr txBox="1"/>
          <p:nvPr/>
        </p:nvSpPr>
        <p:spPr>
          <a:xfrm>
            <a:off x="5402179" y="1254150"/>
            <a:ext cx="3753853" cy="338554"/>
          </a:xfrm>
          <a:prstGeom prst="rect">
            <a:avLst/>
          </a:prstGeom>
          <a:solidFill>
            <a:schemeClr val="accent1">
              <a:lumMod val="50000"/>
            </a:schemeClr>
          </a:solidFill>
          <a:ln w="38100">
            <a:solidFill>
              <a:schemeClr val="tx1"/>
            </a:solidFill>
          </a:ln>
        </p:spPr>
        <p:txBody>
          <a:bodyPr wrap="square" rtlCol="0" anchor="ctr" anchorCtr="0">
            <a:spAutoFit/>
          </a:bodyPr>
          <a:lstStyle/>
          <a:p>
            <a:pPr algn="ctr"/>
            <a:r>
              <a:rPr lang="ja-JP" altLang="en-US" sz="1600" b="1" dirty="0" smtClean="0">
                <a:solidFill>
                  <a:schemeClr val="bg1"/>
                </a:solidFill>
                <a:latin typeface="+mn-ea"/>
              </a:rPr>
              <a:t>コロナによる影響と新たな潮流</a:t>
            </a:r>
            <a:endParaRPr lang="en-US" altLang="ja-JP" sz="1600" b="1" dirty="0">
              <a:solidFill>
                <a:schemeClr val="bg1"/>
              </a:solidFill>
              <a:latin typeface="+mn-ea"/>
            </a:endParaRPr>
          </a:p>
        </p:txBody>
      </p:sp>
      <p:sp>
        <p:nvSpPr>
          <p:cNvPr id="123" name="テキスト ボックス 122"/>
          <p:cNvSpPr txBox="1"/>
          <p:nvPr/>
        </p:nvSpPr>
        <p:spPr>
          <a:xfrm>
            <a:off x="666403" y="8370492"/>
            <a:ext cx="3135943" cy="784830"/>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pPr marL="85725" indent="-85725"/>
            <a:r>
              <a:rPr kumimoji="1" lang="ja-JP" altLang="en-US" sz="1100" dirty="0" smtClean="0">
                <a:latin typeface="Meiryo UI" panose="020B0604030504040204" pitchFamily="50" charset="-128"/>
                <a:ea typeface="Meiryo UI" panose="020B0604030504040204" pitchFamily="50" charset="-128"/>
              </a:rPr>
              <a:t>○府内すべて</a:t>
            </a:r>
            <a:r>
              <a:rPr kumimoji="1" lang="ja-JP" altLang="en-US" sz="1100" dirty="0">
                <a:latin typeface="Meiryo UI" panose="020B0604030504040204" pitchFamily="50" charset="-128"/>
                <a:ea typeface="Meiryo UI" panose="020B0604030504040204" pitchFamily="50" charset="-128"/>
              </a:rPr>
              <a:t>の地域で</a:t>
            </a:r>
            <a:r>
              <a:rPr kumimoji="1" lang="ja-JP" altLang="en-US" sz="1100" dirty="0" smtClean="0">
                <a:latin typeface="Meiryo UI" panose="020B0604030504040204" pitchFamily="50" charset="-128"/>
                <a:ea typeface="Meiryo UI" panose="020B0604030504040204" pitchFamily="50" charset="-128"/>
              </a:rPr>
              <a:t>、生産</a:t>
            </a:r>
            <a:r>
              <a:rPr kumimoji="1" lang="ja-JP" altLang="en-US" sz="1100" dirty="0">
                <a:latin typeface="Meiryo UI" panose="020B0604030504040204" pitchFamily="50" charset="-128"/>
                <a:ea typeface="Meiryo UI" panose="020B0604030504040204" pitchFamily="50" charset="-128"/>
              </a:rPr>
              <a:t>年齢</a:t>
            </a:r>
            <a:r>
              <a:rPr kumimoji="1" lang="ja-JP" altLang="en-US" sz="1100" dirty="0" smtClean="0">
                <a:latin typeface="Meiryo UI" panose="020B0604030504040204" pitchFamily="50" charset="-128"/>
                <a:ea typeface="Meiryo UI" panose="020B0604030504040204" pitchFamily="50" charset="-128"/>
              </a:rPr>
              <a:t>人口等が減少し、高齢化が進展</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○要介護認定率が</a:t>
            </a:r>
            <a:r>
              <a:rPr kumimoji="1" lang="ja-JP" altLang="en-US" sz="1100" dirty="0" smtClean="0">
                <a:latin typeface="Meiryo UI" panose="020B0604030504040204" pitchFamily="50" charset="-128"/>
                <a:ea typeface="Meiryo UI" panose="020B0604030504040204" pitchFamily="50" charset="-128"/>
              </a:rPr>
              <a:t>全国一高い</a:t>
            </a:r>
            <a:endParaRPr kumimoji="1" lang="en-US" altLang="ja-JP" sz="1100" dirty="0" smtClean="0">
              <a:latin typeface="Meiryo UI" panose="020B0604030504040204" pitchFamily="50" charset="-128"/>
              <a:ea typeface="Meiryo UI" panose="020B0604030504040204" pitchFamily="50" charset="-128"/>
            </a:endParaRPr>
          </a:p>
        </p:txBody>
      </p:sp>
      <p:sp>
        <p:nvSpPr>
          <p:cNvPr id="124" name="テキスト ボックス 123"/>
          <p:cNvSpPr txBox="1"/>
          <p:nvPr/>
        </p:nvSpPr>
        <p:spPr>
          <a:xfrm>
            <a:off x="889263" y="8218036"/>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高齢者</a:t>
            </a:r>
            <a:endParaRPr lang="en-US" altLang="ja-JP" sz="1400" dirty="0">
              <a:latin typeface="+mn-ea"/>
            </a:endParaRPr>
          </a:p>
        </p:txBody>
      </p:sp>
      <p:sp>
        <p:nvSpPr>
          <p:cNvPr id="125" name="テキスト ボックス 124"/>
          <p:cNvSpPr txBox="1"/>
          <p:nvPr/>
        </p:nvSpPr>
        <p:spPr>
          <a:xfrm>
            <a:off x="4749654" y="7252068"/>
            <a:ext cx="2678665" cy="903286"/>
          </a:xfrm>
          <a:prstGeom prst="rect">
            <a:avLst/>
          </a:prstGeom>
          <a:solidFill>
            <a:schemeClr val="bg1"/>
          </a:solidFill>
          <a:ln>
            <a:solidFill>
              <a:schemeClr val="tx1"/>
            </a:solidFill>
          </a:ln>
        </p:spPr>
        <p:txBody>
          <a:bodyPr wrap="square" rtlCol="0">
            <a:noAutofit/>
          </a:bodyPr>
          <a:lstStyle/>
          <a:p>
            <a:endParaRPr kumimoji="1" lang="en-US" altLang="ja-JP" sz="1050" dirty="0">
              <a:latin typeface="Meiryo UI" panose="020B0604030504040204" pitchFamily="50" charset="-128"/>
              <a:ea typeface="Meiryo UI" panose="020B0604030504040204" pitchFamily="50" charset="-128"/>
            </a:endParaRPr>
          </a:p>
          <a:p>
            <a:pPr marL="84138" indent="-84138"/>
            <a:r>
              <a:rPr kumimoji="1" lang="ja-JP" altLang="en-US" sz="1050" dirty="0" smtClean="0">
                <a:latin typeface="Meiryo UI" panose="020B0604030504040204" pitchFamily="50" charset="-128"/>
                <a:ea typeface="Meiryo UI" panose="020B0604030504040204" pitchFamily="50" charset="-128"/>
              </a:rPr>
              <a:t>○外出自粛により社会的</a:t>
            </a:r>
            <a:r>
              <a:rPr kumimoji="1" lang="ja-JP" altLang="en-US" sz="1050" dirty="0">
                <a:latin typeface="Meiryo UI" panose="020B0604030504040204" pitchFamily="50" charset="-128"/>
                <a:ea typeface="Meiryo UI" panose="020B0604030504040204" pitchFamily="50" charset="-128"/>
              </a:rPr>
              <a:t>つながりの</a:t>
            </a:r>
            <a:r>
              <a:rPr kumimoji="1" lang="ja-JP" altLang="en-US" sz="1050" dirty="0" smtClean="0">
                <a:latin typeface="Meiryo UI" panose="020B0604030504040204" pitchFamily="50" charset="-128"/>
                <a:ea typeface="Meiryo UI" panose="020B0604030504040204" pitchFamily="50" charset="-128"/>
              </a:rPr>
              <a:t>喪失</a:t>
            </a:r>
            <a:endParaRPr kumimoji="1" lang="en-US" altLang="ja-JP" sz="1050" dirty="0" smtClean="0">
              <a:latin typeface="Meiryo UI" panose="020B0604030504040204" pitchFamily="50" charset="-128"/>
              <a:ea typeface="Meiryo UI" panose="020B0604030504040204" pitchFamily="50" charset="-128"/>
            </a:endParaRPr>
          </a:p>
          <a:p>
            <a:pPr marL="84138" indent="-84138"/>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独居老人世帯が多い中、ＱＯＬの低下等が懸念</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○児</a:t>
            </a:r>
            <a:r>
              <a:rPr kumimoji="1" lang="ja-JP" altLang="en-US" sz="1050" dirty="0" smtClean="0">
                <a:latin typeface="Meiryo UI" panose="020B0604030504040204" pitchFamily="50" charset="-128"/>
                <a:ea typeface="Meiryo UI" panose="020B0604030504040204" pitchFamily="50" charset="-128"/>
              </a:rPr>
              <a:t>童虐待やＤＶ、自殺者増加の懸念</a:t>
            </a:r>
            <a:endParaRPr kumimoji="1" lang="en-US" altLang="ja-JP" sz="1050" dirty="0" smtClean="0">
              <a:latin typeface="Meiryo UI" panose="020B0604030504040204" pitchFamily="50" charset="-128"/>
              <a:ea typeface="Meiryo UI" panose="020B0604030504040204" pitchFamily="50" charset="-128"/>
            </a:endParaRPr>
          </a:p>
        </p:txBody>
      </p:sp>
      <p:sp>
        <p:nvSpPr>
          <p:cNvPr id="126" name="テキスト ボックス 125"/>
          <p:cNvSpPr txBox="1"/>
          <p:nvPr/>
        </p:nvSpPr>
        <p:spPr>
          <a:xfrm>
            <a:off x="4998445" y="7114404"/>
            <a:ext cx="2262880" cy="292388"/>
          </a:xfrm>
          <a:prstGeom prst="rect">
            <a:avLst/>
          </a:prstGeom>
          <a:solidFill>
            <a:schemeClr val="bg1"/>
          </a:solidFill>
          <a:ln w="9525">
            <a:solidFill>
              <a:schemeClr val="tx1"/>
            </a:solidFill>
          </a:ln>
        </p:spPr>
        <p:txBody>
          <a:bodyPr wrap="square" rtlCol="0">
            <a:spAutoFit/>
          </a:bodyPr>
          <a:lstStyle/>
          <a:p>
            <a:pPr algn="ctr"/>
            <a:r>
              <a:rPr lang="ja-JP" altLang="en-US" sz="1300" b="1" dirty="0" smtClean="0">
                <a:latin typeface="+mn-ea"/>
              </a:rPr>
              <a:t>地域社会</a:t>
            </a:r>
            <a:r>
              <a:rPr lang="ja-JP" altLang="en-US" sz="1300" b="1" dirty="0">
                <a:latin typeface="+mn-ea"/>
              </a:rPr>
              <a:t>等</a:t>
            </a:r>
            <a:r>
              <a:rPr lang="ja-JP" altLang="en-US" sz="1300" b="1" dirty="0" smtClean="0">
                <a:latin typeface="+mn-ea"/>
              </a:rPr>
              <a:t>への影響</a:t>
            </a:r>
            <a:endParaRPr lang="en-US" altLang="ja-JP" sz="1300" b="1" dirty="0">
              <a:latin typeface="+mn-ea"/>
            </a:endParaRPr>
          </a:p>
        </p:txBody>
      </p:sp>
      <p:sp>
        <p:nvSpPr>
          <p:cNvPr id="127" name="テキスト ボックス 126"/>
          <p:cNvSpPr txBox="1"/>
          <p:nvPr/>
        </p:nvSpPr>
        <p:spPr>
          <a:xfrm>
            <a:off x="667084" y="9367877"/>
            <a:ext cx="3135943" cy="615553"/>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○学力・学習調査結果では、</a:t>
            </a:r>
            <a:r>
              <a:rPr kumimoji="1" lang="ja-JP" altLang="en-US" sz="1100" dirty="0" smtClean="0">
                <a:latin typeface="Meiryo UI" panose="020B0604030504040204" pitchFamily="50" charset="-128"/>
                <a:ea typeface="Meiryo UI" panose="020B0604030504040204" pitchFamily="50" charset="-128"/>
              </a:rPr>
              <a:t>全国より</a:t>
            </a:r>
            <a:r>
              <a:rPr kumimoji="1" lang="ja-JP" altLang="en-US" sz="1100" dirty="0">
                <a:latin typeface="Meiryo UI" panose="020B0604030504040204" pitchFamily="50" charset="-128"/>
                <a:ea typeface="Meiryo UI" panose="020B0604030504040204" pitchFamily="50" charset="-128"/>
              </a:rPr>
              <a:t>正答率が</a:t>
            </a:r>
            <a:r>
              <a:rPr kumimoji="1" lang="ja-JP" altLang="en-US" sz="1100" dirty="0" smtClean="0">
                <a:latin typeface="Meiryo UI" panose="020B0604030504040204" pitchFamily="50" charset="-128"/>
                <a:ea typeface="Meiryo UI" panose="020B0604030504040204" pitchFamily="50" charset="-128"/>
              </a:rPr>
              <a:t>低い</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○児童虐待相談対応件数（人口比）が全国一</a:t>
            </a:r>
            <a:endParaRPr kumimoji="1" lang="en-US" altLang="ja-JP" sz="1100" dirty="0" smtClean="0">
              <a:latin typeface="Meiryo UI" panose="020B0604030504040204" pitchFamily="50" charset="-128"/>
              <a:ea typeface="Meiryo UI" panose="020B0604030504040204" pitchFamily="50" charset="-128"/>
            </a:endParaRPr>
          </a:p>
        </p:txBody>
      </p:sp>
      <p:sp>
        <p:nvSpPr>
          <p:cNvPr id="128" name="テキスト ボックス 127"/>
          <p:cNvSpPr txBox="1"/>
          <p:nvPr/>
        </p:nvSpPr>
        <p:spPr>
          <a:xfrm>
            <a:off x="902833" y="9234809"/>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子ども</a:t>
            </a:r>
            <a:endParaRPr lang="en-US" altLang="ja-JP" sz="1400" dirty="0">
              <a:latin typeface="+mn-ea"/>
            </a:endParaRPr>
          </a:p>
        </p:txBody>
      </p:sp>
      <p:sp>
        <p:nvSpPr>
          <p:cNvPr id="131" name="テキスト ボックス 130"/>
          <p:cNvSpPr txBox="1"/>
          <p:nvPr/>
        </p:nvSpPr>
        <p:spPr>
          <a:xfrm>
            <a:off x="666403" y="11869057"/>
            <a:ext cx="3135943" cy="615553"/>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○南海トラフ地震など大規模災害への対応力の強化</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○頻発</a:t>
            </a:r>
            <a:r>
              <a:rPr kumimoji="1" lang="ja-JP" altLang="en-US" sz="1100" dirty="0" smtClean="0">
                <a:latin typeface="Meiryo UI" panose="020B0604030504040204" pitchFamily="50" charset="-128"/>
                <a:ea typeface="Meiryo UI" panose="020B0604030504040204" pitchFamily="50" charset="-128"/>
              </a:rPr>
              <a:t>する大規模な風水害等への対応</a:t>
            </a:r>
            <a:endParaRPr kumimoji="1" lang="en-US" altLang="ja-JP" sz="1100" dirty="0" smtClean="0">
              <a:latin typeface="Meiryo UI" panose="020B0604030504040204" pitchFamily="50" charset="-128"/>
              <a:ea typeface="Meiryo UI" panose="020B0604030504040204" pitchFamily="50" charset="-128"/>
            </a:endParaRPr>
          </a:p>
        </p:txBody>
      </p:sp>
      <p:sp>
        <p:nvSpPr>
          <p:cNvPr id="132" name="テキスト ボックス 131"/>
          <p:cNvSpPr txBox="1"/>
          <p:nvPr/>
        </p:nvSpPr>
        <p:spPr>
          <a:xfrm>
            <a:off x="976979" y="11687750"/>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自然災害への対応</a:t>
            </a:r>
            <a:endParaRPr lang="en-US" altLang="ja-JP" sz="1400" dirty="0">
              <a:latin typeface="+mn-ea"/>
            </a:endParaRPr>
          </a:p>
        </p:txBody>
      </p:sp>
      <p:sp>
        <p:nvSpPr>
          <p:cNvPr id="65" name="テキスト ボックス 64"/>
          <p:cNvSpPr txBox="1"/>
          <p:nvPr/>
        </p:nvSpPr>
        <p:spPr>
          <a:xfrm>
            <a:off x="127470" y="1397477"/>
            <a:ext cx="407234" cy="5036217"/>
          </a:xfrm>
          <a:prstGeom prst="rect">
            <a:avLst/>
          </a:prstGeom>
          <a:solidFill>
            <a:schemeClr val="accent1">
              <a:lumMod val="50000"/>
            </a:schemeClr>
          </a:solidFill>
          <a:ln w="38100">
            <a:solidFill>
              <a:schemeClr val="tx1"/>
            </a:solidFill>
          </a:ln>
        </p:spPr>
        <p:txBody>
          <a:bodyPr vert="eaVert" wrap="square" rtlCol="0" anchor="ctr" anchorCtr="0">
            <a:noAutofit/>
          </a:bodyPr>
          <a:lstStyle/>
          <a:p>
            <a:pPr algn="ctr"/>
            <a:r>
              <a:rPr lang="ja-JP" altLang="en-US" b="1" dirty="0" smtClean="0">
                <a:solidFill>
                  <a:schemeClr val="bg1"/>
                </a:solidFill>
                <a:latin typeface="+mn-ea"/>
              </a:rPr>
              <a:t>経済（産業・雇用）</a:t>
            </a:r>
            <a:endParaRPr lang="en-US" altLang="ja-JP" b="1" dirty="0">
              <a:solidFill>
                <a:schemeClr val="bg1"/>
              </a:solidFill>
              <a:latin typeface="+mn-ea"/>
            </a:endParaRPr>
          </a:p>
        </p:txBody>
      </p:sp>
      <p:sp>
        <p:nvSpPr>
          <p:cNvPr id="66" name="テキスト ボックス 65"/>
          <p:cNvSpPr txBox="1"/>
          <p:nvPr/>
        </p:nvSpPr>
        <p:spPr>
          <a:xfrm>
            <a:off x="130798" y="6575906"/>
            <a:ext cx="407234" cy="4071992"/>
          </a:xfrm>
          <a:prstGeom prst="rect">
            <a:avLst/>
          </a:prstGeom>
          <a:solidFill>
            <a:schemeClr val="accent1">
              <a:lumMod val="50000"/>
            </a:schemeClr>
          </a:solidFill>
          <a:ln w="38100">
            <a:solidFill>
              <a:schemeClr val="tx1"/>
            </a:solidFill>
          </a:ln>
        </p:spPr>
        <p:txBody>
          <a:bodyPr vert="eaVert" wrap="square" rtlCol="0" anchor="ctr" anchorCtr="0">
            <a:noAutofit/>
          </a:bodyPr>
          <a:lstStyle/>
          <a:p>
            <a:pPr algn="ctr"/>
            <a:r>
              <a:rPr lang="ja-JP" altLang="en-US" b="1" dirty="0" smtClean="0">
                <a:solidFill>
                  <a:schemeClr val="bg1"/>
                </a:solidFill>
                <a:latin typeface="+mn-ea"/>
              </a:rPr>
              <a:t>社会・暮らし</a:t>
            </a:r>
            <a:endParaRPr lang="en-US" altLang="ja-JP" b="1" dirty="0">
              <a:solidFill>
                <a:schemeClr val="bg1"/>
              </a:solidFill>
              <a:latin typeface="+mn-ea"/>
            </a:endParaRPr>
          </a:p>
        </p:txBody>
      </p:sp>
      <p:sp>
        <p:nvSpPr>
          <p:cNvPr id="68" name="テキスト ボックス 67"/>
          <p:cNvSpPr txBox="1"/>
          <p:nvPr/>
        </p:nvSpPr>
        <p:spPr>
          <a:xfrm>
            <a:off x="123732" y="490227"/>
            <a:ext cx="16796951" cy="584775"/>
          </a:xfrm>
          <a:prstGeom prst="rect">
            <a:avLst/>
          </a:prstGeom>
          <a:solidFill>
            <a:schemeClr val="accent1">
              <a:lumMod val="20000"/>
              <a:lumOff val="80000"/>
            </a:schemeClr>
          </a:solidFill>
          <a:ln w="9525">
            <a:solidFill>
              <a:schemeClr val="tx1"/>
            </a:solidFill>
          </a:ln>
        </p:spPr>
        <p:txBody>
          <a:bodyPr wrap="square" rtlCol="0" anchor="ctr" anchorCtr="0">
            <a:spAutoFit/>
          </a:bodyPr>
          <a:lstStyle/>
          <a:p>
            <a:r>
              <a:rPr lang="ja-JP" altLang="en-US" sz="1600" b="1" dirty="0">
                <a:latin typeface="+mn-ea"/>
              </a:rPr>
              <a:t>　</a:t>
            </a:r>
            <a:r>
              <a:rPr lang="ja-JP" altLang="en-US" sz="1600" b="1" dirty="0" smtClean="0">
                <a:latin typeface="+mn-ea"/>
              </a:rPr>
              <a:t>今回のコロナ禍による影響や新たな社会変容などの潮流を踏まえ、コロナとの共存を前提に、</a:t>
            </a:r>
            <a:r>
              <a:rPr kumimoji="1" lang="ja-JP" altLang="en-US" sz="1600" b="1" dirty="0" smtClean="0"/>
              <a:t>感染</a:t>
            </a:r>
            <a:r>
              <a:rPr kumimoji="1" lang="ja-JP" altLang="en-US" sz="1600" b="1" dirty="0"/>
              <a:t>防止・経済活動の</a:t>
            </a:r>
            <a:r>
              <a:rPr kumimoji="1" lang="ja-JP" altLang="en-US" sz="1600" b="1" dirty="0" smtClean="0"/>
              <a:t>両立を図る「ウィズコロナ」と、コロナ終息後に反転攻勢を図る「ポストコロナ」にフェーズを分け、大阪の再生・成長に向けた課題を整理。</a:t>
            </a:r>
            <a:endParaRPr lang="en-US" altLang="ja-JP" sz="1600" b="1" dirty="0">
              <a:latin typeface="+mn-ea"/>
            </a:endParaRPr>
          </a:p>
        </p:txBody>
      </p:sp>
      <p:sp>
        <p:nvSpPr>
          <p:cNvPr id="80" name="テキスト ボックス 79"/>
          <p:cNvSpPr txBox="1"/>
          <p:nvPr/>
        </p:nvSpPr>
        <p:spPr>
          <a:xfrm>
            <a:off x="4747507" y="5109809"/>
            <a:ext cx="2686626" cy="415498"/>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pPr marL="96838" indent="-96838"/>
            <a:r>
              <a:rPr kumimoji="1" lang="ja-JP" altLang="en-US" sz="1050" dirty="0" smtClean="0">
                <a:latin typeface="Meiryo UI" panose="020B0604030504040204" pitchFamily="50" charset="-128"/>
                <a:ea typeface="Meiryo UI" panose="020B0604030504040204" pitchFamily="50" charset="-128"/>
              </a:rPr>
              <a:t>○世界的に巣ごもり</a:t>
            </a:r>
            <a:r>
              <a:rPr kumimoji="1" lang="ja-JP" altLang="en-US" sz="1050" dirty="0">
                <a:latin typeface="Meiryo UI" panose="020B0604030504040204" pitchFamily="50" charset="-128"/>
                <a:ea typeface="Meiryo UI" panose="020B0604030504040204" pitchFamily="50" charset="-128"/>
              </a:rPr>
              <a:t>消費・ネット取引の</a:t>
            </a:r>
            <a:r>
              <a:rPr kumimoji="1" lang="ja-JP" altLang="en-US" sz="1050" dirty="0" smtClean="0">
                <a:latin typeface="Meiryo UI" panose="020B0604030504040204" pitchFamily="50" charset="-128"/>
                <a:ea typeface="Meiryo UI" panose="020B0604030504040204" pitchFamily="50" charset="-128"/>
              </a:rPr>
              <a:t>増加</a:t>
            </a:r>
            <a:endParaRPr kumimoji="1" lang="en-US" altLang="ja-JP" sz="1050" dirty="0">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4999146" y="4915623"/>
            <a:ext cx="2231490" cy="292388"/>
          </a:xfrm>
          <a:prstGeom prst="rect">
            <a:avLst/>
          </a:prstGeom>
          <a:solidFill>
            <a:schemeClr val="bg1"/>
          </a:solidFill>
          <a:ln w="9525">
            <a:solidFill>
              <a:schemeClr val="tx1"/>
            </a:solidFill>
          </a:ln>
        </p:spPr>
        <p:txBody>
          <a:bodyPr wrap="square" rtlCol="0">
            <a:spAutoFit/>
          </a:bodyPr>
          <a:lstStyle/>
          <a:p>
            <a:pPr algn="ctr"/>
            <a:r>
              <a:rPr lang="ja-JP" altLang="en-US" sz="1300" b="1" dirty="0" smtClean="0">
                <a:latin typeface="+mn-ea"/>
              </a:rPr>
              <a:t>ＥＣ取引の拡大</a:t>
            </a:r>
            <a:endParaRPr lang="en-US" altLang="ja-JP" sz="1300" b="1" dirty="0">
              <a:latin typeface="+mn-ea"/>
            </a:endParaRPr>
          </a:p>
        </p:txBody>
      </p:sp>
      <p:sp>
        <p:nvSpPr>
          <p:cNvPr id="94" name="テキスト ボックス 93"/>
          <p:cNvSpPr txBox="1"/>
          <p:nvPr/>
        </p:nvSpPr>
        <p:spPr>
          <a:xfrm>
            <a:off x="4755013" y="2799475"/>
            <a:ext cx="2624355" cy="738664"/>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spc="-100" dirty="0" smtClean="0">
                <a:latin typeface="Meiryo UI" panose="020B0604030504040204" pitchFamily="50" charset="-128"/>
                <a:ea typeface="Meiryo UI" panose="020B0604030504040204" pitchFamily="50" charset="-128"/>
              </a:rPr>
              <a:t>○大阪経済の一つの柱であるインバウンド</a:t>
            </a:r>
            <a:r>
              <a:rPr kumimoji="1" lang="ja-JP" altLang="en-US" sz="1050" spc="-100" dirty="0">
                <a:latin typeface="Meiryo UI" panose="020B0604030504040204" pitchFamily="50" charset="-128"/>
                <a:ea typeface="Meiryo UI" panose="020B0604030504040204" pitchFamily="50" charset="-128"/>
              </a:rPr>
              <a:t>が</a:t>
            </a:r>
            <a:r>
              <a:rPr kumimoji="1" lang="ja-JP" altLang="en-US" sz="1050" spc="-100" dirty="0" smtClean="0">
                <a:latin typeface="Meiryo UI" panose="020B0604030504040204" pitchFamily="50" charset="-128"/>
                <a:ea typeface="Meiryo UI" panose="020B0604030504040204" pitchFamily="50" charset="-128"/>
              </a:rPr>
              <a:t>消失</a:t>
            </a:r>
            <a:endParaRPr kumimoji="1" lang="en-US" altLang="ja-JP" sz="1050" spc="-100" dirty="0">
              <a:latin typeface="Meiryo UI" panose="020B0604030504040204" pitchFamily="50" charset="-128"/>
              <a:ea typeface="Meiryo UI" panose="020B0604030504040204" pitchFamily="50" charset="-128"/>
            </a:endParaRPr>
          </a:p>
          <a:p>
            <a:pPr marL="84138" indent="-84138"/>
            <a:r>
              <a:rPr kumimoji="1" lang="ja-JP" altLang="en-US" sz="1050" dirty="0">
                <a:latin typeface="Meiryo UI" panose="020B0604030504040204" pitchFamily="50" charset="-128"/>
                <a:ea typeface="Meiryo UI" panose="020B0604030504040204" pitchFamily="50" charset="-128"/>
              </a:rPr>
              <a:t>○中国</a:t>
            </a:r>
            <a:r>
              <a:rPr kumimoji="1" lang="ja-JP" altLang="en-US" sz="1050" dirty="0" smtClean="0">
                <a:latin typeface="Meiryo UI" panose="020B0604030504040204" pitchFamily="50" charset="-128"/>
                <a:ea typeface="Meiryo UI" panose="020B0604030504040204" pitchFamily="50" charset="-128"/>
              </a:rPr>
              <a:t>を中心とするサプライチェーンの構築に係る課題が顕在化</a:t>
            </a:r>
            <a:endParaRPr kumimoji="1" lang="ja-JP" altLang="en-US" sz="1050" dirty="0">
              <a:latin typeface="Meiryo UI" panose="020B0604030504040204" pitchFamily="50" charset="-128"/>
              <a:ea typeface="Meiryo UI" panose="020B0604030504040204" pitchFamily="50" charset="-128"/>
            </a:endParaRPr>
          </a:p>
        </p:txBody>
      </p:sp>
      <p:sp>
        <p:nvSpPr>
          <p:cNvPr id="96" name="テキスト ボックス 95"/>
          <p:cNvSpPr txBox="1"/>
          <p:nvPr/>
        </p:nvSpPr>
        <p:spPr>
          <a:xfrm>
            <a:off x="708992" y="5735865"/>
            <a:ext cx="3106533" cy="615553"/>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○介護職、建設職などの</a:t>
            </a:r>
            <a:r>
              <a:rPr kumimoji="1" lang="ja-JP" altLang="en-US" sz="1100" dirty="0">
                <a:latin typeface="Meiryo UI" panose="020B0604030504040204" pitchFamily="50" charset="-128"/>
                <a:ea typeface="Meiryo UI" panose="020B0604030504040204" pitchFamily="50" charset="-128"/>
              </a:rPr>
              <a:t>人手</a:t>
            </a:r>
            <a:r>
              <a:rPr kumimoji="1" lang="ja-JP" altLang="en-US" sz="1100" dirty="0" smtClean="0">
                <a:latin typeface="Meiryo UI" panose="020B0604030504040204" pitchFamily="50" charset="-128"/>
                <a:ea typeface="Meiryo UI" panose="020B0604030504040204" pitchFamily="50" charset="-128"/>
              </a:rPr>
              <a:t>不足が顕在化</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○若者を中心とした首都圏への</a:t>
            </a:r>
            <a:r>
              <a:rPr kumimoji="1" lang="ja-JP" altLang="en-US" sz="1100" dirty="0">
                <a:latin typeface="Meiryo UI" panose="020B0604030504040204" pitchFamily="50" charset="-128"/>
                <a:ea typeface="Meiryo UI" panose="020B0604030504040204" pitchFamily="50" charset="-128"/>
              </a:rPr>
              <a:t>人口</a:t>
            </a:r>
            <a:r>
              <a:rPr kumimoji="1" lang="ja-JP" altLang="en-US" sz="1100" dirty="0" smtClean="0">
                <a:latin typeface="Meiryo UI" panose="020B0604030504040204" pitchFamily="50" charset="-128"/>
                <a:ea typeface="Meiryo UI" panose="020B0604030504040204" pitchFamily="50" charset="-128"/>
              </a:rPr>
              <a:t>流出</a:t>
            </a:r>
            <a:endParaRPr kumimoji="1" lang="en-US" altLang="ja-JP" sz="1100" dirty="0" smtClean="0">
              <a:latin typeface="Meiryo UI" panose="020B0604030504040204" pitchFamily="50" charset="-128"/>
              <a:ea typeface="Meiryo UI" panose="020B0604030504040204" pitchFamily="50" charset="-128"/>
            </a:endParaRPr>
          </a:p>
        </p:txBody>
      </p:sp>
      <p:sp>
        <p:nvSpPr>
          <p:cNvPr id="97" name="テキスト ボックス 96"/>
          <p:cNvSpPr txBox="1"/>
          <p:nvPr/>
        </p:nvSpPr>
        <p:spPr>
          <a:xfrm>
            <a:off x="969015" y="5591402"/>
            <a:ext cx="2603354" cy="307777"/>
          </a:xfrm>
          <a:prstGeom prst="rect">
            <a:avLst/>
          </a:prstGeom>
          <a:solidFill>
            <a:srgbClr val="9DC3E6"/>
          </a:solidFill>
          <a:ln w="9525">
            <a:solidFill>
              <a:schemeClr val="tx1"/>
            </a:solidFill>
          </a:ln>
        </p:spPr>
        <p:txBody>
          <a:bodyPr wrap="square" rtlCol="0">
            <a:spAutoFit/>
          </a:bodyPr>
          <a:lstStyle/>
          <a:p>
            <a:pPr algn="ctr"/>
            <a:r>
              <a:rPr lang="ja-JP" altLang="en-US" sz="1400" dirty="0" smtClean="0">
                <a:latin typeface="+mn-ea"/>
              </a:rPr>
              <a:t>人手不足と人材不足</a:t>
            </a:r>
            <a:endParaRPr lang="en-US" altLang="ja-JP" sz="1400" dirty="0">
              <a:latin typeface="+mn-ea"/>
            </a:endParaRPr>
          </a:p>
        </p:txBody>
      </p:sp>
      <p:sp>
        <p:nvSpPr>
          <p:cNvPr id="105" name="テキスト ボックス 104"/>
          <p:cNvSpPr txBox="1"/>
          <p:nvPr/>
        </p:nvSpPr>
        <p:spPr>
          <a:xfrm>
            <a:off x="667084" y="10228917"/>
            <a:ext cx="3135943" cy="446276"/>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○１世帯あたりの可処分所得が全国に比べ低い</a:t>
            </a:r>
            <a:endParaRPr kumimoji="1" lang="en-US" altLang="ja-JP" sz="1100" dirty="0" smtClean="0">
              <a:latin typeface="Meiryo UI" panose="020B0604030504040204" pitchFamily="50" charset="-128"/>
              <a:ea typeface="Meiryo UI" panose="020B0604030504040204" pitchFamily="50" charset="-128"/>
            </a:endParaRPr>
          </a:p>
        </p:txBody>
      </p:sp>
      <p:sp>
        <p:nvSpPr>
          <p:cNvPr id="106" name="テキスト ボックス 105"/>
          <p:cNvSpPr txBox="1"/>
          <p:nvPr/>
        </p:nvSpPr>
        <p:spPr>
          <a:xfrm>
            <a:off x="889263" y="10086627"/>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所得</a:t>
            </a:r>
            <a:endParaRPr lang="en-US" altLang="ja-JP" sz="1400" dirty="0">
              <a:latin typeface="+mn-ea"/>
            </a:endParaRPr>
          </a:p>
        </p:txBody>
      </p:sp>
      <p:sp>
        <p:nvSpPr>
          <p:cNvPr id="107" name="二等辺三角形 106"/>
          <p:cNvSpPr/>
          <p:nvPr/>
        </p:nvSpPr>
        <p:spPr>
          <a:xfrm rot="5400000">
            <a:off x="2569394" y="8595205"/>
            <a:ext cx="3168000" cy="19600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1" name="テキスト ボックス 110"/>
          <p:cNvSpPr txBox="1"/>
          <p:nvPr/>
        </p:nvSpPr>
        <p:spPr>
          <a:xfrm>
            <a:off x="4970350" y="2559084"/>
            <a:ext cx="2231490" cy="404470"/>
          </a:xfrm>
          <a:prstGeom prst="rect">
            <a:avLst/>
          </a:prstGeom>
          <a:solidFill>
            <a:schemeClr val="bg1"/>
          </a:solidFill>
          <a:ln w="9525">
            <a:solidFill>
              <a:schemeClr val="tx1"/>
            </a:solidFill>
          </a:ln>
        </p:spPr>
        <p:txBody>
          <a:bodyPr wrap="square" rtlCol="0" anchor="ctr">
            <a:spAutoFit/>
          </a:bodyPr>
          <a:lstStyle/>
          <a:p>
            <a:pPr algn="ctr">
              <a:lnSpc>
                <a:spcPts val="1200"/>
              </a:lnSpc>
            </a:pPr>
            <a:r>
              <a:rPr lang="ja-JP" altLang="en-US" sz="1300" b="1" dirty="0" smtClean="0">
                <a:latin typeface="+mn-ea"/>
              </a:rPr>
              <a:t>インバウンドの消失と</a:t>
            </a:r>
            <a:endParaRPr lang="en-US" altLang="ja-JP" sz="1300" b="1" dirty="0" smtClean="0">
              <a:latin typeface="+mn-ea"/>
            </a:endParaRPr>
          </a:p>
          <a:p>
            <a:pPr algn="ctr">
              <a:lnSpc>
                <a:spcPts val="1200"/>
              </a:lnSpc>
            </a:pPr>
            <a:r>
              <a:rPr lang="ja-JP" altLang="en-US" sz="1300" b="1" dirty="0">
                <a:latin typeface="+mn-ea"/>
              </a:rPr>
              <a:t>サプライチェーン</a:t>
            </a:r>
            <a:r>
              <a:rPr lang="ja-JP" altLang="en-US" sz="1300" b="1" dirty="0" smtClean="0">
                <a:latin typeface="+mn-ea"/>
              </a:rPr>
              <a:t>の寸断</a:t>
            </a:r>
            <a:endParaRPr lang="en-US" altLang="ja-JP" sz="1300" b="1" dirty="0">
              <a:latin typeface="+mn-ea"/>
            </a:endParaRPr>
          </a:p>
        </p:txBody>
      </p:sp>
      <p:sp>
        <p:nvSpPr>
          <p:cNvPr id="112" name="テキスト ボックス 111"/>
          <p:cNvSpPr txBox="1"/>
          <p:nvPr/>
        </p:nvSpPr>
        <p:spPr>
          <a:xfrm>
            <a:off x="4431633" y="1649451"/>
            <a:ext cx="5752152" cy="692497"/>
          </a:xfrm>
          <a:prstGeom prst="rect">
            <a:avLst/>
          </a:prstGeom>
          <a:noFill/>
          <a:ln w="9525">
            <a:noFill/>
          </a:ln>
        </p:spPr>
        <p:txBody>
          <a:bodyPr wrap="square" rtlCol="0" anchor="ctr" anchorCtr="0">
            <a:spAutoFit/>
          </a:bodyPr>
          <a:lstStyle/>
          <a:p>
            <a:r>
              <a:rPr lang="ja-JP" altLang="en-US" sz="1300" b="1" dirty="0" smtClean="0">
                <a:latin typeface="Meiryo UI" panose="020B0604030504040204" pitchFamily="50" charset="-128"/>
                <a:ea typeface="Meiryo UI" panose="020B0604030504040204" pitchFamily="50" charset="-128"/>
              </a:rPr>
              <a:t>世界的</a:t>
            </a:r>
            <a:r>
              <a:rPr lang="ja-JP" altLang="en-US" sz="1300" b="1" dirty="0">
                <a:latin typeface="Meiryo UI" panose="020B0604030504040204" pitchFamily="50" charset="-128"/>
                <a:ea typeface="Meiryo UI" panose="020B0604030504040204" pitchFamily="50" charset="-128"/>
              </a:rPr>
              <a:t>な</a:t>
            </a:r>
            <a:r>
              <a:rPr lang="ja-JP" altLang="en-US" sz="1300" b="1" dirty="0" smtClean="0">
                <a:latin typeface="Meiryo UI" panose="020B0604030504040204" pitchFamily="50" charset="-128"/>
                <a:ea typeface="Meiryo UI" panose="020B0604030504040204" pitchFamily="50" charset="-128"/>
              </a:rPr>
              <a:t>人・モノの移動制限、さらには、国内における不要不急の外出自粛や各施設への営業自粛の要請により、大阪経済や府民生活に大きな影響。加えて、ＤＸの加速や新たなイノベーションの創出、働き方の変化など新たな潮流が生まれている。</a:t>
            </a:r>
            <a:endParaRPr lang="en-US" altLang="ja-JP" sz="1300" b="1" dirty="0">
              <a:latin typeface="Meiryo UI" panose="020B0604030504040204" pitchFamily="50" charset="-128"/>
              <a:ea typeface="Meiryo UI" panose="020B0604030504040204" pitchFamily="50" charset="-128"/>
            </a:endParaRPr>
          </a:p>
        </p:txBody>
      </p:sp>
      <p:sp>
        <p:nvSpPr>
          <p:cNvPr id="113" name="テキスト ボックス 112"/>
          <p:cNvSpPr txBox="1"/>
          <p:nvPr/>
        </p:nvSpPr>
        <p:spPr>
          <a:xfrm>
            <a:off x="689413" y="3935502"/>
            <a:ext cx="3135943" cy="615553"/>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pPr marL="96838" indent="-96838"/>
            <a:r>
              <a:rPr kumimoji="1" lang="ja-JP" altLang="en-US" sz="1100" dirty="0" smtClean="0">
                <a:latin typeface="Meiryo UI" panose="020B0604030504040204" pitchFamily="50" charset="-128"/>
                <a:ea typeface="Meiryo UI" panose="020B0604030504040204" pitchFamily="50" charset="-128"/>
              </a:rPr>
              <a:t>○東京や愛知に比べて、リーディング産業が乏しい産業構造（一方でバランスの取れた産業構造）</a:t>
            </a:r>
            <a:endParaRPr kumimoji="1" lang="en-US" altLang="ja-JP" sz="1100" dirty="0" smtClean="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949436" y="3791039"/>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リーディング産業の乏しさ</a:t>
            </a:r>
            <a:endParaRPr lang="en-US" altLang="ja-JP" sz="1400" dirty="0">
              <a:latin typeface="+mn-ea"/>
            </a:endParaRPr>
          </a:p>
        </p:txBody>
      </p:sp>
      <p:sp>
        <p:nvSpPr>
          <p:cNvPr id="116" name="テキスト ボックス 115"/>
          <p:cNvSpPr txBox="1"/>
          <p:nvPr/>
        </p:nvSpPr>
        <p:spPr>
          <a:xfrm>
            <a:off x="7515811" y="5106394"/>
            <a:ext cx="2685357" cy="1384995"/>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pPr marL="96838" indent="-96838"/>
            <a:r>
              <a:rPr kumimoji="1" lang="ja-JP" altLang="en-US" sz="1050" b="1" dirty="0" smtClean="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デジタル</a:t>
            </a:r>
            <a:r>
              <a:rPr kumimoji="1" lang="ja-JP" altLang="en-US" sz="1050" b="1" dirty="0" smtClean="0">
                <a:latin typeface="Meiryo UI" panose="020B0604030504040204" pitchFamily="50" charset="-128"/>
                <a:ea typeface="Meiryo UI" panose="020B0604030504040204" pitchFamily="50" charset="-128"/>
              </a:rPr>
              <a:t>関連産業＞</a:t>
            </a:r>
            <a:endParaRPr kumimoji="1" lang="en-US" altLang="ja-JP" sz="1050" b="1" dirty="0" smtClean="0">
              <a:latin typeface="Meiryo UI" panose="020B0604030504040204" pitchFamily="50" charset="-128"/>
              <a:ea typeface="Meiryo UI" panose="020B0604030504040204" pitchFamily="50" charset="-128"/>
            </a:endParaRPr>
          </a:p>
          <a:p>
            <a:pPr marL="96838" indent="-96838"/>
            <a:r>
              <a:rPr kumimoji="1" lang="ja-JP" altLang="en-US" sz="1050" dirty="0" smtClean="0">
                <a:latin typeface="Meiryo UI" panose="020B0604030504040204" pitchFamily="50" charset="-128"/>
                <a:ea typeface="Meiryo UI" panose="020B0604030504040204" pitchFamily="50" charset="-128"/>
              </a:rPr>
              <a:t>○ＤＸの加速や新しい生活様式を受け、業績好調。新規</a:t>
            </a:r>
            <a:r>
              <a:rPr kumimoji="1" lang="ja-JP" altLang="en-US" sz="1050" dirty="0">
                <a:latin typeface="Meiryo UI" panose="020B0604030504040204" pitchFamily="50" charset="-128"/>
                <a:ea typeface="Meiryo UI" panose="020B0604030504040204" pitchFamily="50" charset="-128"/>
              </a:rPr>
              <a:t>事業開発の</a:t>
            </a:r>
            <a:r>
              <a:rPr kumimoji="1" lang="ja-JP" altLang="en-US" sz="1050" dirty="0" smtClean="0">
                <a:latin typeface="Meiryo UI" panose="020B0604030504040204" pitchFamily="50" charset="-128"/>
                <a:ea typeface="Meiryo UI" panose="020B0604030504040204" pitchFamily="50" charset="-128"/>
              </a:rPr>
              <a:t>動きも活発。</a:t>
            </a:r>
            <a:endParaRPr kumimoji="1" lang="en-US" altLang="ja-JP" sz="1050" dirty="0">
              <a:latin typeface="Meiryo UI" panose="020B0604030504040204" pitchFamily="50" charset="-128"/>
              <a:ea typeface="Meiryo UI" panose="020B0604030504040204" pitchFamily="50" charset="-128"/>
            </a:endParaRPr>
          </a:p>
          <a:p>
            <a:pPr marL="96838" indent="-96838"/>
            <a:r>
              <a:rPr kumimoji="1" lang="ja-JP" altLang="en-US" sz="1050" dirty="0" smtClean="0">
                <a:latin typeface="Meiryo UI" panose="020B0604030504040204" pitchFamily="50" charset="-128"/>
                <a:ea typeface="Meiryo UI" panose="020B0604030504040204" pitchFamily="50" charset="-128"/>
              </a:rPr>
              <a:t>〇ＩＴ人材ニーズのさらなる</a:t>
            </a:r>
            <a:r>
              <a:rPr kumimoji="1" lang="ja-JP" altLang="en-US" sz="1050" dirty="0">
                <a:latin typeface="Meiryo UI" panose="020B0604030504040204" pitchFamily="50" charset="-128"/>
                <a:ea typeface="Meiryo UI" panose="020B0604030504040204" pitchFamily="50" charset="-128"/>
              </a:rPr>
              <a:t>高</a:t>
            </a:r>
            <a:r>
              <a:rPr kumimoji="1" lang="ja-JP" altLang="en-US" sz="1050" dirty="0" smtClean="0">
                <a:latin typeface="Meiryo UI" panose="020B0604030504040204" pitchFamily="50" charset="-128"/>
                <a:ea typeface="Meiryo UI" panose="020B0604030504040204" pitchFamily="50" charset="-128"/>
              </a:rPr>
              <a:t>まり</a:t>
            </a:r>
            <a:endParaRPr kumimoji="1" lang="en-US" altLang="ja-JP" sz="1050" dirty="0" smtClean="0">
              <a:latin typeface="Meiryo UI" panose="020B0604030504040204" pitchFamily="50" charset="-128"/>
              <a:ea typeface="Meiryo UI" panose="020B0604030504040204" pitchFamily="50" charset="-128"/>
            </a:endParaRPr>
          </a:p>
          <a:p>
            <a:pPr marL="96838" indent="-96838"/>
            <a:r>
              <a:rPr kumimoji="1" lang="ja-JP" altLang="en-US" sz="1050" b="1" dirty="0" smtClean="0">
                <a:latin typeface="Meiryo UI" panose="020B0604030504040204" pitchFamily="50" charset="-128"/>
                <a:ea typeface="Meiryo UI" panose="020B0604030504040204" pitchFamily="50" charset="-128"/>
              </a:rPr>
              <a:t>＜健康医療・介護関連産業＞</a:t>
            </a:r>
            <a:endParaRPr kumimoji="1" lang="en-US" altLang="ja-JP" sz="1050" b="1" dirty="0" smtClean="0">
              <a:latin typeface="Meiryo UI" panose="020B0604030504040204" pitchFamily="50" charset="-128"/>
              <a:ea typeface="Meiryo UI" panose="020B0604030504040204" pitchFamily="50" charset="-128"/>
            </a:endParaRPr>
          </a:p>
          <a:p>
            <a:pPr marL="96838" indent="-96838"/>
            <a:r>
              <a:rPr kumimoji="1" lang="ja-JP" altLang="en-US" sz="1050" dirty="0" smtClean="0">
                <a:latin typeface="Meiryo UI" panose="020B0604030504040204" pitchFamily="50" charset="-128"/>
                <a:ea typeface="Meiryo UI" panose="020B0604030504040204" pitchFamily="50" charset="-128"/>
              </a:rPr>
              <a:t>〇健康意識の高まりや世界的な高齢化の進展に伴い市場拡大が期待</a:t>
            </a:r>
            <a:endParaRPr kumimoji="1" lang="en-US" altLang="ja-JP" sz="1050" dirty="0" smtClean="0">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7665774" y="4933846"/>
            <a:ext cx="2400464" cy="292388"/>
          </a:xfrm>
          <a:prstGeom prst="rect">
            <a:avLst/>
          </a:prstGeom>
          <a:solidFill>
            <a:schemeClr val="bg1"/>
          </a:solidFill>
          <a:ln w="9525">
            <a:solidFill>
              <a:schemeClr val="tx1"/>
            </a:solidFill>
          </a:ln>
        </p:spPr>
        <p:txBody>
          <a:bodyPr wrap="square" rtlCol="0">
            <a:spAutoFit/>
          </a:bodyPr>
          <a:lstStyle/>
          <a:p>
            <a:pPr algn="ctr"/>
            <a:r>
              <a:rPr lang="ja-JP" altLang="en-US" sz="1300" b="1" dirty="0" smtClean="0">
                <a:latin typeface="+mn-ea"/>
              </a:rPr>
              <a:t>コロナ禍における成長産業</a:t>
            </a:r>
            <a:endParaRPr lang="en-US" altLang="ja-JP" sz="1300" b="1" dirty="0">
              <a:latin typeface="+mn-ea"/>
            </a:endParaRPr>
          </a:p>
        </p:txBody>
      </p:sp>
      <p:sp>
        <p:nvSpPr>
          <p:cNvPr id="133" name="テキスト ボックス 132"/>
          <p:cNvSpPr txBox="1"/>
          <p:nvPr/>
        </p:nvSpPr>
        <p:spPr>
          <a:xfrm>
            <a:off x="7933218" y="8037103"/>
            <a:ext cx="1942187" cy="292388"/>
          </a:xfrm>
          <a:prstGeom prst="rect">
            <a:avLst/>
          </a:prstGeom>
          <a:solidFill>
            <a:schemeClr val="bg1"/>
          </a:solidFill>
          <a:ln w="12700">
            <a:solidFill>
              <a:schemeClr val="tx1"/>
            </a:solidFill>
          </a:ln>
        </p:spPr>
        <p:txBody>
          <a:bodyPr wrap="square" rtlCol="0">
            <a:spAutoFit/>
          </a:bodyPr>
          <a:lstStyle/>
          <a:p>
            <a:pPr algn="ctr"/>
            <a:r>
              <a:rPr lang="ja-JP" altLang="en-US" sz="1300" b="1" dirty="0" smtClean="0">
                <a:latin typeface="+mn-ea"/>
              </a:rPr>
              <a:t>所得の低下</a:t>
            </a:r>
            <a:endParaRPr lang="en-US" altLang="ja-JP" sz="1300" b="1" dirty="0">
              <a:latin typeface="+mn-ea"/>
            </a:endParaRPr>
          </a:p>
        </p:txBody>
      </p:sp>
      <p:graphicFrame>
        <p:nvGraphicFramePr>
          <p:cNvPr id="23" name="表 22"/>
          <p:cNvGraphicFramePr>
            <a:graphicFrameLocks noGrp="1"/>
          </p:cNvGraphicFramePr>
          <p:nvPr>
            <p:extLst>
              <p:ext uri="{D42A27DB-BD31-4B8C-83A1-F6EECF244321}">
                <p14:modId xmlns:p14="http://schemas.microsoft.com/office/powerpoint/2010/main" val="390324389"/>
              </p:ext>
            </p:extLst>
          </p:nvPr>
        </p:nvGraphicFramePr>
        <p:xfrm>
          <a:off x="10591029" y="2959364"/>
          <a:ext cx="6380714" cy="3888740"/>
        </p:xfrm>
        <a:graphic>
          <a:graphicData uri="http://schemas.openxmlformats.org/drawingml/2006/table">
            <a:tbl>
              <a:tblPr firstRow="1" bandRow="1">
                <a:tableStyleId>{5940675A-B579-460E-94D1-54222C63F5DA}</a:tableStyleId>
              </a:tblPr>
              <a:tblGrid>
                <a:gridCol w="2620004">
                  <a:extLst>
                    <a:ext uri="{9D8B030D-6E8A-4147-A177-3AD203B41FA5}">
                      <a16:colId xmlns:a16="http://schemas.microsoft.com/office/drawing/2014/main" val="1757704542"/>
                    </a:ext>
                  </a:extLst>
                </a:gridCol>
                <a:gridCol w="3760710">
                  <a:extLst>
                    <a:ext uri="{9D8B030D-6E8A-4147-A177-3AD203B41FA5}">
                      <a16:colId xmlns:a16="http://schemas.microsoft.com/office/drawing/2014/main" val="1266544953"/>
                    </a:ext>
                  </a:extLst>
                </a:gridCol>
              </a:tblGrid>
              <a:tr h="0">
                <a:tc>
                  <a:txBody>
                    <a:bodyPr/>
                    <a:lstStyle/>
                    <a:p>
                      <a:pPr marL="0" marR="0" lvl="0" indent="0"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事業継続支援等</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〇倒産等を防ぐ</a:t>
                      </a:r>
                      <a:r>
                        <a:rPr kumimoji="1" lang="ja-JP" altLang="en-US" sz="1150" b="1" dirty="0" smtClean="0">
                          <a:latin typeface="MS UI Gothic" panose="020B0600070205080204" pitchFamily="50" charset="-128"/>
                          <a:ea typeface="MS UI Gothic" panose="020B0600070205080204" pitchFamily="50" charset="-128"/>
                        </a:rPr>
                        <a:t>事業継続支援</a:t>
                      </a:r>
                      <a:r>
                        <a:rPr kumimoji="1" lang="ja-JP" altLang="en-US" sz="1150" b="0" dirty="0" smtClean="0">
                          <a:latin typeface="MS UI Gothic" panose="020B0600070205080204" pitchFamily="50" charset="-128"/>
                          <a:ea typeface="MS UI Gothic" panose="020B0600070205080204" pitchFamily="50" charset="-128"/>
                        </a:rPr>
                        <a:t>（制度融資、支援金等）</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〇コロナ禍における</a:t>
                      </a:r>
                      <a:r>
                        <a:rPr kumimoji="1" lang="ja-JP" altLang="en-US" sz="1150" b="1" dirty="0" smtClean="0">
                          <a:latin typeface="MS UI Gothic" panose="020B0600070205080204" pitchFamily="50" charset="-128"/>
                          <a:ea typeface="MS UI Gothic" panose="020B0600070205080204" pitchFamily="50" charset="-128"/>
                        </a:rPr>
                        <a:t>成長産業や社会課題解決に貢献する企業等への支援</a:t>
                      </a:r>
                      <a:endParaRPr kumimoji="1" lang="en-US" altLang="ja-JP" sz="1150" b="1" dirty="0" smtClean="0">
                        <a:latin typeface="MS UI Gothic" panose="020B0600070205080204" pitchFamily="50" charset="-128"/>
                        <a:ea typeface="MS UI Gothic" panose="020B0600070205080204" pitchFamily="50" charset="-128"/>
                      </a:endParaRPr>
                    </a:p>
                    <a:p>
                      <a:pPr marL="0" marR="0" lvl="0" indent="0" algn="l" defTabSz="1706910" rtl="0" eaLnBrk="1" fontAlgn="auto" latinLnBrk="0" hangingPunct="1">
                        <a:lnSpc>
                          <a:spcPts val="1300"/>
                        </a:lnSpc>
                        <a:spcBef>
                          <a:spcPts val="0"/>
                        </a:spcBef>
                        <a:spcAft>
                          <a:spcPts val="0"/>
                        </a:spcAft>
                        <a:buClrTx/>
                        <a:buSzTx/>
                        <a:buFontTx/>
                        <a:buNone/>
                        <a:tabLst/>
                        <a:defRPr/>
                      </a:pPr>
                      <a:endParaRPr kumimoji="1" lang="en-US" altLang="ja-JP" sz="1150" b="1" dirty="0" smtClean="0">
                        <a:latin typeface="MS UI Gothic" panose="020B0600070205080204" pitchFamily="50" charset="-128"/>
                        <a:ea typeface="MS UI Gothic" panose="020B0600070205080204" pitchFamily="50" charset="-128"/>
                      </a:endParaRPr>
                    </a:p>
                    <a:p>
                      <a:pPr marL="0" marR="0" lvl="0" indent="0"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雇用・人材育成</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〇自殺防止等の観点を含めた</a:t>
                      </a:r>
                      <a:r>
                        <a:rPr kumimoji="1" lang="ja-JP" altLang="en-US" sz="1150" b="1" dirty="0" smtClean="0">
                          <a:latin typeface="MS UI Gothic" panose="020B0600070205080204" pitchFamily="50" charset="-128"/>
                          <a:ea typeface="MS UI Gothic" panose="020B0600070205080204" pitchFamily="50" charset="-128"/>
                        </a:rPr>
                        <a:t>失業者等の再就職支援</a:t>
                      </a:r>
                      <a:r>
                        <a:rPr kumimoji="1" lang="ja-JP" altLang="en-US" sz="1150" b="0" dirty="0" smtClean="0">
                          <a:latin typeface="MS UI Gothic" panose="020B0600070205080204" pitchFamily="50" charset="-128"/>
                          <a:ea typeface="MS UI Gothic" panose="020B0600070205080204" pitchFamily="50" charset="-128"/>
                        </a:rPr>
                        <a:t>や、再就職支援を通じた介護など</a:t>
                      </a:r>
                      <a:r>
                        <a:rPr kumimoji="1" lang="ja-JP" altLang="en-US" sz="1150" b="1" dirty="0" smtClean="0">
                          <a:latin typeface="MS UI Gothic" panose="020B0600070205080204" pitchFamily="50" charset="-128"/>
                          <a:ea typeface="MS UI Gothic" panose="020B0600070205080204" pitchFamily="50" charset="-128"/>
                        </a:rPr>
                        <a:t>人手不足分野へのマッチング</a:t>
                      </a: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女性や高齢者、若者等の就労機会の拡充</a:t>
                      </a: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〇中小企業等も含め、</a:t>
                      </a:r>
                      <a:r>
                        <a:rPr kumimoji="1" lang="ja-JP" altLang="en-US" sz="1150" b="1" dirty="0" smtClean="0">
                          <a:latin typeface="MS UI Gothic" panose="020B0600070205080204" pitchFamily="50" charset="-128"/>
                          <a:ea typeface="MS UI Gothic" panose="020B0600070205080204" pitchFamily="50" charset="-128"/>
                        </a:rPr>
                        <a:t>社会全体でのテレワーク等の導入支援</a:t>
                      </a:r>
                      <a:endParaRPr kumimoji="1" lang="en-US" altLang="ja-JP" sz="1150" b="0" dirty="0" smtClean="0">
                        <a:latin typeface="MS UI Gothic" panose="020B0600070205080204" pitchFamily="50" charset="-128"/>
                        <a:ea typeface="MS UI Gothic" panose="020B0600070205080204" pitchFamily="50" charset="-128"/>
                      </a:endParaRPr>
                    </a:p>
                    <a:p>
                      <a:pPr marL="0" marR="0" lvl="0" indent="0"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〇ＩＴ人材など、</a:t>
                      </a:r>
                      <a:r>
                        <a:rPr kumimoji="1" lang="ja-JP" altLang="en-US" sz="1150" b="1" dirty="0" smtClean="0">
                          <a:latin typeface="MS UI Gothic" panose="020B0600070205080204" pitchFamily="50" charset="-128"/>
                          <a:ea typeface="MS UI Gothic" panose="020B0600070205080204" pitchFamily="50" charset="-128"/>
                        </a:rPr>
                        <a:t>ポストコロナを支える高度 </a:t>
                      </a:r>
                      <a:endParaRPr kumimoji="1" lang="en-US" altLang="ja-JP" sz="1150" b="1" dirty="0" smtClean="0">
                        <a:latin typeface="MS UI Gothic" panose="020B0600070205080204" pitchFamily="50" charset="-128"/>
                        <a:ea typeface="MS UI Gothic" panose="020B0600070205080204" pitchFamily="50" charset="-128"/>
                      </a:endParaRPr>
                    </a:p>
                    <a:p>
                      <a:pPr marL="0" marR="0" lvl="0" indent="0"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  </a:t>
                      </a:r>
                      <a:r>
                        <a:rPr kumimoji="1" lang="ja-JP" altLang="en-US" sz="1150" b="1" dirty="0" smtClean="0">
                          <a:latin typeface="MS UI Gothic" panose="020B0600070205080204" pitchFamily="50" charset="-128"/>
                          <a:ea typeface="MS UI Gothic" panose="020B0600070205080204" pitchFamily="50" charset="-128"/>
                        </a:rPr>
                        <a:t>人材の育成</a:t>
                      </a:r>
                      <a:endParaRPr kumimoji="1" lang="en-US" altLang="ja-JP" sz="1150" b="1" dirty="0" smtClean="0">
                        <a:latin typeface="MS UI Gothic" panose="020B0600070205080204" pitchFamily="50" charset="-128"/>
                        <a:ea typeface="MS UI Gothic" panose="020B0600070205080204" pitchFamily="50" charset="-128"/>
                      </a:endParaRPr>
                    </a:p>
                    <a:p>
                      <a:pPr marL="0" marR="0" lvl="0" indent="0" algn="l" defTabSz="1706910" rtl="0" eaLnBrk="1" fontAlgn="auto" latinLnBrk="0" hangingPunct="1">
                        <a:lnSpc>
                          <a:spcPts val="1300"/>
                        </a:lnSpc>
                        <a:spcBef>
                          <a:spcPts val="0"/>
                        </a:spcBef>
                        <a:spcAft>
                          <a:spcPts val="0"/>
                        </a:spcAft>
                        <a:buClrTx/>
                        <a:buSzTx/>
                        <a:buFontTx/>
                        <a:buNone/>
                        <a:tabLst/>
                        <a:defRPr/>
                      </a:pPr>
                      <a:endParaRPr kumimoji="1" lang="en-US" altLang="ja-JP" sz="1150" b="1" dirty="0" smtClean="0">
                        <a:latin typeface="MS UI Gothic" panose="020B0600070205080204" pitchFamily="50" charset="-128"/>
                        <a:ea typeface="MS UI Gothic" panose="020B0600070205080204" pitchFamily="50" charset="-128"/>
                      </a:endParaRPr>
                    </a:p>
                    <a:p>
                      <a:pPr marL="0" marR="0" lvl="0" indent="0"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需要喚起</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〇インバウンドの消失を補うための、</a:t>
                      </a:r>
                      <a:r>
                        <a:rPr kumimoji="1" lang="ja-JP" altLang="en-US" sz="1150" b="1" dirty="0" smtClean="0">
                          <a:latin typeface="MS UI Gothic" panose="020B0600070205080204" pitchFamily="50" charset="-128"/>
                          <a:ea typeface="MS UI Gothic" panose="020B0600070205080204" pitchFamily="50" charset="-128"/>
                        </a:rPr>
                        <a:t>国内需要等の取り込み</a:t>
                      </a:r>
                      <a:r>
                        <a:rPr kumimoji="1" lang="ja-JP" altLang="en-US" sz="1150" b="0" dirty="0" smtClean="0">
                          <a:latin typeface="MS UI Gothic" panose="020B0600070205080204" pitchFamily="50" charset="-128"/>
                          <a:ea typeface="MS UI Gothic" panose="020B0600070205080204" pitchFamily="50" charset="-128"/>
                        </a:rPr>
                        <a:t>（国内旅行需要、ＥＣの活用等）</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〇感染症対策の徹底による</a:t>
                      </a:r>
                      <a:r>
                        <a:rPr kumimoji="1" lang="ja-JP" altLang="en-US" sz="1150" b="1" dirty="0" smtClean="0">
                          <a:latin typeface="MS UI Gothic" panose="020B0600070205080204" pitchFamily="50" charset="-128"/>
                          <a:ea typeface="MS UI Gothic" panose="020B0600070205080204" pitchFamily="50" charset="-128"/>
                        </a:rPr>
                        <a:t>安全・安心な受入環境整備</a:t>
                      </a:r>
                      <a:endParaRPr kumimoji="1" lang="en-US" altLang="ja-JP" sz="1150" b="0" dirty="0" smtClean="0">
                        <a:latin typeface="MS UI Gothic" panose="020B0600070205080204" pitchFamily="50" charset="-128"/>
                        <a:ea typeface="MS UI Gothic" panose="020B0600070205080204" pitchFamily="50" charset="-128"/>
                      </a:endParaRPr>
                    </a:p>
                  </a:txBody>
                  <a:tcPr>
                    <a:solidFill>
                      <a:schemeClr val="bg1"/>
                    </a:solidFill>
                  </a:tcPr>
                </a:tc>
                <a:tc>
                  <a:txBody>
                    <a:bodyPr/>
                    <a:lstStyle/>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産業育成</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〇サプライチェーンの分散化など</a:t>
                      </a:r>
                      <a:r>
                        <a:rPr kumimoji="1" lang="ja-JP" altLang="en-US" sz="1150" b="1" dirty="0" smtClean="0">
                          <a:latin typeface="MS UI Gothic" panose="020B0600070205080204" pitchFamily="50" charset="-128"/>
                          <a:ea typeface="MS UI Gothic" panose="020B0600070205080204" pitchFamily="50" charset="-128"/>
                        </a:rPr>
                        <a:t>企業におけるレジリエンス向上</a:t>
                      </a: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〇ポストコロナをけん引する</a:t>
                      </a:r>
                      <a:r>
                        <a:rPr kumimoji="1" lang="ja-JP" altLang="en-US" sz="1150" b="1" dirty="0" smtClean="0">
                          <a:latin typeface="MS UI Gothic" panose="020B0600070205080204" pitchFamily="50" charset="-128"/>
                          <a:ea typeface="MS UI Gothic" panose="020B0600070205080204" pitchFamily="50" charset="-128"/>
                        </a:rPr>
                        <a:t>スタートアップの創出やニューノーマルに対応したイノベーションの促進</a:t>
                      </a:r>
                      <a:endParaRPr kumimoji="1" lang="en-US" altLang="ja-JP" sz="1150" b="0" dirty="0" smtClean="0">
                        <a:latin typeface="MS UI Gothic" panose="020B0600070205080204" pitchFamily="50" charset="-128"/>
                        <a:ea typeface="MS UI Gothic" panose="020B0600070205080204" pitchFamily="50" charset="-128"/>
                      </a:endParaRP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〇健康意識の高まりや世界的な高齢化の進展、ＤＸの加速などの社会変容を踏まえた</a:t>
                      </a:r>
                      <a:r>
                        <a:rPr kumimoji="1" lang="ja-JP" altLang="en-US" sz="1150" b="1" dirty="0" smtClean="0">
                          <a:latin typeface="MS UI Gothic" panose="020B0600070205080204" pitchFamily="50" charset="-128"/>
                          <a:ea typeface="MS UI Gothic" panose="020B0600070205080204" pitchFamily="50" charset="-128"/>
                        </a:rPr>
                        <a:t>新たな成長産業（健康・介護、デジタル）の育成</a:t>
                      </a:r>
                      <a:endParaRPr kumimoji="1" lang="en-US" altLang="ja-JP" sz="1150" b="0" dirty="0" smtClean="0">
                        <a:latin typeface="MS UI Gothic" panose="020B0600070205080204" pitchFamily="50" charset="-128"/>
                        <a:ea typeface="MS UI Gothic" panose="020B0600070205080204" pitchFamily="50" charset="-128"/>
                      </a:endParaRPr>
                    </a:p>
                    <a:p>
                      <a:pPr marL="180975" indent="-180975">
                        <a:lnSpc>
                          <a:spcPts val="1300"/>
                        </a:lnSpc>
                      </a:pPr>
                      <a:endParaRPr kumimoji="1" lang="en-US" altLang="ja-JP" sz="1150" b="1" dirty="0" smtClean="0">
                        <a:latin typeface="MS UI Gothic" panose="020B0600070205080204" pitchFamily="50" charset="-128"/>
                        <a:ea typeface="MS UI Gothic" panose="020B0600070205080204" pitchFamily="50" charset="-128"/>
                      </a:endParaRPr>
                    </a:p>
                    <a:p>
                      <a:pPr marL="180975" indent="-180975">
                        <a:lnSpc>
                          <a:spcPts val="1300"/>
                        </a:lnSpc>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雇用・人材育成</a:t>
                      </a:r>
                      <a:r>
                        <a:rPr kumimoji="1" lang="en-US" altLang="ja-JP" sz="1150" b="1" dirty="0" smtClean="0">
                          <a:latin typeface="MS UI Gothic" panose="020B0600070205080204" pitchFamily="50" charset="-128"/>
                          <a:ea typeface="MS UI Gothic" panose="020B0600070205080204" pitchFamily="50" charset="-128"/>
                        </a:rPr>
                        <a:t>】</a:t>
                      </a: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〇テレワークや副業など、</a:t>
                      </a:r>
                      <a:r>
                        <a:rPr kumimoji="1" lang="ja-JP" altLang="en-US" sz="1150" b="1" dirty="0" smtClean="0">
                          <a:latin typeface="MS UI Gothic" panose="020B0600070205080204" pitchFamily="50" charset="-128"/>
                          <a:ea typeface="MS UI Gothic" panose="020B0600070205080204" pitchFamily="50" charset="-128"/>
                        </a:rPr>
                        <a:t>多様な働き方を通じた女性や高齢者等のさらなる就労機会の拡充</a:t>
                      </a:r>
                      <a:endParaRPr kumimoji="1" lang="en-US" altLang="ja-JP" sz="1150" b="1" dirty="0" smtClean="0">
                        <a:latin typeface="MS UI Gothic" panose="020B0600070205080204" pitchFamily="50" charset="-128"/>
                        <a:ea typeface="MS UI Gothic" panose="020B0600070205080204" pitchFamily="50" charset="-128"/>
                      </a:endParaRP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外国人材の受入</a:t>
                      </a:r>
                      <a:r>
                        <a:rPr kumimoji="1" lang="ja-JP" altLang="en-US" sz="1150" b="0" dirty="0" smtClean="0">
                          <a:latin typeface="MS UI Gothic" panose="020B0600070205080204" pitchFamily="50" charset="-128"/>
                          <a:ea typeface="MS UI Gothic" panose="020B0600070205080204" pitchFamily="50" charset="-128"/>
                        </a:rPr>
                        <a:t>促進等を通じた</a:t>
                      </a:r>
                      <a:r>
                        <a:rPr kumimoji="1" lang="ja-JP" altLang="en-US" sz="1150" b="1" dirty="0" smtClean="0">
                          <a:latin typeface="MS UI Gothic" panose="020B0600070205080204" pitchFamily="50" charset="-128"/>
                          <a:ea typeface="MS UI Gothic" panose="020B0600070205080204" pitchFamily="50" charset="-128"/>
                        </a:rPr>
                        <a:t>人手不足の解消</a:t>
                      </a:r>
                      <a:r>
                        <a:rPr kumimoji="1" lang="ja-JP" altLang="en-US" sz="1150" b="0" dirty="0" smtClean="0">
                          <a:latin typeface="MS UI Gothic" panose="020B0600070205080204" pitchFamily="50" charset="-128"/>
                          <a:ea typeface="MS UI Gothic" panose="020B0600070205080204" pitchFamily="50" charset="-128"/>
                        </a:rPr>
                        <a:t>。</a:t>
                      </a:r>
                      <a:endParaRPr kumimoji="1" lang="en-US" altLang="ja-JP" sz="1150" b="0" dirty="0" smtClean="0">
                        <a:latin typeface="MS UI Gothic" panose="020B0600070205080204" pitchFamily="50" charset="-128"/>
                        <a:ea typeface="MS UI Gothic" panose="020B0600070205080204" pitchFamily="50" charset="-128"/>
                      </a:endParaRPr>
                    </a:p>
                    <a:p>
                      <a:pPr marL="0" indent="0">
                        <a:lnSpc>
                          <a:spcPts val="1300"/>
                        </a:lnSpc>
                      </a:pPr>
                      <a:r>
                        <a:rPr kumimoji="1" lang="ja-JP" altLang="en-US" sz="1150" b="0" dirty="0" smtClean="0">
                          <a:latin typeface="MS UI Gothic" panose="020B0600070205080204" pitchFamily="50" charset="-128"/>
                          <a:ea typeface="MS UI Gothic" panose="020B0600070205080204" pitchFamily="50" charset="-128"/>
                        </a:rPr>
                        <a:t>〇イノベーションやスタートアップ環境をもとに、</a:t>
                      </a:r>
                      <a:r>
                        <a:rPr kumimoji="1" lang="ja-JP" altLang="en-US" sz="1150" b="1" dirty="0" smtClean="0">
                          <a:latin typeface="MS UI Gothic" panose="020B0600070205080204" pitchFamily="50" charset="-128"/>
                          <a:ea typeface="MS UI Gothic" panose="020B0600070205080204" pitchFamily="50" charset="-128"/>
                        </a:rPr>
                        <a:t>国内外から高度　</a:t>
                      </a:r>
                      <a:endParaRPr kumimoji="1" lang="en-US" altLang="ja-JP" sz="1150" b="1" dirty="0" smtClean="0">
                        <a:latin typeface="MS UI Gothic" panose="020B0600070205080204" pitchFamily="50" charset="-128"/>
                        <a:ea typeface="MS UI Gothic" panose="020B0600070205080204" pitchFamily="50" charset="-128"/>
                      </a:endParaRPr>
                    </a:p>
                    <a:p>
                      <a:pPr marL="0" indent="0">
                        <a:lnSpc>
                          <a:spcPts val="1300"/>
                        </a:lnSpc>
                      </a:pPr>
                      <a:r>
                        <a:rPr kumimoji="1" lang="ja-JP" altLang="en-US" sz="1150" b="1" dirty="0" smtClean="0">
                          <a:latin typeface="MS UI Gothic" panose="020B0600070205080204" pitchFamily="50" charset="-128"/>
                          <a:ea typeface="MS UI Gothic" panose="020B0600070205080204" pitchFamily="50" charset="-128"/>
                        </a:rPr>
                        <a:t>　人材の呼び込み</a:t>
                      </a:r>
                      <a:endParaRPr kumimoji="1" lang="en-US" altLang="ja-JP" sz="1150" b="1" dirty="0" smtClean="0">
                        <a:latin typeface="MS UI Gothic" panose="020B0600070205080204" pitchFamily="50" charset="-128"/>
                        <a:ea typeface="MS UI Gothic" panose="020B0600070205080204" pitchFamily="50" charset="-128"/>
                      </a:endParaRPr>
                    </a:p>
                    <a:p>
                      <a:pPr marL="0" indent="0">
                        <a:lnSpc>
                          <a:spcPts val="1300"/>
                        </a:lnSpc>
                      </a:pPr>
                      <a:endParaRPr kumimoji="1" lang="en-US" altLang="ja-JP" sz="1150" b="1" dirty="0" smtClean="0">
                        <a:latin typeface="MS UI Gothic" panose="020B0600070205080204" pitchFamily="50" charset="-128"/>
                        <a:ea typeface="MS UI Gothic" panose="020B0600070205080204" pitchFamily="50" charset="-128"/>
                      </a:endParaRPr>
                    </a:p>
                    <a:p>
                      <a:pPr marL="0" indent="0">
                        <a:lnSpc>
                          <a:spcPts val="1300"/>
                        </a:lnSpc>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インバウンド・需要喚起</a:t>
                      </a:r>
                      <a:r>
                        <a:rPr kumimoji="1" lang="en-US" altLang="ja-JP" sz="1150" b="1" dirty="0" smtClean="0">
                          <a:latin typeface="MS UI Gothic" panose="020B0600070205080204" pitchFamily="50" charset="-128"/>
                          <a:ea typeface="MS UI Gothic" panose="020B0600070205080204" pitchFamily="50" charset="-128"/>
                        </a:rPr>
                        <a:t>】</a:t>
                      </a: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〇新たな都市魅力の創出等による</a:t>
                      </a:r>
                      <a:r>
                        <a:rPr kumimoji="1" lang="ja-JP" altLang="en-US" sz="1150" b="1" dirty="0" smtClean="0">
                          <a:latin typeface="MS UI Gothic" panose="020B0600070205080204" pitchFamily="50" charset="-128"/>
                          <a:ea typeface="MS UI Gothic" panose="020B0600070205080204" pitchFamily="50" charset="-128"/>
                        </a:rPr>
                        <a:t>国内外からの集客力強化</a:t>
                      </a:r>
                      <a:endParaRPr kumimoji="1" lang="en-US" altLang="ja-JP" sz="1150" b="1" dirty="0" smtClean="0">
                        <a:latin typeface="MS UI Gothic" panose="020B0600070205080204" pitchFamily="50" charset="-128"/>
                        <a:ea typeface="MS UI Gothic" panose="020B0600070205080204" pitchFamily="50" charset="-128"/>
                      </a:endParaRP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〇インバウンドの</a:t>
                      </a:r>
                      <a:r>
                        <a:rPr kumimoji="1" lang="ja-JP" altLang="en-US" sz="1150" b="1" dirty="0" smtClean="0">
                          <a:latin typeface="MS UI Gothic" panose="020B0600070205080204" pitchFamily="50" charset="-128"/>
                          <a:ea typeface="MS UI Gothic" panose="020B0600070205080204" pitchFamily="50" charset="-128"/>
                        </a:rPr>
                        <a:t>量から質（消費額増）への転換</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〇拡大が予想される</a:t>
                      </a:r>
                      <a:r>
                        <a:rPr kumimoji="1" lang="ja-JP" altLang="en-US" sz="1150" b="1" dirty="0" smtClean="0">
                          <a:latin typeface="MS UI Gothic" panose="020B0600070205080204" pitchFamily="50" charset="-128"/>
                          <a:ea typeface="MS UI Gothic" panose="020B0600070205080204" pitchFamily="50" charset="-128"/>
                        </a:rPr>
                        <a:t>ＥＣ市場への参入支援</a:t>
                      </a: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endParaRPr kumimoji="1" lang="en-US" altLang="ja-JP" sz="1150" b="1" dirty="0" smtClean="0">
                        <a:latin typeface="MS UI Gothic" panose="020B0600070205080204" pitchFamily="50" charset="-128"/>
                        <a:ea typeface="MS UI Gothic" panose="020B0600070205080204" pitchFamily="50" charset="-128"/>
                      </a:endParaRPr>
                    </a:p>
                    <a:p>
                      <a:pPr marL="84138" indent="-84138">
                        <a:lnSpc>
                          <a:spcPts val="1300"/>
                        </a:lnSpc>
                      </a:pPr>
                      <a:endParaRPr kumimoji="1" lang="ja-JP" altLang="en-US" sz="1150" b="0" dirty="0">
                        <a:latin typeface="MS UI Gothic" panose="020B0600070205080204" pitchFamily="50" charset="-128"/>
                        <a:ea typeface="MS UI Gothic" panose="020B0600070205080204" pitchFamily="50" charset="-128"/>
                      </a:endParaRPr>
                    </a:p>
                  </a:txBody>
                  <a:tcPr>
                    <a:solidFill>
                      <a:schemeClr val="accent1">
                        <a:lumMod val="60000"/>
                        <a:lumOff val="40000"/>
                      </a:schemeClr>
                    </a:solidFill>
                  </a:tcPr>
                </a:tc>
                <a:extLst>
                  <a:ext uri="{0D108BD9-81ED-4DB2-BD59-A6C34878D82A}">
                    <a16:rowId xmlns:a16="http://schemas.microsoft.com/office/drawing/2014/main" val="657314968"/>
                  </a:ext>
                </a:extLst>
              </a:tr>
            </a:tbl>
          </a:graphicData>
        </a:graphic>
      </p:graphicFrame>
      <p:sp>
        <p:nvSpPr>
          <p:cNvPr id="24" name="ホームベース 23"/>
          <p:cNvSpPr/>
          <p:nvPr/>
        </p:nvSpPr>
        <p:spPr>
          <a:xfrm>
            <a:off x="4389861" y="2528561"/>
            <a:ext cx="284400" cy="2186456"/>
          </a:xfrm>
          <a:prstGeom prst="homePlate">
            <a:avLst>
              <a:gd name="adj" fmla="val 0"/>
            </a:avLst>
          </a:prstGeom>
          <a:solidFill>
            <a:schemeClr val="accent4">
              <a:lumMod val="40000"/>
              <a:lumOff val="60000"/>
            </a:schemeClr>
          </a:solidFill>
          <a:ln>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影　　　響</a:t>
            </a:r>
            <a:endParaRPr kumimoji="1" lang="ja-JP" altLang="en-US" sz="1400" b="1" dirty="0">
              <a:solidFill>
                <a:schemeClr val="tx1"/>
              </a:solidFill>
            </a:endParaRPr>
          </a:p>
        </p:txBody>
      </p:sp>
      <p:sp>
        <p:nvSpPr>
          <p:cNvPr id="141" name="テキスト ボックス 140"/>
          <p:cNvSpPr txBox="1"/>
          <p:nvPr/>
        </p:nvSpPr>
        <p:spPr>
          <a:xfrm>
            <a:off x="7482250" y="2715272"/>
            <a:ext cx="2658128" cy="577081"/>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○宿泊、飲食、娯楽等を中心に消費減少</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○大阪</a:t>
            </a:r>
            <a:r>
              <a:rPr kumimoji="1" lang="ja-JP" altLang="en-US" sz="1050" dirty="0" smtClean="0">
                <a:latin typeface="Meiryo UI" panose="020B0604030504040204" pitchFamily="50" charset="-128"/>
                <a:ea typeface="Meiryo UI" panose="020B0604030504040204" pitchFamily="50" charset="-128"/>
              </a:rPr>
              <a:t>は全国に比べ家計消費が減少</a:t>
            </a:r>
            <a:endParaRPr kumimoji="1" lang="en-US" altLang="ja-JP" sz="1050" dirty="0">
              <a:latin typeface="Meiryo UI" panose="020B0604030504040204" pitchFamily="50" charset="-128"/>
              <a:ea typeface="Meiryo UI" panose="020B0604030504040204" pitchFamily="50" charset="-128"/>
            </a:endParaRPr>
          </a:p>
        </p:txBody>
      </p:sp>
      <p:sp>
        <p:nvSpPr>
          <p:cNvPr id="142" name="テキスト ボックス 141"/>
          <p:cNvSpPr txBox="1"/>
          <p:nvPr/>
        </p:nvSpPr>
        <p:spPr>
          <a:xfrm>
            <a:off x="7706051" y="2544060"/>
            <a:ext cx="2231490" cy="292388"/>
          </a:xfrm>
          <a:prstGeom prst="rect">
            <a:avLst/>
          </a:prstGeom>
          <a:solidFill>
            <a:schemeClr val="bg1"/>
          </a:solidFill>
          <a:ln w="9525">
            <a:solidFill>
              <a:schemeClr val="tx1"/>
            </a:solidFill>
          </a:ln>
        </p:spPr>
        <p:txBody>
          <a:bodyPr wrap="square" rtlCol="0">
            <a:spAutoFit/>
          </a:bodyPr>
          <a:lstStyle/>
          <a:p>
            <a:pPr algn="ctr"/>
            <a:r>
              <a:rPr lang="ja-JP" altLang="en-US" sz="1300" b="1" dirty="0" smtClean="0">
                <a:latin typeface="+mn-ea"/>
              </a:rPr>
              <a:t>国内消費の減少</a:t>
            </a:r>
            <a:endParaRPr lang="en-US" altLang="ja-JP" sz="1300" b="1" dirty="0">
              <a:latin typeface="+mn-ea"/>
            </a:endParaRPr>
          </a:p>
        </p:txBody>
      </p:sp>
      <p:sp>
        <p:nvSpPr>
          <p:cNvPr id="144" name="テキスト ボックス 143"/>
          <p:cNvSpPr txBox="1"/>
          <p:nvPr/>
        </p:nvSpPr>
        <p:spPr>
          <a:xfrm>
            <a:off x="4755468" y="5838443"/>
            <a:ext cx="2702589" cy="738664"/>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pPr marL="84138" indent="-84138"/>
            <a:r>
              <a:rPr kumimoji="1" lang="ja-JP" altLang="en-US" sz="1050" dirty="0" smtClean="0">
                <a:latin typeface="Meiryo UI" panose="020B0604030504040204" pitchFamily="50" charset="-128"/>
                <a:ea typeface="Meiryo UI" panose="020B0604030504040204" pitchFamily="50" charset="-128"/>
              </a:rPr>
              <a:t>○テレワークの増加（大阪では、中小企業の導入率が低い状況）</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○副業等の多様な働き方の議論が加速</a:t>
            </a:r>
            <a:endParaRPr kumimoji="1" lang="en-US" altLang="ja-JP" sz="1050" dirty="0" smtClean="0">
              <a:latin typeface="Meiryo UI" panose="020B0604030504040204" pitchFamily="50" charset="-128"/>
              <a:ea typeface="Meiryo UI" panose="020B0604030504040204" pitchFamily="50" charset="-128"/>
            </a:endParaRPr>
          </a:p>
        </p:txBody>
      </p:sp>
      <p:sp>
        <p:nvSpPr>
          <p:cNvPr id="145" name="テキスト ボックス 144"/>
          <p:cNvSpPr txBox="1"/>
          <p:nvPr/>
        </p:nvSpPr>
        <p:spPr>
          <a:xfrm>
            <a:off x="4996834" y="5687279"/>
            <a:ext cx="2231490" cy="292388"/>
          </a:xfrm>
          <a:prstGeom prst="rect">
            <a:avLst/>
          </a:prstGeom>
          <a:solidFill>
            <a:schemeClr val="bg1"/>
          </a:solidFill>
          <a:ln w="9525">
            <a:solidFill>
              <a:schemeClr val="tx1"/>
            </a:solidFill>
          </a:ln>
        </p:spPr>
        <p:txBody>
          <a:bodyPr wrap="square" rtlCol="0">
            <a:spAutoFit/>
          </a:bodyPr>
          <a:lstStyle/>
          <a:p>
            <a:pPr algn="ctr"/>
            <a:r>
              <a:rPr lang="ja-JP" altLang="en-US" sz="1300" b="1" dirty="0">
                <a:latin typeface="+mn-ea"/>
              </a:rPr>
              <a:t>働き方の変化</a:t>
            </a:r>
            <a:endParaRPr lang="en-US" altLang="ja-JP" sz="1300" b="1" dirty="0">
              <a:latin typeface="+mn-ea"/>
            </a:endParaRPr>
          </a:p>
        </p:txBody>
      </p:sp>
      <p:sp>
        <p:nvSpPr>
          <p:cNvPr id="149" name="テキスト ボックス 148"/>
          <p:cNvSpPr txBox="1"/>
          <p:nvPr/>
        </p:nvSpPr>
        <p:spPr>
          <a:xfrm>
            <a:off x="7509796" y="9198107"/>
            <a:ext cx="2677014" cy="1223412"/>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○ワークライフバランスへの意識変化</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○職住</a:t>
            </a:r>
            <a:r>
              <a:rPr kumimoji="1" lang="ja-JP" altLang="en-US" sz="1050" dirty="0" smtClean="0">
                <a:latin typeface="Meiryo UI" panose="020B0604030504040204" pitchFamily="50" charset="-128"/>
                <a:ea typeface="Meiryo UI" panose="020B0604030504040204" pitchFamily="50" charset="-128"/>
              </a:rPr>
              <a:t>融合型の新しいライフスタイル</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○郊外型</a:t>
            </a:r>
            <a:r>
              <a:rPr kumimoji="1" lang="ja-JP" altLang="en-US" sz="1050" dirty="0" smtClean="0">
                <a:latin typeface="Meiryo UI" panose="020B0604030504040204" pitchFamily="50" charset="-128"/>
                <a:ea typeface="Meiryo UI" panose="020B0604030504040204" pitchFamily="50" charset="-128"/>
              </a:rPr>
              <a:t>スモールオフィス設置の動き</a:t>
            </a:r>
            <a:endParaRPr kumimoji="1" lang="en-US" altLang="ja-JP" sz="1050" dirty="0" smtClean="0">
              <a:latin typeface="Meiryo UI" panose="020B0604030504040204" pitchFamily="50" charset="-128"/>
              <a:ea typeface="Meiryo UI" panose="020B0604030504040204" pitchFamily="50" charset="-128"/>
            </a:endParaRPr>
          </a:p>
          <a:p>
            <a:pPr marL="84138" indent="-84138"/>
            <a:r>
              <a:rPr kumimoji="1" lang="ja-JP" altLang="en-US" sz="1050" dirty="0">
                <a:latin typeface="Meiryo UI" panose="020B0604030504040204" pitchFamily="50" charset="-128"/>
                <a:ea typeface="Meiryo UI" panose="020B0604030504040204" pitchFamily="50" charset="-128"/>
              </a:rPr>
              <a:t>○首</a:t>
            </a:r>
            <a:r>
              <a:rPr kumimoji="1" lang="ja-JP" altLang="en-US" sz="1050" dirty="0" smtClean="0">
                <a:latin typeface="Meiryo UI" panose="020B0604030504040204" pitchFamily="50" charset="-128"/>
                <a:ea typeface="Meiryo UI" panose="020B0604030504040204" pitchFamily="50" charset="-128"/>
              </a:rPr>
              <a:t>都圏の若者を中心とする地方移住への関心の高まり</a:t>
            </a:r>
            <a:endParaRPr kumimoji="1" lang="en-US" altLang="ja-JP" sz="1050" dirty="0" smtClean="0">
              <a:latin typeface="Meiryo UI" panose="020B0604030504040204" pitchFamily="50" charset="-128"/>
              <a:ea typeface="Meiryo UI" panose="020B0604030504040204" pitchFamily="50" charset="-128"/>
            </a:endParaRPr>
          </a:p>
        </p:txBody>
      </p:sp>
      <p:sp>
        <p:nvSpPr>
          <p:cNvPr id="151" name="テキスト ボックス 150"/>
          <p:cNvSpPr txBox="1"/>
          <p:nvPr/>
        </p:nvSpPr>
        <p:spPr>
          <a:xfrm>
            <a:off x="7769999" y="9095553"/>
            <a:ext cx="2231490" cy="451406"/>
          </a:xfrm>
          <a:prstGeom prst="rect">
            <a:avLst/>
          </a:prstGeom>
          <a:solidFill>
            <a:schemeClr val="bg1"/>
          </a:solidFill>
          <a:ln w="9525">
            <a:solidFill>
              <a:schemeClr val="tx1"/>
            </a:solidFill>
          </a:ln>
        </p:spPr>
        <p:txBody>
          <a:bodyPr wrap="square" rtlCol="0" anchor="ctr">
            <a:spAutoFit/>
          </a:bodyPr>
          <a:lstStyle/>
          <a:p>
            <a:pPr algn="ctr">
              <a:lnSpc>
                <a:spcPts val="1400"/>
              </a:lnSpc>
            </a:pPr>
            <a:r>
              <a:rPr lang="ja-JP" altLang="en-US" sz="1300" b="1" dirty="0" smtClean="0">
                <a:latin typeface="+mn-ea"/>
              </a:rPr>
              <a:t>テレワーク等に伴う</a:t>
            </a:r>
            <a:endParaRPr lang="en-US" altLang="ja-JP" sz="1300" b="1" dirty="0" smtClean="0">
              <a:latin typeface="+mn-ea"/>
            </a:endParaRPr>
          </a:p>
          <a:p>
            <a:pPr algn="ctr">
              <a:lnSpc>
                <a:spcPts val="1400"/>
              </a:lnSpc>
            </a:pPr>
            <a:r>
              <a:rPr lang="ja-JP" altLang="en-US" sz="1300" b="1" dirty="0" smtClean="0">
                <a:latin typeface="+mn-ea"/>
              </a:rPr>
              <a:t>生活スタイルの変化</a:t>
            </a:r>
            <a:endParaRPr lang="en-US" altLang="ja-JP" sz="1300" b="1" dirty="0">
              <a:latin typeface="+mn-ea"/>
            </a:endParaRPr>
          </a:p>
        </p:txBody>
      </p:sp>
      <p:sp>
        <p:nvSpPr>
          <p:cNvPr id="152" name="テキスト ボックス 151"/>
          <p:cNvSpPr txBox="1"/>
          <p:nvPr/>
        </p:nvSpPr>
        <p:spPr>
          <a:xfrm>
            <a:off x="4749118" y="9198107"/>
            <a:ext cx="2710550" cy="1223412"/>
          </a:xfrm>
          <a:prstGeom prst="rect">
            <a:avLst/>
          </a:prstGeom>
          <a:solidFill>
            <a:schemeClr val="bg1"/>
          </a:solidFill>
          <a:ln>
            <a:solidFill>
              <a:schemeClr val="tx1"/>
            </a:solidFill>
          </a:ln>
        </p:spPr>
        <p:txBody>
          <a:bodyPr wrap="square" rtlCol="0">
            <a:spAutoFit/>
          </a:bodyPr>
          <a:lstStyle/>
          <a:p>
            <a:endParaRPr kumimoji="1" lang="en-US" altLang="ja-JP" sz="1050" dirty="0">
              <a:latin typeface="Meiryo UI" panose="020B0604030504040204" pitchFamily="50" charset="-128"/>
              <a:ea typeface="Meiryo UI" panose="020B0604030504040204" pitchFamily="50" charset="-128"/>
            </a:endParaRPr>
          </a:p>
          <a:p>
            <a:pPr marL="96838" indent="-96838"/>
            <a:r>
              <a:rPr kumimoji="1" lang="ja-JP" altLang="en-US" sz="1050" dirty="0" smtClean="0">
                <a:latin typeface="Meiryo UI" panose="020B0604030504040204" pitchFamily="50" charset="-128"/>
                <a:ea typeface="Meiryo UI" panose="020B0604030504040204" pitchFamily="50" charset="-128"/>
              </a:rPr>
              <a:t>○巣ごもり</a:t>
            </a:r>
            <a:r>
              <a:rPr kumimoji="1" lang="ja-JP" altLang="en-US" sz="1050" dirty="0">
                <a:latin typeface="Meiryo UI" panose="020B0604030504040204" pitchFamily="50" charset="-128"/>
                <a:ea typeface="Meiryo UI" panose="020B0604030504040204" pitchFamily="50" charset="-128"/>
              </a:rPr>
              <a:t>消費・ネット取引の</a:t>
            </a:r>
            <a:r>
              <a:rPr kumimoji="1" lang="ja-JP" altLang="en-US" sz="1050" dirty="0" smtClean="0">
                <a:latin typeface="Meiryo UI" panose="020B0604030504040204" pitchFamily="50" charset="-128"/>
                <a:ea typeface="Meiryo UI" panose="020B0604030504040204" pitchFamily="50" charset="-128"/>
              </a:rPr>
              <a:t>増加</a:t>
            </a:r>
            <a:endParaRPr kumimoji="1" lang="en-US" altLang="ja-JP" sz="1050" dirty="0" smtClean="0">
              <a:latin typeface="Meiryo UI" panose="020B0604030504040204" pitchFamily="50" charset="-128"/>
              <a:ea typeface="Meiryo UI" panose="020B0604030504040204" pitchFamily="50" charset="-128"/>
            </a:endParaRPr>
          </a:p>
          <a:p>
            <a:pPr marL="96838" indent="-96838"/>
            <a:r>
              <a:rPr kumimoji="1" lang="ja-JP" altLang="en-US" sz="1050" dirty="0">
                <a:latin typeface="Meiryo UI" panose="020B0604030504040204" pitchFamily="50" charset="-128"/>
                <a:ea typeface="Meiryo UI" panose="020B0604030504040204" pitchFamily="50" charset="-128"/>
              </a:rPr>
              <a:t>○行</a:t>
            </a:r>
            <a:r>
              <a:rPr kumimoji="1" lang="ja-JP" altLang="en-US" sz="1050" dirty="0" smtClean="0">
                <a:latin typeface="Meiryo UI" panose="020B0604030504040204" pitchFamily="50" charset="-128"/>
                <a:ea typeface="Meiryo UI" panose="020B0604030504040204" pitchFamily="50" charset="-128"/>
              </a:rPr>
              <a:t>政手続や教育のオンライン化の進展</a:t>
            </a:r>
            <a:endParaRPr kumimoji="1" lang="en-US" altLang="ja-JP" sz="1050" dirty="0" smtClean="0">
              <a:latin typeface="Meiryo UI" panose="020B0604030504040204" pitchFamily="50" charset="-128"/>
              <a:ea typeface="Meiryo UI" panose="020B0604030504040204" pitchFamily="50" charset="-128"/>
            </a:endParaRPr>
          </a:p>
          <a:p>
            <a:pPr marL="96838" indent="-96838"/>
            <a:r>
              <a:rPr kumimoji="1" lang="ja-JP" altLang="en-US" sz="1050" dirty="0">
                <a:latin typeface="Meiryo UI" panose="020B0604030504040204" pitchFamily="50" charset="-128"/>
                <a:ea typeface="Meiryo UI" panose="020B0604030504040204" pitchFamily="50" charset="-128"/>
              </a:rPr>
              <a:t>○オンライン</a:t>
            </a:r>
            <a:r>
              <a:rPr kumimoji="1" lang="ja-JP" altLang="en-US" sz="1050" dirty="0" smtClean="0">
                <a:latin typeface="Meiryo UI" panose="020B0604030504040204" pitchFamily="50" charset="-128"/>
                <a:ea typeface="Meiryo UI" panose="020B0604030504040204" pitchFamily="50" charset="-128"/>
              </a:rPr>
              <a:t>を活用した社会的つながりの創出ニーズの高まり</a:t>
            </a:r>
            <a:endParaRPr kumimoji="1" lang="en-US" altLang="ja-JP" sz="1050" dirty="0">
              <a:latin typeface="Meiryo UI" panose="020B0604030504040204" pitchFamily="50" charset="-128"/>
              <a:ea typeface="Meiryo UI" panose="020B0604030504040204" pitchFamily="50" charset="-128"/>
            </a:endParaRPr>
          </a:p>
          <a:p>
            <a:pPr marL="96838" indent="-96838"/>
            <a:r>
              <a:rPr kumimoji="1" lang="ja-JP" altLang="en-US" sz="1050" dirty="0">
                <a:latin typeface="Meiryo UI" panose="020B0604030504040204" pitchFamily="50" charset="-128"/>
                <a:ea typeface="Meiryo UI" panose="020B0604030504040204" pitchFamily="50" charset="-128"/>
              </a:rPr>
              <a:t>○人</a:t>
            </a:r>
            <a:r>
              <a:rPr kumimoji="1" lang="ja-JP" altLang="en-US" sz="1050" dirty="0" smtClean="0">
                <a:latin typeface="Meiryo UI" panose="020B0604030504040204" pitchFamily="50" charset="-128"/>
                <a:ea typeface="Meiryo UI" panose="020B0604030504040204" pitchFamily="50" charset="-128"/>
              </a:rPr>
              <a:t>の移動や健康データなど、ビッグデータの活用の動き</a:t>
            </a:r>
            <a:endParaRPr kumimoji="1" lang="en-US" altLang="ja-JP" sz="1050" dirty="0" smtClean="0">
              <a:latin typeface="Meiryo UI" panose="020B0604030504040204" pitchFamily="50" charset="-128"/>
              <a:ea typeface="Meiryo UI" panose="020B0604030504040204" pitchFamily="50" charset="-128"/>
            </a:endParaRPr>
          </a:p>
        </p:txBody>
      </p:sp>
      <p:sp>
        <p:nvSpPr>
          <p:cNvPr id="153" name="テキスト ボックス 152"/>
          <p:cNvSpPr txBox="1"/>
          <p:nvPr/>
        </p:nvSpPr>
        <p:spPr>
          <a:xfrm>
            <a:off x="4957042" y="8969447"/>
            <a:ext cx="2322063" cy="408060"/>
          </a:xfrm>
          <a:prstGeom prst="rect">
            <a:avLst/>
          </a:prstGeom>
          <a:solidFill>
            <a:schemeClr val="bg1"/>
          </a:solidFill>
          <a:ln w="9525">
            <a:solidFill>
              <a:schemeClr val="tx1"/>
            </a:solidFill>
          </a:ln>
        </p:spPr>
        <p:txBody>
          <a:bodyPr wrap="square" rtlCol="0">
            <a:spAutoFit/>
          </a:bodyPr>
          <a:lstStyle/>
          <a:p>
            <a:pPr algn="ctr">
              <a:lnSpc>
                <a:spcPts val="1200"/>
              </a:lnSpc>
            </a:pPr>
            <a:r>
              <a:rPr lang="ja-JP" altLang="en-US" sz="1300" b="1" dirty="0" smtClean="0">
                <a:latin typeface="+mn-ea"/>
              </a:rPr>
              <a:t>デジタル化など</a:t>
            </a:r>
            <a:endParaRPr lang="en-US" altLang="ja-JP" sz="1300" b="1" dirty="0" smtClean="0">
              <a:latin typeface="+mn-ea"/>
            </a:endParaRPr>
          </a:p>
          <a:p>
            <a:pPr algn="ctr">
              <a:lnSpc>
                <a:spcPts val="1200"/>
              </a:lnSpc>
            </a:pPr>
            <a:r>
              <a:rPr lang="ja-JP" altLang="en-US" sz="1300" b="1" dirty="0" smtClean="0">
                <a:latin typeface="+mn-ea"/>
              </a:rPr>
              <a:t>社会全体でのＤＸの加速</a:t>
            </a:r>
            <a:endParaRPr lang="en-US" altLang="ja-JP" sz="1300" b="1" dirty="0">
              <a:latin typeface="+mn-ea"/>
            </a:endParaRPr>
          </a:p>
        </p:txBody>
      </p:sp>
      <p:sp>
        <p:nvSpPr>
          <p:cNvPr id="154" name="テキスト ボックス 153"/>
          <p:cNvSpPr txBox="1"/>
          <p:nvPr/>
        </p:nvSpPr>
        <p:spPr>
          <a:xfrm>
            <a:off x="12057487" y="1268102"/>
            <a:ext cx="3354060" cy="338554"/>
          </a:xfrm>
          <a:prstGeom prst="rect">
            <a:avLst/>
          </a:prstGeom>
          <a:solidFill>
            <a:schemeClr val="accent1">
              <a:lumMod val="50000"/>
            </a:schemeClr>
          </a:solidFill>
          <a:ln w="38100">
            <a:solidFill>
              <a:schemeClr val="tx1"/>
            </a:solidFill>
          </a:ln>
        </p:spPr>
        <p:txBody>
          <a:bodyPr wrap="square" rtlCol="0" anchor="ctr" anchorCtr="0">
            <a:spAutoFit/>
          </a:bodyPr>
          <a:lstStyle/>
          <a:p>
            <a:pPr algn="ctr"/>
            <a:r>
              <a:rPr lang="ja-JP" altLang="en-US" sz="1600" b="1" dirty="0" smtClean="0">
                <a:solidFill>
                  <a:schemeClr val="bg1"/>
                </a:solidFill>
                <a:latin typeface="+mn-ea"/>
              </a:rPr>
              <a:t>大阪の再生・成長に向けた課題</a:t>
            </a:r>
            <a:endParaRPr lang="en-US" altLang="ja-JP" sz="1600" b="1" dirty="0">
              <a:solidFill>
                <a:schemeClr val="bg1"/>
              </a:solidFill>
              <a:latin typeface="+mn-ea"/>
            </a:endParaRPr>
          </a:p>
        </p:txBody>
      </p:sp>
      <p:sp>
        <p:nvSpPr>
          <p:cNvPr id="155" name="二等辺三角形 154"/>
          <p:cNvSpPr/>
          <p:nvPr/>
        </p:nvSpPr>
        <p:spPr>
          <a:xfrm rot="5400000">
            <a:off x="3421448" y="11728192"/>
            <a:ext cx="1463892" cy="19600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0" name="ホームベース 159"/>
          <p:cNvSpPr/>
          <p:nvPr/>
        </p:nvSpPr>
        <p:spPr>
          <a:xfrm>
            <a:off x="4395024" y="4831720"/>
            <a:ext cx="272612" cy="1820008"/>
          </a:xfrm>
          <a:prstGeom prst="homePlate">
            <a:avLst>
              <a:gd name="adj" fmla="val 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t>新たな潮流</a:t>
            </a:r>
            <a:endParaRPr kumimoji="1" lang="ja-JP" altLang="en-US" sz="1400" b="1" dirty="0"/>
          </a:p>
        </p:txBody>
      </p:sp>
      <p:sp>
        <p:nvSpPr>
          <p:cNvPr id="73" name="ホームベース 72"/>
          <p:cNvSpPr/>
          <p:nvPr/>
        </p:nvSpPr>
        <p:spPr>
          <a:xfrm>
            <a:off x="4388938" y="7073071"/>
            <a:ext cx="268880" cy="1829329"/>
          </a:xfrm>
          <a:prstGeom prst="homePlate">
            <a:avLst>
              <a:gd name="adj" fmla="val 0"/>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影　　　響</a:t>
            </a:r>
            <a:endParaRPr kumimoji="1" lang="ja-JP" altLang="en-US" sz="1400" b="1" dirty="0">
              <a:solidFill>
                <a:schemeClr val="tx1"/>
              </a:solidFill>
            </a:endParaRPr>
          </a:p>
        </p:txBody>
      </p:sp>
      <p:sp>
        <p:nvSpPr>
          <p:cNvPr id="74" name="ホームベース 73"/>
          <p:cNvSpPr/>
          <p:nvPr/>
        </p:nvSpPr>
        <p:spPr>
          <a:xfrm>
            <a:off x="4381104" y="9054265"/>
            <a:ext cx="293067" cy="1400462"/>
          </a:xfrm>
          <a:prstGeom prst="homePlate">
            <a:avLst>
              <a:gd name="adj" fmla="val 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t>新たな潮流</a:t>
            </a:r>
            <a:endParaRPr kumimoji="1" lang="ja-JP" altLang="en-US" sz="1400" b="1" dirty="0"/>
          </a:p>
        </p:txBody>
      </p:sp>
      <p:sp>
        <p:nvSpPr>
          <p:cNvPr id="77" name="テキスト ボックス 76"/>
          <p:cNvSpPr txBox="1"/>
          <p:nvPr/>
        </p:nvSpPr>
        <p:spPr>
          <a:xfrm>
            <a:off x="127470" y="10827279"/>
            <a:ext cx="407234" cy="1906145"/>
          </a:xfrm>
          <a:prstGeom prst="rect">
            <a:avLst/>
          </a:prstGeom>
          <a:solidFill>
            <a:schemeClr val="accent1">
              <a:lumMod val="50000"/>
            </a:schemeClr>
          </a:solidFill>
          <a:ln w="38100">
            <a:solidFill>
              <a:schemeClr val="tx1"/>
            </a:solidFill>
          </a:ln>
        </p:spPr>
        <p:txBody>
          <a:bodyPr vert="eaVert" wrap="square" rtlCol="0" anchor="ctr" anchorCtr="0">
            <a:noAutofit/>
          </a:bodyPr>
          <a:lstStyle/>
          <a:p>
            <a:pPr algn="ctr"/>
            <a:r>
              <a:rPr lang="ja-JP" altLang="en-US" b="1" dirty="0" smtClean="0">
                <a:solidFill>
                  <a:schemeClr val="bg1"/>
                </a:solidFill>
                <a:latin typeface="+mn-ea"/>
              </a:rPr>
              <a:t>危機事象対応</a:t>
            </a:r>
            <a:endParaRPr lang="en-US" altLang="ja-JP" b="1" dirty="0">
              <a:solidFill>
                <a:schemeClr val="bg1"/>
              </a:solidFill>
              <a:latin typeface="+mn-ea"/>
            </a:endParaRPr>
          </a:p>
        </p:txBody>
      </p:sp>
      <p:graphicFrame>
        <p:nvGraphicFramePr>
          <p:cNvPr id="78" name="表 77"/>
          <p:cNvGraphicFramePr>
            <a:graphicFrameLocks noGrp="1"/>
          </p:cNvGraphicFramePr>
          <p:nvPr>
            <p:extLst>
              <p:ext uri="{D42A27DB-BD31-4B8C-83A1-F6EECF244321}">
                <p14:modId xmlns:p14="http://schemas.microsoft.com/office/powerpoint/2010/main" val="973268658"/>
              </p:ext>
            </p:extLst>
          </p:nvPr>
        </p:nvGraphicFramePr>
        <p:xfrm>
          <a:off x="10573539" y="6891769"/>
          <a:ext cx="6362562" cy="3888740"/>
        </p:xfrm>
        <a:graphic>
          <a:graphicData uri="http://schemas.openxmlformats.org/drawingml/2006/table">
            <a:tbl>
              <a:tblPr firstRow="1" bandRow="1">
                <a:tableStyleId>{5940675A-B579-460E-94D1-54222C63F5DA}</a:tableStyleId>
              </a:tblPr>
              <a:tblGrid>
                <a:gridCol w="2635285">
                  <a:extLst>
                    <a:ext uri="{9D8B030D-6E8A-4147-A177-3AD203B41FA5}">
                      <a16:colId xmlns:a16="http://schemas.microsoft.com/office/drawing/2014/main" val="1757704542"/>
                    </a:ext>
                  </a:extLst>
                </a:gridCol>
                <a:gridCol w="3727277">
                  <a:extLst>
                    <a:ext uri="{9D8B030D-6E8A-4147-A177-3AD203B41FA5}">
                      <a16:colId xmlns:a16="http://schemas.microsoft.com/office/drawing/2014/main" val="1266544953"/>
                    </a:ext>
                  </a:extLst>
                </a:gridCol>
              </a:tblGrid>
              <a:tr h="0">
                <a:tc>
                  <a:txBody>
                    <a:bodyPr/>
                    <a:lstStyle/>
                    <a:p>
                      <a:pPr marL="0" marR="0" lvl="0" indent="0"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セーフティネット・健康</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〇所得の減少に伴う</a:t>
                      </a:r>
                      <a:r>
                        <a:rPr kumimoji="1" lang="ja-JP" altLang="en-US" sz="1150" b="1" dirty="0" smtClean="0">
                          <a:latin typeface="MS UI Gothic" panose="020B0600070205080204" pitchFamily="50" charset="-128"/>
                          <a:ea typeface="MS UI Gothic" panose="020B0600070205080204" pitchFamily="50" charset="-128"/>
                        </a:rPr>
                        <a:t>生活困窮者支援</a:t>
                      </a: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〇外出自粛等による</a:t>
                      </a:r>
                      <a:r>
                        <a:rPr kumimoji="1" lang="ja-JP" altLang="en-US" sz="1150" b="1" dirty="0" smtClean="0">
                          <a:latin typeface="MS UI Gothic" panose="020B0600070205080204" pitchFamily="50" charset="-128"/>
                          <a:ea typeface="MS UI Gothic" panose="020B0600070205080204" pitchFamily="50" charset="-128"/>
                        </a:rPr>
                        <a:t>精神的不安等への対応</a:t>
                      </a:r>
                      <a:r>
                        <a:rPr kumimoji="1" lang="ja-JP" altLang="en-US" sz="1150" b="0" dirty="0" smtClean="0">
                          <a:latin typeface="MS UI Gothic" panose="020B0600070205080204" pitchFamily="50" charset="-128"/>
                          <a:ea typeface="MS UI Gothic" panose="020B0600070205080204" pitchFamily="50" charset="-128"/>
                        </a:rPr>
                        <a:t>（うつ、ＤＶ、児童虐待等）</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〇外出自粛等による</a:t>
                      </a:r>
                      <a:r>
                        <a:rPr kumimoji="1" lang="ja-JP" altLang="en-US" sz="1150" b="1" dirty="0" smtClean="0">
                          <a:latin typeface="MS UI Gothic" panose="020B0600070205080204" pitchFamily="50" charset="-128"/>
                          <a:ea typeface="MS UI Gothic" panose="020B0600070205080204" pitchFamily="50" charset="-128"/>
                        </a:rPr>
                        <a:t>フレイルリスクの高まりへの対応</a:t>
                      </a:r>
                      <a:r>
                        <a:rPr kumimoji="1" lang="ja-JP" altLang="en-US" sz="1150" b="0"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健康づくりや社会的なつながり）</a:t>
                      </a:r>
                      <a:endParaRPr kumimoji="1" lang="en-US" altLang="ja-JP" sz="1150" b="0" dirty="0" smtClean="0">
                        <a:latin typeface="MS UI Gothic" panose="020B0600070205080204" pitchFamily="50" charset="-128"/>
                        <a:ea typeface="MS UI Gothic" panose="020B0600070205080204" pitchFamily="50" charset="-128"/>
                      </a:endParaRPr>
                    </a:p>
                    <a:p>
                      <a:pPr marL="0" marR="0" lvl="0" indent="0" algn="l" defTabSz="1706910" rtl="0" eaLnBrk="1" fontAlgn="auto" latinLnBrk="0" hangingPunct="1">
                        <a:lnSpc>
                          <a:spcPts val="1300"/>
                        </a:lnSpc>
                        <a:spcBef>
                          <a:spcPts val="0"/>
                        </a:spcBef>
                        <a:spcAft>
                          <a:spcPts val="0"/>
                        </a:spcAft>
                        <a:buClrTx/>
                        <a:buSzTx/>
                        <a:buFontTx/>
                        <a:buNone/>
                        <a:tabLst/>
                        <a:defRPr/>
                      </a:pPr>
                      <a:endParaRPr kumimoji="1" lang="en-US" altLang="ja-JP" sz="1150" b="1" dirty="0" smtClean="0">
                        <a:latin typeface="MS UI Gothic" panose="020B0600070205080204" pitchFamily="50" charset="-128"/>
                        <a:ea typeface="MS UI Gothic" panose="020B0600070205080204" pitchFamily="50" charset="-128"/>
                      </a:endParaRPr>
                    </a:p>
                    <a:p>
                      <a:pPr marL="0" marR="0" lvl="0" indent="0"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教育</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学校現場の感染症対策</a:t>
                      </a: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〇オンラインを活用した</a:t>
                      </a:r>
                      <a:r>
                        <a:rPr kumimoji="1" lang="ja-JP" altLang="en-US" sz="1150" b="1" dirty="0" smtClean="0">
                          <a:latin typeface="MS UI Gothic" panose="020B0600070205080204" pitchFamily="50" charset="-128"/>
                          <a:ea typeface="MS UI Gothic" panose="020B0600070205080204" pitchFamily="50" charset="-128"/>
                        </a:rPr>
                        <a:t>すべての子どもたちに対する学習機会の確保</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〇長期間の休校等に伴う</a:t>
                      </a:r>
                      <a:r>
                        <a:rPr kumimoji="1" lang="ja-JP" altLang="en-US" sz="1150" b="1" dirty="0" smtClean="0">
                          <a:latin typeface="MS UI Gothic" panose="020B0600070205080204" pitchFamily="50" charset="-128"/>
                          <a:ea typeface="MS UI Gothic" panose="020B0600070205080204" pitchFamily="50" charset="-128"/>
                        </a:rPr>
                        <a:t>心のケア</a:t>
                      </a: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地域の活性化</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テレワーク</a:t>
                      </a:r>
                      <a:r>
                        <a:rPr kumimoji="1" lang="ja-JP" altLang="en-US" sz="1150" b="0" dirty="0" smtClean="0">
                          <a:latin typeface="MS UI Gothic" panose="020B0600070205080204" pitchFamily="50" charset="-128"/>
                          <a:ea typeface="MS UI Gothic" panose="020B0600070205080204" pitchFamily="50" charset="-128"/>
                        </a:rPr>
                        <a:t>や、</a:t>
                      </a:r>
                      <a:r>
                        <a:rPr kumimoji="1" lang="ja-JP" altLang="en-US" sz="1150" b="1" dirty="0" smtClean="0">
                          <a:latin typeface="MS UI Gothic" panose="020B0600070205080204" pitchFamily="50" charset="-128"/>
                          <a:ea typeface="MS UI Gothic" panose="020B0600070205080204" pitchFamily="50" charset="-128"/>
                        </a:rPr>
                        <a:t>郊外部へのサテライトオフィス設置</a:t>
                      </a:r>
                      <a:r>
                        <a:rPr kumimoji="1" lang="ja-JP" altLang="en-US" sz="1150" b="0" dirty="0" smtClean="0">
                          <a:latin typeface="MS UI Gothic" panose="020B0600070205080204" pitchFamily="50" charset="-128"/>
                          <a:ea typeface="MS UI Gothic" panose="020B0600070205080204" pitchFamily="50" charset="-128"/>
                        </a:rPr>
                        <a:t>の動きを契機とした</a:t>
                      </a:r>
                      <a:r>
                        <a:rPr kumimoji="1" lang="ja-JP" altLang="en-US" sz="1150" b="1" dirty="0" smtClean="0">
                          <a:latin typeface="MS UI Gothic" panose="020B0600070205080204" pitchFamily="50" charset="-128"/>
                          <a:ea typeface="MS UI Gothic" panose="020B0600070205080204" pitchFamily="50" charset="-128"/>
                        </a:rPr>
                        <a:t>地域の活性化</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デジタル化の加速</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1" dirty="0" smtClean="0">
                          <a:latin typeface="MS UI Gothic" panose="020B0600070205080204" pitchFamily="50" charset="-128"/>
                          <a:ea typeface="MS UI Gothic" panose="020B0600070205080204" pitchFamily="50" charset="-128"/>
                        </a:rPr>
                        <a:t>〇個人情報保護とデータ活用の関係</a:t>
                      </a: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行政ＤＸ（オンライン申請、ハンコレス、ペーパーレス等）や府民生活を支えるＤＸの推進</a:t>
                      </a:r>
                      <a:endParaRPr kumimoji="1" lang="en-US" altLang="ja-JP" sz="1150" b="0" dirty="0" smtClean="0">
                        <a:latin typeface="MS UI Gothic" panose="020B0600070205080204" pitchFamily="50" charset="-128"/>
                        <a:ea typeface="MS UI Gothic" panose="020B0600070205080204" pitchFamily="50" charset="-128"/>
                      </a:endParaRPr>
                    </a:p>
                  </a:txBody>
                  <a:tcPr>
                    <a:solidFill>
                      <a:schemeClr val="bg1"/>
                    </a:solidFill>
                  </a:tcPr>
                </a:tc>
                <a:tc>
                  <a:txBody>
                    <a:bodyPr/>
                    <a:lstStyle/>
                    <a:p>
                      <a:pPr marL="0" indent="0">
                        <a:lnSpc>
                          <a:spcPts val="1300"/>
                        </a:lnSpc>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セーフティネット・健康</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a:t>
                      </a:r>
                      <a:r>
                        <a:rPr kumimoji="1" lang="en-US" altLang="ja-JP" sz="1150" b="0" dirty="0" smtClean="0">
                          <a:latin typeface="MS UI Gothic" panose="020B0600070205080204" pitchFamily="50" charset="-128"/>
                          <a:ea typeface="MS UI Gothic" panose="020B0600070205080204" pitchFamily="50" charset="-128"/>
                        </a:rPr>
                        <a:t>SDG</a:t>
                      </a:r>
                      <a:r>
                        <a:rPr kumimoji="1" lang="ja-JP" altLang="en-US" sz="1150" b="0" dirty="0" err="1" smtClean="0">
                          <a:latin typeface="MS UI Gothic" panose="020B0600070205080204" pitchFamily="50" charset="-128"/>
                          <a:ea typeface="MS UI Gothic" panose="020B0600070205080204" pitchFamily="50" charset="-128"/>
                        </a:rPr>
                        <a:t>ｓ</a:t>
                      </a:r>
                      <a:r>
                        <a:rPr kumimoji="1" lang="ja-JP" altLang="en-US" sz="1150" b="0" dirty="0" smtClean="0">
                          <a:latin typeface="MS UI Gothic" panose="020B0600070205080204" pitchFamily="50" charset="-128"/>
                          <a:ea typeface="MS UI Gothic" panose="020B0600070205080204" pitchFamily="50" charset="-128"/>
                        </a:rPr>
                        <a:t>先進都市の実現に向けた、</a:t>
                      </a:r>
                      <a:r>
                        <a:rPr kumimoji="1" lang="ja-JP" altLang="en-US" sz="1150" b="1" dirty="0" smtClean="0">
                          <a:latin typeface="MS UI Gothic" panose="020B0600070205080204" pitchFamily="50" charset="-128"/>
                          <a:ea typeface="MS UI Gothic" panose="020B0600070205080204" pitchFamily="50" charset="-128"/>
                        </a:rPr>
                        <a:t>誰一人取り残さない</a:t>
                      </a:r>
                      <a:r>
                        <a:rPr kumimoji="1" lang="ja-JP" altLang="en-US" sz="1150" b="1" dirty="0" smtClean="0">
                          <a:latin typeface="MS UI Gothic" panose="020B0600070205080204" pitchFamily="50" charset="-128"/>
                          <a:ea typeface="MS UI Gothic" panose="020B0600070205080204" pitchFamily="50" charset="-128"/>
                        </a:rPr>
                        <a:t>セーフティネット</a:t>
                      </a:r>
                      <a:r>
                        <a:rPr kumimoji="1" lang="ja-JP" altLang="en-US" sz="1150" b="1" dirty="0" smtClean="0">
                          <a:latin typeface="MS UI Gothic" panose="020B0600070205080204" pitchFamily="50" charset="-128"/>
                          <a:ea typeface="MS UI Gothic" panose="020B0600070205080204" pitchFamily="50" charset="-128"/>
                        </a:rPr>
                        <a:t>の強化</a:t>
                      </a:r>
                      <a:endParaRPr kumimoji="1" lang="en-US" altLang="ja-JP" sz="1150" b="0" dirty="0" smtClean="0">
                        <a:latin typeface="MS UI Gothic" panose="020B0600070205080204" pitchFamily="50" charset="-128"/>
                        <a:ea typeface="MS UI Gothic" panose="020B0600070205080204" pitchFamily="50" charset="-128"/>
                      </a:endParaRP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〇ニューノーマルに対応した</a:t>
                      </a:r>
                      <a:r>
                        <a:rPr kumimoji="1" lang="ja-JP" altLang="en-US" sz="1150" b="1" dirty="0" smtClean="0">
                          <a:latin typeface="MS UI Gothic" panose="020B0600070205080204" pitchFamily="50" charset="-128"/>
                          <a:ea typeface="MS UI Gothic" panose="020B0600070205080204" pitchFamily="50" charset="-128"/>
                        </a:rPr>
                        <a:t>リアルとバーチャル両面からの新たな地域のつながり</a:t>
                      </a:r>
                      <a:r>
                        <a:rPr kumimoji="1" lang="ja-JP" altLang="en-US" sz="1150" b="0" dirty="0" smtClean="0">
                          <a:latin typeface="MS UI Gothic" panose="020B0600070205080204" pitchFamily="50" charset="-128"/>
                          <a:ea typeface="MS UI Gothic" panose="020B0600070205080204" pitchFamily="50" charset="-128"/>
                        </a:rPr>
                        <a:t>の創出</a:t>
                      </a:r>
                      <a:endParaRPr kumimoji="1" lang="en-US" altLang="ja-JP" sz="1150" b="0" dirty="0" smtClean="0">
                        <a:latin typeface="MS UI Gothic" panose="020B0600070205080204" pitchFamily="50" charset="-128"/>
                        <a:ea typeface="MS UI Gothic" panose="020B0600070205080204" pitchFamily="50" charset="-128"/>
                      </a:endParaRP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a:t>
                      </a:r>
                      <a:r>
                        <a:rPr kumimoji="1" lang="en-US" altLang="ja-JP" sz="1150" b="1" dirty="0" smtClean="0">
                          <a:latin typeface="MS UI Gothic" panose="020B0600070205080204" pitchFamily="50" charset="-128"/>
                          <a:ea typeface="MS UI Gothic" panose="020B0600070205080204" pitchFamily="50" charset="-128"/>
                        </a:rPr>
                        <a:t>10</a:t>
                      </a:r>
                      <a:r>
                        <a:rPr kumimoji="1" lang="ja-JP" altLang="en-US" sz="1150" b="1" dirty="0" smtClean="0">
                          <a:latin typeface="MS UI Gothic" panose="020B0600070205080204" pitchFamily="50" charset="-128"/>
                          <a:ea typeface="MS UI Gothic" panose="020B0600070205080204" pitchFamily="50" charset="-128"/>
                        </a:rPr>
                        <a:t>歳若返り」</a:t>
                      </a:r>
                      <a:r>
                        <a:rPr kumimoji="1" lang="ja-JP" altLang="en-US" sz="1150" b="0" dirty="0" smtClean="0">
                          <a:latin typeface="MS UI Gothic" panose="020B0600070205080204" pitchFamily="50" charset="-128"/>
                          <a:ea typeface="MS UI Gothic" panose="020B0600070205080204" pitchFamily="50" charset="-128"/>
                        </a:rPr>
                        <a:t>をめざした取組みの加速</a:t>
                      </a:r>
                      <a:endParaRPr kumimoji="1" lang="en-US" altLang="ja-JP" sz="1150" b="0" dirty="0" smtClean="0">
                        <a:latin typeface="MS UI Gothic" panose="020B0600070205080204" pitchFamily="50" charset="-128"/>
                        <a:ea typeface="MS UI Gothic" panose="020B0600070205080204" pitchFamily="50" charset="-128"/>
                      </a:endParaRPr>
                    </a:p>
                    <a:p>
                      <a:pPr marL="84138" indent="-84138">
                        <a:lnSpc>
                          <a:spcPts val="1300"/>
                        </a:lnSpc>
                      </a:pPr>
                      <a:endParaRPr kumimoji="1" lang="en-US" altLang="ja-JP" sz="1150" b="0" dirty="0" smtClean="0">
                        <a:latin typeface="MS UI Gothic" panose="020B0600070205080204" pitchFamily="50" charset="-128"/>
                        <a:ea typeface="MS UI Gothic" panose="020B0600070205080204" pitchFamily="50" charset="-128"/>
                      </a:endParaRPr>
                    </a:p>
                    <a:p>
                      <a:pPr marL="84138" indent="-84138">
                        <a:lnSpc>
                          <a:spcPts val="1300"/>
                        </a:lnSpc>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教育・学び直し</a:t>
                      </a:r>
                      <a:r>
                        <a:rPr kumimoji="1" lang="en-US" altLang="ja-JP" sz="1150" b="1" dirty="0" smtClean="0">
                          <a:latin typeface="MS UI Gothic" panose="020B0600070205080204" pitchFamily="50" charset="-128"/>
                          <a:ea typeface="MS UI Gothic" panose="020B0600070205080204" pitchFamily="50" charset="-128"/>
                        </a:rPr>
                        <a:t>】</a:t>
                      </a: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国際交流の促進等による子どもたちの多様性の向上</a:t>
                      </a:r>
                      <a:endParaRPr kumimoji="1" lang="en-US" altLang="ja-JP" sz="1150" b="1" dirty="0" smtClean="0">
                        <a:latin typeface="MS UI Gothic" panose="020B0600070205080204" pitchFamily="50" charset="-128"/>
                        <a:ea typeface="MS UI Gothic" panose="020B0600070205080204" pitchFamily="50" charset="-128"/>
                      </a:endParaRP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〇先端技術を活用した</a:t>
                      </a:r>
                      <a:r>
                        <a:rPr kumimoji="1" lang="ja-JP" altLang="en-US" sz="1150" b="1" dirty="0" smtClean="0">
                          <a:latin typeface="MS UI Gothic" panose="020B0600070205080204" pitchFamily="50" charset="-128"/>
                          <a:ea typeface="MS UI Gothic" panose="020B0600070205080204" pitchFamily="50" charset="-128"/>
                        </a:rPr>
                        <a:t>カリキュラムの個別最適化等、新たな教育の促進</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オンラインを活用</a:t>
                      </a:r>
                      <a:r>
                        <a:rPr kumimoji="1" lang="ja-JP" altLang="en-US" sz="1150" b="0" dirty="0" smtClean="0">
                          <a:latin typeface="MS UI Gothic" panose="020B0600070205080204" pitchFamily="50" charset="-128"/>
                          <a:ea typeface="MS UI Gothic" panose="020B0600070205080204" pitchFamily="50" charset="-128"/>
                        </a:rPr>
                        <a:t>したあらゆる世代を通じた</a:t>
                      </a:r>
                      <a:r>
                        <a:rPr kumimoji="1" lang="ja-JP" altLang="en-US" sz="1150" b="1" dirty="0" smtClean="0">
                          <a:latin typeface="MS UI Gothic" panose="020B0600070205080204" pitchFamily="50" charset="-128"/>
                          <a:ea typeface="MS UI Gothic" panose="020B0600070205080204" pitchFamily="50" charset="-128"/>
                        </a:rPr>
                        <a:t>切れ目のない学習機会の確保</a:t>
                      </a:r>
                      <a:r>
                        <a:rPr kumimoji="1" lang="ja-JP" altLang="en-US" sz="1150" b="0" dirty="0" smtClean="0">
                          <a:latin typeface="MS UI Gothic" panose="020B0600070205080204" pitchFamily="50" charset="-128"/>
                          <a:ea typeface="MS UI Gothic" panose="020B0600070205080204" pitchFamily="50" charset="-128"/>
                        </a:rPr>
                        <a:t>（学び直し・リカレント教育）</a:t>
                      </a:r>
                      <a:endParaRPr kumimoji="1" lang="en-US" altLang="ja-JP" sz="1150" b="1" dirty="0" smtClean="0">
                        <a:latin typeface="MS UI Gothic" panose="020B0600070205080204" pitchFamily="50" charset="-128"/>
                        <a:ea typeface="MS UI Gothic" panose="020B0600070205080204" pitchFamily="50" charset="-128"/>
                      </a:endParaRPr>
                    </a:p>
                    <a:p>
                      <a:pPr marL="84138" indent="-84138">
                        <a:lnSpc>
                          <a:spcPts val="1300"/>
                        </a:lnSpc>
                      </a:pPr>
                      <a:endParaRPr kumimoji="1" lang="en-US" altLang="ja-JP" sz="1150" b="1" dirty="0" smtClean="0">
                        <a:latin typeface="MS UI Gothic" panose="020B0600070205080204" pitchFamily="50" charset="-128"/>
                        <a:ea typeface="MS UI Gothic" panose="020B0600070205080204" pitchFamily="50" charset="-128"/>
                      </a:endParaRPr>
                    </a:p>
                    <a:p>
                      <a:pPr marL="84138" indent="-84138">
                        <a:lnSpc>
                          <a:spcPts val="1300"/>
                        </a:lnSpc>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地域の活性化</a:t>
                      </a:r>
                      <a:r>
                        <a:rPr kumimoji="1" lang="en-US" altLang="ja-JP" sz="1150" b="1" dirty="0" smtClean="0">
                          <a:latin typeface="MS UI Gothic" panose="020B0600070205080204" pitchFamily="50" charset="-128"/>
                          <a:ea typeface="MS UI Gothic" panose="020B0600070205080204" pitchFamily="50" charset="-128"/>
                        </a:rPr>
                        <a:t>】</a:t>
                      </a: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〇働きやすさと暮らしやすさを両立する</a:t>
                      </a:r>
                      <a:r>
                        <a:rPr kumimoji="1" lang="ja-JP" altLang="en-US" sz="1150" b="1" dirty="0" smtClean="0">
                          <a:latin typeface="MS UI Gothic" panose="020B0600070205080204" pitchFamily="50" charset="-128"/>
                          <a:ea typeface="MS UI Gothic" panose="020B0600070205080204" pitchFamily="50" charset="-128"/>
                        </a:rPr>
                        <a:t>「新しいライフスタイル」の確立による移住促進</a:t>
                      </a:r>
                      <a:r>
                        <a:rPr kumimoji="1" lang="ja-JP" altLang="en-US" sz="1150" b="0" dirty="0" smtClean="0">
                          <a:latin typeface="MS UI Gothic" panose="020B0600070205080204" pitchFamily="50" charset="-128"/>
                          <a:ea typeface="MS UI Gothic" panose="020B0600070205080204" pitchFamily="50" charset="-128"/>
                        </a:rPr>
                        <a:t>等</a:t>
                      </a:r>
                      <a:endParaRPr kumimoji="1" lang="en-US" altLang="ja-JP" sz="1150" b="0" dirty="0" smtClean="0">
                        <a:latin typeface="MS UI Gothic" panose="020B0600070205080204" pitchFamily="50" charset="-128"/>
                        <a:ea typeface="MS UI Gothic" panose="020B0600070205080204" pitchFamily="50" charset="-128"/>
                      </a:endParaRP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リアルとバーチャルの両面からの交流人口の増加</a:t>
                      </a:r>
                      <a:r>
                        <a:rPr kumimoji="1" lang="ja-JP" altLang="en-US" sz="1150" b="0" dirty="0" smtClean="0">
                          <a:latin typeface="MS UI Gothic" panose="020B0600070205080204" pitchFamily="50" charset="-128"/>
                          <a:ea typeface="MS UI Gothic" panose="020B0600070205080204" pitchFamily="50" charset="-128"/>
                        </a:rPr>
                        <a:t>などによる地域の活性化</a:t>
                      </a:r>
                      <a:endParaRPr kumimoji="1" lang="en-US" altLang="ja-JP" sz="1150" b="0" dirty="0" smtClean="0">
                        <a:latin typeface="MS UI Gothic" panose="020B0600070205080204" pitchFamily="50" charset="-128"/>
                        <a:ea typeface="MS UI Gothic" panose="020B0600070205080204" pitchFamily="50" charset="-128"/>
                      </a:endParaRPr>
                    </a:p>
                    <a:p>
                      <a:pPr marL="84138" indent="-84138">
                        <a:lnSpc>
                          <a:spcPts val="1300"/>
                        </a:lnSpc>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環境にも配慮した持続可能な地域社会</a:t>
                      </a:r>
                      <a:r>
                        <a:rPr kumimoji="1" lang="ja-JP" altLang="en-US" sz="1150" b="0" dirty="0" smtClean="0">
                          <a:latin typeface="MS UI Gothic" panose="020B0600070205080204" pitchFamily="50" charset="-128"/>
                          <a:ea typeface="MS UI Gothic" panose="020B0600070205080204" pitchFamily="50" charset="-128"/>
                        </a:rPr>
                        <a:t>の構築</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スマートシティの実現</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ts val="13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〇大阪モデルの</a:t>
                      </a:r>
                      <a:r>
                        <a:rPr kumimoji="1" lang="ja-JP" altLang="en-US" sz="1150" b="1" dirty="0" smtClean="0">
                          <a:latin typeface="MS UI Gothic" panose="020B0600070205080204" pitchFamily="50" charset="-128"/>
                          <a:ea typeface="MS UI Gothic" panose="020B0600070205080204" pitchFamily="50" charset="-128"/>
                        </a:rPr>
                        <a:t>スマートシティの府域への展開</a:t>
                      </a:r>
                      <a:endParaRPr kumimoji="1" lang="en-US" altLang="ja-JP" sz="1150" b="0" dirty="0" smtClean="0">
                        <a:latin typeface="MS UI Gothic" panose="020B0600070205080204" pitchFamily="50" charset="-128"/>
                        <a:ea typeface="MS UI Gothic" panose="020B0600070205080204" pitchFamily="50" charset="-128"/>
                      </a:endParaRPr>
                    </a:p>
                  </a:txBody>
                  <a:tcPr>
                    <a:solidFill>
                      <a:schemeClr val="accent1">
                        <a:lumMod val="60000"/>
                        <a:lumOff val="40000"/>
                      </a:schemeClr>
                    </a:solidFill>
                  </a:tcPr>
                </a:tc>
                <a:extLst>
                  <a:ext uri="{0D108BD9-81ED-4DB2-BD59-A6C34878D82A}">
                    <a16:rowId xmlns:a16="http://schemas.microsoft.com/office/drawing/2014/main" val="657314968"/>
                  </a:ext>
                </a:extLst>
              </a:tr>
            </a:tbl>
          </a:graphicData>
        </a:graphic>
      </p:graphicFrame>
      <p:sp>
        <p:nvSpPr>
          <p:cNvPr id="79" name="テキスト ボックス 78"/>
          <p:cNvSpPr txBox="1"/>
          <p:nvPr/>
        </p:nvSpPr>
        <p:spPr>
          <a:xfrm>
            <a:off x="920374" y="10853592"/>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感染症等への対応</a:t>
            </a:r>
            <a:endParaRPr lang="en-US" altLang="ja-JP" sz="1400" dirty="0">
              <a:latin typeface="+mn-ea"/>
            </a:endParaRPr>
          </a:p>
        </p:txBody>
      </p:sp>
      <p:sp>
        <p:nvSpPr>
          <p:cNvPr id="82" name="ホームベース 81"/>
          <p:cNvSpPr/>
          <p:nvPr/>
        </p:nvSpPr>
        <p:spPr>
          <a:xfrm>
            <a:off x="4353279" y="10697045"/>
            <a:ext cx="304850" cy="849978"/>
          </a:xfrm>
          <a:prstGeom prst="homePlate">
            <a:avLst>
              <a:gd name="adj" fmla="val 0"/>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影響</a:t>
            </a:r>
            <a:endParaRPr kumimoji="1" lang="ja-JP" altLang="en-US" sz="1400" b="1" dirty="0">
              <a:solidFill>
                <a:schemeClr val="tx1"/>
              </a:solidFill>
            </a:endParaRPr>
          </a:p>
        </p:txBody>
      </p:sp>
      <p:sp>
        <p:nvSpPr>
          <p:cNvPr id="84" name="ホームベース 83"/>
          <p:cNvSpPr/>
          <p:nvPr/>
        </p:nvSpPr>
        <p:spPr>
          <a:xfrm>
            <a:off x="4364751" y="11615105"/>
            <a:ext cx="293067" cy="999804"/>
          </a:xfrm>
          <a:prstGeom prst="homePlate">
            <a:avLst>
              <a:gd name="adj" fmla="val 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t>新たな潮流</a:t>
            </a:r>
            <a:endParaRPr kumimoji="1" lang="ja-JP" altLang="en-US" sz="1400" b="1" dirty="0"/>
          </a:p>
        </p:txBody>
      </p:sp>
      <p:sp>
        <p:nvSpPr>
          <p:cNvPr id="85" name="ホームベース 84"/>
          <p:cNvSpPr/>
          <p:nvPr/>
        </p:nvSpPr>
        <p:spPr>
          <a:xfrm>
            <a:off x="4674172" y="10704634"/>
            <a:ext cx="5828936" cy="858431"/>
          </a:xfrm>
          <a:prstGeom prst="homePlate">
            <a:avLst>
              <a:gd name="adj" fmla="val 17192"/>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ホームベース 89"/>
          <p:cNvSpPr/>
          <p:nvPr/>
        </p:nvSpPr>
        <p:spPr>
          <a:xfrm>
            <a:off x="4674171" y="11612402"/>
            <a:ext cx="5828936" cy="1002507"/>
          </a:xfrm>
          <a:prstGeom prst="homePlate">
            <a:avLst>
              <a:gd name="adj" fmla="val 17192"/>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4745894" y="12280407"/>
            <a:ext cx="5421551" cy="292388"/>
          </a:xfrm>
          <a:prstGeom prst="rect">
            <a:avLst/>
          </a:prstGeom>
          <a:solidFill>
            <a:schemeClr val="bg1"/>
          </a:solidFill>
          <a:ln w="12700">
            <a:solidFill>
              <a:schemeClr val="tx1"/>
            </a:solidFill>
          </a:ln>
        </p:spPr>
        <p:txBody>
          <a:bodyPr wrap="square" rtlCol="0">
            <a:spAutoFit/>
          </a:bodyPr>
          <a:lstStyle/>
          <a:p>
            <a:pPr algn="ctr"/>
            <a:r>
              <a:rPr lang="ja-JP" altLang="en-US" sz="1300" b="1" dirty="0" smtClean="0">
                <a:latin typeface="+mn-ea"/>
              </a:rPr>
              <a:t>東京一極集中に係るリスクの是正の動き</a:t>
            </a:r>
            <a:endParaRPr lang="en-US" altLang="ja-JP" sz="1300" b="1" dirty="0">
              <a:latin typeface="+mn-ea"/>
            </a:endParaRPr>
          </a:p>
        </p:txBody>
      </p:sp>
      <p:graphicFrame>
        <p:nvGraphicFramePr>
          <p:cNvPr id="95" name="表 94"/>
          <p:cNvGraphicFramePr>
            <a:graphicFrameLocks noGrp="1"/>
          </p:cNvGraphicFramePr>
          <p:nvPr>
            <p:extLst>
              <p:ext uri="{D42A27DB-BD31-4B8C-83A1-F6EECF244321}">
                <p14:modId xmlns:p14="http://schemas.microsoft.com/office/powerpoint/2010/main" val="1047538561"/>
              </p:ext>
            </p:extLst>
          </p:nvPr>
        </p:nvGraphicFramePr>
        <p:xfrm>
          <a:off x="10573985" y="10867243"/>
          <a:ext cx="6357226" cy="1760220"/>
        </p:xfrm>
        <a:graphic>
          <a:graphicData uri="http://schemas.openxmlformats.org/drawingml/2006/table">
            <a:tbl>
              <a:tblPr firstRow="1" bandRow="1">
                <a:tableStyleId>{5940675A-B579-460E-94D1-54222C63F5DA}</a:tableStyleId>
              </a:tblPr>
              <a:tblGrid>
                <a:gridCol w="2637190">
                  <a:extLst>
                    <a:ext uri="{9D8B030D-6E8A-4147-A177-3AD203B41FA5}">
                      <a16:colId xmlns:a16="http://schemas.microsoft.com/office/drawing/2014/main" val="1757704542"/>
                    </a:ext>
                  </a:extLst>
                </a:gridCol>
                <a:gridCol w="3720036">
                  <a:extLst>
                    <a:ext uri="{9D8B030D-6E8A-4147-A177-3AD203B41FA5}">
                      <a16:colId xmlns:a16="http://schemas.microsoft.com/office/drawing/2014/main" val="1266544953"/>
                    </a:ext>
                  </a:extLst>
                </a:gridCol>
              </a:tblGrid>
              <a:tr h="1002034">
                <a:tc>
                  <a:txBody>
                    <a:bodyPr/>
                    <a:lstStyle/>
                    <a:p>
                      <a:pPr marL="0" marR="0" lvl="0" indent="0" algn="l" defTabSz="1706910" rtl="0" eaLnBrk="1" fontAlgn="auto" latinLnBrk="0" hangingPunct="1">
                        <a:lnSpc>
                          <a:spcPct val="1000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感染症対策</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ct val="1000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検査体制や医療体制の強化</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ct val="1000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〇感染症対策に係る</a:t>
                      </a:r>
                      <a:r>
                        <a:rPr kumimoji="1" lang="ja-JP" altLang="en-US" sz="1150" b="1" dirty="0" smtClean="0">
                          <a:latin typeface="MS UI Gothic" panose="020B0600070205080204" pitchFamily="50" charset="-128"/>
                          <a:ea typeface="MS UI Gothic" panose="020B0600070205080204" pitchFamily="50" charset="-128"/>
                        </a:rPr>
                        <a:t>実効性の確保に向けた法制度整備</a:t>
                      </a:r>
                      <a:endParaRPr kumimoji="1" lang="en-US" altLang="ja-JP" sz="1150" b="0"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ct val="100000"/>
                        </a:lnSpc>
                        <a:spcBef>
                          <a:spcPts val="0"/>
                        </a:spcBef>
                        <a:spcAft>
                          <a:spcPts val="0"/>
                        </a:spcAft>
                        <a:buClrTx/>
                        <a:buSzTx/>
                        <a:buFontTx/>
                        <a:buNone/>
                        <a:tabLst/>
                        <a:defRPr/>
                      </a:pPr>
                      <a:endParaRPr kumimoji="1" lang="en-US" altLang="ja-JP" sz="1150" b="1" dirty="0" smtClean="0">
                        <a:latin typeface="MS UI Gothic" panose="020B0600070205080204" pitchFamily="50" charset="-128"/>
                        <a:ea typeface="MS UI Gothic" panose="020B0600070205080204" pitchFamily="50" charset="-128"/>
                      </a:endParaRPr>
                    </a:p>
                    <a:p>
                      <a:pPr marL="84138" marR="0" lvl="0" indent="-84138" algn="l" defTabSz="1706910" rtl="0" eaLnBrk="1" fontAlgn="auto" latinLnBrk="0" hangingPunct="1">
                        <a:lnSpc>
                          <a:spcPct val="1000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災害対策</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ct val="1000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感染防止を踏まえた防災・減災対策</a:t>
                      </a:r>
                      <a:endParaRPr kumimoji="1" lang="en-US" altLang="ja-JP" sz="1150" b="0" dirty="0" smtClean="0">
                        <a:latin typeface="MS UI Gothic" panose="020B0600070205080204" pitchFamily="50" charset="-128"/>
                        <a:ea typeface="MS UI Gothic" panose="020B0600070205080204" pitchFamily="50" charset="-128"/>
                      </a:endParaRPr>
                    </a:p>
                  </a:txBody>
                  <a:tcPr>
                    <a:solidFill>
                      <a:schemeClr val="bg1"/>
                    </a:solidFill>
                  </a:tcPr>
                </a:tc>
                <a:tc>
                  <a:txBody>
                    <a:bodyPr/>
                    <a:lstStyle/>
                    <a:p>
                      <a:pPr marL="0" indent="0"/>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感染症対策</a:t>
                      </a:r>
                      <a:r>
                        <a:rPr kumimoji="1" lang="en-US" altLang="ja-JP" sz="1150" b="1" dirty="0" smtClean="0">
                          <a:latin typeface="MS UI Gothic" panose="020B0600070205080204" pitchFamily="50" charset="-128"/>
                          <a:ea typeface="MS UI Gothic" panose="020B0600070205080204" pitchFamily="50" charset="-128"/>
                        </a:rPr>
                        <a:t>】</a:t>
                      </a:r>
                    </a:p>
                    <a:p>
                      <a:pPr marL="0" indent="0"/>
                      <a:r>
                        <a:rPr kumimoji="1" lang="ja-JP" altLang="en-US" sz="1150" b="0" dirty="0" smtClean="0">
                          <a:latin typeface="MS UI Gothic" panose="020B0600070205080204" pitchFamily="50" charset="-128"/>
                          <a:ea typeface="MS UI Gothic" panose="020B0600070205080204" pitchFamily="50" charset="-128"/>
                        </a:rPr>
                        <a:t>〇</a:t>
                      </a:r>
                      <a:r>
                        <a:rPr kumimoji="1" lang="ja-JP" altLang="en-US" sz="1150" b="1" dirty="0" smtClean="0">
                          <a:latin typeface="MS UI Gothic" panose="020B0600070205080204" pitchFamily="50" charset="-128"/>
                          <a:ea typeface="MS UI Gothic" panose="020B0600070205080204" pitchFamily="50" charset="-128"/>
                        </a:rPr>
                        <a:t>新たな感染症への備え</a:t>
                      </a:r>
                      <a:endParaRPr kumimoji="1" lang="en-US" altLang="ja-JP" sz="1150" b="0" dirty="0" smtClean="0">
                        <a:latin typeface="MS UI Gothic" panose="020B0600070205080204" pitchFamily="50" charset="-128"/>
                        <a:ea typeface="MS UI Gothic" panose="020B0600070205080204" pitchFamily="50" charset="-128"/>
                      </a:endParaRPr>
                    </a:p>
                    <a:p>
                      <a:pPr marL="0" indent="0"/>
                      <a:endParaRPr kumimoji="1" lang="en-US" altLang="ja-JP" sz="1150" b="1" dirty="0" smtClean="0">
                        <a:latin typeface="MS UI Gothic" panose="020B0600070205080204" pitchFamily="50" charset="-128"/>
                        <a:ea typeface="MS UI Gothic" panose="020B0600070205080204" pitchFamily="50" charset="-128"/>
                      </a:endParaRPr>
                    </a:p>
                    <a:p>
                      <a:pPr marL="0" indent="0"/>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災害対策</a:t>
                      </a:r>
                      <a:r>
                        <a:rPr kumimoji="1" lang="en-US" altLang="ja-JP" sz="1150" b="1" dirty="0" smtClean="0">
                          <a:latin typeface="MS UI Gothic" panose="020B0600070205080204" pitchFamily="50" charset="-128"/>
                          <a:ea typeface="MS UI Gothic" panose="020B0600070205080204" pitchFamily="50" charset="-128"/>
                        </a:rPr>
                        <a:t>】</a:t>
                      </a:r>
                    </a:p>
                    <a:p>
                      <a:pPr marL="84138" indent="-84138"/>
                      <a:r>
                        <a:rPr kumimoji="1" lang="ja-JP" altLang="en-US" sz="1150" b="0" dirty="0" smtClean="0">
                          <a:latin typeface="MS UI Gothic" panose="020B0600070205080204" pitchFamily="50" charset="-128"/>
                          <a:ea typeface="MS UI Gothic" panose="020B0600070205080204" pitchFamily="50" charset="-128"/>
                        </a:rPr>
                        <a:t>〇経済と府民の生活を支えるため、</a:t>
                      </a:r>
                      <a:r>
                        <a:rPr kumimoji="1" lang="ja-JP" altLang="en-US" sz="1150" b="1" dirty="0" smtClean="0">
                          <a:latin typeface="MS UI Gothic" panose="020B0600070205080204" pitchFamily="50" charset="-128"/>
                          <a:ea typeface="MS UI Gothic" panose="020B0600070205080204" pitchFamily="50" charset="-128"/>
                        </a:rPr>
                        <a:t>頻発する自然災害や大規模災害への備え</a:t>
                      </a:r>
                      <a:endParaRPr kumimoji="1" lang="en-US" altLang="ja-JP" sz="1150" b="0" dirty="0" smtClean="0">
                        <a:latin typeface="MS UI Gothic" panose="020B0600070205080204" pitchFamily="50" charset="-128"/>
                        <a:ea typeface="MS UI Gothic" panose="020B0600070205080204" pitchFamily="50" charset="-128"/>
                      </a:endParaRPr>
                    </a:p>
                  </a:txBody>
                  <a:tcPr>
                    <a:solidFill>
                      <a:schemeClr val="accent1">
                        <a:lumMod val="60000"/>
                        <a:lumOff val="40000"/>
                      </a:schemeClr>
                    </a:solidFill>
                  </a:tcPr>
                </a:tc>
                <a:extLst>
                  <a:ext uri="{0D108BD9-81ED-4DB2-BD59-A6C34878D82A}">
                    <a16:rowId xmlns:a16="http://schemas.microsoft.com/office/drawing/2014/main" val="657314968"/>
                  </a:ext>
                </a:extLst>
              </a:tr>
              <a:tr h="415116">
                <a:tc gridSpan="2">
                  <a:txBody>
                    <a:bodyPr/>
                    <a:lstStyle/>
                    <a:p>
                      <a:pPr marL="84138" marR="0" lvl="0" indent="-84138" algn="l" defTabSz="1706910" rtl="0" eaLnBrk="1" fontAlgn="auto" latinLnBrk="0" hangingPunct="1">
                        <a:lnSpc>
                          <a:spcPct val="100000"/>
                        </a:lnSpc>
                        <a:spcBef>
                          <a:spcPts val="0"/>
                        </a:spcBef>
                        <a:spcAft>
                          <a:spcPts val="0"/>
                        </a:spcAft>
                        <a:buClrTx/>
                        <a:buSzTx/>
                        <a:buFontTx/>
                        <a:buNone/>
                        <a:tabLst/>
                        <a:defRPr/>
                      </a:pPr>
                      <a:r>
                        <a:rPr kumimoji="1" lang="en-US" altLang="ja-JP" sz="1150" b="1" dirty="0" smtClean="0">
                          <a:latin typeface="MS UI Gothic" panose="020B0600070205080204" pitchFamily="50" charset="-128"/>
                          <a:ea typeface="MS UI Gothic" panose="020B0600070205080204" pitchFamily="50" charset="-128"/>
                        </a:rPr>
                        <a:t>【</a:t>
                      </a:r>
                      <a:r>
                        <a:rPr kumimoji="1" lang="ja-JP" altLang="en-US" sz="1150" b="1" dirty="0" smtClean="0">
                          <a:latin typeface="MS UI Gothic" panose="020B0600070205080204" pitchFamily="50" charset="-128"/>
                          <a:ea typeface="MS UI Gothic" panose="020B0600070205080204" pitchFamily="50" charset="-128"/>
                        </a:rPr>
                        <a:t>東京一極集中の是正</a:t>
                      </a:r>
                      <a:r>
                        <a:rPr kumimoji="1" lang="en-US" altLang="ja-JP" sz="1150" b="1" dirty="0" smtClean="0">
                          <a:latin typeface="MS UI Gothic" panose="020B0600070205080204" pitchFamily="50" charset="-128"/>
                          <a:ea typeface="MS UI Gothic" panose="020B0600070205080204" pitchFamily="50" charset="-128"/>
                        </a:rPr>
                        <a:t>】</a:t>
                      </a:r>
                    </a:p>
                    <a:p>
                      <a:pPr marL="84138" marR="0" lvl="0" indent="-84138" algn="l" defTabSz="1706910" rtl="0" eaLnBrk="1" fontAlgn="auto" latinLnBrk="0" hangingPunct="1">
                        <a:lnSpc>
                          <a:spcPct val="100000"/>
                        </a:lnSpc>
                        <a:spcBef>
                          <a:spcPts val="0"/>
                        </a:spcBef>
                        <a:spcAft>
                          <a:spcPts val="0"/>
                        </a:spcAft>
                        <a:buClrTx/>
                        <a:buSzTx/>
                        <a:buFontTx/>
                        <a:buNone/>
                        <a:tabLst/>
                        <a:defRPr/>
                      </a:pPr>
                      <a:r>
                        <a:rPr kumimoji="1" lang="ja-JP" altLang="en-US" sz="1150" b="0" dirty="0" smtClean="0">
                          <a:latin typeface="MS UI Gothic" panose="020B0600070205080204" pitchFamily="50" charset="-128"/>
                          <a:ea typeface="MS UI Gothic" panose="020B0600070205080204" pitchFamily="50" charset="-128"/>
                        </a:rPr>
                        <a:t>〇東京一極集中のリスクへ対応するための</a:t>
                      </a:r>
                      <a:r>
                        <a:rPr kumimoji="1" lang="ja-JP" altLang="en-US" sz="1150" b="1" dirty="0" smtClean="0">
                          <a:latin typeface="MS UI Gothic" panose="020B0600070205080204" pitchFamily="50" charset="-128"/>
                          <a:ea typeface="MS UI Gothic" panose="020B0600070205080204" pitchFamily="50" charset="-128"/>
                        </a:rPr>
                        <a:t>東西二極の一極（副首都・大阪）の確立</a:t>
                      </a:r>
                      <a:endParaRPr kumimoji="1" lang="en-US" altLang="ja-JP" sz="1150" b="0" dirty="0" smtClean="0">
                        <a:latin typeface="MS UI Gothic" panose="020B0600070205080204" pitchFamily="50" charset="-128"/>
                        <a:ea typeface="MS UI Gothic" panose="020B0600070205080204" pitchFamily="50" charset="-128"/>
                      </a:endParaRPr>
                    </a:p>
                  </a:txBody>
                  <a:tcPr>
                    <a:solidFill>
                      <a:schemeClr val="bg1"/>
                    </a:solidFill>
                  </a:tcPr>
                </a:tc>
                <a:tc hMerge="1">
                  <a:txBody>
                    <a:bodyPr/>
                    <a:lstStyle/>
                    <a:p>
                      <a:pPr marL="0" indent="0"/>
                      <a:endParaRPr kumimoji="1" lang="ja-JP" altLang="en-US" sz="1150" b="0" dirty="0">
                        <a:latin typeface="+mn-ea"/>
                        <a:ea typeface="+mn-ea"/>
                      </a:endParaRPr>
                    </a:p>
                  </a:txBody>
                  <a:tcPr/>
                </a:tc>
                <a:extLst>
                  <a:ext uri="{0D108BD9-81ED-4DB2-BD59-A6C34878D82A}">
                    <a16:rowId xmlns:a16="http://schemas.microsoft.com/office/drawing/2014/main" val="97992426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265590188"/>
              </p:ext>
            </p:extLst>
          </p:nvPr>
        </p:nvGraphicFramePr>
        <p:xfrm>
          <a:off x="10590934" y="2419209"/>
          <a:ext cx="6361023" cy="514350"/>
        </p:xfrm>
        <a:graphic>
          <a:graphicData uri="http://schemas.openxmlformats.org/drawingml/2006/table">
            <a:tbl>
              <a:tblPr firstRow="1" bandRow="1">
                <a:tableStyleId>{5940675A-B579-460E-94D1-54222C63F5DA}</a:tableStyleId>
              </a:tblPr>
              <a:tblGrid>
                <a:gridCol w="2629766">
                  <a:extLst>
                    <a:ext uri="{9D8B030D-6E8A-4147-A177-3AD203B41FA5}">
                      <a16:colId xmlns:a16="http://schemas.microsoft.com/office/drawing/2014/main" val="402941238"/>
                    </a:ext>
                  </a:extLst>
                </a:gridCol>
                <a:gridCol w="1005663">
                  <a:extLst>
                    <a:ext uri="{9D8B030D-6E8A-4147-A177-3AD203B41FA5}">
                      <a16:colId xmlns:a16="http://schemas.microsoft.com/office/drawing/2014/main" val="265872169"/>
                    </a:ext>
                  </a:extLst>
                </a:gridCol>
                <a:gridCol w="2725594">
                  <a:extLst>
                    <a:ext uri="{9D8B030D-6E8A-4147-A177-3AD203B41FA5}">
                      <a16:colId xmlns:a16="http://schemas.microsoft.com/office/drawing/2014/main" val="2276773300"/>
                    </a:ext>
                  </a:extLst>
                </a:gridCol>
              </a:tblGrid>
              <a:tr h="0">
                <a:tc gridSpan="2">
                  <a:txBody>
                    <a:bodyPr/>
                    <a:lstStyle/>
                    <a:p>
                      <a:pPr algn="ctr">
                        <a:lnSpc>
                          <a:spcPts val="1300"/>
                        </a:lnSpc>
                      </a:pPr>
                      <a:r>
                        <a:rPr kumimoji="1" lang="ja-JP" altLang="en-US" sz="1200" b="1" dirty="0" smtClean="0"/>
                        <a:t>ウィズコロナ（感染防止と経済活動の両立）</a:t>
                      </a:r>
                      <a:endParaRPr kumimoji="1" lang="en-US" altLang="ja-JP" sz="1200" b="1" dirty="0" smtClean="0"/>
                    </a:p>
                  </a:txBody>
                  <a:tcPr anchor="ctr">
                    <a:solidFill>
                      <a:schemeClr val="bg1"/>
                    </a:solidFill>
                  </a:tcPr>
                </a:tc>
                <a:tc hMerge="1">
                  <a:txBody>
                    <a:bodyPr/>
                    <a:lstStyle/>
                    <a:p>
                      <a:endParaRPr kumimoji="1" lang="ja-JP" altLang="en-US"/>
                    </a:p>
                  </a:txBody>
                  <a:tcPr/>
                </a:tc>
                <a:tc>
                  <a:txBody>
                    <a:bodyPr/>
                    <a:lstStyle/>
                    <a:p>
                      <a:pPr algn="ctr">
                        <a:lnSpc>
                          <a:spcPts val="1300"/>
                        </a:lnSpc>
                      </a:pPr>
                      <a:r>
                        <a:rPr kumimoji="1" lang="ja-JP" altLang="en-US" sz="1200" b="1" dirty="0" smtClean="0"/>
                        <a:t>ポストコロナ（反転攻勢）</a:t>
                      </a:r>
                      <a:endParaRPr kumimoji="1" lang="en-US" altLang="ja-JP" sz="1200" b="1" dirty="0" smtClean="0"/>
                    </a:p>
                  </a:txBody>
                  <a:tcPr anchor="ctr">
                    <a:noFill/>
                  </a:tcPr>
                </a:tc>
                <a:extLst>
                  <a:ext uri="{0D108BD9-81ED-4DB2-BD59-A6C34878D82A}">
                    <a16:rowId xmlns:a16="http://schemas.microsoft.com/office/drawing/2014/main" val="2654932674"/>
                  </a:ext>
                </a:extLst>
              </a:tr>
              <a:tr h="0">
                <a:tc>
                  <a:txBody>
                    <a:bodyPr/>
                    <a:lstStyle/>
                    <a:p>
                      <a:pPr algn="ctr">
                        <a:lnSpc>
                          <a:spcPts val="1300"/>
                        </a:lnSpc>
                      </a:pPr>
                      <a:r>
                        <a:rPr kumimoji="1" lang="ja-JP" altLang="en-US" sz="1200" b="1" dirty="0" smtClean="0"/>
                        <a:t>緊急対策期</a:t>
                      </a:r>
                      <a:endParaRPr kumimoji="1" lang="en-US" altLang="ja-JP" sz="1200" b="1" dirty="0" smtClean="0"/>
                    </a:p>
                  </a:txBody>
                  <a:tcPr anchor="ctr">
                    <a:solidFill>
                      <a:schemeClr val="bg1"/>
                    </a:solidFill>
                  </a:tcPr>
                </a:tc>
                <a:tc gridSpan="2">
                  <a:txBody>
                    <a:bodyPr/>
                    <a:lstStyle/>
                    <a:p>
                      <a:pPr algn="ctr">
                        <a:lnSpc>
                          <a:spcPts val="1300"/>
                        </a:lnSpc>
                      </a:pPr>
                      <a:r>
                        <a:rPr kumimoji="1" lang="ja-JP" altLang="en-US" sz="1200" b="1" dirty="0" smtClean="0"/>
                        <a:t>反転攻勢準備期　⇒　　反転攻勢期</a:t>
                      </a:r>
                      <a:endParaRPr kumimoji="1" lang="en-US" altLang="ja-JP" sz="1200" b="1" dirty="0" smtClean="0"/>
                    </a:p>
                  </a:txBody>
                  <a:tcPr anchor="ctr">
                    <a:solidFill>
                      <a:schemeClr val="accent1">
                        <a:lumMod val="60000"/>
                        <a:lumOff val="40000"/>
                      </a:schemeClr>
                    </a:solidFill>
                  </a:tcPr>
                </a:tc>
                <a:tc hMerge="1">
                  <a:txBody>
                    <a:bodyPr/>
                    <a:lstStyle/>
                    <a:p>
                      <a:pPr algn="ctr">
                        <a:lnSpc>
                          <a:spcPts val="1300"/>
                        </a:lnSpc>
                      </a:pPr>
                      <a:endParaRPr kumimoji="1" lang="en-US" altLang="ja-JP" sz="1200" b="1" dirty="0" smtClean="0"/>
                    </a:p>
                  </a:txBody>
                  <a:tcPr>
                    <a:solidFill>
                      <a:schemeClr val="bg1"/>
                    </a:solidFill>
                  </a:tcPr>
                </a:tc>
                <a:extLst>
                  <a:ext uri="{0D108BD9-81ED-4DB2-BD59-A6C34878D82A}">
                    <a16:rowId xmlns:a16="http://schemas.microsoft.com/office/drawing/2014/main" val="1702585611"/>
                  </a:ext>
                </a:extLst>
              </a:tr>
            </a:tbl>
          </a:graphicData>
        </a:graphic>
      </p:graphicFrame>
      <p:sp>
        <p:nvSpPr>
          <p:cNvPr id="98" name="テキスト ボックス 97"/>
          <p:cNvSpPr txBox="1"/>
          <p:nvPr/>
        </p:nvSpPr>
        <p:spPr>
          <a:xfrm>
            <a:off x="4749454" y="11633243"/>
            <a:ext cx="5390923" cy="292388"/>
          </a:xfrm>
          <a:prstGeom prst="rect">
            <a:avLst/>
          </a:prstGeom>
          <a:solidFill>
            <a:schemeClr val="bg1"/>
          </a:solidFill>
          <a:ln w="12700">
            <a:solidFill>
              <a:schemeClr val="tx1"/>
            </a:solidFill>
          </a:ln>
        </p:spPr>
        <p:txBody>
          <a:bodyPr wrap="square" rtlCol="0">
            <a:spAutoFit/>
          </a:bodyPr>
          <a:lstStyle/>
          <a:p>
            <a:pPr algn="ctr"/>
            <a:r>
              <a:rPr lang="ja-JP" altLang="en-US" sz="1300" b="1" dirty="0" smtClean="0">
                <a:latin typeface="+mn-ea"/>
              </a:rPr>
              <a:t>世界的に感染症対策の重要性が増大</a:t>
            </a:r>
            <a:endParaRPr lang="en-US" altLang="ja-JP" sz="1300" b="1" dirty="0">
              <a:latin typeface="+mn-ea"/>
            </a:endParaRPr>
          </a:p>
        </p:txBody>
      </p:sp>
      <p:sp>
        <p:nvSpPr>
          <p:cNvPr id="86" name="テキスト ボックス 85"/>
          <p:cNvSpPr txBox="1"/>
          <p:nvPr/>
        </p:nvSpPr>
        <p:spPr>
          <a:xfrm>
            <a:off x="4795362" y="10821535"/>
            <a:ext cx="5345015" cy="292388"/>
          </a:xfrm>
          <a:prstGeom prst="rect">
            <a:avLst/>
          </a:prstGeom>
          <a:solidFill>
            <a:schemeClr val="bg1"/>
          </a:solidFill>
          <a:ln w="12700">
            <a:solidFill>
              <a:schemeClr val="tx1"/>
            </a:solidFill>
          </a:ln>
        </p:spPr>
        <p:txBody>
          <a:bodyPr wrap="square" rtlCol="0">
            <a:spAutoFit/>
          </a:bodyPr>
          <a:lstStyle/>
          <a:p>
            <a:pPr algn="ctr"/>
            <a:r>
              <a:rPr lang="ja-JP" altLang="en-US" sz="1300" b="1" dirty="0" smtClean="0">
                <a:latin typeface="+mn-ea"/>
              </a:rPr>
              <a:t>全国的に感染症が拡大。特に東京をはじめ都市を中心に感染が拡大。</a:t>
            </a:r>
            <a:endParaRPr lang="en-US" altLang="ja-JP" sz="1300" b="1" dirty="0" smtClean="0">
              <a:latin typeface="+mn-ea"/>
            </a:endParaRPr>
          </a:p>
        </p:txBody>
      </p:sp>
      <p:sp>
        <p:nvSpPr>
          <p:cNvPr id="102" name="テキスト ボックス 101"/>
          <p:cNvSpPr txBox="1"/>
          <p:nvPr/>
        </p:nvSpPr>
        <p:spPr>
          <a:xfrm>
            <a:off x="4749454" y="11950002"/>
            <a:ext cx="5390923" cy="292388"/>
          </a:xfrm>
          <a:prstGeom prst="rect">
            <a:avLst/>
          </a:prstGeom>
          <a:solidFill>
            <a:schemeClr val="bg1"/>
          </a:solidFill>
          <a:ln w="12700">
            <a:solidFill>
              <a:schemeClr val="tx1"/>
            </a:solidFill>
          </a:ln>
        </p:spPr>
        <p:txBody>
          <a:bodyPr wrap="square" rtlCol="0">
            <a:spAutoFit/>
          </a:bodyPr>
          <a:lstStyle/>
          <a:p>
            <a:pPr algn="ctr"/>
            <a:r>
              <a:rPr lang="ja-JP" altLang="en-US" sz="1300" b="1" dirty="0" smtClean="0">
                <a:latin typeface="+mn-ea"/>
              </a:rPr>
              <a:t>災害対策における感染症防止対策の視点</a:t>
            </a:r>
            <a:endParaRPr lang="en-US" altLang="ja-JP" sz="1300" b="1" dirty="0">
              <a:latin typeface="+mn-ea"/>
            </a:endParaRPr>
          </a:p>
        </p:txBody>
      </p:sp>
      <p:sp>
        <p:nvSpPr>
          <p:cNvPr id="92" name="テキスト ボックス 91"/>
          <p:cNvSpPr txBox="1"/>
          <p:nvPr/>
        </p:nvSpPr>
        <p:spPr>
          <a:xfrm>
            <a:off x="920375" y="6585878"/>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地域のつながり</a:t>
            </a:r>
            <a:endParaRPr lang="en-US" altLang="ja-JP" sz="1400" dirty="0">
              <a:latin typeface="+mn-ea"/>
            </a:endParaRPr>
          </a:p>
        </p:txBody>
      </p:sp>
      <p:sp>
        <p:nvSpPr>
          <p:cNvPr id="118" name="テキスト ボックス 117"/>
          <p:cNvSpPr txBox="1"/>
          <p:nvPr/>
        </p:nvSpPr>
        <p:spPr>
          <a:xfrm>
            <a:off x="679582" y="7716105"/>
            <a:ext cx="3135943" cy="430887"/>
          </a:xfrm>
          <a:prstGeom prst="rect">
            <a:avLst/>
          </a:prstGeom>
          <a:noFill/>
          <a:ln>
            <a:solidFill>
              <a:schemeClr val="tx1"/>
            </a:solidFill>
          </a:ln>
        </p:spPr>
        <p:txBody>
          <a:bodyPr wrap="square" rtlCol="0">
            <a:spAutoFit/>
          </a:bodyPr>
          <a:lstStyle/>
          <a:p>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○平均</a:t>
            </a:r>
            <a:r>
              <a:rPr kumimoji="1" lang="ja-JP" altLang="en-US" sz="1100" dirty="0" smtClean="0">
                <a:latin typeface="Meiryo UI" panose="020B0604030504040204" pitchFamily="50" charset="-128"/>
                <a:ea typeface="Meiryo UI" panose="020B0604030504040204" pitchFamily="50" charset="-128"/>
              </a:rPr>
              <a:t>寿命・健康寿命が全国に比べ低い</a:t>
            </a:r>
            <a:endParaRPr kumimoji="1" lang="en-US" altLang="ja-JP" sz="1100" dirty="0" smtClean="0">
              <a:latin typeface="Meiryo UI" panose="020B0604030504040204" pitchFamily="50" charset="-128"/>
              <a:ea typeface="Meiryo UI" panose="020B0604030504040204" pitchFamily="50" charset="-128"/>
            </a:endParaRPr>
          </a:p>
        </p:txBody>
      </p:sp>
      <p:sp>
        <p:nvSpPr>
          <p:cNvPr id="114" name="テキスト ボックス 113"/>
          <p:cNvSpPr txBox="1"/>
          <p:nvPr/>
        </p:nvSpPr>
        <p:spPr>
          <a:xfrm>
            <a:off x="902833" y="7543942"/>
            <a:ext cx="2628000" cy="307777"/>
          </a:xfrm>
          <a:prstGeom prst="rect">
            <a:avLst/>
          </a:prstGeom>
          <a:solidFill>
            <a:schemeClr val="accent1">
              <a:lumMod val="60000"/>
              <a:lumOff val="40000"/>
            </a:schemeClr>
          </a:solidFill>
          <a:ln w="9525">
            <a:solidFill>
              <a:schemeClr val="tx1"/>
            </a:solidFill>
          </a:ln>
        </p:spPr>
        <p:txBody>
          <a:bodyPr wrap="square" rtlCol="0">
            <a:spAutoFit/>
          </a:bodyPr>
          <a:lstStyle/>
          <a:p>
            <a:pPr algn="ctr"/>
            <a:r>
              <a:rPr lang="ja-JP" altLang="en-US" sz="1400" dirty="0" smtClean="0">
                <a:latin typeface="+mn-ea"/>
              </a:rPr>
              <a:t>健康づくり</a:t>
            </a:r>
            <a:endParaRPr lang="en-US" altLang="ja-JP" sz="1400" dirty="0">
              <a:latin typeface="+mn-ea"/>
            </a:endParaRPr>
          </a:p>
        </p:txBody>
      </p:sp>
      <p:sp>
        <p:nvSpPr>
          <p:cNvPr id="121" name="テキスト ボックス 120"/>
          <p:cNvSpPr txBox="1"/>
          <p:nvPr/>
        </p:nvSpPr>
        <p:spPr>
          <a:xfrm>
            <a:off x="10590934" y="1676746"/>
            <a:ext cx="6224878" cy="692497"/>
          </a:xfrm>
          <a:prstGeom prst="rect">
            <a:avLst/>
          </a:prstGeom>
          <a:noFill/>
          <a:ln w="9525">
            <a:noFill/>
          </a:ln>
        </p:spPr>
        <p:txBody>
          <a:bodyPr wrap="square" rtlCol="0" anchor="ctr" anchorCtr="0">
            <a:spAutoFit/>
          </a:bodyPr>
          <a:lstStyle/>
          <a:p>
            <a:r>
              <a:rPr lang="ja-JP" altLang="en-US" sz="1300" b="1" dirty="0" smtClean="0">
                <a:latin typeface="Meiryo UI" panose="020B0604030504040204" pitchFamily="50" charset="-128"/>
                <a:ea typeface="Meiryo UI" panose="020B0604030504040204" pitchFamily="50" charset="-128"/>
              </a:rPr>
              <a:t>コロナによる経済や雇用、府民生活への影響等を踏まえ、緊急的に対策を講じるべき課題を整理するとともに、コロナ</a:t>
            </a:r>
            <a:r>
              <a:rPr lang="ja-JP" altLang="en-US" sz="1300" b="1" dirty="0">
                <a:latin typeface="Meiryo UI" panose="020B0604030504040204" pitchFamily="50" charset="-128"/>
                <a:ea typeface="Meiryo UI" panose="020B0604030504040204" pitchFamily="50" charset="-128"/>
              </a:rPr>
              <a:t>との共存を前提に</a:t>
            </a:r>
            <a:r>
              <a:rPr lang="ja-JP" altLang="en-US" sz="1300" b="1" dirty="0" smtClean="0">
                <a:latin typeface="Meiryo UI" panose="020B0604030504040204" pitchFamily="50" charset="-128"/>
                <a:ea typeface="Meiryo UI" panose="020B0604030504040204" pitchFamily="50" charset="-128"/>
              </a:rPr>
              <a:t>、感染防止</a:t>
            </a:r>
            <a:r>
              <a:rPr lang="ja-JP" altLang="en-US" sz="1300" b="1" dirty="0">
                <a:latin typeface="Meiryo UI" panose="020B0604030504040204" pitchFamily="50" charset="-128"/>
                <a:ea typeface="Meiryo UI" panose="020B0604030504040204" pitchFamily="50" charset="-128"/>
              </a:rPr>
              <a:t>・経済活動の両立を</a:t>
            </a:r>
            <a:r>
              <a:rPr lang="ja-JP" altLang="en-US" sz="1300" b="1" dirty="0" smtClean="0">
                <a:latin typeface="Meiryo UI" panose="020B0604030504040204" pitchFamily="50" charset="-128"/>
                <a:ea typeface="Meiryo UI" panose="020B0604030504040204" pitchFamily="50" charset="-128"/>
              </a:rPr>
              <a:t>図り、さらにはポストコロナを見据え、反転攻勢に転じていくうえでの課題を整理。</a:t>
            </a:r>
            <a:endParaRPr lang="en-US" altLang="ja-JP" sz="1300" b="1"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4816924" y="11169333"/>
            <a:ext cx="5323453" cy="292388"/>
          </a:xfrm>
          <a:prstGeom prst="rect">
            <a:avLst/>
          </a:prstGeom>
          <a:solidFill>
            <a:schemeClr val="bg1"/>
          </a:solidFill>
          <a:ln w="12700">
            <a:solidFill>
              <a:schemeClr val="tx1"/>
            </a:solidFill>
          </a:ln>
        </p:spPr>
        <p:txBody>
          <a:bodyPr wrap="square" rtlCol="0">
            <a:spAutoFit/>
          </a:bodyPr>
          <a:lstStyle/>
          <a:p>
            <a:pPr algn="ctr"/>
            <a:r>
              <a:rPr lang="ja-JP" altLang="en-US" sz="1300" b="1" dirty="0" smtClean="0">
                <a:latin typeface="+mn-ea"/>
              </a:rPr>
              <a:t>７月豪雨災害など、国内</a:t>
            </a:r>
            <a:r>
              <a:rPr lang="ja-JP" altLang="en-US" sz="1300" b="1" dirty="0">
                <a:latin typeface="+mn-ea"/>
              </a:rPr>
              <a:t>で</a:t>
            </a:r>
            <a:r>
              <a:rPr lang="ja-JP" altLang="en-US" sz="1300" b="1" dirty="0" smtClean="0">
                <a:latin typeface="+mn-ea"/>
              </a:rPr>
              <a:t>類をみない自然災害が発生</a:t>
            </a:r>
            <a:endParaRPr lang="en-US" altLang="ja-JP" sz="1300" b="1" dirty="0">
              <a:latin typeface="+mn-ea"/>
            </a:endParaRPr>
          </a:p>
        </p:txBody>
      </p:sp>
      <p:sp>
        <p:nvSpPr>
          <p:cNvPr id="89" name="タイトル 1"/>
          <p:cNvSpPr txBox="1">
            <a:spLocks/>
          </p:cNvSpPr>
          <p:nvPr/>
        </p:nvSpPr>
        <p:spPr>
          <a:xfrm>
            <a:off x="-6095" y="-17982"/>
            <a:ext cx="17056607" cy="468000"/>
          </a:xfrm>
          <a:prstGeom prst="rect">
            <a:avLst/>
          </a:prstGeom>
          <a:solidFill>
            <a:srgbClr val="002060"/>
          </a:solidFill>
        </p:spPr>
        <p:txBody>
          <a:bodyPr vert="horz" lIns="91440" tIns="45720" rIns="91440"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nSpc>
                <a:spcPct val="100000"/>
              </a:lnSpc>
            </a:pPr>
            <a:r>
              <a:rPr lang="ja-JP" altLang="en-US" sz="2400" b="1" smtClean="0">
                <a:solidFill>
                  <a:schemeClr val="bg1"/>
                </a:solidFill>
                <a:latin typeface="游ゴシック" panose="020B0400000000000000" pitchFamily="50" charset="-128"/>
                <a:ea typeface="游ゴシック" panose="020B0400000000000000" pitchFamily="50" charset="-128"/>
              </a:rPr>
              <a:t>新型コロナウイルスによる影響と大阪の再生・成長に向けた課題</a:t>
            </a:r>
            <a:endParaRPr lang="ja-JP" altLang="en-US" sz="2000" b="1" dirty="0">
              <a:solidFill>
                <a:schemeClr val="bg1"/>
              </a:solidFill>
              <a:latin typeface="游ゴシック" panose="020B0400000000000000" pitchFamily="50" charset="-128"/>
              <a:ea typeface="游ゴシック" panose="020B0400000000000000" pitchFamily="50" charset="-128"/>
            </a:endParaRPr>
          </a:p>
        </p:txBody>
      </p:sp>
      <p:sp>
        <p:nvSpPr>
          <p:cNvPr id="101" name="テキスト ボックス 100"/>
          <p:cNvSpPr txBox="1"/>
          <p:nvPr/>
        </p:nvSpPr>
        <p:spPr>
          <a:xfrm>
            <a:off x="15777683" y="28100"/>
            <a:ext cx="120015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資料１</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2491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6908</TotalTime>
  <Words>1861</Words>
  <Application>Microsoft Office PowerPoint</Application>
  <PresentationFormat>ユーザー設定</PresentationFormat>
  <Paragraphs>212</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MS UI Gothic</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新型コロナウイルスによる大阪の社会・経済への影響と課題</dc:title>
  <dc:creator>久才　知洋</dc:creator>
  <cp:lastModifiedBy>津﨑　洋介</cp:lastModifiedBy>
  <cp:revision>191</cp:revision>
  <cp:lastPrinted>2020-08-13T08:55:02Z</cp:lastPrinted>
  <dcterms:created xsi:type="dcterms:W3CDTF">2020-05-26T08:16:06Z</dcterms:created>
  <dcterms:modified xsi:type="dcterms:W3CDTF">2020-08-17T01:09:45Z</dcterms:modified>
</cp:coreProperties>
</file>